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7" r:id="rId3"/>
    <p:sldId id="276" r:id="rId4"/>
    <p:sldId id="275" r:id="rId5"/>
    <p:sldId id="285" r:id="rId6"/>
    <p:sldId id="286" r:id="rId7"/>
    <p:sldId id="287" r:id="rId8"/>
    <p:sldId id="292" r:id="rId9"/>
    <p:sldId id="274" r:id="rId10"/>
    <p:sldId id="288" r:id="rId11"/>
    <p:sldId id="273" r:id="rId12"/>
    <p:sldId id="291" r:id="rId13"/>
    <p:sldId id="278" r:id="rId14"/>
    <p:sldId id="284" r:id="rId15"/>
    <p:sldId id="279" r:id="rId16"/>
    <p:sldId id="259" r:id="rId17"/>
    <p:sldId id="289" r:id="rId18"/>
    <p:sldId id="268" r:id="rId19"/>
    <p:sldId id="290" r:id="rId20"/>
    <p:sldId id="267" r:id="rId21"/>
    <p:sldId id="270" r:id="rId22"/>
    <p:sldId id="271" r:id="rId23"/>
    <p:sldId id="280" r:id="rId24"/>
    <p:sldId id="272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7C625F-508B-8944-9340-231A58FE0265}" type="datetimeFigureOut">
              <a:rPr lang="en-US"/>
              <a:pPr>
                <a:defRPr/>
              </a:pPr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7809C3-D964-0741-BE36-EB211002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CCDC42-754D-BB4B-A613-0A4E8204F86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6097A-2BAF-D24E-AAB8-BE5370412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5418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DE7A9D-F0FA-4243-BC3D-9F65198A5397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5314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F49E66-A27B-2641-9AEF-96FF5DC5180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65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24B87-938D-C240-8FE6-51C8DE26A3F2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838670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6247A-6451-854A-8BD4-28EB61AF73E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98808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A12F6E-3869-7C4C-9C75-EFF864F59C8F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867085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DA2B6-7205-484C-8198-1B0205259136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069486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54127-3082-894E-BF92-E3438CE0A6BD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1746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2F19E-D043-124D-BEF6-858F85F0BF5A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755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B67D6-465D-574B-928A-93149A2D4AA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3964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2D0A4-121C-9047-9DBF-AFB8AB0A1EA4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8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237D3318-3209-BC46-BEF7-8FD05F975355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title style</a:t>
            </a:r>
            <a:endParaRPr lang="en-US" altLang="x-none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text styles</a:t>
            </a:r>
          </a:p>
          <a:p>
            <a:pPr lvl="1"/>
            <a:r>
              <a:rPr lang="sk-SK" altLang="x-none"/>
              <a:t>Second level</a:t>
            </a:r>
          </a:p>
          <a:p>
            <a:pPr lvl="2"/>
            <a:r>
              <a:rPr lang="sk-SK" altLang="x-none"/>
              <a:t>Third level</a:t>
            </a:r>
          </a:p>
          <a:p>
            <a:pPr lvl="3"/>
            <a:r>
              <a:rPr lang="sk-SK" altLang="x-none"/>
              <a:t>Fourth level</a:t>
            </a:r>
          </a:p>
          <a:p>
            <a:pPr lvl="4"/>
            <a:r>
              <a:rPr lang="sk-SK" altLang="x-none"/>
              <a:t>Fifth level</a:t>
            </a:r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>
                <a:ea typeface="ＭＳ Ｐゴシック" charset="-128"/>
              </a:rPr>
              <a:t>Koniec </a:t>
            </a:r>
            <a:r>
              <a:rPr lang="sk-SK" altLang="x-none" sz="2400" cap="none" dirty="0" err="1">
                <a:ea typeface="ＭＳ Ｐゴシック" charset="-128"/>
              </a:rPr>
              <a:t>postkomunizmu</a:t>
            </a:r>
            <a:endParaRPr lang="sk-SK" altLang="x-none" sz="2400" cap="none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 err="1">
                <a:ea typeface="ＭＳ Ｐゴシック" charset="-128"/>
              </a:rPr>
              <a:t>podzim</a:t>
            </a:r>
            <a:r>
              <a:rPr lang="sk-SK" altLang="x-none" sz="2400" cap="none" dirty="0">
                <a:ea typeface="ＭＳ Ｐゴシック" charset="-128"/>
              </a:rPr>
              <a:t> 2019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>
                <a:ea typeface="ＭＳ Ｐゴシック" charset="-128"/>
              </a:rPr>
              <a:t>Doc. Marek </a:t>
            </a:r>
            <a:r>
              <a:rPr lang="sk-SK" altLang="x-none" sz="2400" cap="none" dirty="0" err="1">
                <a:ea typeface="ＭＳ Ｐゴシック" charset="-128"/>
              </a:rPr>
              <a:t>Rybář</a:t>
            </a:r>
            <a:r>
              <a:rPr lang="sk-SK" altLang="x-none" sz="2400" cap="none" dirty="0">
                <a:ea typeface="ＭＳ Ｐゴシック" charset="-128"/>
              </a:rPr>
              <a:t> MA, PhD.</a:t>
            </a:r>
            <a:endParaRPr lang="en-US" altLang="x-none" sz="2400" cap="none" dirty="0">
              <a:ea typeface="ＭＳ Ｐゴシック" charset="-128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1019175"/>
            <a:ext cx="8229600" cy="1905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Ústavný vývoj, ústavná (dis)kontinuita a ústavné súdnictvo</a:t>
            </a:r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2/3 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MAĎ – rokovania pri okrúhlom stole – ústavné zmeny od 1989 – reforma, nie ruptúra, úplne nová ústava 2012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endParaRPr lang="sk-SK" altLang="x-none" sz="320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POĽ 1997 – úplne nová ústava, dovtedy tzv. malá ústava z roku 1989 </a:t>
            </a:r>
          </a:p>
          <a:p>
            <a:pPr eaLnBrk="1" hangingPunct="1">
              <a:buFont typeface="Wingdings 2" charset="2"/>
              <a:buNone/>
            </a:pPr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3/3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141913"/>
          </a:xfrm>
        </p:spPr>
        <p:txBody>
          <a:bodyPr/>
          <a:lstStyle/>
          <a:p>
            <a:pPr eaLnBrk="1" hangingPunct="1"/>
            <a:r>
              <a:rPr lang="sk-SK" altLang="x-none" sz="3200" b="1">
                <a:ea typeface="ＭＳ Ｐゴシック" charset="-128"/>
              </a:rPr>
              <a:t>Fikcia legálnej revolúcie </a:t>
            </a:r>
            <a:r>
              <a:rPr lang="sk-SK" altLang="x-none" sz="3200">
                <a:ea typeface="ＭＳ Ｐゴシック" charset="-128"/>
              </a:rPr>
              <a:t>– (seba)obmedzenie existujúcim ústavno-právnym rámcom s cieľom tento rámec následne demontovať 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Lotyšsko (ústava z r. 1922 reštaurovaná v roku 1990, suspendovaná väčšina textu)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Litva (ústava z r. 1938 reštaurovaná na 1 hodinu, nahradená dočasnou ústavou v r. 1990, nová ústava v r. 1992, schválená referendom)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Akceptácia ústav a politický konflikt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Mali okolnosti prijatia ústavy dopad na počet konfliktov o ústavné pravidlá?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de Raadt (2009): vzťah medzi </a:t>
            </a:r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otvorenosťou procesu</a:t>
            </a:r>
            <a:r>
              <a:rPr lang="en-US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a </a:t>
            </a:r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mierou ústavných konfliktov</a:t>
            </a:r>
            <a:r>
              <a:rPr lang="en-US" altLang="en-US">
                <a:ea typeface="ＭＳ Ｐゴシック" charset="-128"/>
              </a:rPr>
              <a:t>”</a:t>
            </a:r>
            <a:endParaRPr lang="en-US" altLang="ja-JP">
              <a:ea typeface="ＭＳ Ｐゴシック" charset="-128"/>
            </a:endParaRPr>
          </a:p>
          <a:p>
            <a:pPr eaLnBrk="1" hangingPunct="1"/>
            <a:r>
              <a:rPr lang="en-US" altLang="x-none">
                <a:ea typeface="ＭＳ Ｐゴシック" charset="-128"/>
              </a:rPr>
              <a:t>otvorenosť prijímania ústavy: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ústavodarné zhromaždenie vs. komunist. parlament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referendum vs. parlamentné schválenie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hlavné konflikty: právomoci prezidentov, exekutívno-legislatívne vzťahy, nezávislosť súdov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žiadny vzťah medzi otvorenosťou a mierou konfliktov</a:t>
            </a:r>
          </a:p>
          <a:p>
            <a:pPr eaLnBrk="1" hangingPunct="1"/>
            <a:endParaRPr lang="en-US" altLang="x-none">
              <a:ea typeface="ＭＳ Ｐゴシック" charset="-128"/>
            </a:endParaRPr>
          </a:p>
          <a:p>
            <a:pPr eaLnBrk="1" hangingPunct="1"/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2800">
                <a:ea typeface="ＭＳ Ｐゴシック" charset="-128"/>
              </a:rPr>
              <a:t>Regulovať len vzťahy medzi najvýznamnejším štátnymi orgánmi alebo vymedzovať aj vzťah občanov a štátu (negatívne aj pozitívne)?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SVE: rozsiahla garancia ľudských aj občianskych práv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Stratégia zakotvenia prirodzených práv do jazyka ústavy (Listina zákl. práv a slobôd, sľub sudcu ÚS ČR)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Zákaz trestu smrti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Sľub sudcu ÚS ČR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endParaRPr lang="cs-CZ" altLang="x-none" i="1">
              <a:ea typeface="ＭＳ Ｐゴシック" charset="-128"/>
            </a:endParaRPr>
          </a:p>
          <a:p>
            <a:pPr marL="0" indent="0" algn="just" eaLnBrk="1" hangingPunct="1">
              <a:buFont typeface="Wingdings" charset="2"/>
              <a:buNone/>
            </a:pPr>
            <a:r>
              <a:rPr lang="cs-CZ" altLang="x-none" i="1">
                <a:ea typeface="ＭＳ Ｐゴシック" charset="-128"/>
              </a:rPr>
              <a:t>Slibuji na svou čest a svědomí, že budu </a:t>
            </a:r>
            <a:r>
              <a:rPr lang="cs-CZ" altLang="x-none" b="1" i="1">
                <a:ea typeface="ＭＳ Ｐゴシック" charset="-128"/>
              </a:rPr>
              <a:t>chránit neporušitelnost přirozených práv </a:t>
            </a:r>
            <a:r>
              <a:rPr lang="cs-CZ" altLang="x-none" i="1">
                <a:ea typeface="ＭＳ Ｐゴシック" charset="-128"/>
              </a:rPr>
              <a:t>člověka a práv občana, řídit se ústavními zákony a rozhodovat podle svého nejlepšího přesvědčení nezávisle a nestranně</a:t>
            </a:r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II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Ľudské práva: zákaz mučenia, pokusov na ľuďoch a deportácie (EST), zákaz cenzúry a nútených prác (SLO) atď.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Sociálne práva (tretia generácia) – časté v ústavách SVE: slabá vynútiteľnosť vs. normatívne ideály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Ochrana ústavnosti v SVE 1/2</a:t>
            </a:r>
            <a:endParaRPr lang="en-US" altLang="x-none" sz="3200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Prebratie modelu vychádzajúceho z tradícií západnej kontinetálnej Európy: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Zriadený špeciálny orgán (ústavný súd)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Rozhodnutia </a:t>
            </a:r>
            <a:r>
              <a:rPr lang="sk-SK" altLang="x-none" sz="3200" i="1">
                <a:ea typeface="ＭＳ Ｐゴシック" charset="-128"/>
              </a:rPr>
              <a:t>in abstracto</a:t>
            </a:r>
            <a:r>
              <a:rPr lang="sk-SK" altLang="x-none" sz="3200">
                <a:ea typeface="ＭＳ Ｐゴシック" charset="-128"/>
              </a:rPr>
              <a:t> a sú konečné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Výnimky: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Estónsko (ústavná komora Najvyššieho súdu)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600">
                <a:solidFill>
                  <a:srgbClr val="7B9899"/>
                </a:solidFill>
                <a:ea typeface="ＭＳ Ｐゴシック" charset="-128"/>
              </a:rPr>
              <a:t>Ochrana ústavnosti v SVE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Okrem Ukrajiny vykonávanie aj konkrétnej ochrany ústavnosti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Rumunsko – abstraktná kontrola len pred vyhlásením zákona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Rumunsko – možnosť zmeniť rozhodnutie ústavného súdu kvalifikovanou väčšinou</a:t>
            </a:r>
            <a:endParaRPr lang="en-US" altLang="x-none" sz="3500">
              <a:ea typeface="ＭＳ Ｐゴシック" charset="-128"/>
            </a:endParaRPr>
          </a:p>
          <a:p>
            <a:pPr eaLnBrk="1" hangingPunct="1"/>
            <a:endParaRPr lang="en-US" altLang="x-none" sz="35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1/2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Konflikt princípov parlamentnej demokracie a </a:t>
            </a:r>
            <a:r>
              <a:rPr lang="sk-SK" altLang="x-none" sz="2800" dirty="0" err="1">
                <a:ea typeface="ＭＳ Ｐゴシック" charset="-128"/>
              </a:rPr>
              <a:t>konštitucionalizmu</a:t>
            </a:r>
            <a:r>
              <a:rPr lang="sk-SK" altLang="x-none" sz="2800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vláda demokraticky zvolenej väčšiny, parlamentná suverenita</a:t>
            </a:r>
          </a:p>
          <a:p>
            <a:pPr marL="0" indent="0"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sk-SK" altLang="x-none" sz="2800" dirty="0">
                <a:ea typeface="ＭＳ Ｐゴシック" charset="-128"/>
              </a:rPr>
              <a:t>				</a:t>
            </a:r>
            <a:r>
              <a:rPr lang="sk-SK" altLang="x-none" sz="2800" dirty="0" err="1">
                <a:ea typeface="ＭＳ Ｐゴシック" charset="-128"/>
              </a:rPr>
              <a:t>vs</a:t>
            </a:r>
            <a:r>
              <a:rPr lang="sk-SK" altLang="x-none" sz="2800" dirty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nevolení sudcovia, existencia práv nadradených väčšinovému pravidlu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Hlavný zdroj legitimity ÚS – dve sporiace sa strany sa obrátia na nestranného aktéra aplikujúceho vopred známe pravidlá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Avšak súdy dotvárajú zákony a abstraktne preskúmavajú pravidlá nesúvisiace len s konfliktom dvoch strán, čo oslabuje ich postavenie nestranného arbitra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Legitimizačné stratégie súdu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ÚS – tretia komora parlamentu?</a:t>
            </a:r>
          </a:p>
          <a:p>
            <a:pPr eaLnBrk="1" hangingPunct="1"/>
            <a:endParaRPr lang="en-US" altLang="x-none" sz="36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1/2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Ústavné rámce majú dokázateľne vplyv na „prosperitu a kvalitu života</a:t>
            </a:r>
            <a:r>
              <a:rPr lang="sk-SK" altLang="en-US" sz="3200">
                <a:ea typeface="ＭＳ Ｐゴシック" charset="-128"/>
              </a:rPr>
              <a:t>“</a:t>
            </a:r>
            <a:r>
              <a:rPr lang="sk-SK" altLang="x-none" sz="3200">
                <a:ea typeface="ＭＳ Ｐゴシック" charset="-128"/>
              </a:rPr>
              <a:t> (Persson a Tabellini)  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Demokratické ústavy občas nanútené nedemokratickým spôsobom, ale neexistuje demokratický spôsob prijatia ústavy vedúci k nedemokratickej ústave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Škála od maximálnej exkluzívnosti (jeden/málo aktérov) až po inkluzívnosť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Miesto ÚS v ústavných textoch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Zákonodarcovia neustanovili ÚS za legislatívne telesá, ale typicky ako </a:t>
            </a:r>
            <a:r>
              <a:rPr lang="sk-SK" altLang="x-none" sz="3100" i="1">
                <a:ea typeface="ＭＳ Ｐゴシック" charset="-128"/>
              </a:rPr>
              <a:t>sui generis</a:t>
            </a:r>
            <a:r>
              <a:rPr lang="sk-SK" altLang="x-none" sz="3100">
                <a:ea typeface="ＭＳ Ｐゴシック" charset="-128"/>
              </a:rPr>
              <a:t> súdne orgány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ČR, POĽ, RUS: ústavné súdy zaradené do kapitol o súdnej moci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LIT, CHOR, MAĎ, RUM samostatné postavenie 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Žiadny súd nepresadzoval doktrínu že je súčasťou legislatívy, hoci </a:t>
            </a:r>
            <a:r>
              <a:rPr lang="sk-SK" altLang="x-none" sz="3100" i="1">
                <a:ea typeface="ＭＳ Ｐゴシック" charset="-128"/>
              </a:rPr>
              <a:t>de facto</a:t>
            </a:r>
            <a:r>
              <a:rPr lang="sk-SK" altLang="x-none" sz="3100">
                <a:ea typeface="ＭＳ Ｐゴシック" charset="-128"/>
              </a:rPr>
              <a:t> tak fungujú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Konštituovanie ÚS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dôležitosť spôsobu menovania sudcov ÚS – vplyv na právny aj politický systém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SVE: rozmanitosť – od Poľska, kde rozhoduje jeden aktér až k deleniu menovania medzi dvoch a viac aktérov (BUL, UKR, LIT)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Kariéry bývalých sudcov sa tiež systémovo líšia – od obmedzení (POĽ) až k politickej angažovanosti (SLO)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1/2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Technicky nie je možné vopred stanoviť normatívne hranice výkladu ústavnosti ÚS 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Je preto potrebné spoliehať sa na to, že ÚS neprekročí hranice, ktoré sú mu dané právnym systémom a podľa ktorých rozhoduje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Okrem RUM je možná len zmena ústavy, ktorou zákonodarca „opraví</a:t>
            </a:r>
            <a:r>
              <a:rPr lang="sk-SK" altLang="en-US" sz="3100">
                <a:ea typeface="ＭＳ Ｐゴシック" charset="-128"/>
              </a:rPr>
              <a:t>“</a:t>
            </a:r>
            <a:r>
              <a:rPr lang="sk-SK" altLang="x-none" sz="3100">
                <a:ea typeface="ＭＳ Ｐゴシック" charset="-128"/>
              </a:rPr>
              <a:t> rozhodnutie, avšak len pre budúce konanie (zákaz retroaktivity)</a:t>
            </a:r>
          </a:p>
          <a:p>
            <a:pPr eaLnBrk="1" hangingPunct="1"/>
            <a:endParaRPr lang="sk-SK" altLang="x-none" sz="31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2/2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Jedinečnou črtou ÚS v SVE bol rozsah, v akom ÚS používali politické argumenty a okrem ústavnosti sa snažili definovať aj politický systém a výkon moci v štáte (Přibáň)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Široké použitie morálnych a politických argumentov už v prvom rozhodnutí ÚS ČR: </a:t>
            </a:r>
            <a:r>
              <a:rPr lang="sk-SK" altLang="x-none" sz="3200" i="1">
                <a:ea typeface="ＭＳ Ｐゴシック" charset="-128"/>
              </a:rPr>
              <a:t>legitimita</a:t>
            </a:r>
            <a:r>
              <a:rPr lang="sk-SK" altLang="x-none" sz="3200">
                <a:ea typeface="ＭＳ Ｐゴシック" charset="-128"/>
              </a:rPr>
              <a:t> právneho štátu je daná tým, že je </a:t>
            </a:r>
            <a:r>
              <a:rPr lang="sk-SK" altLang="x-none" sz="3200" i="1">
                <a:ea typeface="ＭＳ Ｐゴシック" charset="-128"/>
              </a:rPr>
              <a:t>demokratický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1/2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Jedinečné postavenie medzi ÚS v SVE aj v širšom kontexte (silné právomoci na kontrolu legislatívy aj exekutívy)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Odzrkadľuje neistotu oboch vyjednávacích strán okrúhleho stolu v roku 1989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Konsenzuálna nominácia sudcov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V čase vzniku nahrádzal ešte iné (neexistujúce) inštitúcie (administratívne súdy a ombudsmana)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2/2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Možnosť konať bez podnetu, napr. v situácii tzv. ústavného opomenutia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Aktivizmus závisí od rozhodnutia samotného súdu (1990-1999 výrazný, ďalší súd menej aktívny)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Bokrosov balíček 1995: súd rozhodol, že zníženie výdajov na sociálne veci v rozpore s princípom právnej istoty a garantovanými sociálnymi právami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1/2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 sz="3200">
                <a:ea typeface="ＭＳ Ｐゴシック" charset="-128"/>
              </a:rPr>
              <a:t>Prijatie novej ústavy účinnej od 1.1. 2012: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Zvýšenie počtu sudcov z 11 na 15 (spolu s končiacimi sudcami nová vláda nominovala 7 sudcov)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Konsenzuálne pravidlá nominácie sudcov v parlamente boli zmenené (bez potreby dohody s ďalšími stranami)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2/2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 sz="3200">
                <a:ea typeface="ＭＳ Ｐゴシック" charset="-128"/>
              </a:rPr>
              <a:t>ÚS nemôže preskúmať ústavnosť zákonov s dopadom na štátny rozpočet, ak nie sú priamo porušené taxatívne vymenované práva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Sťaženie abstraktnej kontroly ústavnosti a jednotlivci musia najskôr využiť bežné súdy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Novela ústavy (2013): anulovanie všetkých rozhodnutí ÚS pred 1.1. 2012</a:t>
            </a:r>
          </a:p>
          <a:p>
            <a:pPr eaLnBrk="1" hangingPunct="1"/>
            <a:endParaRPr lang="en-US" altLang="x-none" sz="3200">
              <a:ea typeface="ＭＳ Ｐゴシック" charset="-128"/>
            </a:endParaRPr>
          </a:p>
          <a:p>
            <a:pPr eaLnBrk="1" hangingPunct="1"/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2/2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Nanútená jednotlivcom zvnútra štátu (Napoleónske ústavy, Prusko, FRA 1958?!)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Nanútená zvonku (Japonsko 1946)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Ústava v nanútených limitoch (procedurálne a obsahové, SRN, BUL?, ROM?)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Ústava ako zmluva (Magna charta, POĽ 1989)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Prijatie dohodou elít (konsociačné praktiky)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Nepriamo volené zhromaždenia (Philadelphia, Bonn)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Priamo volené zhromaždenia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Normatívne aspekty prijímania ústav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2400">
                <a:ea typeface="ＭＳ Ｐゴシック" charset="-128"/>
              </a:rPr>
              <a:t>(Elster): stavanie na trvalých základoch 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Špeciálne ustanovené zhromaždenia a nie bežné legislatívne zbory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Ratifikácia nielen zákonodarným zhromaždením, ale aj ďalším aktérom (referendum)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vyjednávania ako zmes verejných a neverejných rokovaní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Minimálna úloha expertov, mimo centra politického diania, časový odstup účinnosti a pod.  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CIEĽ: akceptácia pravidiel všetkými (veľkou väčšinou) politických aktérov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Akademické debaty viac skúmali potenciálny dopad ústavného </a:t>
            </a:r>
            <a:r>
              <a:rPr lang="en-US" altLang="x-none" b="1">
                <a:ea typeface="ＭＳ Ｐゴシック" charset="-128"/>
              </a:rPr>
              <a:t>dizajnu</a:t>
            </a:r>
            <a:r>
              <a:rPr lang="en-US" altLang="x-none">
                <a:ea typeface="ＭＳ Ｐゴシック" charset="-128"/>
              </a:rPr>
              <a:t> a menej vplyvy </a:t>
            </a:r>
            <a:r>
              <a:rPr lang="en-US" altLang="x-none" b="1">
                <a:ea typeface="ＭＳ Ｐゴシック" charset="-128"/>
              </a:rPr>
              <a:t>procesu</a:t>
            </a:r>
            <a:r>
              <a:rPr lang="en-US" altLang="x-none">
                <a:ea typeface="ＭＳ Ｐゴシック" charset="-128"/>
              </a:rPr>
              <a:t> ústavných zmien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Ackerman (1992): včasná dohoda na ústavnom rámci je kľúčová pre budúcnosť režimu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Ústavný moment</a:t>
            </a:r>
            <a:r>
              <a:rPr lang="en-US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– jedinečná šanca rýchlo po zmene režimu prijať úplne novú ústavu</a:t>
            </a:r>
          </a:p>
          <a:p>
            <a:pPr eaLnBrk="1" hangingPunct="1"/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Jasný rozchod s minulosťou (úplne nová ústava) je kľúčový, pretože: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Je potrebná na rekonštrukciu identity nového režimu (niekde dokonca aj štátu)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Nová ústava zaväzuje jej autorov (pol. elity) dbať o úspech tohto ich vlastného výtvoru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Existuje ale empirický vzťah v SVE medzi rýchlym prijatím novej ústavy a konsolidáciou demokracie?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 1/2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A. Stanger (2004): 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Rýchla ústavná diskontinuita: </a:t>
            </a:r>
            <a:r>
              <a:rPr lang="en-US" altLang="x-none" b="1">
                <a:ea typeface="ＭＳ Ｐゴシック" charset="-128"/>
              </a:rPr>
              <a:t>CZE, EST</a:t>
            </a:r>
            <a:r>
              <a:rPr lang="en-US" altLang="x-none">
                <a:ea typeface="ＭＳ Ｐゴシック" charset="-128"/>
              </a:rPr>
              <a:t>, LAT, </a:t>
            </a:r>
            <a:r>
              <a:rPr lang="en-US" altLang="x-none" b="1">
                <a:ea typeface="ＭＳ Ｐゴシック" charset="-128"/>
              </a:rPr>
              <a:t>LIT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 b="1">
                <a:ea typeface="ＭＳ Ｐゴシック" charset="-128"/>
              </a:rPr>
              <a:t>SVK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 b="1">
                <a:ea typeface="ＭＳ Ｐゴシック" charset="-128"/>
              </a:rPr>
              <a:t>SLO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BUL, ROM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Bez (rýchlej) ústavnej diskontinuity: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ARM, AZE, BLR, MOL, RUS, TURK, UZB, </a:t>
            </a:r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ALB, </a:t>
            </a:r>
            <a:r>
              <a:rPr lang="en-US" altLang="x-none" b="1">
                <a:solidFill>
                  <a:srgbClr val="FF6600"/>
                </a:solidFill>
                <a:ea typeface="ＭＳ Ｐゴシック" charset="-128"/>
              </a:rPr>
              <a:t>MONG, HUN, POL</a:t>
            </a:r>
          </a:p>
          <a:p>
            <a:pPr eaLnBrk="1" hangingPunct="1"/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Bez otázky štátnosti</a:t>
            </a:r>
          </a:p>
          <a:p>
            <a:pPr eaLnBrk="1" hangingPunct="1"/>
            <a:r>
              <a:rPr lang="en-US" altLang="x-none" b="1">
                <a:ea typeface="ＭＳ Ｐゴシック" charset="-128"/>
              </a:rPr>
              <a:t>Konsolidované demokracie (2004)</a:t>
            </a: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 dirty="0" err="1">
                <a:solidFill>
                  <a:srgbClr val="7B9899"/>
                </a:solidFill>
                <a:ea typeface="ＭＳ Ｐゴシック" charset="-128"/>
              </a:rPr>
              <a:t>Ústava</a:t>
            </a:r>
            <a:r>
              <a:rPr lang="en-US" altLang="x-none" dirty="0">
                <a:solidFill>
                  <a:srgbClr val="7B9899"/>
                </a:solidFill>
                <a:ea typeface="ＭＳ Ｐゴシック" charset="-128"/>
              </a:rPr>
              <a:t> a </a:t>
            </a:r>
            <a:r>
              <a:rPr lang="en-US" altLang="x-none" dirty="0" err="1">
                <a:solidFill>
                  <a:srgbClr val="7B9899"/>
                </a:solidFill>
                <a:ea typeface="ＭＳ Ｐゴシック" charset="-128"/>
              </a:rPr>
              <a:t>konsolidácia</a:t>
            </a:r>
            <a:r>
              <a:rPr lang="en-US" altLang="x-none" dirty="0">
                <a:solidFill>
                  <a:srgbClr val="7B9899"/>
                </a:solidFill>
                <a:ea typeface="ＭＳ Ｐゴシック" charset="-128"/>
              </a:rPr>
              <a:t> </a:t>
            </a:r>
            <a:r>
              <a:rPr lang="en-US" altLang="x-none" dirty="0" err="1">
                <a:solidFill>
                  <a:srgbClr val="7B9899"/>
                </a:solidFill>
                <a:ea typeface="ＭＳ Ｐゴシック" charset="-128"/>
              </a:rPr>
              <a:t>demokracie</a:t>
            </a:r>
            <a:r>
              <a:rPr lang="en-US" altLang="x-none" dirty="0">
                <a:solidFill>
                  <a:srgbClr val="7B9899"/>
                </a:solidFill>
                <a:ea typeface="ＭＳ Ｐゴシック" charset="-128"/>
              </a:rPr>
              <a:t> 2/2</a:t>
            </a:r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 sz="2800">
                <a:ea typeface="ＭＳ Ｐゴシック" charset="-128"/>
              </a:rPr>
              <a:t>rýchle úst. zmeny v krajinách bez otázky štátnosti boli skôr nebezpečné pre konsolidáciu demokracie </a:t>
            </a:r>
            <a:endParaRPr lang="sk-SK" altLang="x-none" sz="2800">
              <a:ea typeface="ＭＳ Ｐゴシック" charset="-128"/>
            </a:endParaRPr>
          </a:p>
          <a:p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1/3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Prijatie novej ústavy alebo modifikácia starej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SLO, SVK, CHOR, ČR – nové štáty = nové ústavy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1740</TotalTime>
  <Words>1301</Words>
  <Application>Microsoft Macintosh PowerPoint</Application>
  <PresentationFormat>On-screen Show (4:3)</PresentationFormat>
  <Paragraphs>125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Georgia</vt:lpstr>
      <vt:lpstr>Wingdings</vt:lpstr>
      <vt:lpstr>Wingdings 2</vt:lpstr>
      <vt:lpstr>Civic</vt:lpstr>
      <vt:lpstr>Ústavný vývoj, ústavná (dis)kontinuita a ústavné súdnictvo</vt:lpstr>
      <vt:lpstr>Prijímanie ústav 1/2</vt:lpstr>
      <vt:lpstr>Prijímanie ústav 2/2</vt:lpstr>
      <vt:lpstr>Normatívne aspekty prijímania ústav</vt:lpstr>
      <vt:lpstr>Ústava a konsolidácia demokracie</vt:lpstr>
      <vt:lpstr>Ústava a konsolidácia demokracie</vt:lpstr>
      <vt:lpstr>Ústava a konsolidácia demokracie 1/2</vt:lpstr>
      <vt:lpstr>Ústava a konsolidácia demokracie 2/2</vt:lpstr>
      <vt:lpstr>Prijímanie ústav v SVE 1/3 </vt:lpstr>
      <vt:lpstr>Prijímanie ústav v SVE 2/3 </vt:lpstr>
      <vt:lpstr>Prijímanie ústav v SVE 3/3</vt:lpstr>
      <vt:lpstr>Akceptácia ústav a politický konflikt</vt:lpstr>
      <vt:lpstr>Ústavy ako regulačné rámce </vt:lpstr>
      <vt:lpstr>Sľub sudcu ÚS ČR</vt:lpstr>
      <vt:lpstr>Ústavy ako regulačné rámce II</vt:lpstr>
      <vt:lpstr>Ochrana ústavnosti v SVE 1/2</vt:lpstr>
      <vt:lpstr>Ochrana ústavnosti v SVE 2/2</vt:lpstr>
      <vt:lpstr>Legitimita ústavného súdu 1/2</vt:lpstr>
      <vt:lpstr>Legitimita ústavného súdu 2/2</vt:lpstr>
      <vt:lpstr>Miesto ÚS v ústavných textoch</vt:lpstr>
      <vt:lpstr>Konštituovanie ÚS</vt:lpstr>
      <vt:lpstr>Limity rozhodovania ÚS 1/2</vt:lpstr>
      <vt:lpstr>Limity rozhodovania ÚS 2/2</vt:lpstr>
      <vt:lpstr>Maďarský ústavný súd (1990-2012) 1/2</vt:lpstr>
      <vt:lpstr>Maďarský ústavný súd (1990-2012) 2/2</vt:lpstr>
      <vt:lpstr>Maďarský ústavný súd (2012-) 1/2</vt:lpstr>
      <vt:lpstr>Maďarský ústavný súd (2012-) 2/2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56</cp:revision>
  <dcterms:created xsi:type="dcterms:W3CDTF">2005-06-20T08:50:09Z</dcterms:created>
  <dcterms:modified xsi:type="dcterms:W3CDTF">2019-10-24T12:06:11Z</dcterms:modified>
</cp:coreProperties>
</file>