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7" r:id="rId1"/>
  </p:sldMasterIdLst>
  <p:notesMasterIdLst>
    <p:notesMasterId r:id="rId26"/>
  </p:notesMasterIdLst>
  <p:sldIdLst>
    <p:sldId id="256" r:id="rId2"/>
    <p:sldId id="292" r:id="rId3"/>
    <p:sldId id="289" r:id="rId4"/>
    <p:sldId id="290" r:id="rId5"/>
    <p:sldId id="291" r:id="rId6"/>
    <p:sldId id="294" r:id="rId7"/>
    <p:sldId id="295" r:id="rId8"/>
    <p:sldId id="285" r:id="rId9"/>
    <p:sldId id="286" r:id="rId10"/>
    <p:sldId id="287" r:id="rId11"/>
    <p:sldId id="277" r:id="rId12"/>
    <p:sldId id="288" r:id="rId13"/>
    <p:sldId id="276" r:id="rId14"/>
    <p:sldId id="275" r:id="rId15"/>
    <p:sldId id="274" r:id="rId16"/>
    <p:sldId id="273" r:id="rId17"/>
    <p:sldId id="278" r:id="rId18"/>
    <p:sldId id="279" r:id="rId19"/>
    <p:sldId id="282" r:id="rId20"/>
    <p:sldId id="296" r:id="rId21"/>
    <p:sldId id="297" r:id="rId22"/>
    <p:sldId id="283" r:id="rId23"/>
    <p:sldId id="259" r:id="rId24"/>
    <p:sldId id="284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4E60AE2-2F36-0E45-9868-EB9D98195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65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k-SK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Click to edit Master text styles</a:t>
            </a:r>
          </a:p>
          <a:p>
            <a:pPr lvl="1" eaLnBrk="1" latinLnBrk="0" hangingPunct="1"/>
            <a:r>
              <a:rPr lang="sk-SK"/>
              <a:t>Second level</a:t>
            </a:r>
          </a:p>
          <a:p>
            <a:pPr lvl="2" eaLnBrk="1" latinLnBrk="0" hangingPunct="1"/>
            <a:r>
              <a:rPr lang="sk-SK"/>
              <a:t>Third level</a:t>
            </a:r>
          </a:p>
          <a:p>
            <a:pPr lvl="3" eaLnBrk="1" latinLnBrk="0" hangingPunct="1"/>
            <a:r>
              <a:rPr lang="sk-SK"/>
              <a:t>Fourth level</a:t>
            </a:r>
          </a:p>
          <a:p>
            <a:pPr lvl="4" eaLnBrk="1" latinLnBrk="0" hangingPunct="1"/>
            <a:r>
              <a:rPr lang="sk-SK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5A60C-77F8-8C43-9524-5D2FC875EE60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05DE425E-7087-E241-8CD6-F445465DA775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Click to edit Master text styles</a:t>
            </a:r>
          </a:p>
          <a:p>
            <a:pPr lvl="1" eaLnBrk="1" latinLnBrk="0" hangingPunct="1"/>
            <a:r>
              <a:rPr lang="sk-SK"/>
              <a:t>Second level</a:t>
            </a:r>
          </a:p>
          <a:p>
            <a:pPr lvl="2" eaLnBrk="1" latinLnBrk="0" hangingPunct="1"/>
            <a:r>
              <a:rPr lang="sk-SK"/>
              <a:t>Third level</a:t>
            </a:r>
          </a:p>
          <a:p>
            <a:pPr lvl="3" eaLnBrk="1" latinLnBrk="0" hangingPunct="1"/>
            <a:r>
              <a:rPr lang="sk-SK"/>
              <a:t>Fourth level</a:t>
            </a:r>
          </a:p>
          <a:p>
            <a:pPr lvl="4" eaLnBrk="1" latinLnBrk="0" hangingPunct="1"/>
            <a:r>
              <a:rPr lang="sk-SK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k-SK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k-SK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A862EF8C-3AC3-0A46-BD67-E4B7451FDD44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Click to edit Master text styles</a:t>
            </a:r>
          </a:p>
          <a:p>
            <a:pPr lvl="1" eaLnBrk="1" latinLnBrk="0" hangingPunct="1"/>
            <a:r>
              <a:rPr lang="sk-SK"/>
              <a:t>Second level</a:t>
            </a:r>
          </a:p>
          <a:p>
            <a:pPr lvl="2" eaLnBrk="1" latinLnBrk="0" hangingPunct="1"/>
            <a:r>
              <a:rPr lang="sk-SK"/>
              <a:t>Third level</a:t>
            </a:r>
          </a:p>
          <a:p>
            <a:pPr lvl="3" eaLnBrk="1" latinLnBrk="0" hangingPunct="1"/>
            <a:r>
              <a:rPr lang="sk-SK"/>
              <a:t>Fourth level</a:t>
            </a:r>
          </a:p>
          <a:p>
            <a:pPr lvl="4" eaLnBrk="1" latinLnBrk="0" hangingPunct="1"/>
            <a:r>
              <a:rPr lang="sk-SK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02400F2-A522-BC42-803B-9BC22AED6FEF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k-SK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k-SK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A8E86-30C3-D744-BE75-0C268E26FE0D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/>
              <a:t>Click to edit Master text styles</a:t>
            </a:r>
          </a:p>
          <a:p>
            <a:pPr lvl="1" eaLnBrk="1" latinLnBrk="0" hangingPunct="1"/>
            <a:r>
              <a:rPr lang="sk-SK"/>
              <a:t>Second level</a:t>
            </a:r>
          </a:p>
          <a:p>
            <a:pPr lvl="2" eaLnBrk="1" latinLnBrk="0" hangingPunct="1"/>
            <a:r>
              <a:rPr lang="sk-SK"/>
              <a:t>Third level</a:t>
            </a:r>
          </a:p>
          <a:p>
            <a:pPr lvl="3" eaLnBrk="1" latinLnBrk="0" hangingPunct="1"/>
            <a:r>
              <a:rPr lang="sk-SK"/>
              <a:t>Fourth level</a:t>
            </a:r>
          </a:p>
          <a:p>
            <a:pPr lvl="4" eaLnBrk="1" latinLnBrk="0" hangingPunct="1"/>
            <a:r>
              <a:rPr lang="sk-SK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/>
              <a:t>Click to edit Master text styles</a:t>
            </a:r>
          </a:p>
          <a:p>
            <a:pPr lvl="1" eaLnBrk="1" latinLnBrk="0" hangingPunct="1"/>
            <a:r>
              <a:rPr lang="sk-SK"/>
              <a:t>Second level</a:t>
            </a:r>
          </a:p>
          <a:p>
            <a:pPr lvl="2" eaLnBrk="1" latinLnBrk="0" hangingPunct="1"/>
            <a:r>
              <a:rPr lang="sk-SK"/>
              <a:t>Third level</a:t>
            </a:r>
          </a:p>
          <a:p>
            <a:pPr lvl="3" eaLnBrk="1" latinLnBrk="0" hangingPunct="1"/>
            <a:r>
              <a:rPr lang="sk-SK"/>
              <a:t>Fourth level</a:t>
            </a:r>
          </a:p>
          <a:p>
            <a:pPr lvl="4" eaLnBrk="1" latinLnBrk="0" hangingPunct="1"/>
            <a:r>
              <a:rPr lang="sk-SK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k-SK"/>
              <a:t>Click to edit Master text styles</a:t>
            </a:r>
          </a:p>
          <a:p>
            <a:pPr lvl="1" eaLnBrk="1" latinLnBrk="0" hangingPunct="1"/>
            <a:r>
              <a:rPr lang="sk-SK"/>
              <a:t>Second level</a:t>
            </a:r>
          </a:p>
          <a:p>
            <a:pPr lvl="2" eaLnBrk="1" latinLnBrk="0" hangingPunct="1"/>
            <a:r>
              <a:rPr lang="sk-SK"/>
              <a:t>Third level</a:t>
            </a:r>
          </a:p>
          <a:p>
            <a:pPr lvl="3" eaLnBrk="1" latinLnBrk="0" hangingPunct="1"/>
            <a:r>
              <a:rPr lang="sk-SK"/>
              <a:t>Fourth level</a:t>
            </a:r>
          </a:p>
          <a:p>
            <a:pPr lvl="4" eaLnBrk="1" latinLnBrk="0" hangingPunct="1"/>
            <a:r>
              <a:rPr lang="sk-SK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k-SK"/>
              <a:t>Click to edit Master text styles</a:t>
            </a:r>
          </a:p>
          <a:p>
            <a:pPr lvl="1" eaLnBrk="1" latinLnBrk="0" hangingPunct="1"/>
            <a:r>
              <a:rPr lang="sk-SK"/>
              <a:t>Second level</a:t>
            </a:r>
          </a:p>
          <a:p>
            <a:pPr lvl="2" eaLnBrk="1" latinLnBrk="0" hangingPunct="1"/>
            <a:r>
              <a:rPr lang="sk-SK"/>
              <a:t>Third level</a:t>
            </a:r>
          </a:p>
          <a:p>
            <a:pPr lvl="3" eaLnBrk="1" latinLnBrk="0" hangingPunct="1"/>
            <a:r>
              <a:rPr lang="sk-SK"/>
              <a:t>Fourth level</a:t>
            </a:r>
          </a:p>
          <a:p>
            <a:pPr lvl="4" eaLnBrk="1" latinLnBrk="0" hangingPunct="1"/>
            <a:r>
              <a:rPr lang="sk-SK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1E92AE3-27F4-3E49-BDBF-F4970FCFA88D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k-SK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9D926970-E0EE-A748-AD8F-448D4B73B35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B315405-72CC-9B4D-B3AA-CD53DDCB0EA2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k-SK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k-SK"/>
              <a:t>Click to edit Master text styles</a:t>
            </a:r>
          </a:p>
          <a:p>
            <a:pPr lvl="1" eaLnBrk="1" latinLnBrk="0" hangingPunct="1"/>
            <a:r>
              <a:rPr lang="sk-SK"/>
              <a:t>Second level</a:t>
            </a:r>
          </a:p>
          <a:p>
            <a:pPr lvl="2" eaLnBrk="1" latinLnBrk="0" hangingPunct="1"/>
            <a:r>
              <a:rPr lang="sk-SK"/>
              <a:t>Third level</a:t>
            </a:r>
          </a:p>
          <a:p>
            <a:pPr lvl="3" eaLnBrk="1" latinLnBrk="0" hangingPunct="1"/>
            <a:r>
              <a:rPr lang="sk-SK"/>
              <a:t>Fourth level</a:t>
            </a:r>
          </a:p>
          <a:p>
            <a:pPr lvl="4" eaLnBrk="1" latinLnBrk="0" hangingPunct="1"/>
            <a:r>
              <a:rPr lang="sk-SK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61E8DCCA-3F84-6040-813B-6E55682E359B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6EF6894-CFD1-A44B-BE94-BCE736D63EEE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Click to edit Master text styles</a:t>
            </a:r>
          </a:p>
          <a:p>
            <a:pPr lvl="1" eaLnBrk="1" latinLnBrk="0" hangingPunct="1"/>
            <a:r>
              <a:rPr kumimoji="0" lang="sk-SK"/>
              <a:t>Second level</a:t>
            </a:r>
          </a:p>
          <a:p>
            <a:pPr lvl="2" eaLnBrk="1" latinLnBrk="0" hangingPunct="1"/>
            <a:r>
              <a:rPr kumimoji="0" lang="sk-SK"/>
              <a:t>Third level</a:t>
            </a:r>
          </a:p>
          <a:p>
            <a:pPr lvl="3" eaLnBrk="1" latinLnBrk="0" hangingPunct="1"/>
            <a:r>
              <a:rPr kumimoji="0" lang="sk-SK"/>
              <a:t>Fourth level</a:t>
            </a:r>
          </a:p>
          <a:p>
            <a:pPr lvl="4" eaLnBrk="1" latinLnBrk="0" hangingPunct="1"/>
            <a:r>
              <a:rPr kumimoji="0" lang="sk-SK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3429000"/>
            <a:ext cx="680085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sk-SK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Koniec </a:t>
            </a:r>
            <a:r>
              <a:rPr lang="sk-SK" sz="2400" dirty="0" err="1">
                <a:cs typeface="+mn-cs"/>
              </a:rPr>
              <a:t>postkomunizmu</a:t>
            </a:r>
            <a:endParaRPr lang="sk-SK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err="1">
                <a:cs typeface="+mn-cs"/>
              </a:rPr>
              <a:t>Podzim</a:t>
            </a:r>
            <a:r>
              <a:rPr lang="sk-SK" sz="2400" dirty="0">
                <a:cs typeface="+mn-cs"/>
              </a:rPr>
              <a:t> 2019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Doc. Marek Rybář, PhD.</a:t>
            </a:r>
            <a:endParaRPr lang="en-US" sz="2400" dirty="0">
              <a:cs typeface="+mn-cs"/>
            </a:endParaRPr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539552" y="260648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Vyrovnávanie sa s nedemokratickou minulosťou</a:t>
            </a:r>
            <a:endParaRPr lang="en-US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Ústavné princípy a lustrácie 3/3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sk-SK" sz="3000" dirty="0"/>
              <a:t>konflikt medzi spravodlivosťou a právnou istotou: </a:t>
            </a:r>
          </a:p>
          <a:p>
            <a:pPr algn="just">
              <a:defRPr/>
            </a:pPr>
            <a:r>
              <a:rPr lang="sk-SK" sz="3000" b="1" dirty="0"/>
              <a:t>Radbruchova </a:t>
            </a:r>
            <a:r>
              <a:rPr lang="sk-SK" sz="3000" b="1" dirty="0">
                <a:cs typeface="+mn-cs"/>
              </a:rPr>
              <a:t>formula</a:t>
            </a:r>
            <a:r>
              <a:rPr lang="sk-SK" sz="3000" dirty="0">
                <a:cs typeface="+mn-cs"/>
              </a:rPr>
              <a:t>: rozhodnutie v prospech právnej istoty okrem prípadov, keď je rozpor medzi spravodlivosťou a pozitívnym zákonom neúnosný“</a:t>
            </a: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Ide o situácie, kde nie je snaha o spravodlivosť a kde je pri ustanovení pozitívneho práva vedome popieraná rovnosť ako základ spravodlivosti</a:t>
            </a:r>
          </a:p>
          <a:p>
            <a:pPr algn="just" eaLnBrk="1" hangingPunct="1">
              <a:defRPr/>
            </a:pPr>
            <a:endParaRPr lang="sk-SK" sz="3000" dirty="0"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Lustrácie: Téma stále živá 1/2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18720" cy="4638256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3100" dirty="0"/>
              <a:t>Aktuálnosť témy v období zmeny režimu aj po takmer dvoch desaťročiach: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100" dirty="0"/>
              <a:t>Ministerský post v ČR v roku 2014 (Babiš)</a:t>
            </a:r>
          </a:p>
          <a:p>
            <a:pPr algn="just">
              <a:lnSpc>
                <a:spcPct val="90000"/>
              </a:lnSpc>
              <a:defRPr/>
            </a:pPr>
            <a:r>
              <a:rPr lang="sk-SK" sz="3100" dirty="0"/>
              <a:t>2006-2009: poľský arcibiskup Stanislaw Wielgus rezignoval v 2007 kvôli spolupráci 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100" dirty="0"/>
              <a:t>rozhodnutie maďarského súdu o dosahu lustračného zákona aj na predstaviteľov cirkví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100" dirty="0"/>
              <a:t>spolupráca bývalého maďarského premiéra P. Medgyessyho (2002-2004) s tajnou službou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Lustrácie: Téma stále živá 2/2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sk-SK" sz="3200" dirty="0"/>
              <a:t>odstúpenie poľskej ministerky financií Zyty Gilowskej v roku 2006 a jej návrat do funkcie 2008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/>
              <a:t>Postoj k bývalému režimu zahŕňa nielen lustrácie, aktuálny nielen v SVE: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/>
              <a:t>Denacifikácia a nový záujem Nemcov o minulosť, post-Pinochetovské Chile, JAR po apartheide ...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/>
              <a:t>Huntington: „problém mučiteľa“</a:t>
            </a:r>
          </a:p>
          <a:p>
            <a:pPr eaLnBrk="1" hangingPunct="1">
              <a:lnSpc>
                <a:spcPct val="90000"/>
              </a:lnSpc>
              <a:defRPr/>
            </a:pPr>
            <a:endParaRPr lang="sk-SK" sz="3200" dirty="0"/>
          </a:p>
          <a:p>
            <a:pPr eaLnBrk="1" hangingPunct="1"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200" dirty="0">
                <a:cs typeface="+mj-cs"/>
              </a:rPr>
              <a:t>Aké vyrovnávanie sa s minulosťou?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Súdenie a trestanie kriminálnych činov </a:t>
            </a: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ale ako sa postaviť k tým ktorí „without being guilty, cannot be called innocent?“ (Nanda, 1998)</a:t>
            </a: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Zákaz prístupu určitých osôb do niektorých funkcií</a:t>
            </a: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Zverejnenie aktivít agentov bývalej tajnej polície</a:t>
            </a: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Snahy o odškodnenie obetí (reštitúcie, finančné kompenzácie)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>
                <a:cs typeface="+mj-cs"/>
              </a:rPr>
              <a:t>Argumenty v prospech lustrácií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sk-SK" sz="3100" dirty="0">
                <a:cs typeface="+mn-cs"/>
              </a:rPr>
              <a:t>Krehkosť nových demokracií a potreba ochrániť ich pred skompromitovanými aktérmi z minulosti</a:t>
            </a:r>
          </a:p>
          <a:p>
            <a:pPr algn="just" eaLnBrk="1" hangingPunct="1">
              <a:defRPr/>
            </a:pPr>
            <a:r>
              <a:rPr lang="sk-SK" sz="3100" dirty="0">
                <a:cs typeface="+mn-cs"/>
              </a:rPr>
              <a:t>Zverejnenie spolupracovníkov tajnej polície, aby neboli vydierateľní v nových funkciách</a:t>
            </a:r>
          </a:p>
          <a:p>
            <a:pPr algn="just" eaLnBrk="1" hangingPunct="1">
              <a:defRPr/>
            </a:pPr>
            <a:r>
              <a:rPr lang="sk-SK" sz="3100" dirty="0">
                <a:cs typeface="+mn-cs"/>
              </a:rPr>
              <a:t>Potreba poznať minulosť kvôli posilneniu transparentnosti politického života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Liberálne pohľady na tému 1/3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Bruce Ackerman (1992):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Paradox porevolučnej situácie: počiatočná veľká morálna autorita revolučných lídrov kontrastovala s nedostatkom organizačných kapacít potrebnými na spracovanie informácií o zločinoch minulosti (NDR – výnimka)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Liberálny konštitucionalizmus vs. korekčná spravodlivosť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sk-SK" sz="3200" dirty="0"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Liberálne pohľady na tému </a:t>
            </a:r>
            <a:r>
              <a:rPr lang="sk-SK" dirty="0"/>
              <a:t>2/3</a:t>
            </a:r>
            <a:endParaRPr lang="sk-SK" dirty="0">
              <a:cs typeface="+mj-cs"/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Zničiť všetky dáta tajnej polície o spolupracovníkoch, pretože: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Držitelia moci v pokušení vydierať politických oponentov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Riziko zahltenia súdov mohutnou agendou dekomunizácie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Údaje tajnej polície zveličené, neúplné alebo klamlivé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Používať údaje zhromaždené na nemorálne účely je morálne a eticky chybné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Liberálne pohľady na tému </a:t>
            </a:r>
            <a:r>
              <a:rPr lang="sk-SK" dirty="0"/>
              <a:t>3/3</a:t>
            </a:r>
            <a:endParaRPr lang="sk-SK" dirty="0">
              <a:cs typeface="+mj-cs"/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Majetkové reštitúcie – prečo vyzdvihovať (a odškodňovať) len jednu z mnohých foriem nespravodlivosti?</a:t>
            </a:r>
          </a:p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Návrh zriadiť z privatizačných zdrojov fondy na odškodnenie väčšieho okruhu poškodených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Lustrácie – ako?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Legislatíva prijatá vo viacerých štátoch (NDR, ČR, Maď, Poľ, SR, Bul, Alb, Lit,) </a:t>
            </a:r>
          </a:p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ale len v prvých štyroch išlo o funkčné (efektívne) zákonné mechanizmy</a:t>
            </a:r>
          </a:p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NDR: lustrácie zakotvené už v zlučovacej zmluve</a:t>
            </a:r>
          </a:p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ČSFR –1991 – po rozdelení štátu sa legislatíva na Slovensku neuplatňovala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Česká republika</a:t>
            </a:r>
            <a:endParaRPr lang="sk-SK" dirty="0">
              <a:cs typeface="+mj-cs"/>
            </a:endParaRPr>
          </a:p>
        </p:txBody>
      </p:sp>
      <p:sp>
        <p:nvSpPr>
          <p:cNvPr id="2037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521432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3200" dirty="0"/>
              <a:t>ČR 1991: automatické vylúčenie vedomých spolupracovníkov ŠtB a vysokých predstaviteľov KSČ z viacerých verejných funkcií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/>
              <a:t>netýka sa ministrov, poslancov, prezidenta, ...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/>
              <a:t>otázka zákazu prístupu k voleným funkciám</a:t>
            </a:r>
          </a:p>
          <a:p>
            <a:pPr eaLnBrk="1" hangingPunct="1">
              <a:lnSpc>
                <a:spcPct val="90000"/>
              </a:lnSpc>
              <a:defRPr/>
            </a:pPr>
            <a:endParaRPr lang="sk-SK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/>
              <a:t>Dôsledky</a:t>
            </a:r>
            <a:r>
              <a:rPr lang="en-US" dirty="0"/>
              <a:t> </a:t>
            </a:r>
            <a:r>
              <a:rPr lang="en-US" dirty="0" err="1"/>
              <a:t>komunistických</a:t>
            </a:r>
            <a:r>
              <a:rPr lang="en-US" dirty="0"/>
              <a:t> </a:t>
            </a:r>
            <a:r>
              <a:rPr lang="en-US" dirty="0" err="1"/>
              <a:t>režimov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sz="3200" dirty="0"/>
              <a:t>ČS 1948-1989: </a:t>
            </a:r>
            <a:r>
              <a:rPr lang="en-US" sz="3200" dirty="0" err="1"/>
              <a:t>cca</a:t>
            </a:r>
            <a:r>
              <a:rPr lang="en-US" sz="3200" dirty="0"/>
              <a:t> 280 000 </a:t>
            </a:r>
            <a:r>
              <a:rPr lang="en-US" sz="3200" dirty="0" err="1"/>
              <a:t>občanov</a:t>
            </a:r>
            <a:r>
              <a:rPr lang="en-US" sz="3200" dirty="0"/>
              <a:t> </a:t>
            </a:r>
            <a:r>
              <a:rPr lang="en-US" sz="3200" dirty="0" err="1"/>
              <a:t>odsúdených</a:t>
            </a:r>
            <a:r>
              <a:rPr lang="en-US" sz="3200" dirty="0"/>
              <a:t> z </a:t>
            </a:r>
            <a:r>
              <a:rPr lang="en-US" sz="3200" dirty="0" err="1"/>
              <a:t>politických</a:t>
            </a:r>
            <a:r>
              <a:rPr lang="en-US" sz="3200" dirty="0"/>
              <a:t> </a:t>
            </a:r>
            <a:r>
              <a:rPr lang="en-US" sz="3200" dirty="0" err="1"/>
              <a:t>dôvodov</a:t>
            </a:r>
            <a:endParaRPr lang="en-US" sz="3200" dirty="0"/>
          </a:p>
          <a:p>
            <a:pPr algn="just">
              <a:defRPr/>
            </a:pPr>
            <a:r>
              <a:rPr lang="en-US" sz="3200" dirty="0"/>
              <a:t>234 </a:t>
            </a:r>
            <a:r>
              <a:rPr lang="en-US" sz="3200" dirty="0" err="1"/>
              <a:t>popravených</a:t>
            </a:r>
            <a:r>
              <a:rPr lang="en-US" sz="3200" dirty="0"/>
              <a:t>, </a:t>
            </a:r>
          </a:p>
          <a:p>
            <a:pPr algn="just">
              <a:defRPr/>
            </a:pPr>
            <a:r>
              <a:rPr lang="en-US" sz="3200" dirty="0"/>
              <a:t>300 </a:t>
            </a:r>
            <a:r>
              <a:rPr lang="en-US" sz="3200" dirty="0" err="1"/>
              <a:t>zomrelo</a:t>
            </a:r>
            <a:r>
              <a:rPr lang="en-US" sz="3200" dirty="0"/>
              <a:t> </a:t>
            </a:r>
            <a:r>
              <a:rPr lang="en-US" sz="3200" dirty="0" err="1"/>
              <a:t>vo</a:t>
            </a:r>
            <a:r>
              <a:rPr lang="en-US" sz="3200" dirty="0"/>
              <a:t> </a:t>
            </a:r>
            <a:r>
              <a:rPr lang="en-US" sz="3200" dirty="0" err="1"/>
              <a:t>vyšetrovacej</a:t>
            </a:r>
            <a:r>
              <a:rPr lang="en-US" sz="3200" dirty="0"/>
              <a:t> </a:t>
            </a:r>
            <a:r>
              <a:rPr lang="en-US" sz="3200" dirty="0" err="1"/>
              <a:t>väzbe</a:t>
            </a:r>
            <a:endParaRPr lang="en-US" sz="3200" dirty="0"/>
          </a:p>
          <a:p>
            <a:pPr algn="just">
              <a:defRPr/>
            </a:pPr>
            <a:r>
              <a:rPr lang="en-US" sz="3200" dirty="0"/>
              <a:t>176 </a:t>
            </a:r>
            <a:r>
              <a:rPr lang="en-US" sz="3200" dirty="0" err="1"/>
              <a:t>zastrelených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hraniciach</a:t>
            </a:r>
            <a:endParaRPr lang="en-US" sz="3200" dirty="0"/>
          </a:p>
          <a:p>
            <a:pPr algn="just">
              <a:defRPr/>
            </a:pPr>
            <a:r>
              <a:rPr lang="en-US" sz="3200" dirty="0"/>
              <a:t>88 </a:t>
            </a:r>
            <a:r>
              <a:rPr lang="en-US" sz="3200" dirty="0" err="1"/>
              <a:t>zahynulo</a:t>
            </a:r>
            <a:r>
              <a:rPr lang="en-US" sz="3200" dirty="0"/>
              <a:t> v </a:t>
            </a:r>
            <a:r>
              <a:rPr lang="en-US" sz="3200" dirty="0" err="1"/>
              <a:t>elektrickom</a:t>
            </a:r>
            <a:r>
              <a:rPr lang="en-US" sz="3200" dirty="0"/>
              <a:t> </a:t>
            </a:r>
            <a:r>
              <a:rPr lang="en-US" sz="3200" dirty="0" err="1"/>
              <a:t>vedení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hraniciach</a:t>
            </a:r>
            <a:endParaRPr lang="en-US" sz="3200" dirty="0"/>
          </a:p>
          <a:p>
            <a:pPr algn="just">
              <a:defRPr/>
            </a:pPr>
            <a:r>
              <a:rPr lang="en-US" sz="3200" dirty="0" err="1"/>
              <a:t>Cca</a:t>
            </a:r>
            <a:r>
              <a:rPr lang="en-US" sz="3200" dirty="0"/>
              <a:t> 300 000 </a:t>
            </a:r>
            <a:r>
              <a:rPr lang="en-US" sz="3200" dirty="0" err="1"/>
              <a:t>perzekuovaných</a:t>
            </a:r>
            <a:r>
              <a:rPr lang="en-US" sz="3200" dirty="0"/>
              <a:t> v </a:t>
            </a:r>
            <a:r>
              <a:rPr lang="en-US" sz="3200" dirty="0" err="1"/>
              <a:t>práci</a:t>
            </a:r>
            <a:r>
              <a:rPr lang="en-US" sz="3200" dirty="0"/>
              <a:t>/</a:t>
            </a:r>
            <a:r>
              <a:rPr lang="en-US" sz="3200" dirty="0" err="1"/>
              <a:t>štúdiu</a:t>
            </a:r>
            <a:endParaRPr 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Maďarsko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sk-SK" sz="3200" dirty="0"/>
              <a:t>MAĎ 1994: v prípade pozitívnej lustrácie možnosť odstúpiť, inak zverejnenie v zbierke zákonov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/>
              <a:t>Rozsah lustrovaných postov sa menil so straníckymi zmenami vo vláde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/>
              <a:t>Fidesz – viac postov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/>
              <a:t>MSzP – menej postov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326797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Poľsko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sk-SK" sz="3200" dirty="0"/>
              <a:t>Mazowiecki: snaha o „hrubú čiaru“, neskôr Olszewského vláda v 1991 nechala preverovať niektorých poslancov – pád vlády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/>
              <a:t>„divoké lustrácie“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/>
              <a:t>1995 podozrenia Oleksyho spolupráce s KGB, prijatie lustračného zákona v roku 1997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/>
              <a:t>následná zmena vláda viedla k zmenám v rozsahu pôsobnosti lustrácií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sk-SK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52597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Lustračný princíp – prečo? 1/2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Huntington (1990): revolúcia vedie k lustráciám, reforma nie (NDR a Rum ako kandidáti na silné lustračné mechanizmy)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Moran (1994): represívnosť režimu povedie k lustráciám, liberalizujúce komunistické režimy nepovedú k lustráciám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Welsh (1996). Represívny komunizmus a víťazstvo nekomunistov v zakladajúcich voľbách povedú k lustráciám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/>
              <a:t>dynamika vývoja po r. 1990?</a:t>
            </a:r>
            <a:endParaRPr lang="sk-SK" sz="3200" dirty="0"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Lustračný princíp – prečo? 2/2</a:t>
            </a:r>
            <a:endParaRPr lang="en-US" dirty="0">
              <a:cs typeface="+mj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Poľsko, Maďarsko, ČR (Williams et al 2005):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Lustrácie ako súčasť redefinície pravice?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OF a KSČ 1991, ODS a ČSSD 2000 (predĺženie platnosti lustrácií)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Zjednocovanie pravice v Poľsku 1997, súboj Antal vs. radikálnejšia pravica 1990-1994 v Maďarsku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Konečná verzia lustrácií: „stredná cesta“ názorov na riešenia v parlamentoch</a:t>
            </a:r>
            <a:endParaRPr lang="en-US" sz="3200" dirty="0">
              <a:cs typeface="+mn-cs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Otázky na diskusiu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sk-SK" sz="2800" dirty="0"/>
              <a:t>Ako môžeme klasifikovať lustračné mechanizmy v strednej a východnej Európe?</a:t>
            </a:r>
          </a:p>
          <a:p>
            <a:pPr>
              <a:defRPr/>
            </a:pPr>
            <a:r>
              <a:rPr lang="sk-SK" sz="2800" dirty="0"/>
              <a:t>Aké chápanie ľudskej prirodzenosti môžeme za nimi nájsť?</a:t>
            </a:r>
          </a:p>
          <a:p>
            <a:pPr eaLnBrk="1" hangingPunct="1">
              <a:defRPr/>
            </a:pPr>
            <a:r>
              <a:rPr lang="sk-SK" sz="2800" dirty="0">
                <a:cs typeface="+mn-cs"/>
              </a:rPr>
              <a:t>Majú lustračné opatrenia v roku 2019 význam? Aký?</a:t>
            </a:r>
          </a:p>
          <a:p>
            <a:pPr eaLnBrk="1" hangingPunct="1">
              <a:defRPr/>
            </a:pPr>
            <a:r>
              <a:rPr lang="sk-SK" sz="2800" dirty="0">
                <a:cs typeface="+mn-cs"/>
              </a:rPr>
              <a:t>Aké boli hlavné argumenty proti lustračným mechanizmom v čase ich vzniku?</a:t>
            </a:r>
          </a:p>
          <a:p>
            <a:pPr eaLnBrk="1" hangingPunct="1">
              <a:defRPr/>
            </a:pPr>
            <a:r>
              <a:rPr lang="sk-SK" sz="2800" dirty="0">
                <a:cs typeface="+mn-cs"/>
              </a:rPr>
              <a:t>Prispeli efektívne lustrácie ku konsolidácii alebo naopak k ohrozeniu demokracie v krajinách SVE? </a:t>
            </a:r>
          </a:p>
          <a:p>
            <a:pPr eaLnBrk="1" hangingPunct="1">
              <a:defRPr/>
            </a:pPr>
            <a:endParaRPr lang="sk-SK" sz="2800" dirty="0"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Zákonnosť</a:t>
            </a:r>
            <a:r>
              <a:rPr lang="en-US" dirty="0"/>
              <a:t> vs. </a:t>
            </a:r>
            <a:r>
              <a:rPr lang="en-US" dirty="0" err="1"/>
              <a:t>právny</a:t>
            </a:r>
            <a:r>
              <a:rPr lang="en-US" dirty="0"/>
              <a:t> </a:t>
            </a:r>
            <a:r>
              <a:rPr lang="en-US" dirty="0" err="1"/>
              <a:t>štát</a:t>
            </a:r>
            <a:r>
              <a:rPr lang="en-US" dirty="0"/>
              <a:t> 1/5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sz="3200" dirty="0" err="1"/>
              <a:t>Odklon</a:t>
            </a:r>
            <a:r>
              <a:rPr lang="en-US" sz="3200" dirty="0"/>
              <a:t> od </a:t>
            </a:r>
            <a:r>
              <a:rPr lang="en-US" sz="3200" dirty="0" err="1"/>
              <a:t>formálne</a:t>
            </a:r>
            <a:r>
              <a:rPr lang="en-US" sz="3200" dirty="0"/>
              <a:t> </a:t>
            </a:r>
            <a:r>
              <a:rPr lang="en-US" sz="3200" dirty="0" err="1"/>
              <a:t>pozitivistickej</a:t>
            </a:r>
            <a:r>
              <a:rPr lang="en-US" sz="3200" dirty="0"/>
              <a:t> </a:t>
            </a:r>
            <a:r>
              <a:rPr lang="en-US" sz="3200" dirty="0" err="1"/>
              <a:t>koncepcie</a:t>
            </a:r>
            <a:r>
              <a:rPr lang="en-US" sz="3200" dirty="0"/>
              <a:t> </a:t>
            </a:r>
            <a:r>
              <a:rPr lang="en-US" sz="3200" dirty="0" err="1"/>
              <a:t>právneho</a:t>
            </a:r>
            <a:r>
              <a:rPr lang="en-US" sz="3200" dirty="0"/>
              <a:t> </a:t>
            </a:r>
            <a:r>
              <a:rPr lang="en-US" sz="3200" dirty="0" err="1"/>
              <a:t>štátu</a:t>
            </a:r>
            <a:r>
              <a:rPr lang="en-US" sz="3200" dirty="0"/>
              <a:t> k </a:t>
            </a:r>
            <a:r>
              <a:rPr lang="en-US" sz="3200" dirty="0" err="1"/>
              <a:t>pojmu</a:t>
            </a:r>
            <a:r>
              <a:rPr lang="en-US" sz="3200" dirty="0"/>
              <a:t> </a:t>
            </a:r>
            <a:r>
              <a:rPr lang="en-US" sz="3200" b="1" dirty="0" err="1"/>
              <a:t>materiálneho</a:t>
            </a:r>
            <a:r>
              <a:rPr lang="en-US" sz="3200" dirty="0"/>
              <a:t> </a:t>
            </a:r>
            <a:r>
              <a:rPr lang="en-US" sz="3200" dirty="0" err="1"/>
              <a:t>právneho</a:t>
            </a:r>
            <a:r>
              <a:rPr lang="en-US" sz="3200" dirty="0"/>
              <a:t> </a:t>
            </a:r>
            <a:r>
              <a:rPr lang="en-US" sz="3200" dirty="0" err="1"/>
              <a:t>štátu</a:t>
            </a:r>
            <a:r>
              <a:rPr lang="en-US" sz="3200" dirty="0"/>
              <a:t>:</a:t>
            </a:r>
          </a:p>
          <a:p>
            <a:pPr algn="just">
              <a:defRPr/>
            </a:pPr>
            <a:r>
              <a:rPr lang="hr-HR" sz="3200" dirty="0"/>
              <a:t>Š</a:t>
            </a:r>
            <a:r>
              <a:rPr lang="en-US" sz="3200" dirty="0" err="1"/>
              <a:t>tátnu</a:t>
            </a:r>
            <a:r>
              <a:rPr lang="en-US" sz="3200" dirty="0"/>
              <a:t> </a:t>
            </a:r>
            <a:r>
              <a:rPr lang="en-US" sz="3200" dirty="0" err="1"/>
              <a:t>moc</a:t>
            </a:r>
            <a:r>
              <a:rPr lang="en-US" sz="3200" dirty="0"/>
              <a:t> </a:t>
            </a:r>
            <a:r>
              <a:rPr lang="en-US" sz="3200" dirty="0" err="1"/>
              <a:t>chápať</a:t>
            </a:r>
            <a:r>
              <a:rPr lang="en-US" sz="3200" dirty="0"/>
              <a:t> </a:t>
            </a:r>
            <a:r>
              <a:rPr lang="en-US" sz="3200" dirty="0" err="1"/>
              <a:t>primárne</a:t>
            </a:r>
            <a:r>
              <a:rPr lang="en-US" sz="3200" dirty="0"/>
              <a:t> v </a:t>
            </a:r>
            <a:r>
              <a:rPr lang="en-US" sz="3200" dirty="0" err="1"/>
              <a:t>jej</a:t>
            </a:r>
            <a:r>
              <a:rPr lang="en-US" sz="3200" dirty="0"/>
              <a:t> </a:t>
            </a:r>
            <a:r>
              <a:rPr lang="en-US" sz="3200" dirty="0" err="1"/>
              <a:t>vzťahu</a:t>
            </a:r>
            <a:r>
              <a:rPr lang="en-US" sz="3200" dirty="0"/>
              <a:t> k </a:t>
            </a:r>
            <a:r>
              <a:rPr lang="en-US" sz="3200" dirty="0" err="1"/>
              <a:t>najvyšším</a:t>
            </a:r>
            <a:r>
              <a:rPr lang="en-US" sz="3200" dirty="0"/>
              <a:t> </a:t>
            </a:r>
            <a:r>
              <a:rPr lang="en-US" sz="3200" dirty="0" err="1"/>
              <a:t>právnym</a:t>
            </a:r>
            <a:r>
              <a:rPr lang="en-US" sz="3200" dirty="0"/>
              <a:t> </a:t>
            </a:r>
            <a:r>
              <a:rPr lang="en-US" sz="3200" dirty="0" err="1"/>
              <a:t>hodnotám</a:t>
            </a:r>
            <a:r>
              <a:rPr lang="en-US" sz="3200" dirty="0"/>
              <a:t>, </a:t>
            </a:r>
            <a:r>
              <a:rPr lang="en-US" sz="3200" dirty="0" err="1"/>
              <a:t>predovšetkým</a:t>
            </a:r>
            <a:r>
              <a:rPr lang="en-US" sz="3200" dirty="0"/>
              <a:t> k </a:t>
            </a:r>
            <a:r>
              <a:rPr lang="en-US" sz="3200" b="1" dirty="0" err="1"/>
              <a:t>spravodlivosti</a:t>
            </a:r>
            <a:endParaRPr lang="en-US" sz="3200" b="1" dirty="0"/>
          </a:p>
          <a:p>
            <a:pPr algn="just">
              <a:defRPr/>
            </a:pPr>
            <a:r>
              <a:rPr lang="en-US" sz="3200" dirty="0" err="1"/>
              <a:t>Inak</a:t>
            </a:r>
            <a:r>
              <a:rPr lang="en-US" sz="3200" dirty="0"/>
              <a:t> je </a:t>
            </a:r>
            <a:r>
              <a:rPr lang="en-US" sz="3200" dirty="0" err="1"/>
              <a:t>pozitivizmus</a:t>
            </a:r>
            <a:r>
              <a:rPr lang="en-US" sz="3200" dirty="0"/>
              <a:t> </a:t>
            </a:r>
            <a:r>
              <a:rPr lang="en-US" sz="3200" dirty="0" err="1"/>
              <a:t>bezbranný</a:t>
            </a:r>
            <a:r>
              <a:rPr lang="en-US" sz="3200" dirty="0"/>
              <a:t> </a:t>
            </a:r>
            <a:r>
              <a:rPr lang="en-US" sz="3200" dirty="0" err="1"/>
              <a:t>proti</a:t>
            </a:r>
            <a:r>
              <a:rPr lang="en-US" sz="3200" dirty="0"/>
              <a:t> “</a:t>
            </a:r>
            <a:r>
              <a:rPr lang="en-US" sz="3200" dirty="0" err="1"/>
              <a:t>bezpráviu</a:t>
            </a:r>
            <a:r>
              <a:rPr lang="en-US" sz="3200" dirty="0"/>
              <a:t> </a:t>
            </a:r>
            <a:r>
              <a:rPr lang="en-US" sz="3200" dirty="0" err="1"/>
              <a:t>vo</a:t>
            </a:r>
            <a:r>
              <a:rPr lang="en-US" sz="3200" dirty="0"/>
              <a:t> </a:t>
            </a:r>
            <a:r>
              <a:rPr lang="en-US" sz="3200" dirty="0" err="1"/>
              <a:t>forme</a:t>
            </a:r>
            <a:r>
              <a:rPr lang="en-US" sz="3200" dirty="0"/>
              <a:t> </a:t>
            </a:r>
            <a:r>
              <a:rPr lang="en-US" sz="3200" dirty="0" err="1"/>
              <a:t>zákona</a:t>
            </a:r>
            <a:r>
              <a:rPr lang="en-US" sz="3200" dirty="0"/>
              <a:t>”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Zákonnosť</a:t>
            </a:r>
            <a:r>
              <a:rPr lang="en-US" dirty="0"/>
              <a:t> vs. </a:t>
            </a:r>
            <a:r>
              <a:rPr lang="en-US" dirty="0" err="1"/>
              <a:t>právny</a:t>
            </a:r>
            <a:r>
              <a:rPr lang="en-US" dirty="0"/>
              <a:t> </a:t>
            </a:r>
            <a:r>
              <a:rPr lang="en-US" dirty="0" err="1"/>
              <a:t>štát</a:t>
            </a:r>
            <a:r>
              <a:rPr lang="en-US" dirty="0"/>
              <a:t> 2/5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defRPr/>
            </a:pPr>
            <a:r>
              <a:rPr lang="en-US" sz="3200" dirty="0" err="1"/>
              <a:t>Predĺženie</a:t>
            </a:r>
            <a:r>
              <a:rPr lang="en-US" sz="3200" dirty="0"/>
              <a:t> </a:t>
            </a:r>
            <a:r>
              <a:rPr lang="en-US" sz="3200" dirty="0" err="1"/>
              <a:t>premlčacích</a:t>
            </a:r>
            <a:r>
              <a:rPr lang="en-US" sz="3200" dirty="0"/>
              <a:t> </a:t>
            </a:r>
            <a:r>
              <a:rPr lang="en-US" sz="3200" dirty="0" err="1"/>
              <a:t>lehot</a:t>
            </a:r>
            <a:r>
              <a:rPr lang="en-US" sz="3200" dirty="0"/>
              <a:t> </a:t>
            </a:r>
            <a:r>
              <a:rPr lang="en-US" sz="3200" dirty="0" err="1"/>
              <a:t>tých</a:t>
            </a:r>
            <a:r>
              <a:rPr lang="en-US" sz="3200" dirty="0"/>
              <a:t> </a:t>
            </a:r>
            <a:r>
              <a:rPr lang="en-US" sz="3200" dirty="0" err="1"/>
              <a:t>politicky</a:t>
            </a:r>
            <a:r>
              <a:rPr lang="en-US" sz="3200" dirty="0"/>
              <a:t> </a:t>
            </a:r>
            <a:r>
              <a:rPr lang="en-US" sz="3200" dirty="0" err="1"/>
              <a:t>motivovaných</a:t>
            </a:r>
            <a:r>
              <a:rPr lang="en-US" sz="3200" dirty="0"/>
              <a:t> </a:t>
            </a:r>
            <a:r>
              <a:rPr lang="en-US" sz="3200" dirty="0" err="1"/>
              <a:t>trestných</a:t>
            </a:r>
            <a:r>
              <a:rPr lang="en-US" sz="3200" dirty="0"/>
              <a:t> </a:t>
            </a:r>
            <a:r>
              <a:rPr lang="en-US" sz="3200" dirty="0" err="1"/>
              <a:t>činov</a:t>
            </a:r>
            <a:r>
              <a:rPr lang="en-US" sz="3200" dirty="0"/>
              <a:t>, </a:t>
            </a:r>
            <a:r>
              <a:rPr lang="en-US" sz="3200" dirty="0" err="1"/>
              <a:t>ktoré</a:t>
            </a:r>
            <a:r>
              <a:rPr lang="en-US" sz="3200" dirty="0"/>
              <a:t> </a:t>
            </a:r>
            <a:r>
              <a:rPr lang="en-US" sz="3200" dirty="0" err="1"/>
              <a:t>boli</a:t>
            </a:r>
            <a:r>
              <a:rPr lang="en-US" sz="3200" dirty="0"/>
              <a:t> v ČS </a:t>
            </a:r>
            <a:r>
              <a:rPr lang="en-US" sz="3200" dirty="0" err="1"/>
              <a:t>páchané</a:t>
            </a:r>
            <a:r>
              <a:rPr lang="en-US" sz="3200" dirty="0"/>
              <a:t> v </a:t>
            </a:r>
            <a:r>
              <a:rPr lang="en-US" sz="3200" dirty="0" err="1"/>
              <a:t>rokoch</a:t>
            </a:r>
            <a:r>
              <a:rPr lang="en-US" sz="3200" dirty="0"/>
              <a:t> 1948-1989 </a:t>
            </a:r>
            <a:r>
              <a:rPr lang="en-US" sz="3200" dirty="0" err="1"/>
              <a:t>aktérmi</a:t>
            </a:r>
            <a:r>
              <a:rPr lang="en-US" sz="3200" dirty="0"/>
              <a:t> </a:t>
            </a:r>
            <a:r>
              <a:rPr lang="en-US" sz="3200" dirty="0" err="1"/>
              <a:t>totalitného</a:t>
            </a:r>
            <a:r>
              <a:rPr lang="en-US" sz="3200" dirty="0"/>
              <a:t> </a:t>
            </a:r>
            <a:r>
              <a:rPr lang="en-US" sz="3200" dirty="0" err="1"/>
              <a:t>režimu</a:t>
            </a:r>
            <a:endParaRPr lang="en-US" sz="3200" dirty="0"/>
          </a:p>
          <a:p>
            <a:pPr algn="just">
              <a:defRPr/>
            </a:pPr>
            <a:r>
              <a:rPr lang="en-US" sz="3200" dirty="0" err="1"/>
              <a:t>Ak</a:t>
            </a:r>
            <a:r>
              <a:rPr lang="en-US" sz="3200" dirty="0"/>
              <a:t> </a:t>
            </a:r>
            <a:r>
              <a:rPr lang="en-US" sz="3200" dirty="0" err="1"/>
              <a:t>štát</a:t>
            </a:r>
            <a:r>
              <a:rPr lang="en-US" sz="3200" dirty="0"/>
              <a:t> </a:t>
            </a:r>
            <a:r>
              <a:rPr lang="en-US" sz="3200" dirty="0" err="1"/>
              <a:t>nemal</a:t>
            </a:r>
            <a:r>
              <a:rPr lang="en-US" sz="3200" dirty="0"/>
              <a:t> </a:t>
            </a:r>
            <a:r>
              <a:rPr lang="en-US" sz="3200" dirty="0" err="1"/>
              <a:t>ochotu</a:t>
            </a:r>
            <a:r>
              <a:rPr lang="en-US" sz="3200" dirty="0"/>
              <a:t> </a:t>
            </a:r>
            <a:r>
              <a:rPr lang="en-US" sz="3200" dirty="0" err="1"/>
              <a:t>tieto</a:t>
            </a:r>
            <a:r>
              <a:rPr lang="en-US" sz="3200" dirty="0"/>
              <a:t> </a:t>
            </a:r>
            <a:r>
              <a:rPr lang="en-US" sz="3200" dirty="0" err="1"/>
              <a:t>trestné</a:t>
            </a:r>
            <a:r>
              <a:rPr lang="en-US" sz="3200" dirty="0"/>
              <a:t> </a:t>
            </a:r>
            <a:r>
              <a:rPr lang="en-US" sz="3200" dirty="0" err="1"/>
              <a:t>činy</a:t>
            </a:r>
            <a:r>
              <a:rPr lang="en-US" sz="3200" dirty="0"/>
              <a:t> v </a:t>
            </a:r>
            <a:r>
              <a:rPr lang="en-US" sz="3200" dirty="0" err="1"/>
              <a:t>minulosti</a:t>
            </a:r>
            <a:r>
              <a:rPr lang="en-US" sz="3200" dirty="0"/>
              <a:t> </a:t>
            </a:r>
            <a:r>
              <a:rPr lang="en-US" sz="3200" dirty="0" err="1"/>
              <a:t>stíhať</a:t>
            </a:r>
            <a:r>
              <a:rPr lang="en-US" sz="3200" dirty="0"/>
              <a:t>, </a:t>
            </a:r>
            <a:r>
              <a:rPr lang="en-US" sz="3200" dirty="0" err="1"/>
              <a:t>nemohlo</a:t>
            </a:r>
            <a:r>
              <a:rPr lang="en-US" sz="3200" dirty="0"/>
              <a:t> </a:t>
            </a:r>
            <a:r>
              <a:rPr lang="en-US" sz="3200" dirty="0" err="1"/>
              <a:t>prebiehať</a:t>
            </a:r>
            <a:r>
              <a:rPr lang="en-US" sz="3200" dirty="0"/>
              <a:t> </a:t>
            </a:r>
            <a:r>
              <a:rPr lang="en-US" sz="3200" dirty="0" err="1"/>
              <a:t>ani</a:t>
            </a:r>
            <a:r>
              <a:rPr lang="en-US" sz="3200" dirty="0"/>
              <a:t> </a:t>
            </a:r>
            <a:r>
              <a:rPr lang="en-US" sz="3200" dirty="0" err="1"/>
              <a:t>ich</a:t>
            </a:r>
            <a:r>
              <a:rPr lang="en-US" sz="3200" dirty="0"/>
              <a:t> </a:t>
            </a:r>
            <a:r>
              <a:rPr lang="en-US" sz="3200" dirty="0" err="1"/>
              <a:t>premlčanie</a:t>
            </a:r>
            <a:endParaRPr lang="en-US" sz="3200" dirty="0"/>
          </a:p>
          <a:p>
            <a:pPr algn="just">
              <a:defRPr/>
            </a:pPr>
            <a:r>
              <a:rPr lang="en-US" sz="3200" dirty="0"/>
              <a:t>Pre </a:t>
            </a:r>
            <a:r>
              <a:rPr lang="en-US" sz="3200" dirty="0" err="1"/>
              <a:t>obdobie</a:t>
            </a:r>
            <a:r>
              <a:rPr lang="en-US" sz="3200" dirty="0"/>
              <a:t> </a:t>
            </a:r>
            <a:r>
              <a:rPr lang="en-US" sz="3200" dirty="0" err="1"/>
              <a:t>rokov</a:t>
            </a:r>
            <a:r>
              <a:rPr lang="en-US" sz="3200" dirty="0"/>
              <a:t> 1948-1989 </a:t>
            </a:r>
            <a:r>
              <a:rPr lang="en-US" sz="3200" dirty="0" err="1"/>
              <a:t>boli</a:t>
            </a:r>
            <a:r>
              <a:rPr lang="en-US" sz="3200" dirty="0"/>
              <a:t> </a:t>
            </a:r>
            <a:r>
              <a:rPr lang="en-US" sz="3200" dirty="0" err="1"/>
              <a:t>premlčacie</a:t>
            </a:r>
            <a:r>
              <a:rPr lang="en-US" sz="3200" dirty="0"/>
              <a:t> </a:t>
            </a:r>
            <a:r>
              <a:rPr lang="en-US" sz="3200" dirty="0" err="1"/>
              <a:t>doby</a:t>
            </a:r>
            <a:r>
              <a:rPr lang="en-US" sz="3200" dirty="0"/>
              <a:t> </a:t>
            </a:r>
            <a:r>
              <a:rPr lang="en-US" sz="3200" dirty="0" err="1"/>
              <a:t>chápané</a:t>
            </a:r>
            <a:r>
              <a:rPr lang="en-US" sz="3200" dirty="0"/>
              <a:t> </a:t>
            </a:r>
            <a:r>
              <a:rPr lang="en-US" sz="3200" dirty="0" err="1"/>
              <a:t>ako</a:t>
            </a:r>
            <a:r>
              <a:rPr lang="en-US" sz="3200" dirty="0"/>
              <a:t> </a:t>
            </a:r>
            <a:r>
              <a:rPr lang="en-US" sz="3200" dirty="0" err="1"/>
              <a:t>fiktívne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Zákonnosť</a:t>
            </a:r>
            <a:r>
              <a:rPr lang="en-US" dirty="0"/>
              <a:t> vs. </a:t>
            </a:r>
            <a:r>
              <a:rPr lang="en-US" dirty="0" err="1"/>
              <a:t>právny</a:t>
            </a:r>
            <a:r>
              <a:rPr lang="en-US" dirty="0"/>
              <a:t> </a:t>
            </a:r>
            <a:r>
              <a:rPr lang="en-US" dirty="0" err="1"/>
              <a:t>štát</a:t>
            </a:r>
            <a:r>
              <a:rPr lang="en-US" dirty="0"/>
              <a:t> 3/5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endParaRPr lang="en-US" sz="3200" dirty="0"/>
          </a:p>
          <a:p>
            <a:pPr algn="just">
              <a:defRPr/>
            </a:pPr>
            <a:r>
              <a:rPr lang="en-US" sz="3200" dirty="0" err="1"/>
              <a:t>Iné</a:t>
            </a:r>
            <a:r>
              <a:rPr lang="en-US" sz="3200" dirty="0"/>
              <a:t> </a:t>
            </a:r>
            <a:r>
              <a:rPr lang="en-US" sz="3200" dirty="0" err="1"/>
              <a:t>riešenie</a:t>
            </a:r>
            <a:r>
              <a:rPr lang="en-US" sz="3200" dirty="0"/>
              <a:t> by </a:t>
            </a:r>
            <a:r>
              <a:rPr lang="en-US" sz="3200" dirty="0" err="1"/>
              <a:t>podľa</a:t>
            </a:r>
            <a:r>
              <a:rPr lang="en-US" sz="3200" dirty="0"/>
              <a:t> ÚS ČR (1993) </a:t>
            </a:r>
            <a:r>
              <a:rPr lang="en-US" sz="3200" dirty="0" err="1"/>
              <a:t>znamenalo</a:t>
            </a:r>
            <a:r>
              <a:rPr lang="en-US" sz="3200" dirty="0"/>
              <a:t> </a:t>
            </a:r>
            <a:r>
              <a:rPr lang="en-US" sz="3200" dirty="0" err="1"/>
              <a:t>vystaviť</a:t>
            </a:r>
            <a:r>
              <a:rPr lang="en-US" sz="3200" dirty="0"/>
              <a:t> </a:t>
            </a:r>
            <a:r>
              <a:rPr lang="en-US" sz="3200" dirty="0" err="1"/>
              <a:t>totalitnému</a:t>
            </a:r>
            <a:r>
              <a:rPr lang="en-US" sz="3200" dirty="0"/>
              <a:t> </a:t>
            </a:r>
            <a:r>
              <a:rPr lang="en-US" sz="3200" dirty="0" err="1"/>
              <a:t>režimu</a:t>
            </a:r>
            <a:r>
              <a:rPr lang="en-US" sz="3200" dirty="0"/>
              <a:t> </a:t>
            </a:r>
            <a:r>
              <a:rPr lang="en-US" sz="3200" dirty="0" err="1"/>
              <a:t>osvedčenie</a:t>
            </a:r>
            <a:r>
              <a:rPr lang="en-US" sz="3200" dirty="0"/>
              <a:t> </a:t>
            </a:r>
            <a:r>
              <a:rPr lang="en-US" sz="3200" dirty="0" err="1"/>
              <a:t>právneho</a:t>
            </a:r>
            <a:r>
              <a:rPr lang="en-US" sz="3200" dirty="0"/>
              <a:t> </a:t>
            </a:r>
            <a:r>
              <a:rPr lang="en-US" sz="3200" dirty="0" err="1"/>
              <a:t>štátu</a:t>
            </a:r>
            <a:r>
              <a:rPr lang="en-US" sz="3200" dirty="0"/>
              <a:t> </a:t>
            </a:r>
          </a:p>
          <a:p>
            <a:pPr algn="just">
              <a:defRPr/>
            </a:pPr>
            <a:r>
              <a:rPr lang="en-US" sz="3200" dirty="0" err="1"/>
              <a:t>tým</a:t>
            </a:r>
            <a:r>
              <a:rPr lang="en-US" sz="3200" dirty="0"/>
              <a:t> by ÚS </a:t>
            </a:r>
            <a:r>
              <a:rPr lang="en-US" sz="3200" dirty="0" err="1"/>
              <a:t>spochybnil</a:t>
            </a:r>
            <a:r>
              <a:rPr lang="en-US" sz="3200" dirty="0"/>
              <a:t> </a:t>
            </a:r>
            <a:r>
              <a:rPr lang="en-US" sz="3200" dirty="0" err="1"/>
              <a:t>vlastné</a:t>
            </a:r>
            <a:r>
              <a:rPr lang="en-US" sz="3200" dirty="0"/>
              <a:t> </a:t>
            </a:r>
            <a:r>
              <a:rPr lang="en-US" sz="3200" dirty="0" err="1"/>
              <a:t>poňatie</a:t>
            </a:r>
            <a:r>
              <a:rPr lang="en-US" sz="3200" dirty="0"/>
              <a:t> </a:t>
            </a:r>
            <a:r>
              <a:rPr lang="en-US" sz="3200" b="1" dirty="0" err="1"/>
              <a:t>materiálneho</a:t>
            </a:r>
            <a:r>
              <a:rPr lang="en-US" sz="3200" dirty="0"/>
              <a:t> </a:t>
            </a:r>
            <a:r>
              <a:rPr lang="en-US" sz="3200" dirty="0" err="1"/>
              <a:t>právneho</a:t>
            </a:r>
            <a:r>
              <a:rPr lang="en-US" sz="3200" dirty="0"/>
              <a:t> </a:t>
            </a:r>
            <a:r>
              <a:rPr lang="en-US" sz="3200" dirty="0" err="1"/>
              <a:t>štátu</a:t>
            </a:r>
            <a:endParaRPr lang="en-US" sz="3200" dirty="0"/>
          </a:p>
          <a:p>
            <a:pPr algn="just">
              <a:defRPr/>
            </a:pPr>
            <a:r>
              <a:rPr lang="en-US" sz="3200" dirty="0" err="1"/>
              <a:t>Nešlo</a:t>
            </a:r>
            <a:r>
              <a:rPr lang="en-US" sz="3200" dirty="0"/>
              <a:t> o </a:t>
            </a:r>
            <a:r>
              <a:rPr lang="en-US" sz="3200" dirty="0" err="1"/>
              <a:t>stíhanie</a:t>
            </a:r>
            <a:r>
              <a:rPr lang="en-US" sz="3200" dirty="0"/>
              <a:t> </a:t>
            </a:r>
            <a:r>
              <a:rPr lang="en-US" sz="3200" dirty="0" err="1"/>
              <a:t>činov</a:t>
            </a:r>
            <a:r>
              <a:rPr lang="en-US" sz="3200" dirty="0"/>
              <a:t> z </a:t>
            </a:r>
            <a:r>
              <a:rPr lang="en-US" sz="3200" dirty="0" err="1"/>
              <a:t>rokov</a:t>
            </a:r>
            <a:r>
              <a:rPr lang="en-US" sz="3200" dirty="0"/>
              <a:t> 1948-1989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základe</a:t>
            </a:r>
            <a:r>
              <a:rPr lang="en-US" sz="3200" dirty="0"/>
              <a:t> </a:t>
            </a:r>
            <a:r>
              <a:rPr lang="en-US" sz="3200" dirty="0" err="1"/>
              <a:t>nových</a:t>
            </a:r>
            <a:r>
              <a:rPr lang="en-US" sz="3200" dirty="0"/>
              <a:t> </a:t>
            </a:r>
            <a:r>
              <a:rPr lang="en-US" sz="3200" dirty="0" err="1"/>
              <a:t>skutkových</a:t>
            </a:r>
            <a:r>
              <a:rPr lang="en-US" sz="3200" dirty="0"/>
              <a:t> </a:t>
            </a:r>
            <a:r>
              <a:rPr lang="en-US" sz="3200" dirty="0" err="1"/>
              <a:t>podstát</a:t>
            </a:r>
            <a:r>
              <a:rPr lang="en-US" sz="3200" dirty="0"/>
              <a:t> </a:t>
            </a:r>
            <a:r>
              <a:rPr lang="en-US" sz="3200" dirty="0" err="1"/>
              <a:t>trestných</a:t>
            </a:r>
            <a:r>
              <a:rPr lang="en-US" sz="3200" dirty="0"/>
              <a:t> </a:t>
            </a:r>
            <a:r>
              <a:rPr lang="en-US" sz="3200" dirty="0" err="1"/>
              <a:t>činov</a:t>
            </a:r>
            <a:endParaRPr lang="en-US" sz="3200" dirty="0"/>
          </a:p>
          <a:p>
            <a:pPr marL="0" indent="0" algn="just">
              <a:buNone/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Zákonnosť</a:t>
            </a:r>
            <a:r>
              <a:rPr lang="en-US" dirty="0"/>
              <a:t> vs. </a:t>
            </a:r>
            <a:r>
              <a:rPr lang="en-US" dirty="0" err="1"/>
              <a:t>právny</a:t>
            </a:r>
            <a:r>
              <a:rPr lang="en-US" dirty="0"/>
              <a:t> </a:t>
            </a:r>
            <a:r>
              <a:rPr lang="en-US" dirty="0" err="1"/>
              <a:t>štát</a:t>
            </a:r>
            <a:r>
              <a:rPr lang="en-US" dirty="0"/>
              <a:t> 4/5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defRPr/>
            </a:pPr>
            <a:r>
              <a:rPr lang="en-US" sz="3100" dirty="0" err="1"/>
              <a:t>Európsky</a:t>
            </a:r>
            <a:r>
              <a:rPr lang="en-US" sz="3100" dirty="0"/>
              <a:t> </a:t>
            </a:r>
            <a:r>
              <a:rPr lang="en-US" sz="3100" dirty="0" err="1"/>
              <a:t>súd</a:t>
            </a:r>
            <a:r>
              <a:rPr lang="en-US" sz="3100" dirty="0"/>
              <a:t> pre </a:t>
            </a:r>
            <a:r>
              <a:rPr lang="en-US" sz="3100" dirty="0" err="1"/>
              <a:t>ľudské</a:t>
            </a:r>
            <a:r>
              <a:rPr lang="en-US" sz="3100" dirty="0"/>
              <a:t> </a:t>
            </a:r>
            <a:r>
              <a:rPr lang="en-US" sz="3100" dirty="0" err="1"/>
              <a:t>práva</a:t>
            </a:r>
            <a:r>
              <a:rPr lang="en-US" sz="3100" dirty="0"/>
              <a:t> (2001):</a:t>
            </a:r>
          </a:p>
          <a:p>
            <a:pPr algn="just">
              <a:defRPr/>
            </a:pPr>
            <a:r>
              <a:rPr lang="en-US" sz="3100" dirty="0" err="1"/>
              <a:t>Demokratické</a:t>
            </a:r>
            <a:r>
              <a:rPr lang="en-US" sz="3100" dirty="0"/>
              <a:t> </a:t>
            </a:r>
            <a:r>
              <a:rPr lang="en-US" sz="3100" dirty="0" err="1"/>
              <a:t>štáty</a:t>
            </a:r>
            <a:r>
              <a:rPr lang="en-US" sz="3100" dirty="0"/>
              <a:t> </a:t>
            </a:r>
            <a:r>
              <a:rPr lang="en-US" sz="3100" dirty="0" err="1"/>
              <a:t>môžu</a:t>
            </a:r>
            <a:r>
              <a:rPr lang="en-US" sz="3100" dirty="0"/>
              <a:t> </a:t>
            </a:r>
            <a:r>
              <a:rPr lang="en-US" sz="3100" dirty="0" err="1"/>
              <a:t>povoliť</a:t>
            </a:r>
            <a:r>
              <a:rPr lang="en-US" sz="3100" dirty="0"/>
              <a:t> </a:t>
            </a:r>
            <a:r>
              <a:rPr lang="en-US" sz="3100" dirty="0" err="1"/>
              <a:t>svojim</a:t>
            </a:r>
            <a:r>
              <a:rPr lang="en-US" sz="3100" dirty="0"/>
              <a:t> </a:t>
            </a:r>
            <a:r>
              <a:rPr lang="en-US" sz="3100" dirty="0" err="1"/>
              <a:t>inštitúciám</a:t>
            </a:r>
            <a:r>
              <a:rPr lang="en-US" sz="3100" dirty="0"/>
              <a:t> </a:t>
            </a:r>
            <a:r>
              <a:rPr lang="en-US" sz="3100" dirty="0" err="1"/>
              <a:t>aplikovať</a:t>
            </a:r>
            <a:r>
              <a:rPr lang="en-US" sz="3100" dirty="0"/>
              <a:t> </a:t>
            </a:r>
            <a:r>
              <a:rPr lang="en-US" sz="3100" dirty="0" err="1"/>
              <a:t>právo</a:t>
            </a:r>
            <a:r>
              <a:rPr lang="en-US" sz="3100" dirty="0"/>
              <a:t>  z </a:t>
            </a:r>
            <a:r>
              <a:rPr lang="en-US" sz="3100" dirty="0" err="1"/>
              <a:t>preddemokratického</a:t>
            </a:r>
            <a:r>
              <a:rPr lang="en-US" sz="3100" dirty="0"/>
              <a:t> </a:t>
            </a:r>
            <a:r>
              <a:rPr lang="en-US" sz="3100" dirty="0" err="1"/>
              <a:t>režimu</a:t>
            </a:r>
            <a:r>
              <a:rPr lang="en-US" sz="3100" dirty="0"/>
              <a:t> </a:t>
            </a:r>
            <a:r>
              <a:rPr lang="en-US" sz="3100" dirty="0" err="1"/>
              <a:t>iba</a:t>
            </a:r>
            <a:r>
              <a:rPr lang="en-US" sz="3100" dirty="0"/>
              <a:t> </a:t>
            </a:r>
            <a:r>
              <a:rPr lang="en-US" sz="3100" dirty="0" err="1"/>
              <a:t>takým</a:t>
            </a:r>
            <a:r>
              <a:rPr lang="en-US" sz="3100" dirty="0"/>
              <a:t> </a:t>
            </a:r>
            <a:r>
              <a:rPr lang="en-US" sz="3100" dirty="0" err="1"/>
              <a:t>spôsobom</a:t>
            </a:r>
            <a:r>
              <a:rPr lang="en-US" sz="3100" dirty="0"/>
              <a:t>, </a:t>
            </a:r>
            <a:r>
              <a:rPr lang="en-US" sz="3100" dirty="0" err="1"/>
              <a:t>ktorý</a:t>
            </a:r>
            <a:r>
              <a:rPr lang="en-US" sz="3100" dirty="0"/>
              <a:t> je </a:t>
            </a:r>
            <a:r>
              <a:rPr lang="en-US" sz="3100" dirty="0" err="1"/>
              <a:t>vlastný</a:t>
            </a:r>
            <a:r>
              <a:rPr lang="en-US" sz="3100" dirty="0"/>
              <a:t> </a:t>
            </a:r>
            <a:r>
              <a:rPr lang="en-US" sz="3100" dirty="0" err="1"/>
              <a:t>demokratickému</a:t>
            </a:r>
            <a:r>
              <a:rPr lang="en-US" sz="3100" dirty="0"/>
              <a:t> </a:t>
            </a:r>
            <a:r>
              <a:rPr lang="en-US" sz="3100" dirty="0" err="1"/>
              <a:t>politickému</a:t>
            </a:r>
            <a:r>
              <a:rPr lang="en-US" sz="3100" dirty="0"/>
              <a:t> </a:t>
            </a:r>
            <a:r>
              <a:rPr lang="en-US" sz="3100" dirty="0" err="1"/>
              <a:t>systému</a:t>
            </a:r>
            <a:endParaRPr lang="en-US" sz="3100" dirty="0"/>
          </a:p>
          <a:p>
            <a:pPr algn="just">
              <a:defRPr/>
            </a:pPr>
            <a:r>
              <a:rPr lang="en-US" sz="3100" dirty="0"/>
              <a:t>SRN: </a:t>
            </a:r>
            <a:r>
              <a:rPr lang="en-US" sz="3100" dirty="0" err="1"/>
              <a:t>osoby</a:t>
            </a:r>
            <a:r>
              <a:rPr lang="en-US" sz="3100" dirty="0"/>
              <a:t> </a:t>
            </a:r>
            <a:r>
              <a:rPr lang="en-US" sz="3100" dirty="0" err="1"/>
              <a:t>politicky</a:t>
            </a:r>
            <a:r>
              <a:rPr lang="en-US" sz="3100" dirty="0"/>
              <a:t> </a:t>
            </a:r>
            <a:r>
              <a:rPr lang="en-US" sz="3100" dirty="0" err="1"/>
              <a:t>zodpovedné</a:t>
            </a:r>
            <a:r>
              <a:rPr lang="en-US" sz="3100" dirty="0"/>
              <a:t> </a:t>
            </a:r>
            <a:r>
              <a:rPr lang="en-US" sz="3100" dirty="0" err="1"/>
              <a:t>za</a:t>
            </a:r>
            <a:r>
              <a:rPr lang="en-US" sz="3100" dirty="0"/>
              <a:t> </a:t>
            </a:r>
            <a:r>
              <a:rPr lang="en-US" sz="3100" dirty="0" err="1"/>
              <a:t>bezprávie</a:t>
            </a:r>
            <a:r>
              <a:rPr lang="en-US" sz="3100" dirty="0"/>
              <a:t> </a:t>
            </a:r>
            <a:r>
              <a:rPr lang="en-US" sz="3100" dirty="0" err="1"/>
              <a:t>pri</a:t>
            </a:r>
            <a:r>
              <a:rPr lang="en-US" sz="3100" dirty="0"/>
              <a:t> </a:t>
            </a:r>
            <a:r>
              <a:rPr lang="en-US" sz="3100" dirty="0" err="1"/>
              <a:t>berlínskom</a:t>
            </a:r>
            <a:r>
              <a:rPr lang="en-US" sz="3100" dirty="0"/>
              <a:t> </a:t>
            </a:r>
            <a:r>
              <a:rPr lang="en-US" sz="3100" dirty="0" err="1"/>
              <a:t>múre</a:t>
            </a:r>
            <a:r>
              <a:rPr lang="en-US" sz="3100" dirty="0"/>
              <a:t> </a:t>
            </a:r>
            <a:r>
              <a:rPr lang="en-US" sz="3100" dirty="0" err="1"/>
              <a:t>sa</a:t>
            </a:r>
            <a:r>
              <a:rPr lang="en-US" sz="3100" dirty="0"/>
              <a:t> </a:t>
            </a:r>
            <a:r>
              <a:rPr lang="en-US" sz="3100" dirty="0" err="1"/>
              <a:t>nemôžu</a:t>
            </a:r>
            <a:r>
              <a:rPr lang="en-US" sz="3100" dirty="0"/>
              <a:t> </a:t>
            </a:r>
            <a:r>
              <a:rPr lang="en-US" sz="3100" dirty="0" err="1"/>
              <a:t>dovolávať</a:t>
            </a:r>
            <a:r>
              <a:rPr lang="en-US" sz="3100" dirty="0"/>
              <a:t> </a:t>
            </a:r>
            <a:r>
              <a:rPr lang="en-US" sz="3100" dirty="0" err="1"/>
              <a:t>ochrany</a:t>
            </a:r>
            <a:r>
              <a:rPr lang="en-US" sz="3100" dirty="0"/>
              <a:t> </a:t>
            </a:r>
            <a:r>
              <a:rPr lang="en-US" sz="3100" dirty="0" err="1"/>
              <a:t>na</a:t>
            </a:r>
            <a:r>
              <a:rPr lang="en-US" sz="3100" dirty="0"/>
              <a:t> </a:t>
            </a:r>
            <a:r>
              <a:rPr lang="en-US" sz="3100" dirty="0" err="1"/>
              <a:t>základe</a:t>
            </a:r>
            <a:r>
              <a:rPr lang="en-US" sz="3100" dirty="0"/>
              <a:t> </a:t>
            </a:r>
            <a:r>
              <a:rPr lang="en-US" sz="3100" dirty="0" err="1"/>
              <a:t>zákazu</a:t>
            </a:r>
            <a:r>
              <a:rPr lang="en-US" sz="3100" dirty="0"/>
              <a:t> </a:t>
            </a:r>
            <a:r>
              <a:rPr lang="en-US" sz="3100" dirty="0" err="1"/>
              <a:t>retroaktivity</a:t>
            </a:r>
            <a:endParaRPr lang="en-US" sz="3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Zákonnosť</a:t>
            </a:r>
            <a:r>
              <a:rPr lang="en-US" dirty="0"/>
              <a:t> vs. </a:t>
            </a:r>
            <a:r>
              <a:rPr lang="en-US" dirty="0" err="1"/>
              <a:t>právny</a:t>
            </a:r>
            <a:r>
              <a:rPr lang="en-US" dirty="0"/>
              <a:t> </a:t>
            </a:r>
            <a:r>
              <a:rPr lang="en-US" dirty="0" err="1"/>
              <a:t>štát</a:t>
            </a:r>
            <a:r>
              <a:rPr lang="en-US" dirty="0"/>
              <a:t> 5/5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en-US" sz="3200" dirty="0" err="1"/>
              <a:t>Takéto</a:t>
            </a:r>
            <a:r>
              <a:rPr lang="en-US" sz="3200" dirty="0"/>
              <a:t> </a:t>
            </a:r>
            <a:r>
              <a:rPr lang="en-US" sz="3200" dirty="0" err="1"/>
              <a:t>konanie</a:t>
            </a:r>
            <a:r>
              <a:rPr lang="en-US" sz="3200" dirty="0"/>
              <a:t> (</a:t>
            </a:r>
            <a:r>
              <a:rPr lang="en-US" sz="3200" dirty="0" err="1"/>
              <a:t>aj</a:t>
            </a:r>
            <a:r>
              <a:rPr lang="en-US" sz="3200" dirty="0"/>
              <a:t> </a:t>
            </a:r>
            <a:r>
              <a:rPr lang="en-US" sz="3200" dirty="0" err="1"/>
              <a:t>jeho</a:t>
            </a:r>
            <a:r>
              <a:rPr lang="en-US" sz="3200" dirty="0"/>
              <a:t> </a:t>
            </a:r>
            <a:r>
              <a:rPr lang="en-US" sz="3200" dirty="0" err="1"/>
              <a:t>právny</a:t>
            </a:r>
            <a:r>
              <a:rPr lang="en-US" sz="3200" dirty="0"/>
              <a:t> </a:t>
            </a:r>
            <a:r>
              <a:rPr lang="en-US" sz="3200" dirty="0" err="1"/>
              <a:t>základ</a:t>
            </a:r>
            <a:r>
              <a:rPr lang="en-US" sz="3200" dirty="0"/>
              <a:t>) je </a:t>
            </a:r>
            <a:r>
              <a:rPr lang="en-US" sz="3200" dirty="0" err="1"/>
              <a:t>totiž</a:t>
            </a:r>
            <a:r>
              <a:rPr lang="en-US" sz="3200" dirty="0"/>
              <a:t> v </a:t>
            </a:r>
            <a:r>
              <a:rPr lang="en-US" sz="3200" dirty="0" err="1"/>
              <a:t>rozpore</a:t>
            </a:r>
            <a:r>
              <a:rPr lang="en-US" sz="3200" dirty="0"/>
              <a:t> s </a:t>
            </a:r>
            <a:r>
              <a:rPr lang="en-US" sz="3200" dirty="0" err="1"/>
              <a:t>ústavnou</a:t>
            </a:r>
            <a:r>
              <a:rPr lang="en-US" sz="3200" dirty="0"/>
              <a:t> </a:t>
            </a:r>
            <a:r>
              <a:rPr lang="en-US" sz="3200" dirty="0" err="1"/>
              <a:t>ochranou</a:t>
            </a:r>
            <a:r>
              <a:rPr lang="en-US" sz="3200" dirty="0"/>
              <a:t> </a:t>
            </a:r>
            <a:r>
              <a:rPr lang="en-US" sz="3200" dirty="0" err="1"/>
              <a:t>ľudských</a:t>
            </a:r>
            <a:r>
              <a:rPr lang="en-US" sz="3200" dirty="0"/>
              <a:t> </a:t>
            </a:r>
            <a:r>
              <a:rPr lang="en-US" sz="3200" dirty="0" err="1"/>
              <a:t>práv</a:t>
            </a:r>
            <a:r>
              <a:rPr lang="en-US" sz="3200" dirty="0"/>
              <a:t> v NDR, </a:t>
            </a:r>
            <a:r>
              <a:rPr lang="en-US" sz="3200" dirty="0" err="1"/>
              <a:t>ako</a:t>
            </a:r>
            <a:r>
              <a:rPr lang="en-US" sz="3200" dirty="0"/>
              <a:t> </a:t>
            </a:r>
            <a:r>
              <a:rPr lang="en-US" sz="3200" dirty="0" err="1"/>
              <a:t>aj</a:t>
            </a:r>
            <a:r>
              <a:rPr lang="en-US" sz="3200" dirty="0"/>
              <a:t> </a:t>
            </a:r>
            <a:r>
              <a:rPr lang="en-US" sz="3200" dirty="0" err="1"/>
              <a:t>medzinárodnými</a:t>
            </a:r>
            <a:r>
              <a:rPr lang="en-US" sz="3200" dirty="0"/>
              <a:t> </a:t>
            </a:r>
            <a:r>
              <a:rPr lang="en-US" sz="3200" dirty="0" err="1"/>
              <a:t>záväzkami</a:t>
            </a:r>
            <a:r>
              <a:rPr lang="en-US" sz="3200" dirty="0"/>
              <a:t> NDR v tom </a:t>
            </a:r>
            <a:r>
              <a:rPr lang="en-US" sz="3200" dirty="0" err="1"/>
              <a:t>čase</a:t>
            </a:r>
            <a:endParaRPr lang="en-US" sz="3200" dirty="0"/>
          </a:p>
          <a:p>
            <a:pPr marL="0" indent="0" algn="just">
              <a:buNone/>
              <a:defRPr/>
            </a:pPr>
            <a:endParaRPr lang="en-US" sz="3200" dirty="0"/>
          </a:p>
          <a:p>
            <a:pPr algn="just">
              <a:defRPr/>
            </a:pPr>
            <a:r>
              <a:rPr lang="en-US" sz="3200" dirty="0"/>
              <a:t>SRN: 160 </a:t>
            </a:r>
            <a:r>
              <a:rPr lang="en-US" sz="3200" dirty="0" err="1"/>
              <a:t>obžalob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základe</a:t>
            </a:r>
            <a:r>
              <a:rPr lang="en-US" sz="3200" dirty="0"/>
              <a:t> </a:t>
            </a:r>
            <a:r>
              <a:rPr lang="en-US" sz="3200" dirty="0" err="1"/>
              <a:t>týchto</a:t>
            </a:r>
            <a:r>
              <a:rPr lang="en-US" sz="3200" dirty="0"/>
              <a:t> </a:t>
            </a:r>
            <a:r>
              <a:rPr lang="en-US" sz="3200" dirty="0" err="1"/>
              <a:t>rozhodnutí</a:t>
            </a:r>
            <a:r>
              <a:rPr lang="en-US" sz="3200" dirty="0"/>
              <a:t> ESĽP (</a:t>
            </a:r>
            <a:r>
              <a:rPr lang="en-US" sz="3200" dirty="0" err="1"/>
              <a:t>napr</a:t>
            </a:r>
            <a:r>
              <a:rPr lang="en-US" sz="3200" dirty="0"/>
              <a:t>. </a:t>
            </a:r>
            <a:r>
              <a:rPr lang="en-US" sz="3200" dirty="0" err="1"/>
              <a:t>stíhanie</a:t>
            </a:r>
            <a:r>
              <a:rPr lang="en-US" sz="3200" dirty="0"/>
              <a:t> </a:t>
            </a:r>
            <a:r>
              <a:rPr lang="en-US" sz="3200" dirty="0" err="1"/>
              <a:t>zločinov</a:t>
            </a:r>
            <a:r>
              <a:rPr lang="en-US" sz="3200" dirty="0"/>
              <a:t> </a:t>
            </a:r>
            <a:r>
              <a:rPr lang="en-US" sz="3200" dirty="0" err="1"/>
              <a:t>streľby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nemecko-nemeckých</a:t>
            </a:r>
            <a:r>
              <a:rPr lang="en-US" sz="3200" dirty="0"/>
              <a:t> </a:t>
            </a:r>
            <a:r>
              <a:rPr lang="en-US" sz="3200" dirty="0" err="1"/>
              <a:t>hraniciach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neozbrojené</a:t>
            </a:r>
            <a:r>
              <a:rPr lang="en-US" sz="3200" dirty="0"/>
              <a:t> </a:t>
            </a:r>
            <a:r>
              <a:rPr lang="en-US" sz="3200" dirty="0" err="1"/>
              <a:t>osoby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Ústavné princípy a lustrácie 1/3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sk-SK" sz="2800" dirty="0">
                <a:cs typeface="+mn-cs"/>
              </a:rPr>
              <a:t>Spolkový súd (1996): trestnoprávne postihy osôb politicky zodpovedných za streľbu do ľudí na vnútronemeckých hraniciach je </a:t>
            </a:r>
            <a:r>
              <a:rPr lang="sk-SK" sz="2800" b="1" dirty="0"/>
              <a:t>ústavné</a:t>
            </a:r>
            <a:r>
              <a:rPr lang="sk-SK" sz="2800" dirty="0"/>
              <a:t> </a:t>
            </a:r>
            <a:endParaRPr lang="sk-SK" sz="2800" dirty="0">
              <a:cs typeface="+mn-cs"/>
            </a:endParaRPr>
          </a:p>
          <a:p>
            <a:pPr algn="just" eaLnBrk="1" hangingPunct="1">
              <a:defRPr/>
            </a:pPr>
            <a:r>
              <a:rPr lang="sk-SK" sz="2800" dirty="0">
                <a:cs typeface="+mn-cs"/>
              </a:rPr>
              <a:t>„striktný zásah retroaktivity vychádza z dôvery v trestné zákony demokratického zákonodarcu ...</a:t>
            </a:r>
          </a:p>
          <a:p>
            <a:pPr algn="just" eaLnBrk="1" hangingPunct="1">
              <a:defRPr/>
            </a:pPr>
            <a:r>
              <a:rPr lang="sk-SK" sz="2800" dirty="0">
                <a:cs typeface="+mn-cs"/>
              </a:rPr>
              <a:t>takáto dôvera neexistuje tam, kde (by) zákonodarca vylúčil trestnosť ťažkého kriminálneho bezprávia </a:t>
            </a:r>
          </a:p>
          <a:p>
            <a:pPr algn="just" eaLnBrk="1" hangingPunct="1">
              <a:defRPr/>
            </a:pPr>
            <a:r>
              <a:rPr lang="sk-SK" sz="2800" dirty="0">
                <a:cs typeface="+mn-cs"/>
              </a:rPr>
              <a:t>a nerešpektuje tak ľudské práva všeobecne uznávané medzinárodným spoločenstvom“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Ústavné princípy a lustrácie 2/3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Český ústavný súd (2003):</a:t>
            </a:r>
          </a:p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„ak nemá princíp právnej kontinuity pôsobiť deštruktívne vo vzťahu k českej štátnosti, je treba pri aplikácii starého práva trvať na hodnotovej diskontinuite s ním a reflektovať tento prístup v súdnych rozhodnutiach“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3934</TotalTime>
  <Words>1166</Words>
  <Application>Microsoft Macintosh PowerPoint</Application>
  <PresentationFormat>On-screen Show (4:3)</PresentationFormat>
  <Paragraphs>115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ＭＳ Ｐゴシック</vt:lpstr>
      <vt:lpstr>Arial</vt:lpstr>
      <vt:lpstr>Georgia</vt:lpstr>
      <vt:lpstr>Wingdings</vt:lpstr>
      <vt:lpstr>Wingdings 2</vt:lpstr>
      <vt:lpstr>Civic</vt:lpstr>
      <vt:lpstr>Vyrovnávanie sa s nedemokratickou minulosťou</vt:lpstr>
      <vt:lpstr>Dôsledky komunistických režimov</vt:lpstr>
      <vt:lpstr>Zákonnosť vs. právny štát 1/5</vt:lpstr>
      <vt:lpstr>Zákonnosť vs. právny štát 2/5</vt:lpstr>
      <vt:lpstr>Zákonnosť vs. právny štát 3/5</vt:lpstr>
      <vt:lpstr>Zákonnosť vs. právny štát 4/5</vt:lpstr>
      <vt:lpstr>Zákonnosť vs. právny štát 5/5</vt:lpstr>
      <vt:lpstr>Ústavné princípy a lustrácie 1/3</vt:lpstr>
      <vt:lpstr>Ústavné princípy a lustrácie 2/3</vt:lpstr>
      <vt:lpstr>Ústavné princípy a lustrácie 3/3</vt:lpstr>
      <vt:lpstr>Lustrácie: Téma stále živá 1/2</vt:lpstr>
      <vt:lpstr>Lustrácie: Téma stále živá 2/2</vt:lpstr>
      <vt:lpstr>Aké vyrovnávanie sa s minulosťou?</vt:lpstr>
      <vt:lpstr>Argumenty v prospech lustrácií</vt:lpstr>
      <vt:lpstr>Liberálne pohľady na tému 1/3</vt:lpstr>
      <vt:lpstr>Liberálne pohľady na tému 2/3</vt:lpstr>
      <vt:lpstr>Liberálne pohľady na tému 3/3</vt:lpstr>
      <vt:lpstr>Lustrácie – ako?</vt:lpstr>
      <vt:lpstr>Česká republika</vt:lpstr>
      <vt:lpstr>Maďarsko</vt:lpstr>
      <vt:lpstr>Poľsko</vt:lpstr>
      <vt:lpstr>Lustračný princíp – prečo? 1/2</vt:lpstr>
      <vt:lpstr>Lustračný princíp – prečo? 2/2</vt:lpstr>
      <vt:lpstr>Otázky na diskusiu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84</cp:revision>
  <dcterms:created xsi:type="dcterms:W3CDTF">2005-06-20T08:50:09Z</dcterms:created>
  <dcterms:modified xsi:type="dcterms:W3CDTF">2019-10-31T13:00:01Z</dcterms:modified>
</cp:coreProperties>
</file>