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24"/>
  </p:normalViewPr>
  <p:slideViewPr>
    <p:cSldViewPr snapToGrid="0" snapToObjects="1">
      <p:cViewPr varScale="1">
        <p:scale>
          <a:sx n="113" d="100"/>
          <a:sy n="113" d="100"/>
        </p:scale>
        <p:origin x="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74167-50CA-F248-B6DC-7833C7565A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Zmena</a:t>
            </a:r>
            <a:r>
              <a:rPr lang="en-US" dirty="0"/>
              <a:t> </a:t>
            </a:r>
            <a:r>
              <a:rPr lang="en-US" dirty="0" err="1"/>
              <a:t>režimu</a:t>
            </a:r>
            <a:r>
              <a:rPr lang="en-US" dirty="0"/>
              <a:t>: </a:t>
            </a:r>
            <a:r>
              <a:rPr lang="en-US" dirty="0" err="1"/>
              <a:t>poľsko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2A858A-CB8A-D746-A5F3-FC019E8968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Koniec</a:t>
            </a:r>
            <a:r>
              <a:rPr lang="en-US" dirty="0"/>
              <a:t> </a:t>
            </a:r>
            <a:r>
              <a:rPr lang="en-US" dirty="0" err="1"/>
              <a:t>postkomunizmu</a:t>
            </a:r>
            <a:endParaRPr lang="en-US" dirty="0"/>
          </a:p>
          <a:p>
            <a:r>
              <a:rPr lang="en-US" dirty="0" err="1"/>
              <a:t>podzim</a:t>
            </a:r>
            <a:r>
              <a:rPr lang="en-US" dirty="0"/>
              <a:t> 2019</a:t>
            </a:r>
          </a:p>
          <a:p>
            <a:r>
              <a:rPr lang="en-US" dirty="0"/>
              <a:t>doc. </a:t>
            </a:r>
            <a:r>
              <a:rPr lang="en-US" dirty="0" err="1"/>
              <a:t>marek</a:t>
            </a:r>
            <a:r>
              <a:rPr lang="en-US" dirty="0"/>
              <a:t> </a:t>
            </a:r>
            <a:r>
              <a:rPr lang="en-US" dirty="0" err="1"/>
              <a:t>rybář</a:t>
            </a:r>
            <a:r>
              <a:rPr lang="en-US" dirty="0"/>
              <a:t>, </a:t>
            </a:r>
            <a:r>
              <a:rPr lang="en-US" dirty="0" err="1"/>
              <a:t>Phd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592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5411A-AA96-C44E-80B8-406C6DBA0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silná</a:t>
            </a:r>
            <a:r>
              <a:rPr lang="en-US" dirty="0"/>
              <a:t> </a:t>
            </a:r>
            <a:r>
              <a:rPr lang="en-US" dirty="0" err="1"/>
              <a:t>občianska</a:t>
            </a:r>
            <a:r>
              <a:rPr lang="en-US" dirty="0"/>
              <a:t> </a:t>
            </a:r>
            <a:r>
              <a:rPr lang="en-US" dirty="0" err="1"/>
              <a:t>spoločnosť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CCFF0-543D-3E48-8D45-FA8A9CEE2F4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/>
              <a:t>autonómnosť katolíckej cirkvi neumožnila totalitnú kontrolu spoločnosti</a:t>
            </a:r>
          </a:p>
          <a:p>
            <a:r>
              <a:rPr lang="sk-SK" dirty="0"/>
              <a:t>spomedzi všetkých komunistických krajín existovala v Poľsku najsilnejšia občianska spoločnosť</a:t>
            </a:r>
          </a:p>
          <a:p>
            <a:r>
              <a:rPr lang="sk-SK" dirty="0"/>
              <a:t>postupný vývoj od izolovaných skupín k vzájomnej podpore</a:t>
            </a:r>
          </a:p>
          <a:p>
            <a:r>
              <a:rPr lang="sk-SK" dirty="0"/>
              <a:t>1976 sa sformoval Výbor na ochranu robotníkov (KOR): aktivita inteligencie v reakcii na protesty robotníkov 1970 a 1971</a:t>
            </a:r>
          </a:p>
          <a:p>
            <a:r>
              <a:rPr lang="sk-SK" dirty="0"/>
              <a:t>zohral dôležitú úlohu pri prepájaní inteligencie a robotníkov (Solidarita)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210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2E374-7472-0A4E-9C35-1914ED7B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solidarita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05051-D345-2E44-BD76-51718F15550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/>
              <a:t>odborové</a:t>
            </a:r>
            <a:r>
              <a:rPr lang="en-US" dirty="0"/>
              <a:t> </a:t>
            </a:r>
            <a:r>
              <a:rPr lang="en-US" dirty="0" err="1"/>
              <a:t>hnutie</a:t>
            </a:r>
            <a:r>
              <a:rPr lang="en-US" dirty="0"/>
              <a:t>, </a:t>
            </a:r>
            <a:r>
              <a:rPr lang="en-US" dirty="0" err="1"/>
              <a:t>vzniklo</a:t>
            </a:r>
            <a:r>
              <a:rPr lang="en-US" dirty="0"/>
              <a:t> v </a:t>
            </a:r>
            <a:r>
              <a:rPr lang="en-US" dirty="0" err="1"/>
              <a:t>gdaňských</a:t>
            </a:r>
            <a:r>
              <a:rPr lang="en-US" dirty="0"/>
              <a:t> </a:t>
            </a:r>
            <a:r>
              <a:rPr lang="en-US" dirty="0" err="1"/>
              <a:t>lodeniciach</a:t>
            </a:r>
            <a:r>
              <a:rPr lang="en-US" dirty="0"/>
              <a:t> pod </a:t>
            </a:r>
            <a:r>
              <a:rPr lang="en-US" dirty="0" err="1"/>
              <a:t>vedením</a:t>
            </a:r>
            <a:r>
              <a:rPr lang="en-US" dirty="0"/>
              <a:t> </a:t>
            </a:r>
            <a:r>
              <a:rPr lang="en-US" dirty="0" err="1"/>
              <a:t>lecha</a:t>
            </a:r>
            <a:r>
              <a:rPr lang="en-US" dirty="0"/>
              <a:t> </a:t>
            </a:r>
            <a:r>
              <a:rPr lang="en-US" dirty="0" err="1"/>
              <a:t>walesu</a:t>
            </a:r>
            <a:endParaRPr lang="en-US" dirty="0"/>
          </a:p>
          <a:p>
            <a:r>
              <a:rPr lang="sk-SK" dirty="0"/>
              <a:t>nakrátko aj </a:t>
            </a:r>
            <a:r>
              <a:rPr lang="sk-SK" dirty="0" err="1"/>
              <a:t>legalizáciA</a:t>
            </a:r>
            <a:r>
              <a:rPr lang="sk-SK" dirty="0"/>
              <a:t>, malo až 10 miliónov členov</a:t>
            </a:r>
          </a:p>
          <a:p>
            <a:r>
              <a:rPr lang="sk-SK" dirty="0"/>
              <a:t>komunistický režim, ktorý tvrdil, že reprezentuje pracujúcich, tak čelil obrovskej masovej organizácii skutočne združujúcej robotníkov a ďalších pracujúcich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398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57BBC-96D1-7A47-BCC7-2015AB55F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vojenské</a:t>
            </a:r>
            <a:r>
              <a:rPr lang="en-US" dirty="0"/>
              <a:t> </a:t>
            </a:r>
            <a:r>
              <a:rPr lang="en-US" dirty="0" err="1"/>
              <a:t>riešenie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F02B3-964A-0E4F-A087-A30D34E938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/>
              <a:t>v decembri 1981 Generál </a:t>
            </a:r>
            <a:r>
              <a:rPr lang="sk-SK" dirty="0" err="1"/>
              <a:t>Jaruzelski</a:t>
            </a:r>
            <a:r>
              <a:rPr lang="sk-SK" dirty="0"/>
              <a:t>, ktorý zastával post predsedu vlády a ministra obrany, vyhlásil stanné právo</a:t>
            </a:r>
          </a:p>
          <a:p>
            <a:r>
              <a:rPr lang="sk-SK" dirty="0"/>
              <a:t>Vojenská rada národnej spásy (WRON), prostredníctvom ktorej spravoval štát počas ďalších dvoch rokov: mala 21 členov, z nich bolo 15 generálov, jeden admirál, a 5 plukovníkov</a:t>
            </a:r>
          </a:p>
          <a:p>
            <a:r>
              <a:rPr lang="sk-SK" dirty="0"/>
              <a:t>do dôležitých pozícií sa dostali predstavitelia armády:</a:t>
            </a:r>
          </a:p>
          <a:p>
            <a:r>
              <a:rPr lang="sk-SK" dirty="0"/>
              <a:t>napr. ministrom vnútra bol až do roku 1990 Generál </a:t>
            </a:r>
            <a:r>
              <a:rPr lang="sk-SK" dirty="0" err="1"/>
              <a:t>Czeslaw</a:t>
            </a:r>
            <a:r>
              <a:rPr lang="sk-SK" dirty="0"/>
              <a:t> </a:t>
            </a:r>
            <a:r>
              <a:rPr lang="sk-SK" dirty="0" err="1"/>
              <a:t>Kisczak</a:t>
            </a:r>
            <a:r>
              <a:rPr lang="sk-SK" dirty="0"/>
              <a:t>, ktorý kontroloval aj tajné služby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831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908B3-4399-444B-B6FC-7C50ECFAA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aktéri</a:t>
            </a:r>
            <a:r>
              <a:rPr lang="en-US" dirty="0"/>
              <a:t> </a:t>
            </a:r>
            <a:r>
              <a:rPr lang="en-US" dirty="0" err="1"/>
              <a:t>politického</a:t>
            </a:r>
            <a:r>
              <a:rPr lang="en-US" dirty="0"/>
              <a:t> </a:t>
            </a:r>
            <a:r>
              <a:rPr lang="en-US" dirty="0" err="1"/>
              <a:t>vývoja</a:t>
            </a:r>
            <a:r>
              <a:rPr lang="en-US" dirty="0"/>
              <a:t> v 80. </a:t>
            </a:r>
            <a:r>
              <a:rPr lang="en-US" dirty="0" err="1"/>
              <a:t>rokoch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08929-A0D9-3147-874E-35772A1CC03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683752"/>
          </a:xfrm>
        </p:spPr>
        <p:txBody>
          <a:bodyPr>
            <a:normAutofit lnSpcReduction="10000"/>
          </a:bodyPr>
          <a:lstStyle/>
          <a:p>
            <a:r>
              <a:rPr lang="sk-SK" dirty="0"/>
              <a:t>po roku 1981 v Poľsko pripomínalo vývoj v latinskoamerických vojenských diktatúrach</a:t>
            </a:r>
          </a:p>
          <a:p>
            <a:r>
              <a:rPr lang="sk-SK" dirty="0"/>
              <a:t>pokus o zmenu inštitucionálnych základov poľského komunistického režimu: od režimu jednej strany k byrokraticko-autoritárskemu a neideologickému vojenskému režimu</a:t>
            </a:r>
          </a:p>
          <a:p>
            <a:r>
              <a:rPr lang="sk-SK" dirty="0"/>
              <a:t>80. roky sa vyvíjali v interakciách piatich kľúčových aktérov: </a:t>
            </a:r>
          </a:p>
          <a:p>
            <a:r>
              <a:rPr lang="sk-SK" dirty="0"/>
              <a:t>armáda (v pozícii vlády), tajné služby (vedené ministrom vnútra), komunistická štátostrana (napojená na Sovietsky zväz), katolícka cirkev (so silným medzinárodným presahom) a Solidarita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048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5354A-A535-E843-A12B-6B4A0EA38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Zjednaná </a:t>
            </a:r>
            <a:r>
              <a:rPr lang="sk-SK" b="1" dirty="0" err="1"/>
              <a:t>tranzícia</a:t>
            </a:r>
            <a:br>
              <a:rPr lang="sk-SK" dirty="0"/>
            </a:br>
            <a:r>
              <a:rPr lang="sk-SK" dirty="0"/>
              <a:t>(</a:t>
            </a:r>
            <a:r>
              <a:rPr lang="sk-SK" dirty="0" err="1"/>
              <a:t>pacted</a:t>
            </a:r>
            <a:r>
              <a:rPr lang="sk-SK" dirty="0"/>
              <a:t> </a:t>
            </a:r>
            <a:r>
              <a:rPr lang="sk-SK" dirty="0" err="1"/>
              <a:t>transition</a:t>
            </a:r>
            <a:r>
              <a:rPr lang="sk-SK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7D770-0D33-2B49-9A4F-E109095693D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ide zrejme o jedinú podobnú zmenu režimu v komunistickom bloku:</a:t>
            </a:r>
          </a:p>
          <a:p>
            <a:r>
              <a:rPr lang="sk-SK" dirty="0"/>
              <a:t>demokracia vznikla v ústavnom rámci starého režimu a so silnou pozíciou predstaviteľov starého režimu v parlamente a v štátnom aparáte</a:t>
            </a:r>
          </a:p>
          <a:p>
            <a:r>
              <a:rPr lang="sk-SK" dirty="0"/>
              <a:t>počas návštevy Poľska v 1987 pápež Ján Pavol II vyzval na legalizáciu Solidarity</a:t>
            </a:r>
          </a:p>
          <a:p>
            <a:r>
              <a:rPr lang="sk-SK" dirty="0"/>
              <a:t>zložitá hospodárska situácia: </a:t>
            </a:r>
            <a:r>
              <a:rPr lang="sk-SK" dirty="0" err="1"/>
              <a:t>jaruzelski</a:t>
            </a:r>
            <a:r>
              <a:rPr lang="sk-SK" dirty="0"/>
              <a:t> zorganizoval referendum, ktorým chcel získať podporu pre ekonomické reformy</a:t>
            </a:r>
          </a:p>
          <a:p>
            <a:r>
              <a:rPr lang="sk-SK" dirty="0"/>
              <a:t>referendum s dvoma otázkami - podpora radikálnym ekonomickým zmenám a demokratizácie politického života (prehra režimu – nízka účasť – bojkot</a:t>
            </a:r>
            <a:r>
              <a:rPr lang="en-US" dirty="0"/>
              <a:t>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13478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49314-8390-A748-B287-D95DA6FF1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Zjednaná </a:t>
            </a:r>
            <a:r>
              <a:rPr lang="sk-SK" b="1" dirty="0" err="1"/>
              <a:t>tranzícia</a:t>
            </a:r>
            <a:br>
              <a:rPr lang="sk-SK" dirty="0"/>
            </a:br>
            <a:r>
              <a:rPr lang="sk-SK" dirty="0"/>
              <a:t>(</a:t>
            </a:r>
            <a:r>
              <a:rPr lang="sk-SK" dirty="0" err="1"/>
              <a:t>pacted</a:t>
            </a:r>
            <a:r>
              <a:rPr lang="sk-SK" dirty="0"/>
              <a:t> </a:t>
            </a:r>
            <a:r>
              <a:rPr lang="sk-SK" dirty="0" err="1"/>
              <a:t>transition</a:t>
            </a:r>
            <a:r>
              <a:rPr lang="sk-SK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06D4F-FFB4-D340-A2F0-79D51824820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1988: </a:t>
            </a:r>
            <a:r>
              <a:rPr lang="en-US" dirty="0" err="1"/>
              <a:t>ďalšie</a:t>
            </a:r>
            <a:r>
              <a:rPr lang="en-US" dirty="0"/>
              <a:t> </a:t>
            </a:r>
            <a:r>
              <a:rPr lang="en-US" dirty="0" err="1"/>
              <a:t>masové</a:t>
            </a:r>
            <a:r>
              <a:rPr lang="en-US" dirty="0"/>
              <a:t> </a:t>
            </a:r>
            <a:r>
              <a:rPr lang="en-US" dirty="0" err="1"/>
              <a:t>štrajky</a:t>
            </a:r>
            <a:r>
              <a:rPr lang="en-US" dirty="0"/>
              <a:t> </a:t>
            </a:r>
            <a:r>
              <a:rPr lang="en-US" dirty="0" err="1"/>
              <a:t>organizované</a:t>
            </a:r>
            <a:r>
              <a:rPr lang="en-US" dirty="0"/>
              <a:t> </a:t>
            </a:r>
            <a:r>
              <a:rPr lang="en-US" dirty="0" err="1"/>
              <a:t>solidaritou</a:t>
            </a:r>
            <a:endParaRPr lang="en-US" dirty="0"/>
          </a:p>
          <a:p>
            <a:r>
              <a:rPr lang="en-US" dirty="0" err="1"/>
              <a:t>jaruzelski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obával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solidarita</a:t>
            </a:r>
            <a:r>
              <a:rPr lang="en-US" dirty="0"/>
              <a:t> </a:t>
            </a:r>
            <a:r>
              <a:rPr lang="en-US" dirty="0" err="1"/>
              <a:t>bojkotom</a:t>
            </a:r>
            <a:r>
              <a:rPr lang="en-US" dirty="0"/>
              <a:t> </a:t>
            </a:r>
            <a:r>
              <a:rPr lang="en-US" dirty="0" err="1"/>
              <a:t>naruší</a:t>
            </a:r>
            <a:r>
              <a:rPr lang="en-US" dirty="0"/>
              <a:t> </a:t>
            </a:r>
            <a:r>
              <a:rPr lang="en-US" dirty="0" err="1"/>
              <a:t>režimné</a:t>
            </a:r>
            <a:r>
              <a:rPr lang="en-US" dirty="0"/>
              <a:t> </a:t>
            </a:r>
            <a:r>
              <a:rPr lang="en-US" dirty="0" err="1"/>
              <a:t>voľby</a:t>
            </a:r>
            <a:r>
              <a:rPr lang="en-US" dirty="0"/>
              <a:t> </a:t>
            </a:r>
            <a:r>
              <a:rPr lang="en-US" dirty="0" err="1"/>
              <a:t>plánované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1989</a:t>
            </a:r>
          </a:p>
          <a:p>
            <a:r>
              <a:rPr lang="sk-SK" dirty="0"/>
              <a:t>režim mal záujem o podporu od Solidarity pre potrebné ekonomické reformy </a:t>
            </a:r>
          </a:p>
          <a:p>
            <a:r>
              <a:rPr lang="sk-SK" dirty="0"/>
              <a:t>Solidarita mala záujem o legalizáciu svojich aktivít a o zníženie represií voči svojim aktivistom </a:t>
            </a:r>
          </a:p>
          <a:p>
            <a:r>
              <a:rPr lang="sk-SK" dirty="0"/>
              <a:t>koncom leta 1988 sa začali rozhovory medzi zástupcami komunistického režimu a opozičnou Solidaritou, za účasti a čiastočne aj za mediačnej roly katolíckej cirkvi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4346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B3D68-2BA9-3640-9F82-9069534C5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Zjednaná </a:t>
            </a:r>
            <a:r>
              <a:rPr lang="sk-SK" b="1" dirty="0" err="1"/>
              <a:t>tranzícia</a:t>
            </a:r>
            <a:r>
              <a:rPr lang="sk-SK" b="1" dirty="0"/>
              <a:t>:</a:t>
            </a:r>
            <a:br>
              <a:rPr lang="sk-SK" dirty="0"/>
            </a:br>
            <a:r>
              <a:rPr lang="sk-SK" dirty="0"/>
              <a:t>medzinárodné súvislosti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1CE7F-DEA9-0444-BBE9-48C1C9AFAA2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okrúhly stôl prebiehal s vedomím, že vedenie Sovietskeho zväzu pozorne sleduje vývoj </a:t>
            </a:r>
          </a:p>
          <a:p>
            <a:r>
              <a:rPr lang="sk-SK" dirty="0"/>
              <a:t>M. </a:t>
            </a:r>
            <a:r>
              <a:rPr lang="sk-SK" dirty="0" err="1"/>
              <a:t>gorbačov</a:t>
            </a:r>
            <a:r>
              <a:rPr lang="sk-SK" dirty="0"/>
              <a:t> síce nastúpil ako reformátor, ale reakcia ZSSR sa nedala predvídať</a:t>
            </a:r>
          </a:p>
          <a:p>
            <a:r>
              <a:rPr lang="sk-SK" dirty="0"/>
              <a:t>nakoniec rozhodol o nezasahovaní do vývoja v Poľsku </a:t>
            </a:r>
          </a:p>
          <a:p>
            <a:r>
              <a:rPr lang="sk-SK" dirty="0"/>
              <a:t>Solidarita nepredpokladala </a:t>
            </a:r>
            <a:r>
              <a:rPr lang="sk-SK" dirty="0" err="1"/>
              <a:t>tranzíciu</a:t>
            </a:r>
            <a:r>
              <a:rPr lang="sk-SK" dirty="0"/>
              <a:t> smerom k plnej demokracii, dúfala vo vytvorenie priestoru na vlastnú legalitu a väčšiu voľnosť pre aktivistov</a:t>
            </a:r>
          </a:p>
          <a:p>
            <a:r>
              <a:rPr lang="sk-SK" dirty="0"/>
              <a:t>vývoj v Poľsku slúžil ako indikátor ďalším krajinám (opozičným silám) komunistického bloku, že zmena pomerov je možná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841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0C3F9-D618-5648-B9F1-48A71DD00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Výsledky okrúhleho stola</a:t>
            </a:r>
            <a:r>
              <a:rPr lang="sk-SK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8BE67-C341-1A42-B52D-8C70F3E2DBB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72890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solidarita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zúčastní</a:t>
            </a:r>
            <a:r>
              <a:rPr lang="en-US" dirty="0"/>
              <a:t> </a:t>
            </a:r>
            <a:r>
              <a:rPr lang="en-US" dirty="0" err="1"/>
              <a:t>volieb</a:t>
            </a:r>
            <a:r>
              <a:rPr lang="en-US" dirty="0"/>
              <a:t> v R. 1989,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môcť</a:t>
            </a:r>
            <a:r>
              <a:rPr lang="en-US" dirty="0"/>
              <a:t> </a:t>
            </a:r>
            <a:r>
              <a:rPr lang="en-US" dirty="0" err="1"/>
              <a:t>súťažiť</a:t>
            </a:r>
            <a:r>
              <a:rPr lang="en-US" dirty="0"/>
              <a:t> o 35% </a:t>
            </a:r>
            <a:r>
              <a:rPr lang="en-US" dirty="0" err="1"/>
              <a:t>kresiel</a:t>
            </a:r>
            <a:r>
              <a:rPr lang="en-US" dirty="0"/>
              <a:t> v </a:t>
            </a:r>
            <a:r>
              <a:rPr lang="en-US" dirty="0" err="1"/>
              <a:t>sejme</a:t>
            </a:r>
            <a:endParaRPr lang="en-US" dirty="0"/>
          </a:p>
          <a:p>
            <a:r>
              <a:rPr lang="en-US" dirty="0" err="1"/>
              <a:t>vytvorí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post </a:t>
            </a:r>
            <a:r>
              <a:rPr lang="en-US" dirty="0" err="1"/>
              <a:t>prezidenta</a:t>
            </a:r>
            <a:r>
              <a:rPr lang="en-US" dirty="0"/>
              <a:t> so </a:t>
            </a:r>
            <a:r>
              <a:rPr lang="en-US" dirty="0" err="1"/>
              <a:t>silnými</a:t>
            </a:r>
            <a:r>
              <a:rPr lang="en-US" dirty="0"/>
              <a:t> </a:t>
            </a:r>
            <a:r>
              <a:rPr lang="en-US" dirty="0" err="1"/>
              <a:t>výkonnými</a:t>
            </a:r>
            <a:r>
              <a:rPr lang="en-US" dirty="0"/>
              <a:t> </a:t>
            </a:r>
            <a:r>
              <a:rPr lang="en-US" dirty="0" err="1"/>
              <a:t>právomocami</a:t>
            </a:r>
            <a:r>
              <a:rPr lang="en-US" dirty="0"/>
              <a:t>, </a:t>
            </a:r>
            <a:r>
              <a:rPr lang="en-US" dirty="0" err="1"/>
              <a:t>ktorého</a:t>
            </a:r>
            <a:r>
              <a:rPr lang="en-US" dirty="0"/>
              <a:t> </a:t>
            </a:r>
            <a:r>
              <a:rPr lang="en-US" dirty="0" err="1"/>
              <a:t>zvolí</a:t>
            </a:r>
            <a:r>
              <a:rPr lang="en-US" dirty="0"/>
              <a:t> </a:t>
            </a:r>
            <a:r>
              <a:rPr lang="en-US" dirty="0" err="1"/>
              <a:t>parlament</a:t>
            </a:r>
            <a:r>
              <a:rPr lang="en-US" dirty="0"/>
              <a:t> (toto </a:t>
            </a:r>
            <a:r>
              <a:rPr lang="en-US" dirty="0" err="1"/>
              <a:t>preferovali</a:t>
            </a:r>
            <a:r>
              <a:rPr lang="en-US" dirty="0"/>
              <a:t> </a:t>
            </a:r>
            <a:r>
              <a:rPr lang="en-US" dirty="0" err="1"/>
              <a:t>komunisti</a:t>
            </a:r>
            <a:r>
              <a:rPr lang="en-US" dirty="0"/>
              <a:t>)</a:t>
            </a:r>
          </a:p>
          <a:p>
            <a:r>
              <a:rPr lang="en-US" dirty="0" err="1"/>
              <a:t>vytvorí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senát</a:t>
            </a:r>
            <a:r>
              <a:rPr lang="en-US" dirty="0"/>
              <a:t> a </a:t>
            </a:r>
            <a:r>
              <a:rPr lang="en-US" dirty="0" err="1"/>
              <a:t>všetkých</a:t>
            </a:r>
            <a:r>
              <a:rPr lang="en-US" dirty="0"/>
              <a:t> 100 </a:t>
            </a:r>
            <a:r>
              <a:rPr lang="en-US" dirty="0" err="1"/>
              <a:t>kresiel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otvorených</a:t>
            </a:r>
            <a:r>
              <a:rPr lang="en-US" dirty="0"/>
              <a:t> </a:t>
            </a:r>
            <a:r>
              <a:rPr lang="en-US" dirty="0" err="1"/>
              <a:t>aj</a:t>
            </a:r>
            <a:r>
              <a:rPr lang="en-US" dirty="0"/>
              <a:t> pre </a:t>
            </a:r>
            <a:r>
              <a:rPr lang="en-US" dirty="0" err="1"/>
              <a:t>solidaritu</a:t>
            </a:r>
            <a:endParaRPr lang="en-US" dirty="0"/>
          </a:p>
          <a:p>
            <a:r>
              <a:rPr lang="sk-SK" dirty="0"/>
              <a:t>komunisti očakávali, že spolu s podriadenými organizáciami budú kontrolovať väčšinu kresiel na spoločnom zasadnutí oboch parlamentných komôr, takže by kontrolovali prezidentský úrad</a:t>
            </a:r>
          </a:p>
          <a:p>
            <a:r>
              <a:rPr lang="sk-SK" dirty="0"/>
              <a:t>zároveň verili, že spolu s podriadenými organizáciami budú mať väčšinu v Sejme a budú tak kontrolovať aj vládu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182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38448-02C2-1C4E-ABC4-1FD770264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poľský</a:t>
            </a:r>
            <a:r>
              <a:rPr lang="en-US" dirty="0"/>
              <a:t> </a:t>
            </a:r>
            <a:r>
              <a:rPr lang="en-US" dirty="0" err="1"/>
              <a:t>prezidentský</a:t>
            </a:r>
            <a:r>
              <a:rPr lang="en-US" dirty="0"/>
              <a:t> </a:t>
            </a:r>
            <a:r>
              <a:rPr lang="en-US" dirty="0" err="1"/>
              <a:t>úrad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FFCE8-B419-D542-86F0-FD20FDFC7B8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/>
              <a:t>nepriamo volený na 6 rokov oboma komorami poľského parlamentu</a:t>
            </a:r>
          </a:p>
          <a:p>
            <a:r>
              <a:rPr lang="sk-SK" dirty="0"/>
              <a:t>prezident bol automaticky šéfom Výboru národnej obrany a vrchným veliteľom armády</a:t>
            </a:r>
          </a:p>
          <a:p>
            <a:r>
              <a:rPr lang="sk-SK" dirty="0"/>
              <a:t>mal právomoc zastupovať štát v medzinárodných vzťahoch, navrhovať </a:t>
            </a:r>
            <a:r>
              <a:rPr lang="sk-SK" dirty="0" err="1"/>
              <a:t>Sejmu</a:t>
            </a:r>
            <a:r>
              <a:rPr lang="sk-SK" dirty="0"/>
              <a:t> predsedu vlády a za určitých okolností ho aj odvolať</a:t>
            </a:r>
          </a:p>
          <a:p>
            <a:r>
              <a:rPr lang="sk-SK" dirty="0"/>
              <a:t>mal právomoc vyhlásiť stav ohrozenia (na tri mesiace) a jeho právomoci sa vzťahovali na zahraničnú, bezpečnostnú a obrannú politiku (bez spoluúčasti ďalších zložiek moci)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623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64638-705F-614D-9C61-421E806B5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voľby</a:t>
            </a:r>
            <a:r>
              <a:rPr lang="en-US" dirty="0"/>
              <a:t> 1989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6C091-A756-F74D-8296-E0396E37525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 err="1"/>
              <a:t>poloslobodné</a:t>
            </a:r>
            <a:r>
              <a:rPr lang="sk-SK" dirty="0"/>
              <a:t> voľby v roku 1989 sa skončili drvivým víťazstvom opozičnej Solidarity: jej kandidáti získali všetkých 35% kresiel v Sejme a 99 zo 100 kresiel v Senáte</a:t>
            </a:r>
          </a:p>
          <a:p>
            <a:r>
              <a:rPr lang="sk-SK" dirty="0"/>
              <a:t>Poľská ľudová strana, režimom kontrolovaná satelitná strana, po tomto výsledku zmenila stratégiu a odpútala sa od komunistov - súhlasila so vstupom do koaličnej vlády so Solidaritou vedenej premiérom T. </a:t>
            </a:r>
            <a:r>
              <a:rPr lang="sk-SK" dirty="0" err="1"/>
              <a:t>Mazowieckim</a:t>
            </a:r>
            <a:endParaRPr lang="sk-SK" dirty="0"/>
          </a:p>
          <a:p>
            <a:r>
              <a:rPr lang="sk-SK" dirty="0"/>
              <a:t>v lete 1989 tak v strednej a východnej Európe vznikla prvá nekomunistická vláda po II. svetovej vojne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241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74FBB-7476-EE4B-BE80-6042867D9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nástup</a:t>
            </a:r>
            <a:r>
              <a:rPr lang="en-US" dirty="0"/>
              <a:t> </a:t>
            </a:r>
            <a:r>
              <a:rPr lang="en-US" dirty="0" err="1"/>
              <a:t>komunistov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6E752-CD19-874F-AD38-AD5707C1D5B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/>
              <a:t>pred</a:t>
            </a:r>
            <a:r>
              <a:rPr lang="en-US" dirty="0"/>
              <a:t> II. </a:t>
            </a:r>
            <a:r>
              <a:rPr lang="en-US" dirty="0" err="1"/>
              <a:t>svetovou</a:t>
            </a:r>
            <a:r>
              <a:rPr lang="en-US" dirty="0"/>
              <a:t> </a:t>
            </a:r>
            <a:r>
              <a:rPr lang="en-US" dirty="0" err="1"/>
              <a:t>vojnou</a:t>
            </a:r>
            <a:r>
              <a:rPr lang="en-US" dirty="0"/>
              <a:t> </a:t>
            </a:r>
            <a:r>
              <a:rPr lang="en-US" dirty="0" err="1"/>
              <a:t>len</a:t>
            </a:r>
            <a:r>
              <a:rPr lang="en-US" dirty="0"/>
              <a:t> </a:t>
            </a:r>
            <a:r>
              <a:rPr lang="en-US" dirty="0" err="1"/>
              <a:t>slabé</a:t>
            </a:r>
            <a:r>
              <a:rPr lang="en-US" dirty="0"/>
              <a:t> </a:t>
            </a:r>
            <a:r>
              <a:rPr lang="en-US" dirty="0" err="1"/>
              <a:t>postavenie</a:t>
            </a:r>
            <a:r>
              <a:rPr lang="en-US" dirty="0"/>
              <a:t> </a:t>
            </a:r>
            <a:r>
              <a:rPr lang="en-US" dirty="0" err="1"/>
              <a:t>komunistov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pol. </a:t>
            </a:r>
            <a:r>
              <a:rPr lang="en-US" dirty="0" err="1"/>
              <a:t>scéne</a:t>
            </a:r>
            <a:endParaRPr lang="en-US" dirty="0"/>
          </a:p>
          <a:p>
            <a:r>
              <a:rPr lang="en-US" dirty="0" err="1"/>
              <a:t>kvôli</a:t>
            </a:r>
            <a:r>
              <a:rPr lang="en-US" dirty="0"/>
              <a:t> </a:t>
            </a:r>
            <a:r>
              <a:rPr lang="en-US" dirty="0" err="1"/>
              <a:t>rozdeleniu</a:t>
            </a:r>
            <a:r>
              <a:rPr lang="en-US" dirty="0"/>
              <a:t> </a:t>
            </a:r>
            <a:r>
              <a:rPr lang="en-US" dirty="0" err="1"/>
              <a:t>poľska</a:t>
            </a:r>
            <a:r>
              <a:rPr lang="en-US" dirty="0"/>
              <a:t> </a:t>
            </a:r>
            <a:r>
              <a:rPr lang="en-US" dirty="0" err="1"/>
              <a:t>silný</a:t>
            </a:r>
            <a:r>
              <a:rPr lang="en-US" dirty="0"/>
              <a:t> </a:t>
            </a:r>
            <a:r>
              <a:rPr lang="en-US" dirty="0" err="1"/>
              <a:t>protisovietsky</a:t>
            </a:r>
            <a:r>
              <a:rPr lang="en-US" dirty="0"/>
              <a:t>/</a:t>
            </a:r>
            <a:r>
              <a:rPr lang="en-US" dirty="0" err="1"/>
              <a:t>protikomusitický</a:t>
            </a:r>
            <a:r>
              <a:rPr lang="en-US" dirty="0"/>
              <a:t> sentiment</a:t>
            </a:r>
          </a:p>
          <a:p>
            <a:r>
              <a:rPr lang="en-US" dirty="0" err="1"/>
              <a:t>poľské</a:t>
            </a:r>
            <a:r>
              <a:rPr lang="en-US" dirty="0"/>
              <a:t> </a:t>
            </a:r>
            <a:r>
              <a:rPr lang="en-US" dirty="0" err="1"/>
              <a:t>nekomunistické</a:t>
            </a:r>
            <a:r>
              <a:rPr lang="en-US" dirty="0"/>
              <a:t> </a:t>
            </a:r>
            <a:r>
              <a:rPr lang="en-US" dirty="0" err="1"/>
              <a:t>strany</a:t>
            </a:r>
            <a:r>
              <a:rPr lang="en-US" dirty="0"/>
              <a:t> </a:t>
            </a:r>
            <a:r>
              <a:rPr lang="en-US" dirty="0" err="1"/>
              <a:t>dôveryhodné</a:t>
            </a:r>
            <a:r>
              <a:rPr lang="en-US" dirty="0"/>
              <a:t>, </a:t>
            </a:r>
            <a:r>
              <a:rPr lang="en-US" dirty="0" err="1"/>
              <a:t>nekolaborovali</a:t>
            </a:r>
            <a:r>
              <a:rPr lang="en-US" dirty="0"/>
              <a:t> s </a:t>
            </a:r>
            <a:r>
              <a:rPr lang="en-US" dirty="0" err="1"/>
              <a:t>okupantmi</a:t>
            </a:r>
            <a:endParaRPr lang="en-US" dirty="0"/>
          </a:p>
          <a:p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vojne</a:t>
            </a:r>
            <a:r>
              <a:rPr lang="en-US" dirty="0"/>
              <a:t> </a:t>
            </a:r>
            <a:r>
              <a:rPr lang="en-US" dirty="0" err="1"/>
              <a:t>vytvorenie</a:t>
            </a:r>
            <a:r>
              <a:rPr lang="en-US" dirty="0"/>
              <a:t> </a:t>
            </a:r>
            <a:r>
              <a:rPr lang="en-US" dirty="0" err="1"/>
              <a:t>širokej</a:t>
            </a:r>
            <a:r>
              <a:rPr lang="en-US" dirty="0"/>
              <a:t> </a:t>
            </a:r>
            <a:r>
              <a:rPr lang="en-US" dirty="0" err="1"/>
              <a:t>vládnej</a:t>
            </a:r>
            <a:r>
              <a:rPr lang="en-US" dirty="0"/>
              <a:t> </a:t>
            </a:r>
            <a:r>
              <a:rPr lang="en-US" dirty="0" err="1"/>
              <a:t>koalície</a:t>
            </a:r>
            <a:r>
              <a:rPr lang="en-US" dirty="0"/>
              <a:t> s </a:t>
            </a:r>
            <a:r>
              <a:rPr lang="en-US" dirty="0" err="1"/>
              <a:t>ľudovcami</a:t>
            </a:r>
            <a:r>
              <a:rPr lang="en-US" dirty="0"/>
              <a:t> a </a:t>
            </a:r>
            <a:r>
              <a:rPr lang="en-US" dirty="0" err="1"/>
              <a:t>socialistami</a:t>
            </a:r>
            <a:endParaRPr lang="en-US" dirty="0"/>
          </a:p>
          <a:p>
            <a:r>
              <a:rPr lang="en-US" dirty="0" err="1"/>
              <a:t>napriek</a:t>
            </a:r>
            <a:r>
              <a:rPr lang="en-US" dirty="0"/>
              <a:t> </a:t>
            </a:r>
            <a:r>
              <a:rPr lang="en-US" dirty="0" err="1"/>
              <a:t>menšinovému</a:t>
            </a:r>
            <a:r>
              <a:rPr lang="en-US" dirty="0"/>
              <a:t> </a:t>
            </a:r>
            <a:r>
              <a:rPr lang="en-US" dirty="0" err="1"/>
              <a:t>postaveniu</a:t>
            </a:r>
            <a:r>
              <a:rPr lang="en-US" dirty="0"/>
              <a:t> </a:t>
            </a:r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/>
              <a:t>bezpečnostného</a:t>
            </a:r>
            <a:r>
              <a:rPr lang="en-US" dirty="0"/>
              <a:t> </a:t>
            </a:r>
            <a:r>
              <a:rPr lang="en-US" dirty="0" err="1"/>
              <a:t>aparátu</a:t>
            </a:r>
            <a:endParaRPr lang="en-US" dirty="0"/>
          </a:p>
          <a:p>
            <a:r>
              <a:rPr lang="en-US" dirty="0" err="1"/>
              <a:t>zmanipulovanie</a:t>
            </a:r>
            <a:r>
              <a:rPr lang="en-US" dirty="0"/>
              <a:t> referenda o </a:t>
            </a:r>
            <a:r>
              <a:rPr lang="en-US" dirty="0" err="1"/>
              <a:t>zrušení</a:t>
            </a:r>
            <a:r>
              <a:rPr lang="en-US" dirty="0"/>
              <a:t> </a:t>
            </a:r>
            <a:r>
              <a:rPr lang="en-US" dirty="0" err="1"/>
              <a:t>senátu</a:t>
            </a:r>
            <a:r>
              <a:rPr lang="en-US" dirty="0"/>
              <a:t> a </a:t>
            </a:r>
            <a:r>
              <a:rPr lang="en-US" dirty="0" err="1"/>
              <a:t>opakovaný</a:t>
            </a:r>
            <a:r>
              <a:rPr lang="en-US" dirty="0"/>
              <a:t> </a:t>
            </a:r>
            <a:r>
              <a:rPr lang="en-US" dirty="0" err="1"/>
              <a:t>odklad</a:t>
            </a:r>
            <a:r>
              <a:rPr lang="en-US" dirty="0"/>
              <a:t> </a:t>
            </a:r>
            <a:r>
              <a:rPr lang="en-US" dirty="0" err="1"/>
              <a:t>volieb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98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AC860-BF2D-6442-A4DA-07D4A91B9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následný</a:t>
            </a:r>
            <a:r>
              <a:rPr lang="en-US" dirty="0"/>
              <a:t> </a:t>
            </a:r>
            <a:r>
              <a:rPr lang="en-US" dirty="0" err="1"/>
              <a:t>vývoj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CDF1F-E31D-654E-B203-ADC845DBAC3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 err="1"/>
              <a:t>Jaruzelski</a:t>
            </a:r>
            <a:r>
              <a:rPr lang="sk-SK" dirty="0"/>
              <a:t> zvolený za prezidenta, ale v úrade zostal nevýrazný a do politiky viditeľne nezasahoval</a:t>
            </a:r>
          </a:p>
          <a:p>
            <a:r>
              <a:rPr lang="sk-SK" dirty="0"/>
              <a:t>po páde komunistických režimov v strednej a východnej Európe v priebehu roka 1990 oznámil, že rezignuje na post prezidenta</a:t>
            </a:r>
          </a:p>
          <a:p>
            <a:r>
              <a:rPr lang="sk-SK" dirty="0"/>
              <a:t>v prvých slobodných prezidentských voľbách v decembri 1990 bol na 5-ročné obdobie zvolený </a:t>
            </a:r>
            <a:r>
              <a:rPr lang="sk-SK" dirty="0" err="1"/>
              <a:t>Lech</a:t>
            </a:r>
            <a:r>
              <a:rPr lang="sk-SK" dirty="0"/>
              <a:t> </a:t>
            </a:r>
            <a:r>
              <a:rPr lang="sk-SK" dirty="0" err="1"/>
              <a:t>Walesa</a:t>
            </a:r>
            <a:endParaRPr lang="sk-SK" dirty="0"/>
          </a:p>
          <a:p>
            <a:r>
              <a:rPr lang="sk-SK" dirty="0"/>
              <a:t>prvé plne slobodné parlamentné voľby sa uskutočnili až v roku 1991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6284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457AB-4DCD-0D48-B1B2-C1FD302F5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následný</a:t>
            </a:r>
            <a:r>
              <a:rPr lang="en-US" dirty="0"/>
              <a:t> </a:t>
            </a:r>
            <a:r>
              <a:rPr lang="en-US" dirty="0" err="1"/>
              <a:t>vývoj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1D506-F5DB-C548-9C14-1B1F0A49F38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sk-SK" dirty="0"/>
              <a:t>spätne sa javí ako chyba, že sa v r. 1990 nekonali aj parlamentné voľby - až do roku 1991 v Poľsku rozhodoval "</a:t>
            </a:r>
            <a:r>
              <a:rPr lang="sk-SK" dirty="0" err="1"/>
              <a:t>tranzičný</a:t>
            </a:r>
            <a:r>
              <a:rPr lang="sk-SK" dirty="0"/>
              <a:t>" (len čiastočne demokratický) parlament</a:t>
            </a:r>
          </a:p>
          <a:p>
            <a:r>
              <a:rPr lang="sk-SK" dirty="0"/>
              <a:t>parlamentné voľby 1991 vyprodukovali mimoriadne </a:t>
            </a:r>
            <a:r>
              <a:rPr lang="sk-SK" dirty="0" err="1"/>
              <a:t>fragmentovaný</a:t>
            </a:r>
            <a:r>
              <a:rPr lang="sk-SK" dirty="0"/>
              <a:t> parlament: </a:t>
            </a:r>
          </a:p>
          <a:p>
            <a:r>
              <a:rPr lang="sk-SK" dirty="0"/>
              <a:t>za použitia proporčného volebného systému bez vstupného kvóra získalo zastúpenie až 29 strán v Sejme a 22 v Senáte</a:t>
            </a:r>
          </a:p>
          <a:p>
            <a:r>
              <a:rPr lang="sk-SK" dirty="0"/>
              <a:t>až do roku 1997 v Poľsku platila ústava z komunistického obdobia modifikovaná ústavnými zmenami, ktoré zložito upravovali vzťahy medzi vládou, parlamentom a prezidentom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021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4127A-C253-224B-9713-709B34A52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nástup</a:t>
            </a:r>
            <a:r>
              <a:rPr lang="en-US" dirty="0"/>
              <a:t> </a:t>
            </a:r>
            <a:r>
              <a:rPr lang="en-US" dirty="0" err="1"/>
              <a:t>komunistov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D338B-5D11-C342-AB8E-294C5EFF4A1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/>
              <a:t>voľby</a:t>
            </a:r>
            <a:r>
              <a:rPr lang="en-US" dirty="0"/>
              <a:t> v </a:t>
            </a:r>
            <a:r>
              <a:rPr lang="en-US" dirty="0" err="1"/>
              <a:t>januári</a:t>
            </a:r>
            <a:r>
              <a:rPr lang="en-US" dirty="0"/>
              <a:t> 1947 </a:t>
            </a:r>
            <a:r>
              <a:rPr lang="en-US" dirty="0" err="1"/>
              <a:t>boli</a:t>
            </a:r>
            <a:r>
              <a:rPr lang="en-US" dirty="0"/>
              <a:t> </a:t>
            </a:r>
            <a:r>
              <a:rPr lang="en-US" dirty="0" err="1"/>
              <a:t>zmanipulované</a:t>
            </a:r>
            <a:r>
              <a:rPr lang="en-US" dirty="0"/>
              <a:t>, </a:t>
            </a:r>
            <a:r>
              <a:rPr lang="en-US" dirty="0" err="1"/>
              <a:t>komunisti</a:t>
            </a:r>
            <a:r>
              <a:rPr lang="en-US" dirty="0"/>
              <a:t> v </a:t>
            </a:r>
            <a:r>
              <a:rPr lang="en-US" dirty="0" err="1"/>
              <a:t>koalícii</a:t>
            </a:r>
            <a:r>
              <a:rPr lang="en-US" dirty="0"/>
              <a:t> so </a:t>
            </a:r>
            <a:r>
              <a:rPr lang="en-US" dirty="0" err="1"/>
              <a:t>socialistami</a:t>
            </a:r>
            <a:r>
              <a:rPr lang="en-US" dirty="0"/>
              <a:t> a </a:t>
            </a:r>
            <a:r>
              <a:rPr lang="en-US" dirty="0" err="1"/>
              <a:t>menšími</a:t>
            </a:r>
            <a:r>
              <a:rPr lang="en-US" dirty="0"/>
              <a:t> </a:t>
            </a:r>
            <a:r>
              <a:rPr lang="en-US" dirty="0" err="1"/>
              <a:t>stranami</a:t>
            </a:r>
            <a:r>
              <a:rPr lang="en-US" dirty="0"/>
              <a:t> </a:t>
            </a:r>
            <a:r>
              <a:rPr lang="en-US" dirty="0" err="1"/>
              <a:t>obsadili</a:t>
            </a:r>
            <a:r>
              <a:rPr lang="en-US" dirty="0"/>
              <a:t> </a:t>
            </a:r>
            <a:r>
              <a:rPr lang="en-US" dirty="0" err="1"/>
              <a:t>asi</a:t>
            </a:r>
            <a:r>
              <a:rPr lang="en-US" dirty="0"/>
              <a:t> 80% </a:t>
            </a:r>
            <a:r>
              <a:rPr lang="en-US" dirty="0" err="1"/>
              <a:t>parlamentných</a:t>
            </a:r>
            <a:r>
              <a:rPr lang="en-US" dirty="0"/>
              <a:t> </a:t>
            </a:r>
            <a:r>
              <a:rPr lang="en-US" dirty="0" err="1"/>
              <a:t>kresiel</a:t>
            </a:r>
            <a:endParaRPr lang="en-US" dirty="0"/>
          </a:p>
          <a:p>
            <a:r>
              <a:rPr lang="en-US" dirty="0" err="1"/>
              <a:t>rýchla</a:t>
            </a:r>
            <a:r>
              <a:rPr lang="en-US" dirty="0"/>
              <a:t> </a:t>
            </a:r>
            <a:r>
              <a:rPr lang="en-US" dirty="0" err="1"/>
              <a:t>diskreditácia</a:t>
            </a:r>
            <a:r>
              <a:rPr lang="en-US" dirty="0"/>
              <a:t> </a:t>
            </a:r>
            <a:r>
              <a:rPr lang="en-US" dirty="0" err="1"/>
              <a:t>ľudovcov</a:t>
            </a:r>
            <a:r>
              <a:rPr lang="en-US" dirty="0"/>
              <a:t>, </a:t>
            </a:r>
            <a:r>
              <a:rPr lang="en-US" dirty="0" err="1"/>
              <a:t>zdecimovanie</a:t>
            </a:r>
            <a:r>
              <a:rPr lang="en-US" dirty="0"/>
              <a:t> </a:t>
            </a:r>
            <a:r>
              <a:rPr lang="en-US" dirty="0" err="1"/>
              <a:t>ich</a:t>
            </a:r>
            <a:r>
              <a:rPr lang="en-US" dirty="0"/>
              <a:t> </a:t>
            </a:r>
            <a:r>
              <a:rPr lang="en-US" dirty="0" err="1"/>
              <a:t>vedenia</a:t>
            </a:r>
            <a:r>
              <a:rPr lang="en-US" dirty="0"/>
              <a:t> a </a:t>
            </a:r>
            <a:r>
              <a:rPr lang="en-US" dirty="0" err="1"/>
              <a:t>perzekúcia</a:t>
            </a:r>
            <a:r>
              <a:rPr lang="en-US" dirty="0"/>
              <a:t> </a:t>
            </a:r>
            <a:r>
              <a:rPr lang="en-US" dirty="0" err="1"/>
              <a:t>členov</a:t>
            </a:r>
            <a:endParaRPr lang="en-US" dirty="0"/>
          </a:p>
          <a:p>
            <a:r>
              <a:rPr lang="en-US" dirty="0" err="1"/>
              <a:t>podobný</a:t>
            </a:r>
            <a:r>
              <a:rPr lang="en-US" dirty="0"/>
              <a:t> </a:t>
            </a:r>
            <a:r>
              <a:rPr lang="en-US" dirty="0" err="1"/>
              <a:t>postup</a:t>
            </a:r>
            <a:r>
              <a:rPr lang="en-US" dirty="0"/>
              <a:t> </a:t>
            </a:r>
            <a:r>
              <a:rPr lang="en-US" dirty="0" err="1"/>
              <a:t>voči</a:t>
            </a:r>
            <a:r>
              <a:rPr lang="en-US" dirty="0"/>
              <a:t> </a:t>
            </a:r>
            <a:r>
              <a:rPr lang="en-US" dirty="0" err="1"/>
              <a:t>socialistom</a:t>
            </a:r>
            <a:r>
              <a:rPr lang="en-US" dirty="0"/>
              <a:t>: </a:t>
            </a:r>
            <a:r>
              <a:rPr lang="en-US" dirty="0" err="1"/>
              <a:t>perzekúcie</a:t>
            </a:r>
            <a:r>
              <a:rPr lang="en-US" dirty="0"/>
              <a:t>, “</a:t>
            </a:r>
            <a:r>
              <a:rPr lang="en-US" dirty="0" err="1"/>
              <a:t>očista</a:t>
            </a:r>
            <a:r>
              <a:rPr lang="en-US" dirty="0"/>
              <a:t>” a </a:t>
            </a:r>
            <a:r>
              <a:rPr lang="en-US" dirty="0" err="1"/>
              <a:t>nútené</a:t>
            </a:r>
            <a:r>
              <a:rPr lang="en-US" dirty="0"/>
              <a:t> </a:t>
            </a:r>
            <a:r>
              <a:rPr lang="en-US" dirty="0" err="1"/>
              <a:t>zlúčenie</a:t>
            </a:r>
            <a:r>
              <a:rPr lang="en-US" dirty="0"/>
              <a:t> s </a:t>
            </a:r>
            <a:r>
              <a:rPr lang="en-US" dirty="0" err="1"/>
              <a:t>komunistickou</a:t>
            </a:r>
            <a:r>
              <a:rPr lang="en-US" dirty="0"/>
              <a:t> </a:t>
            </a:r>
            <a:r>
              <a:rPr lang="en-US" dirty="0" err="1"/>
              <a:t>stranou</a:t>
            </a:r>
            <a:endParaRPr lang="en-US" dirty="0"/>
          </a:p>
          <a:p>
            <a:r>
              <a:rPr lang="en-US" dirty="0" err="1"/>
              <a:t>počas</a:t>
            </a:r>
            <a:r>
              <a:rPr lang="en-US" dirty="0"/>
              <a:t> </a:t>
            </a:r>
            <a:r>
              <a:rPr lang="en-US" dirty="0" err="1"/>
              <a:t>komunizmu</a:t>
            </a:r>
            <a:r>
              <a:rPr lang="en-US" dirty="0"/>
              <a:t> </a:t>
            </a:r>
            <a:r>
              <a:rPr lang="en-US" dirty="0" err="1"/>
              <a:t>existovala</a:t>
            </a:r>
            <a:r>
              <a:rPr lang="en-US" dirty="0"/>
              <a:t> </a:t>
            </a:r>
            <a:r>
              <a:rPr lang="en-US" dirty="0" err="1"/>
              <a:t>poľská</a:t>
            </a:r>
            <a:r>
              <a:rPr lang="en-US" dirty="0"/>
              <a:t> </a:t>
            </a:r>
            <a:r>
              <a:rPr lang="en-US" dirty="0" err="1"/>
              <a:t>ľudová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(PSL)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komunistami</a:t>
            </a:r>
            <a:r>
              <a:rPr lang="en-US" dirty="0"/>
              <a:t> </a:t>
            </a:r>
            <a:r>
              <a:rPr lang="en-US" dirty="0" err="1"/>
              <a:t>kontrolovaná</a:t>
            </a:r>
            <a:r>
              <a:rPr lang="en-US" dirty="0"/>
              <a:t> </a:t>
            </a:r>
            <a:r>
              <a:rPr lang="en-US" dirty="0" err="1"/>
              <a:t>formálne</a:t>
            </a:r>
            <a:r>
              <a:rPr lang="en-US" dirty="0"/>
              <a:t> </a:t>
            </a:r>
            <a:r>
              <a:rPr lang="en-US" dirty="0" err="1"/>
              <a:t>nezávislá</a:t>
            </a:r>
            <a:r>
              <a:rPr lang="en-US" dirty="0"/>
              <a:t> </a:t>
            </a:r>
            <a:r>
              <a:rPr lang="en-US" dirty="0" err="1"/>
              <a:t>strana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697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A872C-0EDC-8A42-A271-EB68C39BD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charakter</a:t>
            </a:r>
            <a:r>
              <a:rPr lang="en-US" dirty="0"/>
              <a:t> </a:t>
            </a:r>
            <a:r>
              <a:rPr lang="en-US" dirty="0" err="1"/>
              <a:t>režimu</a:t>
            </a:r>
            <a:r>
              <a:rPr lang="en-US" dirty="0"/>
              <a:t> 1947-1989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664B8-09E3-FB43-80A0-AF395F9B6D6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Linz a </a:t>
            </a:r>
            <a:r>
              <a:rPr lang="en-US" dirty="0" err="1"/>
              <a:t>stepan</a:t>
            </a:r>
            <a:r>
              <a:rPr lang="en-US" dirty="0"/>
              <a:t> </a:t>
            </a:r>
            <a:r>
              <a:rPr lang="en-US" dirty="0" err="1"/>
              <a:t>argumentujú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režim</a:t>
            </a:r>
            <a:r>
              <a:rPr lang="en-US" dirty="0"/>
              <a:t> v </a:t>
            </a:r>
            <a:r>
              <a:rPr lang="en-US" dirty="0" err="1"/>
              <a:t>poľsku</a:t>
            </a:r>
            <a:r>
              <a:rPr lang="en-US" dirty="0"/>
              <a:t> </a:t>
            </a:r>
            <a:r>
              <a:rPr lang="en-US" dirty="0" err="1"/>
              <a:t>nikdy</a:t>
            </a:r>
            <a:r>
              <a:rPr lang="en-US" dirty="0"/>
              <a:t> </a:t>
            </a:r>
            <a:r>
              <a:rPr lang="en-US" dirty="0" err="1"/>
              <a:t>nenapĺňal</a:t>
            </a:r>
            <a:r>
              <a:rPr lang="en-US" dirty="0"/>
              <a:t> </a:t>
            </a:r>
            <a:r>
              <a:rPr lang="en-US" dirty="0" err="1"/>
              <a:t>definičné</a:t>
            </a:r>
            <a:r>
              <a:rPr lang="en-US" dirty="0"/>
              <a:t> </a:t>
            </a:r>
            <a:r>
              <a:rPr lang="en-US" dirty="0" err="1"/>
              <a:t>znaky</a:t>
            </a:r>
            <a:r>
              <a:rPr lang="en-US" dirty="0"/>
              <a:t> </a:t>
            </a:r>
            <a:r>
              <a:rPr lang="en-US" dirty="0" err="1"/>
              <a:t>totalitarizmu</a:t>
            </a:r>
            <a:endParaRPr lang="en-US" dirty="0"/>
          </a:p>
          <a:p>
            <a:r>
              <a:rPr lang="en-US" dirty="0"/>
              <a:t>1. </a:t>
            </a:r>
            <a:r>
              <a:rPr lang="en-US" dirty="0" err="1"/>
              <a:t>limitovaný</a:t>
            </a:r>
            <a:r>
              <a:rPr lang="en-US" dirty="0"/>
              <a:t> </a:t>
            </a:r>
            <a:r>
              <a:rPr lang="en-US" dirty="0" err="1"/>
              <a:t>societálny</a:t>
            </a:r>
            <a:r>
              <a:rPr lang="en-US" dirty="0"/>
              <a:t> </a:t>
            </a:r>
            <a:r>
              <a:rPr lang="en-US" dirty="0" err="1"/>
              <a:t>pluralizmus</a:t>
            </a:r>
            <a:endParaRPr lang="en-US" dirty="0"/>
          </a:p>
          <a:p>
            <a:r>
              <a:rPr lang="en-US" dirty="0"/>
              <a:t>2. </a:t>
            </a:r>
            <a:r>
              <a:rPr lang="en-US" dirty="0" err="1"/>
              <a:t>pôdohospodárstvo</a:t>
            </a:r>
            <a:endParaRPr lang="en-US" dirty="0"/>
          </a:p>
          <a:p>
            <a:r>
              <a:rPr lang="en-US" dirty="0"/>
              <a:t>3. </a:t>
            </a:r>
            <a:r>
              <a:rPr lang="en-US" dirty="0" err="1"/>
              <a:t>zásadné</a:t>
            </a:r>
            <a:r>
              <a:rPr lang="en-US" dirty="0"/>
              <a:t> </a:t>
            </a:r>
            <a:r>
              <a:rPr lang="en-US" dirty="0" err="1"/>
              <a:t>premeny</a:t>
            </a:r>
            <a:r>
              <a:rPr lang="en-US" dirty="0"/>
              <a:t> </a:t>
            </a:r>
            <a:r>
              <a:rPr lang="en-US" dirty="0" err="1"/>
              <a:t>straníckeho</a:t>
            </a:r>
            <a:r>
              <a:rPr lang="en-US" dirty="0"/>
              <a:t> </a:t>
            </a:r>
            <a:r>
              <a:rPr lang="en-US" dirty="0" err="1"/>
              <a:t>vedenia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791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4A799-7BB7-8B49-93D7-A440D30C0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limitovaný</a:t>
            </a:r>
            <a:r>
              <a:rPr lang="en-US" dirty="0"/>
              <a:t> </a:t>
            </a:r>
            <a:r>
              <a:rPr lang="en-US" dirty="0" err="1"/>
              <a:t>societálny</a:t>
            </a:r>
            <a:r>
              <a:rPr lang="en-US" dirty="0"/>
              <a:t> </a:t>
            </a:r>
            <a:r>
              <a:rPr lang="en-US" dirty="0" err="1"/>
              <a:t>pluralizmus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AF1C4-C721-3F46-820E-B492DBA9B24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/>
              <a:t>katolícka</a:t>
            </a:r>
            <a:r>
              <a:rPr lang="en-US" dirty="0"/>
              <a:t> </a:t>
            </a:r>
            <a:r>
              <a:rPr lang="en-US" dirty="0" err="1"/>
              <a:t>cirkev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zachovala</a:t>
            </a:r>
            <a:r>
              <a:rPr lang="en-US" dirty="0"/>
              <a:t> </a:t>
            </a:r>
            <a:r>
              <a:rPr lang="en-US" dirty="0" err="1"/>
              <a:t>relatívne</a:t>
            </a:r>
            <a:r>
              <a:rPr lang="en-US" dirty="0"/>
              <a:t> </a:t>
            </a:r>
            <a:r>
              <a:rPr lang="en-US" dirty="0" err="1"/>
              <a:t>autonómne</a:t>
            </a:r>
            <a:r>
              <a:rPr lang="en-US" dirty="0"/>
              <a:t> </a:t>
            </a:r>
            <a:r>
              <a:rPr lang="en-US" dirty="0" err="1"/>
              <a:t>postavenie</a:t>
            </a:r>
            <a:r>
              <a:rPr lang="en-US" dirty="0"/>
              <a:t>, </a:t>
            </a:r>
            <a:r>
              <a:rPr lang="en-US" dirty="0" err="1"/>
              <a:t>napriek</a:t>
            </a:r>
            <a:r>
              <a:rPr lang="en-US" dirty="0"/>
              <a:t> </a:t>
            </a:r>
            <a:r>
              <a:rPr lang="en-US" dirty="0" err="1"/>
              <a:t>počiatočným</a:t>
            </a:r>
            <a:r>
              <a:rPr lang="en-US" dirty="0"/>
              <a:t> </a:t>
            </a:r>
            <a:r>
              <a:rPr lang="en-US" dirty="0" err="1"/>
              <a:t>snahám</a:t>
            </a:r>
            <a:r>
              <a:rPr lang="en-US" dirty="0"/>
              <a:t> 1950-1956 o </a:t>
            </a:r>
            <a:r>
              <a:rPr lang="en-US" dirty="0" err="1"/>
              <a:t>kontrolu</a:t>
            </a:r>
            <a:r>
              <a:rPr lang="en-US" dirty="0"/>
              <a:t> zo </a:t>
            </a:r>
            <a:r>
              <a:rPr lang="en-US" dirty="0" err="1"/>
              <a:t>strany</a:t>
            </a:r>
            <a:r>
              <a:rPr lang="en-US" dirty="0"/>
              <a:t> </a:t>
            </a:r>
            <a:r>
              <a:rPr lang="en-US" dirty="0" err="1"/>
              <a:t>režimu</a:t>
            </a:r>
            <a:endParaRPr lang="en-US" dirty="0"/>
          </a:p>
          <a:p>
            <a:r>
              <a:rPr lang="en-US" dirty="0"/>
              <a:t>od r. 1950/1956 </a:t>
            </a:r>
            <a:r>
              <a:rPr lang="en-US" dirty="0" err="1"/>
              <a:t>náboženské</a:t>
            </a:r>
            <a:r>
              <a:rPr lang="en-US" dirty="0"/>
              <a:t> </a:t>
            </a:r>
            <a:r>
              <a:rPr lang="en-US" dirty="0" err="1"/>
              <a:t>vzdelávanie</a:t>
            </a:r>
            <a:r>
              <a:rPr lang="en-US" dirty="0"/>
              <a:t> v </a:t>
            </a:r>
            <a:r>
              <a:rPr lang="en-US" dirty="0" err="1"/>
              <a:t>štátnych</a:t>
            </a:r>
            <a:r>
              <a:rPr lang="en-US" dirty="0"/>
              <a:t> </a:t>
            </a:r>
            <a:r>
              <a:rPr lang="en-US" dirty="0" err="1"/>
              <a:t>školách</a:t>
            </a:r>
            <a:r>
              <a:rPr lang="en-US" dirty="0"/>
              <a:t> a </a:t>
            </a:r>
            <a:r>
              <a:rPr lang="en-US" dirty="0" err="1"/>
              <a:t>len</a:t>
            </a:r>
            <a:r>
              <a:rPr lang="en-US" dirty="0"/>
              <a:t> </a:t>
            </a:r>
            <a:r>
              <a:rPr lang="en-US" dirty="0" err="1"/>
              <a:t>obmedzená</a:t>
            </a:r>
            <a:r>
              <a:rPr lang="en-US" dirty="0"/>
              <a:t> </a:t>
            </a:r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/>
              <a:t>náboženskej</a:t>
            </a:r>
            <a:r>
              <a:rPr lang="en-US" dirty="0"/>
              <a:t> </a:t>
            </a:r>
            <a:r>
              <a:rPr lang="en-US" dirty="0" err="1"/>
              <a:t>tlače</a:t>
            </a:r>
            <a:r>
              <a:rPr lang="en-US" dirty="0"/>
              <a:t> </a:t>
            </a:r>
          </a:p>
          <a:p>
            <a:r>
              <a:rPr lang="en-US" dirty="0" err="1"/>
              <a:t>až</a:t>
            </a:r>
            <a:r>
              <a:rPr lang="en-US" dirty="0"/>
              <a:t> do </a:t>
            </a:r>
            <a:r>
              <a:rPr lang="en-US" dirty="0" err="1"/>
              <a:t>roku</a:t>
            </a:r>
            <a:r>
              <a:rPr lang="en-US" dirty="0"/>
              <a:t> 1989 </a:t>
            </a:r>
            <a:r>
              <a:rPr lang="en-US" dirty="0" err="1"/>
              <a:t>cirkev</a:t>
            </a:r>
            <a:r>
              <a:rPr lang="en-US" dirty="0"/>
              <a:t> </a:t>
            </a:r>
            <a:r>
              <a:rPr lang="en-US" dirty="0" err="1"/>
              <a:t>viackrát</a:t>
            </a:r>
            <a:r>
              <a:rPr lang="en-US" dirty="0"/>
              <a:t> </a:t>
            </a:r>
            <a:r>
              <a:rPr lang="en-US" dirty="0" err="1"/>
              <a:t>zohrala</a:t>
            </a:r>
            <a:r>
              <a:rPr lang="en-US" dirty="0"/>
              <a:t> </a:t>
            </a:r>
            <a:r>
              <a:rPr lang="en-US" dirty="0" err="1"/>
              <a:t>úlohi</a:t>
            </a:r>
            <a:r>
              <a:rPr lang="en-US" dirty="0"/>
              <a:t> </a:t>
            </a:r>
            <a:r>
              <a:rPr lang="en-US" dirty="0" err="1"/>
              <a:t>mediátora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</a:t>
            </a:r>
            <a:r>
              <a:rPr lang="en-US" dirty="0" err="1"/>
              <a:t>režimom</a:t>
            </a:r>
            <a:r>
              <a:rPr lang="en-US" dirty="0"/>
              <a:t> a </a:t>
            </a:r>
            <a:r>
              <a:rPr lang="en-US" dirty="0" err="1"/>
              <a:t>opozíciou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602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CA6BD-870D-CD46-8A0E-C5A1CCDC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autonómia</a:t>
            </a:r>
            <a:r>
              <a:rPr lang="en-US" dirty="0"/>
              <a:t> v </a:t>
            </a:r>
            <a:r>
              <a:rPr lang="en-US" dirty="0" err="1"/>
              <a:t>pôdohospodárstve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8B625-BBCF-FB41-9699-3689CED7B02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v </a:t>
            </a:r>
            <a:r>
              <a:rPr lang="en-US" dirty="0" err="1"/>
              <a:t>poľsku</a:t>
            </a:r>
            <a:r>
              <a:rPr lang="en-US" dirty="0"/>
              <a:t> </a:t>
            </a:r>
            <a:r>
              <a:rPr lang="en-US" dirty="0" err="1"/>
              <a:t>nikdy</a:t>
            </a:r>
            <a:r>
              <a:rPr lang="en-US" dirty="0"/>
              <a:t> </a:t>
            </a:r>
            <a:r>
              <a:rPr lang="en-US" dirty="0" err="1"/>
              <a:t>nedošlo</a:t>
            </a:r>
            <a:r>
              <a:rPr lang="en-US" dirty="0"/>
              <a:t> </a:t>
            </a:r>
            <a:r>
              <a:rPr lang="en-US" dirty="0" err="1"/>
              <a:t>ku</a:t>
            </a:r>
            <a:r>
              <a:rPr lang="en-US" dirty="0"/>
              <a:t> </a:t>
            </a:r>
            <a:r>
              <a:rPr lang="en-US" dirty="0" err="1"/>
              <a:t>kolektivizácii</a:t>
            </a:r>
            <a:r>
              <a:rPr lang="en-US" dirty="0"/>
              <a:t> </a:t>
            </a:r>
            <a:r>
              <a:rPr lang="en-US" dirty="0" err="1"/>
              <a:t>hospodárania</a:t>
            </a:r>
            <a:r>
              <a:rPr lang="en-US" dirty="0"/>
              <a:t> v </a:t>
            </a:r>
            <a:r>
              <a:rPr lang="en-US" dirty="0" err="1"/>
              <a:t>agrosektore</a:t>
            </a:r>
            <a:endParaRPr lang="en-US" dirty="0"/>
          </a:p>
          <a:p>
            <a:r>
              <a:rPr lang="en-US" dirty="0" err="1"/>
              <a:t>nezávislí</a:t>
            </a:r>
            <a:r>
              <a:rPr lang="en-US" dirty="0"/>
              <a:t> </a:t>
            </a:r>
            <a:r>
              <a:rPr lang="en-US" dirty="0" err="1"/>
              <a:t>farmári</a:t>
            </a:r>
            <a:r>
              <a:rPr lang="en-US" dirty="0"/>
              <a:t> </a:t>
            </a:r>
            <a:r>
              <a:rPr lang="en-US" dirty="0" err="1"/>
              <a:t>vlastnili</a:t>
            </a:r>
            <a:r>
              <a:rPr lang="en-US" dirty="0"/>
              <a:t> </a:t>
            </a:r>
            <a:r>
              <a:rPr lang="en-US" dirty="0" err="1"/>
              <a:t>viac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70% </a:t>
            </a:r>
            <a:r>
              <a:rPr lang="en-US" dirty="0" err="1"/>
              <a:t>pôdy</a:t>
            </a:r>
            <a:r>
              <a:rPr lang="en-US" dirty="0"/>
              <a:t>, </a:t>
            </a:r>
            <a:r>
              <a:rPr lang="en-US" dirty="0" err="1"/>
              <a:t>režim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nepokúsil</a:t>
            </a:r>
            <a:r>
              <a:rPr lang="en-US" dirty="0"/>
              <a:t> o </a:t>
            </a:r>
            <a:r>
              <a:rPr lang="en-US" dirty="0" err="1"/>
              <a:t>násilnú</a:t>
            </a:r>
            <a:r>
              <a:rPr lang="en-US" dirty="0"/>
              <a:t> </a:t>
            </a:r>
            <a:r>
              <a:rPr lang="en-US" dirty="0" err="1"/>
              <a:t>kolektivizáciu</a:t>
            </a:r>
            <a:endParaRPr lang="en-US" dirty="0"/>
          </a:p>
          <a:p>
            <a:r>
              <a:rPr lang="sk-SK" dirty="0"/>
              <a:t>výrazná časť národného hospodárstva nebola priamo kontrolovaná štátom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863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6A4DD-D058-554E-A4E9-4D83C7588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premeny</a:t>
            </a:r>
            <a:r>
              <a:rPr lang="en-US" dirty="0"/>
              <a:t> </a:t>
            </a:r>
            <a:r>
              <a:rPr lang="en-US" dirty="0" err="1"/>
              <a:t>straníckeho</a:t>
            </a:r>
            <a:r>
              <a:rPr lang="en-US" dirty="0"/>
              <a:t> </a:t>
            </a:r>
            <a:r>
              <a:rPr lang="en-US" dirty="0" err="1"/>
              <a:t>vedenia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DF2CE-CBB4-7B47-BB05-129B808063D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90953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zmeny</a:t>
            </a:r>
            <a:r>
              <a:rPr lang="en-US" dirty="0"/>
              <a:t> </a:t>
            </a:r>
            <a:r>
              <a:rPr lang="en-US" dirty="0" err="1"/>
              <a:t>vedenia</a:t>
            </a:r>
            <a:r>
              <a:rPr lang="en-US" dirty="0"/>
              <a:t> </a:t>
            </a:r>
            <a:r>
              <a:rPr lang="en-US" dirty="0" err="1"/>
              <a:t>komunistickej</a:t>
            </a:r>
            <a:r>
              <a:rPr lang="en-US" dirty="0"/>
              <a:t> </a:t>
            </a:r>
            <a:r>
              <a:rPr lang="en-US" dirty="0" err="1"/>
              <a:t>strany</a:t>
            </a:r>
            <a:r>
              <a:rPr lang="en-US" dirty="0"/>
              <a:t> </a:t>
            </a:r>
            <a:r>
              <a:rPr lang="en-US" dirty="0" err="1"/>
              <a:t>neboli</a:t>
            </a:r>
            <a:r>
              <a:rPr lang="en-US" dirty="0"/>
              <a:t> </a:t>
            </a:r>
            <a:r>
              <a:rPr lang="en-US" dirty="0" err="1"/>
              <a:t>len</a:t>
            </a:r>
            <a:r>
              <a:rPr lang="en-US" dirty="0"/>
              <a:t> </a:t>
            </a:r>
            <a:r>
              <a:rPr lang="en-US" dirty="0" err="1"/>
              <a:t>obyčajnými</a:t>
            </a:r>
            <a:r>
              <a:rPr lang="en-US" dirty="0"/>
              <a:t> </a:t>
            </a:r>
            <a:r>
              <a:rPr lang="en-US" dirty="0" err="1"/>
              <a:t>výmenami</a:t>
            </a:r>
            <a:r>
              <a:rPr lang="en-US" dirty="0"/>
              <a:t>, ale </a:t>
            </a:r>
            <a:r>
              <a:rPr lang="en-US" dirty="0" err="1"/>
              <a:t>vždy</a:t>
            </a:r>
            <a:r>
              <a:rPr lang="en-US" dirty="0"/>
              <a:t> </a:t>
            </a:r>
            <a:r>
              <a:rPr lang="en-US" dirty="0" err="1"/>
              <a:t>znamenali</a:t>
            </a:r>
            <a:r>
              <a:rPr lang="en-US" dirty="0"/>
              <a:t> </a:t>
            </a:r>
            <a:r>
              <a:rPr lang="en-US" dirty="0" err="1"/>
              <a:t>aj</a:t>
            </a:r>
            <a:r>
              <a:rPr lang="en-US" dirty="0"/>
              <a:t> </a:t>
            </a:r>
            <a:r>
              <a:rPr lang="en-US" dirty="0" err="1"/>
              <a:t>výraznú</a:t>
            </a:r>
            <a:r>
              <a:rPr lang="en-US" dirty="0"/>
              <a:t> </a:t>
            </a:r>
            <a:r>
              <a:rPr lang="en-US" dirty="0" err="1"/>
              <a:t>zmenu</a:t>
            </a:r>
            <a:r>
              <a:rPr lang="en-US" dirty="0"/>
              <a:t> </a:t>
            </a:r>
            <a:r>
              <a:rPr lang="en-US" dirty="0" err="1"/>
              <a:t>celkového</a:t>
            </a:r>
            <a:r>
              <a:rPr lang="en-US" dirty="0"/>
              <a:t> </a:t>
            </a:r>
            <a:r>
              <a:rPr lang="en-US" dirty="0" err="1"/>
              <a:t>politického</a:t>
            </a:r>
            <a:r>
              <a:rPr lang="en-US" dirty="0"/>
              <a:t> </a:t>
            </a:r>
            <a:r>
              <a:rPr lang="en-US" dirty="0" err="1"/>
              <a:t>kurzu</a:t>
            </a:r>
            <a:endParaRPr lang="en-US" dirty="0"/>
          </a:p>
          <a:p>
            <a:r>
              <a:rPr lang="en-US" dirty="0"/>
              <a:t>1. </a:t>
            </a:r>
            <a:r>
              <a:rPr lang="en-US" dirty="0" err="1"/>
              <a:t>Bierut</a:t>
            </a:r>
            <a:r>
              <a:rPr lang="en-US" dirty="0"/>
              <a:t> (do 1956) </a:t>
            </a:r>
            <a:r>
              <a:rPr lang="en-US" dirty="0" err="1"/>
              <a:t>snaha</a:t>
            </a:r>
            <a:r>
              <a:rPr lang="en-US" dirty="0"/>
              <a:t> o </a:t>
            </a:r>
            <a:r>
              <a:rPr lang="en-US" dirty="0" err="1"/>
              <a:t>komunistickú</a:t>
            </a:r>
            <a:r>
              <a:rPr lang="en-US" dirty="0"/>
              <a:t> </a:t>
            </a:r>
            <a:r>
              <a:rPr lang="en-US" dirty="0" err="1"/>
              <a:t>ortodoxiu</a:t>
            </a:r>
            <a:r>
              <a:rPr lang="en-US" dirty="0"/>
              <a:t>, mini-</a:t>
            </a:r>
            <a:r>
              <a:rPr lang="en-US" dirty="0" err="1"/>
              <a:t>stalinizmus</a:t>
            </a:r>
            <a:endParaRPr lang="en-US" dirty="0"/>
          </a:p>
          <a:p>
            <a:r>
              <a:rPr lang="en-US" dirty="0"/>
              <a:t>2. Gomulka (1956-1970) </a:t>
            </a:r>
            <a:r>
              <a:rPr lang="en-US" dirty="0" err="1"/>
              <a:t>relatívna</a:t>
            </a:r>
            <a:r>
              <a:rPr lang="en-US" dirty="0"/>
              <a:t> </a:t>
            </a:r>
            <a:r>
              <a:rPr lang="en-US" dirty="0" err="1"/>
              <a:t>umiernenosť</a:t>
            </a:r>
            <a:r>
              <a:rPr lang="en-US" dirty="0"/>
              <a:t>, </a:t>
            </a:r>
            <a:r>
              <a:rPr lang="en-US" dirty="0" err="1"/>
              <a:t>poľský</a:t>
            </a:r>
            <a:r>
              <a:rPr lang="en-US" dirty="0"/>
              <a:t> </a:t>
            </a:r>
            <a:r>
              <a:rPr lang="en-US" dirty="0" err="1"/>
              <a:t>nacionalizmus</a:t>
            </a:r>
            <a:endParaRPr lang="en-US" dirty="0"/>
          </a:p>
          <a:p>
            <a:r>
              <a:rPr lang="en-US" dirty="0"/>
              <a:t>3. </a:t>
            </a:r>
            <a:r>
              <a:rPr lang="en-US" dirty="0" err="1"/>
              <a:t>Gierek</a:t>
            </a:r>
            <a:r>
              <a:rPr lang="en-US" dirty="0"/>
              <a:t> (1971-1980) </a:t>
            </a:r>
            <a:r>
              <a:rPr lang="en-US" dirty="0" err="1"/>
              <a:t>snaha</a:t>
            </a:r>
            <a:r>
              <a:rPr lang="en-US" dirty="0"/>
              <a:t> o </a:t>
            </a:r>
            <a:r>
              <a:rPr lang="en-US" dirty="0" err="1"/>
              <a:t>inú</a:t>
            </a:r>
            <a:r>
              <a:rPr lang="en-US" dirty="0"/>
              <a:t> </a:t>
            </a:r>
            <a:r>
              <a:rPr lang="en-US" dirty="0" err="1"/>
              <a:t>hospodársku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, </a:t>
            </a:r>
            <a:r>
              <a:rPr lang="en-US" dirty="0" err="1"/>
              <a:t>masívne</a:t>
            </a:r>
            <a:r>
              <a:rPr lang="en-US" dirty="0"/>
              <a:t> </a:t>
            </a:r>
            <a:r>
              <a:rPr lang="en-US" dirty="0" err="1"/>
              <a:t>zadlžovanie</a:t>
            </a:r>
            <a:endParaRPr lang="en-US" dirty="0"/>
          </a:p>
          <a:p>
            <a:r>
              <a:rPr lang="en-US" dirty="0"/>
              <a:t>4. </a:t>
            </a:r>
            <a:r>
              <a:rPr lang="en-US" dirty="0" err="1"/>
              <a:t>Jaruzelski</a:t>
            </a:r>
            <a:r>
              <a:rPr lang="en-US" dirty="0"/>
              <a:t> (1980-1989) </a:t>
            </a:r>
            <a:r>
              <a:rPr lang="en-US" dirty="0" err="1"/>
              <a:t>represie</a:t>
            </a:r>
            <a:r>
              <a:rPr lang="en-US" dirty="0"/>
              <a:t>, </a:t>
            </a:r>
            <a:r>
              <a:rPr lang="en-US" dirty="0" err="1"/>
              <a:t>vojenské</a:t>
            </a:r>
            <a:r>
              <a:rPr lang="en-US" dirty="0"/>
              <a:t> </a:t>
            </a:r>
            <a:r>
              <a:rPr lang="en-US" dirty="0" err="1"/>
              <a:t>riešenie</a:t>
            </a:r>
            <a:r>
              <a:rPr lang="en-US" dirty="0"/>
              <a:t> a </a:t>
            </a:r>
            <a:r>
              <a:rPr lang="en-US" dirty="0" err="1"/>
              <a:t>napokon</a:t>
            </a:r>
            <a:r>
              <a:rPr lang="en-US" dirty="0"/>
              <a:t> </a:t>
            </a:r>
            <a:r>
              <a:rPr lang="en-US" dirty="0" err="1"/>
              <a:t>dohoda</a:t>
            </a:r>
            <a:r>
              <a:rPr lang="en-US" dirty="0"/>
              <a:t> s </a:t>
            </a:r>
            <a:r>
              <a:rPr lang="en-US" dirty="0" err="1"/>
              <a:t>opozíciou</a:t>
            </a:r>
            <a:endParaRPr lang="en-US" dirty="0"/>
          </a:p>
          <a:p>
            <a:r>
              <a:rPr lang="en-US" dirty="0" err="1"/>
              <a:t>linz</a:t>
            </a:r>
            <a:r>
              <a:rPr lang="en-US" dirty="0"/>
              <a:t> a </a:t>
            </a:r>
            <a:r>
              <a:rPr lang="en-US" dirty="0" err="1"/>
              <a:t>stepan</a:t>
            </a:r>
            <a:r>
              <a:rPr lang="en-US" dirty="0"/>
              <a:t> </a:t>
            </a:r>
            <a:r>
              <a:rPr lang="en-US" dirty="0" err="1"/>
              <a:t>tvrdia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takéto</a:t>
            </a:r>
            <a:r>
              <a:rPr lang="en-US" dirty="0"/>
              <a:t> </a:t>
            </a:r>
            <a:r>
              <a:rPr lang="en-US" dirty="0" err="1"/>
              <a:t>zmeny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typické</a:t>
            </a:r>
            <a:r>
              <a:rPr lang="en-US" dirty="0"/>
              <a:t> pre </a:t>
            </a:r>
            <a:r>
              <a:rPr lang="en-US" dirty="0" err="1"/>
              <a:t>tradičné</a:t>
            </a:r>
            <a:r>
              <a:rPr lang="en-US" dirty="0"/>
              <a:t> </a:t>
            </a:r>
            <a:r>
              <a:rPr lang="en-US" dirty="0" err="1"/>
              <a:t>autoritárske</a:t>
            </a:r>
            <a:r>
              <a:rPr lang="en-US" dirty="0"/>
              <a:t> </a:t>
            </a:r>
            <a:r>
              <a:rPr lang="en-US" dirty="0" err="1"/>
              <a:t>režimy</a:t>
            </a:r>
            <a:r>
              <a:rPr lang="en-US" dirty="0"/>
              <a:t> (”</a:t>
            </a:r>
            <a:r>
              <a:rPr lang="en-US" dirty="0" err="1"/>
              <a:t>autoritársky</a:t>
            </a:r>
            <a:r>
              <a:rPr lang="en-US" dirty="0"/>
              <a:t> </a:t>
            </a:r>
            <a:r>
              <a:rPr lang="en-US" dirty="0" err="1"/>
              <a:t>komunizmus</a:t>
            </a:r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8793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E0051-3BE7-D34B-B273-628353531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otázka</a:t>
            </a:r>
            <a:r>
              <a:rPr lang="en-US" dirty="0"/>
              <a:t> </a:t>
            </a:r>
            <a:r>
              <a:rPr lang="en-US" dirty="0" err="1"/>
              <a:t>štátnosti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29550-D171-8145-BB80-AAFD8473C69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/>
              <a:t>zmena poľských hraníc po roku 1945 a zmena zloženia obyvateľstva</a:t>
            </a:r>
          </a:p>
          <a:p>
            <a:r>
              <a:rPr lang="sk-SK" dirty="0"/>
              <a:t>do II. svetovej vojny bolo Poľsko </a:t>
            </a:r>
            <a:r>
              <a:rPr lang="sk-SK" dirty="0" err="1"/>
              <a:t>multinárodným</a:t>
            </a:r>
            <a:r>
              <a:rPr lang="sk-SK" dirty="0"/>
              <a:t> štátom,: Ukrajinci, Bielorusi, Žida a Nemci tvorili vyše 1/3 obyvateľstva</a:t>
            </a:r>
          </a:p>
          <a:p>
            <a:r>
              <a:rPr lang="sk-SK" dirty="0"/>
              <a:t>pričlenenie východných oblastí k ZSSR</a:t>
            </a:r>
          </a:p>
          <a:p>
            <a:r>
              <a:rPr lang="sk-SK" dirty="0"/>
              <a:t>zabratie (tradične priemyselných) oblastí na západe</a:t>
            </a:r>
          </a:p>
          <a:p>
            <a:r>
              <a:rPr lang="sk-SK" dirty="0"/>
              <a:t>vysídlenie Nemcov a vyhladenie a vysťahovanie židovského obyvateľstva:</a:t>
            </a:r>
          </a:p>
          <a:p>
            <a:r>
              <a:rPr lang="sk-SK" dirty="0"/>
              <a:t>Poľsko po 1945 je etnicky aj nábožensky homogénny štát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68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BB15F-DFBF-904C-A56A-9DB3EA007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poľsko</a:t>
            </a:r>
            <a:r>
              <a:rPr lang="en-US" dirty="0"/>
              <a:t> a </a:t>
            </a:r>
            <a:r>
              <a:rPr lang="en-US" dirty="0" err="1"/>
              <a:t>katolicizmus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91C01-BFEB-4642-8BA4-33F709C035C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/>
              <a:t>to viedlo k vzájomnému posilneniu poľskej a katolíckej identity</a:t>
            </a:r>
          </a:p>
          <a:p>
            <a:r>
              <a:rPr lang="sk-SK" dirty="0"/>
              <a:t>katolicizmus predstavoval presah </a:t>
            </a:r>
            <a:r>
              <a:rPr lang="sk-SK" dirty="0" err="1"/>
              <a:t>transnárodného</a:t>
            </a:r>
            <a:r>
              <a:rPr lang="sk-SK" dirty="0"/>
              <a:t> hráča do poľskej politiky</a:t>
            </a:r>
          </a:p>
          <a:p>
            <a:r>
              <a:rPr lang="sk-SK" dirty="0"/>
              <a:t>najvýznamnejšie po roku 1978, keď bol poľský kardinál Karol </a:t>
            </a:r>
            <a:r>
              <a:rPr lang="sk-SK" dirty="0" err="1"/>
              <a:t>Wojtyla</a:t>
            </a:r>
            <a:r>
              <a:rPr lang="sk-SK" dirty="0"/>
              <a:t> zvolený za pápeža Jána Pavla II</a:t>
            </a:r>
          </a:p>
          <a:p>
            <a:r>
              <a:rPr lang="sk-SK" dirty="0"/>
              <a:t>historická skúsenosť s delením Poľska (1939) posilňovali </a:t>
            </a:r>
            <a:r>
              <a:rPr lang="sk-SK" dirty="0" err="1"/>
              <a:t>protiruské</a:t>
            </a:r>
            <a:r>
              <a:rPr lang="sk-SK" dirty="0"/>
              <a:t>/ </a:t>
            </a:r>
            <a:r>
              <a:rPr lang="sk-SK" dirty="0" err="1"/>
              <a:t>protisovietske</a:t>
            </a:r>
            <a:r>
              <a:rPr lang="sk-SK" dirty="0"/>
              <a:t>/ protikomunistické </a:t>
            </a:r>
            <a:r>
              <a:rPr lang="sk-SK" dirty="0" err="1"/>
              <a:t>sentimeny</a:t>
            </a:r>
            <a:r>
              <a:rPr lang="sk-SK" dirty="0"/>
              <a:t> v spoločnosti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19620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217</TotalTime>
  <Words>1345</Words>
  <Application>Microsoft Macintosh PowerPoint</Application>
  <PresentationFormat>Widescreen</PresentationFormat>
  <Paragraphs>111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Tw Cen MT</vt:lpstr>
      <vt:lpstr>Droplet</vt:lpstr>
      <vt:lpstr>Zmena režimu: poľsko</vt:lpstr>
      <vt:lpstr>nástup komunistov</vt:lpstr>
      <vt:lpstr>nástup komunistov</vt:lpstr>
      <vt:lpstr>charakter režimu 1947-1989</vt:lpstr>
      <vt:lpstr>limitovaný societálny pluralizmus</vt:lpstr>
      <vt:lpstr>autonómia v pôdohospodárstve</vt:lpstr>
      <vt:lpstr>premeny straníckeho vedenia</vt:lpstr>
      <vt:lpstr>otázka štátnosti</vt:lpstr>
      <vt:lpstr>poľsko a katolicizmus</vt:lpstr>
      <vt:lpstr>silná občianska spoločnosť</vt:lpstr>
      <vt:lpstr>solidarita</vt:lpstr>
      <vt:lpstr>vojenské riešenie</vt:lpstr>
      <vt:lpstr>aktéri politického vývoja v 80. rokoch</vt:lpstr>
      <vt:lpstr>Zjednaná tranzícia (pacted transition)</vt:lpstr>
      <vt:lpstr>Zjednaná tranzícia (pacted transition)</vt:lpstr>
      <vt:lpstr>Zjednaná tranzícia: medzinárodné súvislosti</vt:lpstr>
      <vt:lpstr>Výsledky okrúhleho stola </vt:lpstr>
      <vt:lpstr>poľský prezidentský úrad</vt:lpstr>
      <vt:lpstr>voľby 1989</vt:lpstr>
      <vt:lpstr>následný vývoj</vt:lpstr>
      <vt:lpstr>následný vývoj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Zmena režimu: poľsko</dc:title>
  <dc:creator>Marek Rybar</dc:creator>
  <cp:lastModifiedBy>Marek Rybar</cp:lastModifiedBy>
  <cp:revision>42</cp:revision>
  <dcterms:created xsi:type="dcterms:W3CDTF">2019-10-03T07:00:44Z</dcterms:created>
  <dcterms:modified xsi:type="dcterms:W3CDTF">2019-10-03T10:38:02Z</dcterms:modified>
</cp:coreProperties>
</file>