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0" r:id="rId20"/>
    <p:sldId id="273" r:id="rId21"/>
    <p:sldId id="274" r:id="rId22"/>
    <p:sldId id="275" r:id="rId23"/>
    <p:sldId id="276" r:id="rId24"/>
    <p:sldId id="281" r:id="rId25"/>
    <p:sldId id="277" r:id="rId26"/>
    <p:sldId id="278" r:id="rId2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E1DA1-716E-3F42-A916-C93A0DA7B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49995-FBA4-AB4D-A2BF-D008D0FB7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85AE2-B9AF-1A4D-B2C8-6923F1F2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F415D-B876-5A42-9B4C-B323669C8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A7483-99C1-864D-B633-BC4FCB26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4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D848-2A3D-8F48-9596-EE9E53F0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85878-606D-4C47-8A12-0B9F7ADA8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893-E64A-794B-B03B-33DAF486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694A-12EA-BD46-8130-1C8E8546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C1B06-4540-8149-BCB1-F9D52312C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4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41C9AE-0415-7A45-BDC2-97AC2A7E8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71B15-B6CE-7C43-A6A9-2C304314E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A3C12-B6BF-5548-80A4-532EAEB4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B610C-932F-4E46-9657-4F7E756A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74B8A-5360-1740-9580-75A0E7BF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1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3BF02-C338-D44C-A061-17656705B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34FC1-C180-AB4B-9102-BD288034F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1B2D-D5F7-4847-9909-E531C89F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810CF-83B4-5A4E-84F3-E9D94F07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0A13-E044-DC47-A1DB-8FA48289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2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5D8D-EB6F-4344-8474-2C8E33064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280D0-C3E0-BA46-83CB-A6D318031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437C7-5149-534B-B980-7AA617AC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8785B-5FD0-D041-9ADE-1540C12A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32E3C-4FB3-A049-A570-8D1EC78F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5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EC3E-CC45-CF44-BED9-7E398172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D3436-3BEF-7D40-A6CF-9F0AED26E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053A4-C1AC-4E4C-9524-92B70ACD4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C54A3-8392-444A-9880-6EAFAD4C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EFB80-721B-8D47-8803-E7778ACA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8E434-2F13-C845-B47B-73C3299D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2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B2AE0-C897-6644-991D-44D53F786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E2E4E-C3EC-9244-A1AE-3D7D1DA07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D0318-41A2-114D-BE8F-A8E88B483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F81ED-A752-D548-835B-7E4C11331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9DAAFF-C1A5-D246-8968-5077877FF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873E9-59E5-E744-B49B-D78E767B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B6AD4F-D3C6-AA42-ADBB-19A2B531C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7C1D42-ED75-B14F-B3AA-1234FD6F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6D80A-05A5-6A44-BCF7-BF0780C11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71D84-6843-2F4B-AA04-6AE751B0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1549D-FC3F-484D-9267-E4BB1050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B3375-5D95-8847-8EF3-CD9E3363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0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A590A8-F00C-DA49-ACBA-D3B863C20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07A868-1C61-5D4A-98AB-3EC1951C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5B93F-25A3-BD40-95D1-567E6BC8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0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F41B-328C-CB42-88EE-FE3A437FB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2E48B-73F0-FC4E-AD48-A4124A8C1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11123-0114-354E-8116-3B7B4E6F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97F78-13FB-6547-BC4F-10F2CB6E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00BA2-AA0D-0B4A-8C99-773F924F9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4D65E-E069-D64A-9ABA-6A26B0BA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8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76F2-88E4-0945-81AA-36949EF4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9FBE2-0049-3D4C-A515-927E09BB4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31AE0-4E33-B64B-8BC6-1582E7381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4864E-60E2-A542-9081-5001682BC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093F1-B597-9E43-928A-6253C087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C49B6-BC24-464C-9661-9E836694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80C2E-3409-B043-BB2C-E2BC031F9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9BE11-435F-F14C-95A5-C9392F226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C0CCF-6E30-6A42-8DE3-EB661081F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4E685-70B9-8C46-85C7-70198B40BB6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7370C-55C2-CA48-A72E-DE52D9FF0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03F42-5F5F-E94F-8218-998FB4B7F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C1F9-DFA9-9F40-9166-9F2CE32F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7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56A42-3065-7D41-8B9D-212D2C46F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Typológia pádov komunizmu 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7500D-8AE4-E54F-ACD6-59E6D1C9DF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Koniec</a:t>
            </a:r>
            <a:r>
              <a:rPr lang="en-US" dirty="0"/>
              <a:t> </a:t>
            </a:r>
            <a:r>
              <a:rPr lang="en-US" dirty="0" err="1"/>
              <a:t>postkomunizmu</a:t>
            </a:r>
            <a:endParaRPr lang="en-US" dirty="0"/>
          </a:p>
          <a:p>
            <a:r>
              <a:rPr lang="cs-CZ" dirty="0"/>
              <a:t>p</a:t>
            </a:r>
            <a:r>
              <a:rPr lang="en-US" dirty="0" err="1"/>
              <a:t>odzim</a:t>
            </a:r>
            <a:r>
              <a:rPr lang="en-US" dirty="0"/>
              <a:t> 2019</a:t>
            </a:r>
          </a:p>
          <a:p>
            <a:r>
              <a:rPr lang="en-US" dirty="0"/>
              <a:t>Doc. M. </a:t>
            </a:r>
            <a:r>
              <a:rPr lang="en-US" dirty="0" err="1"/>
              <a:t>Rybář</a:t>
            </a:r>
            <a:r>
              <a:rPr lang="en-US" dirty="0"/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4056991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C0B2E-498E-E94C-9824-0245E0D7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Kolaps: Československo a NDR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3181E-F652-FD4A-9952-4B6014A15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/>
              <a:t>ČS: zamrznutý posttotalitný režim</a:t>
            </a:r>
          </a:p>
          <a:p>
            <a:pPr algn="just"/>
            <a:r>
              <a:rPr lang="sk-SK" dirty="0"/>
              <a:t>na rozdiel od Maďarska v Československu nedošlo k zjednanej </a:t>
            </a:r>
            <a:r>
              <a:rPr lang="sk-SK" dirty="0" err="1"/>
              <a:t>tranzícii</a:t>
            </a:r>
            <a:endParaRPr lang="sk-SK" dirty="0"/>
          </a:p>
          <a:p>
            <a:pPr algn="just"/>
            <a:r>
              <a:rPr lang="sk-SK" dirty="0"/>
              <a:t>režim skolaboval po desiatich dňoch masových demonštrácií</a:t>
            </a:r>
          </a:p>
          <a:p>
            <a:pPr algn="just"/>
            <a:r>
              <a:rPr lang="sk-SK" b="1" dirty="0"/>
              <a:t>situácia opozície</a:t>
            </a:r>
            <a:r>
              <a:rPr lang="sk-SK" dirty="0"/>
              <a:t>: kľúčovým faktom bolo, že po invázii v roku 1968 si množstvo potenciálnych otvorených oponentov zvolilo </a:t>
            </a:r>
            <a:r>
              <a:rPr lang="sk-SK" dirty="0" err="1"/>
              <a:t>exitovú</a:t>
            </a:r>
            <a:r>
              <a:rPr lang="sk-SK" dirty="0"/>
              <a:t> stratégiu (emigrácia)</a:t>
            </a:r>
          </a:p>
          <a:p>
            <a:pPr algn="just"/>
            <a:r>
              <a:rPr lang="sk-SK" dirty="0"/>
              <a:t>len postupne vznikali početne obmedzené iniciatívy (VONS, Charta 77 a pod.)</a:t>
            </a:r>
          </a:p>
          <a:p>
            <a:pPr algn="just"/>
            <a:r>
              <a:rPr lang="sk-SK" dirty="0"/>
              <a:t>hlavným opozičným étosom opozície bol život v pravde a existencia v paralelnej kultúre (bez kapacít vyjednávať s režimom)</a:t>
            </a:r>
          </a:p>
        </p:txBody>
      </p:sp>
    </p:spTree>
    <p:extLst>
      <p:ext uri="{BB962C8B-B14F-4D97-AF65-F5344CB8AC3E}">
        <p14:creationId xmlns:p14="http://schemas.microsoft.com/office/powerpoint/2010/main" val="3720174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122F693-9C67-4062-8855-C8B2106D4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666750"/>
            <a:ext cx="981075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143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18FA-48C1-6E47-8403-6319208D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Československo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D214-2A2F-5C43-9CF7-AAA29E00E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situácia režimu/štátostrany</a:t>
            </a:r>
            <a:r>
              <a:rPr lang="sk-SK" dirty="0"/>
              <a:t>: masové čistky po roku 1968, zhruba 1/3 straníkov vylúčená</a:t>
            </a:r>
          </a:p>
          <a:p>
            <a:r>
              <a:rPr lang="sk-SK" dirty="0"/>
              <a:t> prevaha straníckych  kádrov orientovaných na kariéru a osobný prospech</a:t>
            </a:r>
          </a:p>
          <a:p>
            <a:r>
              <a:rPr lang="sk-SK" dirty="0"/>
              <a:t>vzhľadom na 1968 absencia umierneného krídla, žiadne pokusy o ekonomické reformy (</a:t>
            </a:r>
            <a:r>
              <a:rPr lang="sk-SK" dirty="0" err="1"/>
              <a:t>vs</a:t>
            </a:r>
            <a:r>
              <a:rPr lang="sk-SK" dirty="0"/>
              <a:t>. Maďarsko)</a:t>
            </a:r>
          </a:p>
          <a:p>
            <a:r>
              <a:rPr lang="sk-SK" dirty="0"/>
              <a:t>imitácia zmeny pod vplyvom ZSSR a perestrojky, ktoré vedenie chápalo ako vlastné ohrozenie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68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A1CB0-BC07-C645-A2F3-D43BE0DD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Kolaps</a:t>
            </a:r>
            <a:r>
              <a:rPr lang="en-US" b="1" dirty="0"/>
              <a:t>: </a:t>
            </a:r>
            <a:r>
              <a:rPr lang="en-US" b="1" dirty="0" err="1"/>
              <a:t>konceptuálne</a:t>
            </a:r>
            <a:r>
              <a:rPr lang="en-US" b="1" dirty="0"/>
              <a:t> </a:t>
            </a:r>
            <a:r>
              <a:rPr lang="en-US" b="1" dirty="0" err="1"/>
              <a:t>súvislosti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3BAB3-83FE-C64F-AD5A-E1A859470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1989: vládnuca elita nebola schopná negociovať podmienky svojho odchodu z mocenských pozícií</a:t>
            </a:r>
          </a:p>
          <a:p>
            <a:pPr algn="just"/>
            <a:r>
              <a:rPr lang="sk-SK" dirty="0"/>
              <a:t>kolaps je výsledkom </a:t>
            </a:r>
            <a:r>
              <a:rPr lang="sk-SK" dirty="0" err="1"/>
              <a:t>rigídnosti</a:t>
            </a:r>
            <a:r>
              <a:rPr lang="sk-SK" dirty="0"/>
              <a:t>, skostnatenosti a straty akcieschopnosti elity, ktorá nedokázala prijímať rozhodnutia a prípadne predpokladať možný vývoj a reagovať naň</a:t>
            </a:r>
          </a:p>
          <a:p>
            <a:pPr algn="just"/>
            <a:r>
              <a:rPr lang="sk-SK" dirty="0"/>
              <a:t>dôsledkom skutočnosti, že stredné kádre v donucovacom aparáte režimu (milície, polícia, armáda) režim opustila - neverili v jeho legitimitu, resp. v legitimitu jeho obrany</a:t>
            </a:r>
          </a:p>
          <a:p>
            <a:pPr algn="just"/>
            <a:r>
              <a:rPr lang="sk-SK" dirty="0"/>
              <a:t>okrúhly stôl, v ktorom so zástupcami opozičných iniciatív jednal predstaviteľ exekutívy (nie strany)</a:t>
            </a:r>
          </a:p>
        </p:txBody>
      </p:sp>
    </p:spTree>
    <p:extLst>
      <p:ext uri="{BB962C8B-B14F-4D97-AF65-F5344CB8AC3E}">
        <p14:creationId xmlns:p14="http://schemas.microsoft.com/office/powerpoint/2010/main" val="2960170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ABB0-D75A-D24F-9C92-648A4CE58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Kolaps</a:t>
            </a:r>
            <a:r>
              <a:rPr lang="en-US" b="1" dirty="0"/>
              <a:t>: </a:t>
            </a:r>
            <a:r>
              <a:rPr lang="en-US" b="1" dirty="0" err="1"/>
              <a:t>konceptuálne</a:t>
            </a:r>
            <a:r>
              <a:rPr lang="en-US" b="1" dirty="0"/>
              <a:t> </a:t>
            </a:r>
            <a:r>
              <a:rPr lang="en-US" b="1" dirty="0" err="1"/>
              <a:t>súvislosti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A2502-3C12-C54E-9D1C-6591C5D57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zdôrazňovanie opozičných iniciatív, že ich hlavným cieľom je zabezpečiť slobodné voľby (a nie reprezentovať masy na uliciach)  </a:t>
            </a:r>
          </a:p>
          <a:p>
            <a:pPr algn="just"/>
            <a:r>
              <a:rPr lang="sk-SK" dirty="0"/>
              <a:t>úplné podcenenie ústavných základov nového/rodiaceho sa režimu - odstránenie článkov proklamujúcich vedúcu úlohu KSČ a marxistickej ideológie</a:t>
            </a:r>
          </a:p>
          <a:p>
            <a:pPr algn="just"/>
            <a:r>
              <a:rPr lang="sk-SK" dirty="0"/>
              <a:t>ale zachovanie fiktívneho a nefunkčného rámca dvojčlennej federácie (v ktorom mala fakticky 1/10 federálneho parlamentu právo veta v ústavných otázkach)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88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803F3-1D9A-4D4D-A57E-9A2356538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Východné Nemecko (NDR)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E1053-33AC-4146-A29C-9E1B20AE1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34538" cy="46672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/>
              <a:t>malo v sebe zabudovaný neodstrániteľný defekt: nepredstavovalo etablovaný národný štát, ale komunistický režim, ktorý vládol na viac-menej náhodne vybranom území </a:t>
            </a:r>
          </a:p>
          <a:p>
            <a:pPr algn="just"/>
            <a:r>
              <a:rPr lang="sk-SK" dirty="0"/>
              <a:t>režim bol nútený byť ortodoxný a </a:t>
            </a:r>
            <a:r>
              <a:rPr lang="sk-SK" dirty="0" err="1"/>
              <a:t>rigídny</a:t>
            </a:r>
            <a:r>
              <a:rPr lang="sk-SK" dirty="0"/>
              <a:t>, pretože každá kritika režimu alebo pokus o reformu by fakticky ohrozovala existenciu štátu</a:t>
            </a:r>
          </a:p>
          <a:p>
            <a:pPr algn="just"/>
            <a:r>
              <a:rPr lang="sk-SK" dirty="0"/>
              <a:t>pre obyvateľov zároveň existovala atraktívna možnosť emigrácie do SRN, kde čelili podstatne menším adaptačným tlakom než pri bežnej emigrácii</a:t>
            </a:r>
          </a:p>
          <a:p>
            <a:pPr algn="just"/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7659205-1400-41CF-B00F-020AF7DE3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969" y="2024184"/>
            <a:ext cx="3929936" cy="240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29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8548A-2D00-0D48-88BF-4232E04A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Východné Nemecko (NDR)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E4C42-C543-D84F-801A-70141D9B7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politický režim v NDR bol teda aj najviac závislý od akcií zo zahraničia, hlavne od reakcie ZSSR na vývoj</a:t>
            </a:r>
          </a:p>
          <a:p>
            <a:pPr algn="just"/>
            <a:r>
              <a:rPr lang="sk-SK" dirty="0"/>
              <a:t>po vzdaní sa možnosti násilného zásahu proti masovým demonštráciám pokojne protestujúcich občanov režim skolaboval </a:t>
            </a:r>
          </a:p>
          <a:p>
            <a:pPr algn="just"/>
            <a:r>
              <a:rPr lang="sk-SK" dirty="0"/>
              <a:t>rozhodujúcou otázkou bolo eventuálne zlúčenie so SRN a jeho načasovanie</a:t>
            </a:r>
          </a:p>
          <a:p>
            <a:pPr algn="just"/>
            <a:r>
              <a:rPr lang="sk-SK" dirty="0"/>
              <a:t>faktor ZSSR, ale tiež ďalších mocností (Francúzsko)</a:t>
            </a:r>
          </a:p>
        </p:txBody>
      </p:sp>
    </p:spTree>
    <p:extLst>
      <p:ext uri="{BB962C8B-B14F-4D97-AF65-F5344CB8AC3E}">
        <p14:creationId xmlns:p14="http://schemas.microsoft.com/office/powerpoint/2010/main" val="427772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6C698-1842-274D-BC83-86CCD8359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Kontrola: Bulharsko a Rumunsko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42167-1B98-2149-A647-2ABDBB82B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 err="1"/>
              <a:t>Bulharsko</a:t>
            </a:r>
            <a:endParaRPr lang="en-US" b="1" dirty="0"/>
          </a:p>
          <a:p>
            <a:pPr algn="just"/>
            <a:r>
              <a:rPr lang="sk-SK" dirty="0"/>
              <a:t>nástup komunistov k moci bol uľahčený diskreditáciou bulharskej vlády spolupracujúcej s nacistami a rozhodujúcou úlohou Červenej armády: </a:t>
            </a:r>
          </a:p>
          <a:p>
            <a:pPr algn="just"/>
            <a:r>
              <a:rPr lang="sk-SK" dirty="0"/>
              <a:t>sovietske vedenie okamžite inštalovalo komunistickú vládu, ktorá rýchlo zlikvidovala existujúce nekomunistické sily </a:t>
            </a:r>
          </a:p>
          <a:p>
            <a:pPr algn="just"/>
            <a:r>
              <a:rPr lang="sk-SK" dirty="0"/>
              <a:t>po získaní moci si </a:t>
            </a:r>
            <a:r>
              <a:rPr lang="sk-SK" dirty="0" err="1"/>
              <a:t>stalinistické</a:t>
            </a:r>
            <a:r>
              <a:rPr lang="sk-SK" dirty="0"/>
              <a:t> vedenie upevnilo pozíciu čistkami v strane</a:t>
            </a:r>
          </a:p>
          <a:p>
            <a:pPr algn="just"/>
            <a:r>
              <a:rPr lang="sk-SK" dirty="0"/>
              <a:t>Bulharsko bola agrárna krajina, v ktorej industrializácia a urbanizácia prichádzala až po nástupe komunistov k moci</a:t>
            </a:r>
          </a:p>
          <a:p>
            <a:pPr algn="just"/>
            <a:r>
              <a:rPr lang="sk-SK" dirty="0"/>
              <a:t>málopočetná liberálna buržoázna inteligencia bola obmedzená a po komunistickom prevrate perzekvovaná</a:t>
            </a:r>
          </a:p>
        </p:txBody>
      </p:sp>
    </p:spTree>
    <p:extLst>
      <p:ext uri="{BB962C8B-B14F-4D97-AF65-F5344CB8AC3E}">
        <p14:creationId xmlns:p14="http://schemas.microsoft.com/office/powerpoint/2010/main" val="661660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9F61-55E1-BF4E-9F7B-AC0550A7E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Skorý</a:t>
            </a:r>
            <a:r>
              <a:rPr lang="en-US" b="1" dirty="0"/>
              <a:t> </a:t>
            </a:r>
            <a:r>
              <a:rPr lang="en-US" b="1" dirty="0" err="1"/>
              <a:t>posttotalitný</a:t>
            </a:r>
            <a:r>
              <a:rPr lang="en-US" b="1" dirty="0"/>
              <a:t> </a:t>
            </a:r>
            <a:r>
              <a:rPr lang="en-US" b="1" dirty="0" err="1"/>
              <a:t>režim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2CB4F-84A7-0D41-BDC2-3D0C29EE7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dirty="0"/>
              <a:t>Linz a </a:t>
            </a:r>
            <a:r>
              <a:rPr lang="sk-SK" dirty="0" err="1"/>
              <a:t>Stepan</a:t>
            </a:r>
            <a:r>
              <a:rPr lang="sk-SK" dirty="0"/>
              <a:t> označujú Bulharsko ako skorý posttotalitný režim, </a:t>
            </a:r>
            <a:r>
              <a:rPr lang="sk-SK" dirty="0" err="1"/>
              <a:t>t.j</a:t>
            </a:r>
            <a:r>
              <a:rPr lang="sk-SK" dirty="0"/>
              <a:t>. režim, ktorý prekonal prechod od plného totalitarizmu len v polovici 80.-tych rokov</a:t>
            </a:r>
          </a:p>
          <a:p>
            <a:pPr algn="just"/>
            <a:r>
              <a:rPr lang="sk-SK" dirty="0"/>
              <a:t>tento režim v roku 1989 inicioval prechod od komunizmu a nad procesom </a:t>
            </a:r>
            <a:r>
              <a:rPr lang="sk-SK" dirty="0" err="1"/>
              <a:t>tranzície</a:t>
            </a:r>
            <a:r>
              <a:rPr lang="sk-SK" dirty="0"/>
              <a:t> nestratil kontrolu</a:t>
            </a:r>
          </a:p>
          <a:p>
            <a:pPr algn="just"/>
            <a:r>
              <a:rPr lang="sk-SK" dirty="0"/>
              <a:t>nezávislé (opozičné) skupiny začali vznikať okolo </a:t>
            </a:r>
            <a:r>
              <a:rPr lang="sk-SK" dirty="0" err="1"/>
              <a:t>environmentálych</a:t>
            </a:r>
            <a:r>
              <a:rPr lang="sk-SK" dirty="0"/>
              <a:t> a odborárskych tém (</a:t>
            </a:r>
            <a:r>
              <a:rPr lang="sk-SK" dirty="0" err="1"/>
              <a:t>Ekoglasnost</a:t>
            </a:r>
            <a:r>
              <a:rPr lang="sk-SK" dirty="0"/>
              <a:t>, </a:t>
            </a:r>
            <a:r>
              <a:rPr lang="sk-SK" dirty="0" err="1"/>
              <a:t>Podkrepa</a:t>
            </a:r>
            <a:r>
              <a:rPr lang="sk-SK" dirty="0"/>
              <a:t>) a až počas roka 1989</a:t>
            </a:r>
          </a:p>
          <a:p>
            <a:pPr algn="just"/>
            <a:r>
              <a:rPr lang="sk-SK" dirty="0"/>
              <a:t>vodca komunistov </a:t>
            </a:r>
            <a:r>
              <a:rPr lang="sk-SK" dirty="0" err="1"/>
              <a:t>Todor</a:t>
            </a:r>
            <a:r>
              <a:rPr lang="sk-SK" dirty="0"/>
              <a:t> </a:t>
            </a:r>
            <a:r>
              <a:rPr lang="sk-SK" dirty="0" err="1"/>
              <a:t>Živkov</a:t>
            </a:r>
            <a:r>
              <a:rPr lang="sk-SK" dirty="0"/>
              <a:t> si zachoval dominantné postavenie v strane od roku 1956 až do novembra 1989</a:t>
            </a:r>
          </a:p>
          <a:p>
            <a:pPr algn="just"/>
            <a:r>
              <a:rPr lang="sk-SK" dirty="0"/>
              <a:t>jeho odstránenie neiniciovala vznikajúca opozícia a jej aktivity, ale samotné širšie stranícke vedenie</a:t>
            </a:r>
          </a:p>
        </p:txBody>
      </p:sp>
    </p:spTree>
    <p:extLst>
      <p:ext uri="{BB962C8B-B14F-4D97-AF65-F5344CB8AC3E}">
        <p14:creationId xmlns:p14="http://schemas.microsoft.com/office/powerpoint/2010/main" val="2144757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F59CC-96FD-4B12-A787-8C74110D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Živkov</a:t>
            </a:r>
            <a:r>
              <a:rPr lang="cs-CZ" b="1" dirty="0"/>
              <a:t> a </a:t>
            </a:r>
            <a:r>
              <a:rPr lang="cs-CZ" b="1" dirty="0" err="1"/>
              <a:t>Mladenov</a:t>
            </a:r>
            <a:endParaRPr lang="cs-CZ" b="1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9F6EEEB-F1AA-4EB5-8733-DA71356BCD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33883" y="1825625"/>
            <a:ext cx="3390234" cy="4351338"/>
          </a:xfrm>
        </p:spPr>
      </p:pic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FE35EDC0-DCAF-41E2-849E-36E75F151B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90154" y="1825625"/>
            <a:ext cx="2895037" cy="4351338"/>
          </a:xfrm>
        </p:spPr>
      </p:pic>
    </p:spTree>
    <p:extLst>
      <p:ext uri="{BB962C8B-B14F-4D97-AF65-F5344CB8AC3E}">
        <p14:creationId xmlns:p14="http://schemas.microsoft.com/office/powerpoint/2010/main" val="78989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66AC1-B59F-8B48-9BC0-C4E828717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Aký</a:t>
            </a:r>
            <a:r>
              <a:rPr lang="en-US" b="1" dirty="0"/>
              <a:t> </a:t>
            </a:r>
            <a:r>
              <a:rPr lang="en-US" b="1" dirty="0" err="1"/>
              <a:t>je</a:t>
            </a:r>
            <a:r>
              <a:rPr lang="en-US" b="1" dirty="0"/>
              <a:t> </a:t>
            </a:r>
            <a:r>
              <a:rPr lang="en-US" b="1" dirty="0" err="1"/>
              <a:t>vplyv</a:t>
            </a:r>
            <a:r>
              <a:rPr lang="en-US" b="1" dirty="0"/>
              <a:t> </a:t>
            </a:r>
            <a:r>
              <a:rPr lang="en-US" b="1" dirty="0" err="1"/>
              <a:t>minulosti</a:t>
            </a:r>
            <a:r>
              <a:rPr lang="en-US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65CB9-7AA4-B84E-B826-806D34CC6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minulosť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vplýva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súčasnosť</a:t>
            </a:r>
            <a:r>
              <a:rPr lang="en-US" dirty="0"/>
              <a:t>, ale </a:t>
            </a:r>
            <a:r>
              <a:rPr lang="en-US" dirty="0" err="1"/>
              <a:t>ako</a:t>
            </a:r>
            <a:r>
              <a:rPr lang="en-US" dirty="0"/>
              <a:t>?</a:t>
            </a:r>
          </a:p>
          <a:p>
            <a:pPr algn="just"/>
            <a:r>
              <a:rPr lang="sk-SK" dirty="0"/>
              <a:t>aká minulosť? </a:t>
            </a:r>
            <a:r>
              <a:rPr lang="sk-SK" dirty="0">
                <a:sym typeface="Wingdings" pitchFamily="2" charset="2"/>
              </a:rPr>
              <a:t> </a:t>
            </a:r>
            <a:r>
              <a:rPr lang="sk-SK" dirty="0"/>
              <a:t>post-komunistické krajiny mali niekoľko minulostí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sk-SK" b="1" dirty="0"/>
              <a:t>predkomunistická minulosť: </a:t>
            </a:r>
            <a:r>
              <a:rPr lang="sk-SK" dirty="0"/>
              <a:t>ovplyvnila mieru, v akej boli ich politické a právne tradície a kultúrne vzorce správania kompatibilné s modelom reálneho socializmu</a:t>
            </a:r>
          </a:p>
          <a:p>
            <a:pPr algn="just"/>
            <a:r>
              <a:rPr lang="sk-SK" b="1" dirty="0"/>
              <a:t>komunistická minulosť: </a:t>
            </a:r>
            <a:r>
              <a:rPr lang="sk-SK" dirty="0"/>
              <a:t>vplývala na konfiguráciu </a:t>
            </a:r>
            <a:r>
              <a:rPr lang="sk-SK" dirty="0" err="1"/>
              <a:t>režimných</a:t>
            </a:r>
            <a:r>
              <a:rPr lang="sk-SK" dirty="0"/>
              <a:t> aktérov a podobu (či absencii) opozície, ale aj na mieru represií, ekonomických vzťahov a pod.</a:t>
            </a:r>
            <a:r>
              <a:rPr lang="sk-SK" dirty="0">
                <a:effectLst/>
              </a:rPr>
              <a:t> </a:t>
            </a:r>
          </a:p>
          <a:p>
            <a:pPr algn="just"/>
            <a:r>
              <a:rPr lang="sk-SK" b="1" dirty="0"/>
              <a:t>typ </a:t>
            </a:r>
            <a:r>
              <a:rPr lang="sk-SK" b="1" dirty="0" err="1"/>
              <a:t>tranzície</a:t>
            </a:r>
            <a:r>
              <a:rPr lang="sk-SK" dirty="0"/>
              <a:t>: aké rozhodnutia boli učinené v čase rokovania o podobe konca starého režimu a základoch nového režimu </a:t>
            </a:r>
            <a:endParaRPr lang="sk-SK" dirty="0">
              <a:effectLst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92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D5538-213B-9845-9964-E0172015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Kontrola</a:t>
            </a:r>
            <a:r>
              <a:rPr lang="en-US" b="1" dirty="0"/>
              <a:t> v </a:t>
            </a:r>
            <a:r>
              <a:rPr lang="en-US" b="1" dirty="0" err="1"/>
              <a:t>rukách</a:t>
            </a:r>
            <a:r>
              <a:rPr lang="en-US" b="1" dirty="0"/>
              <a:t> </a:t>
            </a:r>
            <a:r>
              <a:rPr lang="en-US" b="1" dirty="0" err="1"/>
              <a:t>režimu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2BF15-BF8D-3D4C-965D-50512BAFF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/>
              <a:t>po odstránení </a:t>
            </a:r>
            <a:r>
              <a:rPr lang="sk-SK" dirty="0" err="1"/>
              <a:t>Živkova</a:t>
            </a:r>
            <a:r>
              <a:rPr lang="sk-SK" dirty="0"/>
              <a:t> nebolo jasné, akým smerom sa režim vydá: v priebeh mesiaca sa ale konali masové demonštrácie a nový komunistický šéf </a:t>
            </a:r>
            <a:r>
              <a:rPr lang="sk-SK" dirty="0" err="1"/>
              <a:t>Mladenov</a:t>
            </a:r>
            <a:r>
              <a:rPr lang="sk-SK" dirty="0"/>
              <a:t> inicioval ústavné zmeny (koniec vedúcej úlohy strany)</a:t>
            </a:r>
          </a:p>
          <a:p>
            <a:pPr algn="just"/>
            <a:r>
              <a:rPr lang="sk-SK" dirty="0"/>
              <a:t>predstavitelia komunistov iniciovali rokovania, na ktoré pozvali zástupcov vznikajúcich iniciatív </a:t>
            </a:r>
          </a:p>
          <a:p>
            <a:pPr algn="just"/>
            <a:r>
              <a:rPr lang="sk-SK" dirty="0"/>
              <a:t>ich program aj priebeh sa odohrával pod vedením zástupcu komunistov</a:t>
            </a:r>
          </a:p>
          <a:p>
            <a:pPr algn="just"/>
            <a:r>
              <a:rPr lang="sk-SK" dirty="0"/>
              <a:t>komunistická strana sa premenovala na Bulharskú socialistickú stranu a zorganizovala súťaživé voľby, opozícia úspešná vo väčších mestách, inak dominancia postkomunistov</a:t>
            </a:r>
          </a:p>
        </p:txBody>
      </p:sp>
    </p:spTree>
    <p:extLst>
      <p:ext uri="{BB962C8B-B14F-4D97-AF65-F5344CB8AC3E}">
        <p14:creationId xmlns:p14="http://schemas.microsoft.com/office/powerpoint/2010/main" val="2127041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1443-111C-504C-918C-70F66435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Rumunsko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8B172-9FD0-4C4C-84F6-91430C99E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err="1"/>
              <a:t>tranzičná</a:t>
            </a:r>
            <a:r>
              <a:rPr lang="sk-SK" dirty="0"/>
              <a:t> cesta v Rumunsku najzložitejšia a  zmena režimu tu začala ako v poslednej krajine </a:t>
            </a:r>
          </a:p>
          <a:p>
            <a:pPr algn="just"/>
            <a:r>
              <a:rPr lang="sk-SK" dirty="0"/>
              <a:t>ako jediná krajina zažila významnú mieru násilia, ktoré sprevádzalo zmenu režimu</a:t>
            </a:r>
          </a:p>
          <a:p>
            <a:pPr algn="just"/>
            <a:r>
              <a:rPr lang="sk-SK" dirty="0"/>
              <a:t>násilie sa rozpútalo v novembri a decembri 1989 proti študentom a rodiacej sa opozícii v Temešvári a Bukurešti</a:t>
            </a:r>
          </a:p>
          <a:p>
            <a:pPr algn="just"/>
            <a:r>
              <a:rPr lang="sk-SK" dirty="0"/>
              <a:t>násilným spôsobom bol odstránený aj najvyšší predstaviteľ komunistického režimu v decembri 1989 bol </a:t>
            </a:r>
            <a:r>
              <a:rPr lang="sk-SK" dirty="0" err="1"/>
              <a:t>Nicolae</a:t>
            </a:r>
            <a:r>
              <a:rPr lang="sk-SK" dirty="0"/>
              <a:t> </a:t>
            </a:r>
            <a:r>
              <a:rPr lang="sk-SK" dirty="0" err="1"/>
              <a:t>Ceausescu</a:t>
            </a:r>
            <a:r>
              <a:rPr lang="sk-SK" dirty="0"/>
              <a:t> aj s manželkou popravený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297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610D6-0960-9343-B070-B56BD436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Postt</a:t>
            </a:r>
            <a:r>
              <a:rPr lang="en-US" b="1" dirty="0" err="1"/>
              <a:t>otalitný</a:t>
            </a:r>
            <a:r>
              <a:rPr lang="en-US" b="1" dirty="0"/>
              <a:t> a </a:t>
            </a:r>
            <a:r>
              <a:rPr lang="en-US" b="1" dirty="0" err="1"/>
              <a:t>sultánsky</a:t>
            </a:r>
            <a:r>
              <a:rPr lang="cs-CZ" b="1" dirty="0"/>
              <a:t> režim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7B0A2-2AA6-ED4A-A744-B6F6E9F7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Linz a </a:t>
            </a:r>
            <a:r>
              <a:rPr lang="sk-SK" dirty="0" err="1"/>
              <a:t>Stepan</a:t>
            </a:r>
            <a:r>
              <a:rPr lang="sk-SK" dirty="0"/>
              <a:t> označujú rumunský komunistický režim ako zmes raného posttotalitného a sultánskeho režimu</a:t>
            </a:r>
          </a:p>
          <a:p>
            <a:r>
              <a:rPr lang="sk-SK" dirty="0"/>
              <a:t>pred 1989 malo Rumunsko najmenšiu mieru organizovanej protikomunistickej opozície aktivít spomedzi krajín SVE</a:t>
            </a:r>
          </a:p>
          <a:p>
            <a:r>
              <a:rPr lang="sk-SK" dirty="0"/>
              <a:t>najvyšším predstaviteľom režimu bol N. </a:t>
            </a:r>
            <a:r>
              <a:rPr lang="sk-SK" dirty="0" err="1"/>
              <a:t>Ceausescu</a:t>
            </a:r>
            <a:r>
              <a:rPr lang="sk-SK" dirty="0"/>
              <a:t> od roku 1965 až do jeho konca v decembri 1989</a:t>
            </a:r>
          </a:p>
          <a:p>
            <a:r>
              <a:rPr lang="sk-SK" dirty="0"/>
              <a:t>k moci sa dostal ako zástanca kolektívneho vedenia, keď nahradil </a:t>
            </a:r>
            <a:r>
              <a:rPr lang="sk-SK" dirty="0" err="1"/>
              <a:t>stalinistického</a:t>
            </a:r>
            <a:r>
              <a:rPr lang="sk-SK" dirty="0"/>
              <a:t> generálneho tajomníka </a:t>
            </a:r>
            <a:r>
              <a:rPr lang="sk-SK" dirty="0" err="1"/>
              <a:t>Gheorghiu</a:t>
            </a:r>
            <a:r>
              <a:rPr lang="sk-SK" dirty="0"/>
              <a:t>-Deja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15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FE927-EB8C-764B-929C-E9546146B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Personalizmus</a:t>
            </a:r>
            <a:r>
              <a:rPr lang="en-US" b="1" dirty="0"/>
              <a:t> a </a:t>
            </a:r>
            <a:r>
              <a:rPr lang="en-US" b="1" dirty="0" err="1"/>
              <a:t>nacionalizmus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1788B-C6E3-0A4C-B54A-DE9A5F970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v priebehu krátkeho obdobia sa stal faktickým neobmedzeným vládcom krajiny</a:t>
            </a:r>
          </a:p>
          <a:p>
            <a:pPr algn="just"/>
            <a:r>
              <a:rPr lang="sk-SK" dirty="0"/>
              <a:t>cesty do vplyvných pozícií záviseli výlučne od jeho ľubovôle</a:t>
            </a:r>
          </a:p>
          <a:p>
            <a:pPr algn="just"/>
            <a:r>
              <a:rPr lang="sk-SK" dirty="0"/>
              <a:t>do kľúčových pozícií v štáte dosadil svojich rodinných príslušníkov - manželku a bratov, pričom so svojím synom počítal ako s následníkom</a:t>
            </a:r>
          </a:p>
          <a:p>
            <a:pPr algn="just"/>
            <a:r>
              <a:rPr lang="sk-SK" dirty="0" err="1"/>
              <a:t>personalizmus</a:t>
            </a:r>
            <a:r>
              <a:rPr lang="sk-SK" dirty="0"/>
              <a:t> a manipulácia s nacionalizmom boli kľúčové aspekty komunistického režimu v Rumunsku</a:t>
            </a:r>
          </a:p>
          <a:p>
            <a:pPr algn="just"/>
            <a:r>
              <a:rPr lang="sk-SK" dirty="0"/>
              <a:t>úloha ideológie postupne upadala, zdôrazňovalo sa obohatenie komunistického myslenia prácami N. </a:t>
            </a:r>
            <a:r>
              <a:rPr lang="sk-SK" dirty="0" err="1"/>
              <a:t>Ceausesca</a:t>
            </a:r>
            <a:r>
              <a:rPr lang="sk-SK" dirty="0"/>
              <a:t> („karpatský génius“)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95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F364E-FB9C-40A1-82B0-3D9C1639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Ceausescu</a:t>
            </a:r>
            <a:r>
              <a:rPr lang="cs-CZ" dirty="0"/>
              <a:t> a jeho </a:t>
            </a:r>
            <a:r>
              <a:rPr lang="cs-CZ" dirty="0" err="1"/>
              <a:t>nástupca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DC8575DE-92AE-4847-9374-5F17919B3C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2629" y="1825625"/>
            <a:ext cx="5012741" cy="4351338"/>
          </a:xfrm>
        </p:spPr>
      </p:pic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F74BEC1E-5BCD-4B23-8514-A2A6A6DC30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200688"/>
            <a:ext cx="5181600" cy="3601212"/>
          </a:xfrm>
        </p:spPr>
      </p:pic>
    </p:spTree>
    <p:extLst>
      <p:ext uri="{BB962C8B-B14F-4D97-AF65-F5344CB8AC3E}">
        <p14:creationId xmlns:p14="http://schemas.microsoft.com/office/powerpoint/2010/main" val="1281712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7D8F0-877F-4C41-A8D5-1245CEF65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Dôsledky</a:t>
            </a:r>
            <a:r>
              <a:rPr lang="en-US" b="1" dirty="0"/>
              <a:t> </a:t>
            </a:r>
            <a:r>
              <a:rPr lang="en-US" b="1" dirty="0" err="1"/>
              <a:t>sultánskeho</a:t>
            </a:r>
            <a:r>
              <a:rPr lang="en-US" b="1" dirty="0"/>
              <a:t> </a:t>
            </a:r>
            <a:r>
              <a:rPr lang="en-US" b="1" dirty="0" err="1"/>
              <a:t>režimu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0F21B-6856-2B43-8F4B-82BEFC565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/>
              <a:t>Ceausescu</a:t>
            </a:r>
            <a:r>
              <a:rPr lang="sk-SK" dirty="0"/>
              <a:t> si zachoval určitú mieru autonómie v komunistickom bloku:</a:t>
            </a:r>
          </a:p>
          <a:p>
            <a:r>
              <a:rPr lang="sk-SK" dirty="0"/>
              <a:t>odsúdil inváziu do Československa, v Rumunsku boli na návšteve </a:t>
            </a:r>
            <a:r>
              <a:rPr lang="sk-SK" dirty="0" err="1"/>
              <a:t>Nixon</a:t>
            </a:r>
            <a:r>
              <a:rPr lang="sk-SK" dirty="0"/>
              <a:t> aj de </a:t>
            </a:r>
            <a:r>
              <a:rPr lang="sk-SK" dirty="0" err="1"/>
              <a:t>Gaulle</a:t>
            </a:r>
            <a:r>
              <a:rPr lang="sk-SK" dirty="0"/>
              <a:t> a pod.</a:t>
            </a:r>
          </a:p>
          <a:p>
            <a:r>
              <a:rPr lang="sk-SK" dirty="0"/>
              <a:t>v sultánskom režime vychádza moc zo sultána, nie z neosobných pravidiel alebo z </a:t>
            </a:r>
            <a:r>
              <a:rPr lang="sk-SK" dirty="0" err="1"/>
              <a:t>legitimizačnej</a:t>
            </a:r>
            <a:r>
              <a:rPr lang="sk-SK" dirty="0"/>
              <a:t> úlohy ideológie</a:t>
            </a:r>
          </a:p>
          <a:p>
            <a:r>
              <a:rPr lang="sk-SK" dirty="0"/>
              <a:t>vedúca úloha strany bola nahradená absolútnou mocou generálneho tajomníka</a:t>
            </a:r>
          </a:p>
          <a:p>
            <a:r>
              <a:rPr lang="sk-SK" dirty="0"/>
              <a:t>tvrdé potláčanie a predchádzanie akejkoľvek opozícii (vo vnútri alebo mimo režimu), dôležitá úloha tajnej služby kontrolovanej </a:t>
            </a:r>
            <a:r>
              <a:rPr lang="sk-SK" dirty="0" err="1"/>
              <a:t>Ceausescom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85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AB336-C582-D749-ADB2-6A1FBC3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Tranzičná</a:t>
            </a:r>
            <a:r>
              <a:rPr lang="en-US" b="1" dirty="0"/>
              <a:t> </a:t>
            </a:r>
            <a:r>
              <a:rPr lang="en-US" b="1" dirty="0" err="1"/>
              <a:t>cesta</a:t>
            </a:r>
            <a:r>
              <a:rPr lang="en-US" b="1" dirty="0"/>
              <a:t>: </a:t>
            </a:r>
            <a:r>
              <a:rPr lang="en-US" b="1" dirty="0" err="1"/>
              <a:t>odstránenie</a:t>
            </a:r>
            <a:r>
              <a:rPr lang="en-US" b="1" dirty="0"/>
              <a:t> </a:t>
            </a:r>
            <a:r>
              <a:rPr lang="en-US" b="1" dirty="0" err="1"/>
              <a:t>sultána</a:t>
            </a:r>
            <a:r>
              <a:rPr lang="en-US" b="1" dirty="0"/>
              <a:t>, </a:t>
            </a:r>
            <a:r>
              <a:rPr lang="en-US" b="1" dirty="0" err="1"/>
              <a:t>preventívna</a:t>
            </a:r>
            <a:r>
              <a:rPr lang="en-US" b="1" dirty="0"/>
              <a:t> </a:t>
            </a:r>
            <a:r>
              <a:rPr lang="en-US" b="1" dirty="0" err="1"/>
              <a:t>demokratizácia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EFFEA-F88C-4B41-A581-605DBCB96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dirty="0" err="1"/>
              <a:t>personalizmus</a:t>
            </a:r>
            <a:r>
              <a:rPr lang="sk-SK" dirty="0"/>
              <a:t> a despotizmus umožnil kontrolu zmeny režimu komunistickým silám</a:t>
            </a:r>
          </a:p>
          <a:p>
            <a:pPr algn="just"/>
            <a:r>
              <a:rPr lang="sk-SK" dirty="0"/>
              <a:t>prevrat vo vnútri komunistickej strany, krvavá zrážka medzi tajnou službou a políciou/armádou</a:t>
            </a:r>
          </a:p>
          <a:p>
            <a:pPr algn="just"/>
            <a:r>
              <a:rPr lang="sk-SK" dirty="0"/>
              <a:t>zatknutie a rýchle popravenie </a:t>
            </a:r>
            <a:r>
              <a:rPr lang="sk-SK" dirty="0" err="1"/>
              <a:t>Ceausesca</a:t>
            </a:r>
            <a:r>
              <a:rPr lang="sk-SK" dirty="0"/>
              <a:t> a jeho ženy bez riadneho súdu</a:t>
            </a:r>
          </a:p>
          <a:p>
            <a:pPr algn="just"/>
            <a:r>
              <a:rPr lang="sk-SK" dirty="0"/>
              <a:t>transformácia komunistov na Front národnej spásy na čele s </a:t>
            </a:r>
            <a:r>
              <a:rPr lang="sk-SK" dirty="0" err="1"/>
              <a:t>Ionom</a:t>
            </a:r>
            <a:r>
              <a:rPr lang="sk-SK" dirty="0"/>
              <a:t> </a:t>
            </a:r>
            <a:r>
              <a:rPr lang="sk-SK" dirty="0" err="1"/>
              <a:t>Iliescom</a:t>
            </a:r>
            <a:endParaRPr lang="sk-SK" dirty="0"/>
          </a:p>
          <a:p>
            <a:pPr algn="just"/>
            <a:r>
              <a:rPr lang="sk-SK" dirty="0"/>
              <a:t>prijatie zmien verejnosťou, nový režim znamenal reálne zlepšenie - odstránenie teroru</a:t>
            </a:r>
          </a:p>
          <a:p>
            <a:pPr algn="just"/>
            <a:r>
              <a:rPr lang="sk-SK" dirty="0"/>
              <a:t>v májových voľbách 1990 získal FNS 66% a jeho prezidentský kandidát </a:t>
            </a:r>
            <a:r>
              <a:rPr lang="sk-SK" dirty="0" err="1"/>
              <a:t>Iliescu</a:t>
            </a:r>
            <a:r>
              <a:rPr lang="sk-SK" dirty="0"/>
              <a:t> 85% hlasov a stal sa prezidentom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5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1C80-A477-8841-A8BC-E382DAFF6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Autonómnosť</a:t>
            </a:r>
            <a:r>
              <a:rPr lang="en-US" b="1" dirty="0"/>
              <a:t> </a:t>
            </a:r>
            <a:r>
              <a:rPr lang="en-US" b="1" dirty="0" err="1"/>
              <a:t>aktérov</a:t>
            </a:r>
            <a:r>
              <a:rPr lang="en-US" b="1" dirty="0"/>
              <a:t> vs. </a:t>
            </a:r>
            <a:r>
              <a:rPr lang="en-US" b="1" dirty="0" err="1"/>
              <a:t>vplyv</a:t>
            </a:r>
            <a:r>
              <a:rPr lang="en-US" b="1" dirty="0"/>
              <a:t> </a:t>
            </a:r>
            <a:r>
              <a:rPr lang="en-US" b="1" dirty="0" err="1"/>
              <a:t>štruktúr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245BD-AD51-BC4B-B0EB-D55E07E6D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predkomunistické obdobie ovplyvnilo podobu komunizmu a jeho parametre zase vplývali na podobu pádu komunizmu, nešlo ale o dopredu určené a nevyhnutné (deterministické) procesy</a:t>
            </a:r>
          </a:p>
          <a:p>
            <a:pPr algn="just"/>
            <a:r>
              <a:rPr lang="sk-SK" dirty="0"/>
              <a:t>štruktúra </a:t>
            </a:r>
            <a:r>
              <a:rPr lang="sk-SK" dirty="0" err="1"/>
              <a:t>vs</a:t>
            </a:r>
            <a:r>
              <a:rPr lang="sk-SK" dirty="0"/>
              <a:t>. aktér (</a:t>
            </a:r>
            <a:r>
              <a:rPr lang="sk-SK" dirty="0" err="1"/>
              <a:t>agency</a:t>
            </a:r>
            <a:r>
              <a:rPr lang="sk-SK" dirty="0"/>
              <a:t>)</a:t>
            </a:r>
          </a:p>
          <a:p>
            <a:pPr algn="just"/>
            <a:r>
              <a:rPr lang="sk-SK" dirty="0"/>
              <a:t>bod zlomu a závislosť od zvolenej cesty (</a:t>
            </a:r>
            <a:r>
              <a:rPr lang="sk-SK" dirty="0" err="1"/>
              <a:t>critical</a:t>
            </a:r>
            <a:r>
              <a:rPr lang="sk-SK" dirty="0"/>
              <a:t> </a:t>
            </a:r>
            <a:r>
              <a:rPr lang="sk-SK" dirty="0" err="1"/>
              <a:t>juncture</a:t>
            </a:r>
            <a:r>
              <a:rPr lang="sk-SK" dirty="0"/>
              <a:t> and </a:t>
            </a:r>
            <a:r>
              <a:rPr lang="sk-SK" dirty="0" err="1"/>
              <a:t>path</a:t>
            </a:r>
            <a:r>
              <a:rPr lang="sk-SK" dirty="0"/>
              <a:t> </a:t>
            </a:r>
            <a:r>
              <a:rPr lang="sk-SK" dirty="0" err="1"/>
              <a:t>dependency</a:t>
            </a:r>
            <a:r>
              <a:rPr lang="sk-SK" dirty="0"/>
              <a:t>)</a:t>
            </a:r>
          </a:p>
          <a:p>
            <a:pPr algn="just"/>
            <a:r>
              <a:rPr lang="sk-SK" dirty="0"/>
              <a:t>obdobia, kedy rozhodnutia aktérov získavali na dôležitosti (relatívne veľká miera autonómie aktérov (</a:t>
            </a:r>
            <a:r>
              <a:rPr lang="sk-SK" dirty="0" err="1"/>
              <a:t>agency</a:t>
            </a:r>
            <a:r>
              <a:rPr lang="sk-SK" dirty="0"/>
              <a:t>)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4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5D60-6F06-D14D-8306-20B79BF7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Podobnosti</a:t>
            </a:r>
            <a:r>
              <a:rPr lang="en-US" b="1" dirty="0"/>
              <a:t> a </a:t>
            </a:r>
            <a:r>
              <a:rPr lang="en-US" b="1" dirty="0" err="1"/>
              <a:t>rozdiely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1B297-FBB9-EA40-AFD3-A6C29DB33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na jednej strane veľká miera diverzity pokiaľ išlo o mieru industrializácie, urbanizácie, sociálny dištanc od Ruska/Sovietskeho zväzu, alebo právne tradície v čase nástupu komunizmu </a:t>
            </a:r>
          </a:p>
          <a:p>
            <a:r>
              <a:rPr lang="sk-SK" dirty="0"/>
              <a:t>na druhej strane nie je náhoda, že komunistické režimy skončili v približne rovnakom čase</a:t>
            </a:r>
          </a:p>
          <a:p>
            <a:r>
              <a:rPr lang="sk-SK" dirty="0"/>
              <a:t>zdieľanie inštitucionálnych, ideologických ekonomických a sociálnych elementov („dedičstvo komunizmu“)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0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C74B-B307-2E47-B02F-3FCA47BE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Spoločné znaky krízy systému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93B68-341C-6744-A0FE-9F56F6560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1) obrovská ekonomická neefektívnosť </a:t>
            </a:r>
          </a:p>
          <a:p>
            <a:r>
              <a:rPr lang="sk-SK" dirty="0"/>
              <a:t>2) kolaps ideologickej legitimity (oprávnenosti) </a:t>
            </a:r>
          </a:p>
          <a:p>
            <a:r>
              <a:rPr lang="sk-SK" dirty="0"/>
              <a:t>3) neschopnosť prispôsobovať sa meniacim podmienkam (chýbajúci mechanizmus získavania informácií o náladách a preferenciách)</a:t>
            </a:r>
          </a:p>
          <a:p>
            <a:r>
              <a:rPr lang="sk-SK" dirty="0"/>
              <a:t>prejavy tejto krízy a reakcie režimu na ňu sa v každej komunistickej krajine líšili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1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C4D0-437D-B04F-BB34-2A61E5A0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Špecifiká</a:t>
            </a:r>
            <a:r>
              <a:rPr lang="en-US" b="1" dirty="0"/>
              <a:t> </a:t>
            </a:r>
            <a:r>
              <a:rPr lang="en-US" b="1" dirty="0" err="1"/>
              <a:t>pádu</a:t>
            </a:r>
            <a:r>
              <a:rPr lang="en-US" b="1" dirty="0"/>
              <a:t> </a:t>
            </a:r>
            <a:r>
              <a:rPr lang="en-US" b="1" dirty="0" err="1"/>
              <a:t>komunizmu</a:t>
            </a:r>
            <a:r>
              <a:rPr lang="en-US" b="1" dirty="0"/>
              <a:t> </a:t>
            </a:r>
            <a:r>
              <a:rPr lang="cs-CZ" b="1" dirty="0"/>
              <a:t>v </a:t>
            </a:r>
            <a:r>
              <a:rPr lang="cs-CZ" b="1" dirty="0" err="1"/>
              <a:t>komparatívnej</a:t>
            </a:r>
            <a:r>
              <a:rPr lang="cs-CZ" b="1" dirty="0"/>
              <a:t> </a:t>
            </a:r>
            <a:r>
              <a:rPr lang="cs-CZ" b="1" dirty="0" err="1"/>
              <a:t>perspektíve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1279A-8AE2-F542-838F-86AF49AEE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1) úplne absentovala </a:t>
            </a:r>
            <a:r>
              <a:rPr lang="sk-SK" i="1" dirty="0" err="1"/>
              <a:t>kontraelita</a:t>
            </a:r>
            <a:r>
              <a:rPr lang="sk-SK" dirty="0"/>
              <a:t>, ktorá by do rokovaní vstupovala ako jasná alternatíva režimovým elitám a ktorá by následne konala ako reprezentantka transformačných záujmov</a:t>
            </a:r>
          </a:p>
          <a:p>
            <a:pPr algn="just"/>
            <a:r>
              <a:rPr lang="sk-SK" dirty="0"/>
              <a:t>2) náhodnosť a podmienenosť procesu </a:t>
            </a:r>
            <a:r>
              <a:rPr lang="sk-SK" dirty="0" err="1"/>
              <a:t>tranzície</a:t>
            </a:r>
            <a:r>
              <a:rPr lang="sk-SK" dirty="0"/>
              <a:t> zanechala významné inštitucionálne dedičstvo (sčasti práve kvôli absencii transformačných záujmov)</a:t>
            </a:r>
          </a:p>
          <a:p>
            <a:pPr algn="just"/>
            <a:r>
              <a:rPr lang="sk-SK" dirty="0"/>
              <a:t>3) jedinečným dôsledkom </a:t>
            </a:r>
            <a:r>
              <a:rPr lang="sk-SK" dirty="0" err="1"/>
              <a:t>tranzície</a:t>
            </a:r>
            <a:r>
              <a:rPr lang="sk-SK" dirty="0"/>
              <a:t> bolo v dvoch prípadoch zánik štátu (NDR, Československo)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9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3176C-0B45-4543-AA12-5E7423C5B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Rôznorodosť</a:t>
            </a:r>
            <a:r>
              <a:rPr lang="en-US" b="1" dirty="0"/>
              <a:t> </a:t>
            </a:r>
            <a:r>
              <a:rPr lang="en-US" b="1" dirty="0" err="1"/>
              <a:t>posttotalitných</a:t>
            </a:r>
            <a:r>
              <a:rPr lang="en-US" b="1" dirty="0"/>
              <a:t> </a:t>
            </a:r>
            <a:r>
              <a:rPr lang="en-US" b="1" dirty="0" err="1"/>
              <a:t>režimov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E5712-6664-D240-91EF-0E6244907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všetky komunistické režimy v strednej a východnej Európe okrem Poľska zdieľali spoločnú skúsenosť totalitného politického režimu, ale vstupovali do </a:t>
            </a:r>
            <a:r>
              <a:rPr lang="sk-SK" dirty="0" err="1"/>
              <a:t>predtranzičného</a:t>
            </a:r>
            <a:r>
              <a:rPr lang="sk-SK" dirty="0"/>
              <a:t> obdobia už vo fáze </a:t>
            </a:r>
            <a:r>
              <a:rPr lang="sk-SK" b="1" dirty="0" err="1"/>
              <a:t>postotalitného</a:t>
            </a:r>
            <a:r>
              <a:rPr lang="sk-SK" dirty="0"/>
              <a:t> režimu</a:t>
            </a:r>
          </a:p>
          <a:p>
            <a:pPr algn="just"/>
            <a:r>
              <a:rPr lang="sk-SK" dirty="0"/>
              <a:t>nie samostatný typ autoritárskeho režimu, ale odvodený od predchádzajúcej existencie totalitného režimu a predstavuje jeho rozkladnú fázu</a:t>
            </a:r>
          </a:p>
          <a:p>
            <a:pPr algn="just"/>
            <a:r>
              <a:rPr lang="sk-SK" dirty="0"/>
              <a:t>v žiadnej zo základných dimenzií (pluralizmus, ideológia, mobilizácia a </a:t>
            </a:r>
            <a:r>
              <a:rPr lang="sk-SK" dirty="0" err="1"/>
              <a:t>líderstvo</a:t>
            </a:r>
            <a:r>
              <a:rPr lang="sk-SK" dirty="0"/>
              <a:t>) režim nespĺňa znaky totality </a:t>
            </a:r>
          </a:p>
          <a:p>
            <a:pPr algn="just"/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11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94E86-B4CF-224E-A84D-0EBEF197C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Koniec</a:t>
            </a:r>
            <a:r>
              <a:rPr lang="en-US" b="1" dirty="0"/>
              <a:t> </a:t>
            </a:r>
            <a:r>
              <a:rPr lang="en-US" b="1" dirty="0" err="1"/>
              <a:t>komunizmu</a:t>
            </a:r>
            <a:r>
              <a:rPr lang="en-US" b="1" dirty="0"/>
              <a:t>: </a:t>
            </a:r>
            <a:br>
              <a:rPr lang="en-US" b="1" dirty="0"/>
            </a:br>
            <a:r>
              <a:rPr lang="sk-SK" b="1" dirty="0"/>
              <a:t>vyjednávanie, kolaps a kontrola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FD43B-6BFC-FC42-B339-CB9AB3038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podobnosť </a:t>
            </a:r>
            <a:r>
              <a:rPr lang="sk-SK" dirty="0" err="1"/>
              <a:t>tranzičných</a:t>
            </a:r>
            <a:r>
              <a:rPr lang="sk-SK" dirty="0"/>
              <a:t> ciest:</a:t>
            </a:r>
          </a:p>
          <a:p>
            <a:r>
              <a:rPr lang="sk-SK" b="1" dirty="0"/>
              <a:t>vyjednávanie:</a:t>
            </a:r>
            <a:r>
              <a:rPr lang="sk-SK" dirty="0"/>
              <a:t> Poľsko a Maďarsko </a:t>
            </a:r>
          </a:p>
          <a:p>
            <a:r>
              <a:rPr lang="sk-SK" b="1" dirty="0"/>
              <a:t>kolaps</a:t>
            </a:r>
            <a:r>
              <a:rPr lang="sk-SK" dirty="0"/>
              <a:t>: Československo a Východné Nemecko </a:t>
            </a:r>
          </a:p>
          <a:p>
            <a:r>
              <a:rPr lang="sk-SK" b="1" dirty="0"/>
              <a:t>kontrola</a:t>
            </a:r>
            <a:r>
              <a:rPr lang="sk-SK" dirty="0"/>
              <a:t>: Rumunsko a Bulharsko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9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47ED3-B4CA-844E-9A53-BCD5BBF79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Vyjednávanie</a:t>
            </a:r>
            <a:r>
              <a:rPr lang="en-US" b="1" dirty="0"/>
              <a:t>: </a:t>
            </a:r>
            <a:r>
              <a:rPr lang="en-US" b="1" dirty="0" err="1"/>
              <a:t>Poľsko</a:t>
            </a:r>
            <a:r>
              <a:rPr lang="en-US" b="1" dirty="0"/>
              <a:t> a </a:t>
            </a:r>
            <a:r>
              <a:rPr lang="en-US" b="1" dirty="0" err="1"/>
              <a:t>Maďarsko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F7A3D-00F9-C243-8878-9C31A9C0B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reforma </a:t>
            </a:r>
            <a:r>
              <a:rPr lang="sk-SK" dirty="0" err="1"/>
              <a:t>pactada</a:t>
            </a:r>
            <a:r>
              <a:rPr lang="sk-SK" dirty="0"/>
              <a:t> – </a:t>
            </a:r>
            <a:r>
              <a:rPr lang="sk-SK" dirty="0" err="1"/>
              <a:t>ruptura</a:t>
            </a:r>
            <a:r>
              <a:rPr lang="sk-SK" dirty="0"/>
              <a:t> </a:t>
            </a:r>
            <a:r>
              <a:rPr lang="sk-SK" dirty="0" err="1"/>
              <a:t>pactada</a:t>
            </a:r>
            <a:endParaRPr lang="sk-SK" dirty="0"/>
          </a:p>
          <a:p>
            <a:r>
              <a:rPr lang="sk-SK" dirty="0"/>
              <a:t>všetky dôležité podmienky boli splnené na to, aby sa začala zjednaný prechod:</a:t>
            </a:r>
          </a:p>
          <a:p>
            <a:r>
              <a:rPr lang="sk-SK" dirty="0"/>
              <a:t>1) zástancovia umiernenej línie v opozícii aj na strane režimu disponovali politickou váhou (vplyvom)</a:t>
            </a:r>
          </a:p>
          <a:p>
            <a:r>
              <a:rPr lang="sk-SK" dirty="0"/>
              <a:t>2) obe tieto skupiny verili, že dohoda bola preferovanou alternatívou</a:t>
            </a:r>
          </a:p>
          <a:p>
            <a:r>
              <a:rPr lang="sk-SK" dirty="0"/>
              <a:t>3) obe skupiny umiernených aktérov nakoniec na svojej strane prevážili </a:t>
            </a:r>
          </a:p>
          <a:p>
            <a:r>
              <a:rPr lang="sk-SK" dirty="0"/>
              <a:t>maďarský okrúhly stôl, na rozdiel od poľského, neviedol k zdieľaniu moci, ale priamo k parlamentným voľbám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9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1572</Words>
  <Application>Microsoft Office PowerPoint</Application>
  <PresentationFormat>Širokoúhlá obrazovka</PresentationFormat>
  <Paragraphs>123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 Theme</vt:lpstr>
      <vt:lpstr>Typológia pádov komunizmu </vt:lpstr>
      <vt:lpstr>Aký je vplyv minulosti?</vt:lpstr>
      <vt:lpstr>Autonómnosť aktérov vs. vplyv štruktúr</vt:lpstr>
      <vt:lpstr>Podobnosti a rozdiely</vt:lpstr>
      <vt:lpstr>Spoločné znaky krízy systému </vt:lpstr>
      <vt:lpstr>Špecifiká pádu komunizmu v komparatívnej perspektíve</vt:lpstr>
      <vt:lpstr>Rôznorodosť posttotalitných režimov</vt:lpstr>
      <vt:lpstr>Koniec komunizmu:  vyjednávanie, kolaps a kontrola </vt:lpstr>
      <vt:lpstr>Vyjednávanie: Poľsko a Maďarsko</vt:lpstr>
      <vt:lpstr>Kolaps: Československo a NDR</vt:lpstr>
      <vt:lpstr>Prezentace aplikace PowerPoint</vt:lpstr>
      <vt:lpstr>Československo</vt:lpstr>
      <vt:lpstr>Kolaps: konceptuálne súvislosti</vt:lpstr>
      <vt:lpstr>Kolaps: konceptuálne súvislosti</vt:lpstr>
      <vt:lpstr>Východné Nemecko (NDR)</vt:lpstr>
      <vt:lpstr>Východné Nemecko (NDR)</vt:lpstr>
      <vt:lpstr>Kontrola: Bulharsko a Rumunsko</vt:lpstr>
      <vt:lpstr>Skorý posttotalitný režim</vt:lpstr>
      <vt:lpstr>Živkov a Mladenov</vt:lpstr>
      <vt:lpstr>Kontrola v rukách režimu</vt:lpstr>
      <vt:lpstr>Rumunsko</vt:lpstr>
      <vt:lpstr>Posttotalitný a sultánsky režim</vt:lpstr>
      <vt:lpstr>Personalizmus a nacionalizmus</vt:lpstr>
      <vt:lpstr>Ceausescu a jeho nástupca</vt:lpstr>
      <vt:lpstr>Dôsledky sultánskeho režimu</vt:lpstr>
      <vt:lpstr>Tranzičná cesta: odstránenie sultána, preventívna demokratizácia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pádov komunizmu</dc:title>
  <dc:creator>Marek Rybar</dc:creator>
  <cp:lastModifiedBy>Marek Rybář</cp:lastModifiedBy>
  <cp:revision>33</cp:revision>
  <dcterms:created xsi:type="dcterms:W3CDTF">2019-10-17T07:12:37Z</dcterms:created>
  <dcterms:modified xsi:type="dcterms:W3CDTF">2019-10-17T11:19:00Z</dcterms:modified>
</cp:coreProperties>
</file>