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1" r:id="rId3"/>
    <p:sldId id="257" r:id="rId4"/>
    <p:sldId id="312" r:id="rId5"/>
    <p:sldId id="313" r:id="rId6"/>
    <p:sldId id="326" r:id="rId7"/>
    <p:sldId id="275" r:id="rId8"/>
    <p:sldId id="258" r:id="rId9"/>
    <p:sldId id="317" r:id="rId10"/>
    <p:sldId id="272" r:id="rId11"/>
    <p:sldId id="273" r:id="rId12"/>
    <p:sldId id="274" r:id="rId13"/>
    <p:sldId id="319" r:id="rId14"/>
    <p:sldId id="320" r:id="rId15"/>
    <p:sldId id="318" r:id="rId16"/>
    <p:sldId id="327" r:id="rId17"/>
    <p:sldId id="259" r:id="rId18"/>
    <p:sldId id="328" r:id="rId19"/>
    <p:sldId id="310" r:id="rId20"/>
    <p:sldId id="264" r:id="rId21"/>
    <p:sldId id="324" r:id="rId22"/>
    <p:sldId id="325" r:id="rId23"/>
    <p:sldId id="322" r:id="rId24"/>
    <p:sldId id="323" r:id="rId25"/>
    <p:sldId id="265" r:id="rId26"/>
    <p:sldId id="266" r:id="rId27"/>
    <p:sldId id="307" r:id="rId28"/>
    <p:sldId id="276" r:id="rId29"/>
    <p:sldId id="260" r:id="rId30"/>
    <p:sldId id="278" r:id="rId31"/>
    <p:sldId id="285" r:id="rId32"/>
    <p:sldId id="321" r:id="rId33"/>
    <p:sldId id="279" r:id="rId34"/>
    <p:sldId id="286" r:id="rId35"/>
    <p:sldId id="261" r:id="rId36"/>
    <p:sldId id="277" r:id="rId37"/>
    <p:sldId id="288" r:id="rId38"/>
    <p:sldId id="287" r:id="rId39"/>
    <p:sldId id="262" r:id="rId40"/>
    <p:sldId id="315" r:id="rId41"/>
    <p:sldId id="281" r:id="rId42"/>
    <p:sldId id="282" r:id="rId43"/>
    <p:sldId id="283" r:id="rId44"/>
    <p:sldId id="292" r:id="rId45"/>
    <p:sldId id="284" r:id="rId46"/>
    <p:sldId id="293" r:id="rId47"/>
    <p:sldId id="294" r:id="rId48"/>
    <p:sldId id="297" r:id="rId49"/>
    <p:sldId id="295" r:id="rId50"/>
    <p:sldId id="299" r:id="rId51"/>
    <p:sldId id="296" r:id="rId52"/>
    <p:sldId id="300" r:id="rId53"/>
    <p:sldId id="298" r:id="rId54"/>
    <p:sldId id="271" r:id="rId55"/>
    <p:sldId id="301" r:id="rId56"/>
    <p:sldId id="304" r:id="rId57"/>
    <p:sldId id="316" r:id="rId58"/>
    <p:sldId id="314" r:id="rId59"/>
    <p:sldId id="302" r:id="rId60"/>
    <p:sldId id="303" r:id="rId61"/>
    <p:sldId id="305" r:id="rId6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54" autoAdjust="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87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50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24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67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8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2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68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02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28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4E38D-094A-4C56-8584-21F192E3625B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5635-6997-408F-8417-4A4FA701F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2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Regresní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11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32440" cy="6836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49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28" y="0"/>
            <a:ext cx="8503202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8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62" y="116632"/>
            <a:ext cx="8177908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09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0215"/>
            <a:ext cx="8208912" cy="657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8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12" y="116631"/>
            <a:ext cx="8238344" cy="660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61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554" y="-1"/>
            <a:ext cx="8527918" cy="683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91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můžeme o vztahu mezi proměnnými říct na základě korelace?</a:t>
            </a:r>
          </a:p>
          <a:p>
            <a:r>
              <a:rPr lang="cs-CZ" dirty="0"/>
              <a:t>Co můžeme o vztahu mezi proměnnými říct na základě </a:t>
            </a:r>
            <a:r>
              <a:rPr lang="cs-CZ" dirty="0" smtClean="0"/>
              <a:t>ANOVY?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537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regrese dělá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Odhad parametrů přímky (při 1 nezávisle proměnné), roviny (při 2) či </a:t>
            </a:r>
            <a:r>
              <a:rPr lang="cs-CZ" dirty="0" err="1" smtClean="0"/>
              <a:t>nadroviny</a:t>
            </a:r>
            <a:r>
              <a:rPr lang="cs-CZ" dirty="0" smtClean="0"/>
              <a:t> (při více)</a:t>
            </a:r>
          </a:p>
          <a:p>
            <a:r>
              <a:rPr lang="cs-CZ" dirty="0" smtClean="0"/>
              <a:t>Parametry: sklon (pro každou proměnnou) a konstanta (jedna pro celý model)</a:t>
            </a:r>
          </a:p>
          <a:p>
            <a:r>
              <a:rPr lang="cs-CZ" dirty="0" smtClean="0"/>
              <a:t>Parametry popisují vztah mezi nezávisle a závisle proměnnou</a:t>
            </a:r>
          </a:p>
          <a:p>
            <a:r>
              <a:rPr lang="cs-CZ" dirty="0" smtClean="0"/>
              <a:t>Hodnota závisle proměnné = konstanta + sklon*hodnota nezávisle proměnné</a:t>
            </a:r>
          </a:p>
          <a:p>
            <a:r>
              <a:rPr lang="cs-CZ" dirty="0" smtClean="0"/>
              <a:t>y = a + b*x</a:t>
            </a:r>
          </a:p>
          <a:p>
            <a:r>
              <a:rPr lang="cs-CZ" dirty="0" smtClean="0"/>
              <a:t>y = a + b1*x + b2*x + b3*x +…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3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 flipV="1">
            <a:off x="107504" y="1772816"/>
            <a:ext cx="7920880" cy="22322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83568" y="386104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504" y="2294698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0" y="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036768" y="6461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2" name="Ovál 1"/>
          <p:cNvSpPr/>
          <p:nvPr/>
        </p:nvSpPr>
        <p:spPr>
          <a:xfrm rot="20646979">
            <a:off x="1181899" y="1340768"/>
            <a:ext cx="6120680" cy="30963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272139" y="184666"/>
            <a:ext cx="33999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dirty="0" smtClean="0"/>
              <a:t>KORELACE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val="4838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1506" name="Picture 2" descr="http://www.statmethods.net/graphs/images/s3d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-459432"/>
            <a:ext cx="6562725" cy="656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vnoramenný trojúhelník 3"/>
          <p:cNvSpPr/>
          <p:nvPr/>
        </p:nvSpPr>
        <p:spPr>
          <a:xfrm>
            <a:off x="2123728" y="2276872"/>
            <a:ext cx="3168352" cy="2160240"/>
          </a:xfrm>
          <a:prstGeom prst="triangle">
            <a:avLst>
              <a:gd name="adj" fmla="val 0"/>
            </a:avLst>
          </a:prstGeom>
          <a:solidFill>
            <a:schemeClr val="accent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2127564" y="1982709"/>
            <a:ext cx="1729212" cy="715224"/>
          </a:xfrm>
          <a:custGeom>
            <a:avLst/>
            <a:gdLst>
              <a:gd name="connsiteX0" fmla="*/ 1729212 w 1729212"/>
              <a:gd name="connsiteY0" fmla="*/ 0 h 715224"/>
              <a:gd name="connsiteX1" fmla="*/ 0 w 1729212"/>
              <a:gd name="connsiteY1" fmla="*/ 289711 h 715224"/>
              <a:gd name="connsiteX2" fmla="*/ 9054 w 1729212"/>
              <a:gd name="connsiteY2" fmla="*/ 715224 h 715224"/>
              <a:gd name="connsiteX3" fmla="*/ 1729212 w 1729212"/>
              <a:gd name="connsiteY3" fmla="*/ 0 h 715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9212" h="715224">
                <a:moveTo>
                  <a:pt x="1729212" y="0"/>
                </a:moveTo>
                <a:lnTo>
                  <a:pt x="0" y="289711"/>
                </a:lnTo>
                <a:lnTo>
                  <a:pt x="9054" y="715224"/>
                </a:lnTo>
                <a:lnTo>
                  <a:pt x="1729212" y="0"/>
                </a:lnTo>
                <a:close/>
              </a:path>
            </a:pathLst>
          </a:custGeom>
          <a:solidFill>
            <a:srgbClr val="FF0000">
              <a:alpha val="2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547664" y="2821930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563888" y="5373216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538954" y="3356992"/>
            <a:ext cx="648072" cy="5109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963931" y="5350346"/>
            <a:ext cx="1608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Volební období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34845" y="3427787"/>
            <a:ext cx="1105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Počet řečí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15307" y="4437112"/>
            <a:ext cx="1551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Vzdálenost od </a:t>
            </a:r>
          </a:p>
          <a:p>
            <a:r>
              <a:rPr lang="cs-CZ" dirty="0" smtClean="0"/>
              <a:t>Prahy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1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 13:30</a:t>
            </a:r>
          </a:p>
          <a:p>
            <a:pPr lvl="1"/>
            <a:r>
              <a:rPr lang="cs-CZ" dirty="0" smtClean="0"/>
              <a:t>Co je to regresní analýza?</a:t>
            </a:r>
          </a:p>
          <a:p>
            <a:pPr lvl="1"/>
            <a:r>
              <a:rPr lang="cs-CZ" dirty="0" smtClean="0"/>
              <a:t>Kdy se používá?</a:t>
            </a:r>
          </a:p>
          <a:p>
            <a:pPr lvl="1"/>
            <a:r>
              <a:rPr lang="cs-CZ" dirty="0" smtClean="0"/>
              <a:t>Na jaké otázky může nabídnout odpověď?</a:t>
            </a:r>
          </a:p>
          <a:p>
            <a:pPr lvl="1"/>
            <a:r>
              <a:rPr lang="cs-CZ" dirty="0" smtClean="0"/>
              <a:t>Základní principy</a:t>
            </a:r>
          </a:p>
          <a:p>
            <a:r>
              <a:rPr lang="cs-CZ" dirty="0" smtClean="0"/>
              <a:t>Přestávka</a:t>
            </a:r>
          </a:p>
          <a:p>
            <a:r>
              <a:rPr lang="cs-CZ" dirty="0" smtClean="0"/>
              <a:t>Praktické procvičení</a:t>
            </a:r>
          </a:p>
          <a:p>
            <a:endParaRPr lang="cs-CZ" dirty="0"/>
          </a:p>
          <a:p>
            <a:r>
              <a:rPr lang="cs-CZ" dirty="0" smtClean="0"/>
              <a:t>KDYŽ NĚČEMU NERPOROZUMÍTE, OZVĚTE SE !!!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8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nám výpočet poskytne?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R-square ( česky index determinace)</a:t>
            </a:r>
          </a:p>
          <a:p>
            <a:pPr lvl="1"/>
            <a:r>
              <a:rPr lang="cs-CZ" dirty="0" smtClean="0"/>
              <a:t>Ukazuje jak dobře model sedí na data</a:t>
            </a:r>
          </a:p>
          <a:p>
            <a:r>
              <a:rPr lang="cs-CZ" dirty="0" smtClean="0"/>
              <a:t>Parametry</a:t>
            </a:r>
          </a:p>
          <a:p>
            <a:pPr lvl="1"/>
            <a:r>
              <a:rPr lang="cs-CZ" dirty="0" err="1" smtClean="0"/>
              <a:t>Unstandardized</a:t>
            </a:r>
            <a:r>
              <a:rPr lang="cs-CZ" dirty="0" smtClean="0"/>
              <a:t> beta (nestandardizovaný beta koeficient)</a:t>
            </a:r>
          </a:p>
          <a:p>
            <a:pPr lvl="1"/>
            <a:r>
              <a:rPr lang="cs-CZ" dirty="0" err="1" smtClean="0"/>
              <a:t>Constant</a:t>
            </a:r>
            <a:r>
              <a:rPr lang="cs-CZ" dirty="0" smtClean="0"/>
              <a:t> (konstanta)</a:t>
            </a:r>
          </a:p>
          <a:p>
            <a:r>
              <a:rPr lang="cs-CZ" dirty="0" smtClean="0"/>
              <a:t>Hodnoty signifikance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0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Konstanta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očekávaná hodnota nezávisle proměnné, pokud jsou hodnoty všech nezávisle proměnných 0</a:t>
            </a:r>
          </a:p>
          <a:p>
            <a:r>
              <a:rPr lang="cs-CZ" dirty="0" smtClean="0"/>
              <a:t>Pro smysluplnou interpretaci je často potřeba </a:t>
            </a:r>
            <a:r>
              <a:rPr lang="cs-CZ" dirty="0" err="1" smtClean="0"/>
              <a:t>rekódovat</a:t>
            </a:r>
            <a:r>
              <a:rPr lang="cs-CZ" dirty="0" smtClean="0"/>
              <a:t> proměnné</a:t>
            </a:r>
          </a:p>
          <a:p>
            <a:pPr lvl="1"/>
            <a:r>
              <a:rPr lang="cs-CZ" dirty="0" smtClean="0"/>
              <a:t>Každý má nějaký věk, pohlaví, výšku, váhu,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Přímá spojnice 2"/>
          <p:cNvCxnSpPr/>
          <p:nvPr/>
        </p:nvCxnSpPr>
        <p:spPr>
          <a:xfrm flipV="1">
            <a:off x="107504" y="1772816"/>
            <a:ext cx="7920880" cy="223224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83568" y="3861048"/>
            <a:ext cx="8640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19672" y="4725144"/>
            <a:ext cx="110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konstanta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07504" y="2294698"/>
            <a:ext cx="288032" cy="1710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0" y="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036768" y="6461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77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Nestandardizovaný Beta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„o kolik se změní hodnota závisle proměnné, pokud se hodnota nezávisle proměnné změní o jednotku“</a:t>
            </a:r>
          </a:p>
          <a:p>
            <a:r>
              <a:rPr lang="cs-CZ" dirty="0" smtClean="0"/>
              <a:t>Různé proměnné se mohou změnit o různý počet jednotek</a:t>
            </a:r>
          </a:p>
          <a:p>
            <a:pPr lvl="1"/>
            <a:r>
              <a:rPr lang="cs-CZ" dirty="0" smtClean="0"/>
              <a:t>Pro srovnání síly proměnných v modelu – standardizovaný koeficient beta ( jakou změnu v počtu směrodatných odchylek závisle proměnné způsobí změna o směrodatnou odchylku nezávisle proměnné)</a:t>
            </a:r>
          </a:p>
        </p:txBody>
      </p:sp>
    </p:spTree>
    <p:extLst>
      <p:ext uri="{BB962C8B-B14F-4D97-AF65-F5344CB8AC3E}">
        <p14:creationId xmlns:p14="http://schemas.microsoft.com/office/powerpoint/2010/main" val="206118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Přímá spojnice 10"/>
          <p:cNvCxnSpPr/>
          <p:nvPr/>
        </p:nvCxnSpPr>
        <p:spPr>
          <a:xfrm>
            <a:off x="683568" y="2636912"/>
            <a:ext cx="0" cy="75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4901272" y="2636912"/>
            <a:ext cx="0" cy="381642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2339752" y="3392124"/>
            <a:ext cx="0" cy="2917196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683568" y="3392124"/>
            <a:ext cx="165618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>
            <a:off x="683568" y="2636912"/>
            <a:ext cx="421770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884368" y="63093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2121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R-square?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Ukazuje, kolik procent rozptylu závisle proměnné je vysvětleno přidáním nezávisle proměnných</a:t>
            </a:r>
          </a:p>
          <a:p>
            <a:r>
              <a:rPr lang="cs-CZ" dirty="0" smtClean="0"/>
              <a:t>Původní rozptyl je vypočten jako suma kvadratických odchylek mezi průměrem a jednotlivými hodnotami závisle proměnné</a:t>
            </a:r>
          </a:p>
          <a:p>
            <a:r>
              <a:rPr lang="cs-CZ" dirty="0" smtClean="0"/>
              <a:t>„nový“ rozptyl je vypočten jako suma odchylek od regresní přímky/roviny</a:t>
            </a:r>
          </a:p>
          <a:p>
            <a:r>
              <a:rPr lang="cs-CZ" dirty="0" smtClean="0"/>
              <a:t>Rozdíl mezi původním a novým rozptylem vydělený původní variabilitou = R-square</a:t>
            </a:r>
          </a:p>
          <a:p>
            <a:r>
              <a:rPr lang="cs-CZ" dirty="0" smtClean="0"/>
              <a:t>Čím víc proměnných, tím nižší R-square</a:t>
            </a:r>
          </a:p>
          <a:p>
            <a:pPr lvl="1"/>
            <a:r>
              <a:rPr lang="cs-CZ" dirty="0" smtClean="0"/>
              <a:t>Řešeno pomocí </a:t>
            </a:r>
            <a:r>
              <a:rPr lang="cs-CZ" dirty="0" err="1" smtClean="0"/>
              <a:t>adjusted</a:t>
            </a:r>
            <a:r>
              <a:rPr lang="cs-CZ" dirty="0" smtClean="0"/>
              <a:t> R-</a:t>
            </a:r>
            <a:r>
              <a:rPr lang="cs-CZ" dirty="0" err="1" smtClean="0"/>
              <a:t>squre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55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Ilustrace toho co je to R-</a:t>
            </a:r>
            <a:r>
              <a:rPr lang="cs-CZ" dirty="0" err="1" smtClean="0"/>
              <a:t>squre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7602"/>
            <a:ext cx="7848872" cy="6873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 závisle </a:t>
            </a:r>
          </a:p>
          <a:p>
            <a:r>
              <a:rPr lang="cs-CZ" dirty="0" smtClean="0"/>
              <a:t>proměnné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546902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563888" y="6597352"/>
            <a:ext cx="1512168" cy="992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37199"/>
            <a:ext cx="7832179" cy="6858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683568" y="3068960"/>
            <a:ext cx="712879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48264" y="3068960"/>
            <a:ext cx="16004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 závisle </a:t>
            </a:r>
          </a:p>
          <a:p>
            <a:r>
              <a:rPr lang="cs-CZ" dirty="0" smtClean="0"/>
              <a:t>proměnné</a:t>
            </a:r>
            <a:endParaRPr lang="cs-CZ" dirty="0"/>
          </a:p>
        </p:txBody>
      </p:sp>
      <p:cxnSp>
        <p:nvCxnSpPr>
          <p:cNvPr id="9" name="Přímá spojnice 8"/>
          <p:cNvCxnSpPr/>
          <p:nvPr/>
        </p:nvCxnSpPr>
        <p:spPr>
          <a:xfrm>
            <a:off x="3707904" y="2564904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1293168" y="3077344"/>
            <a:ext cx="0" cy="1143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300192" y="2042846"/>
            <a:ext cx="0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907363" y="2780928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979712" y="3086962"/>
            <a:ext cx="0" cy="945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4139952" y="3086962"/>
            <a:ext cx="0" cy="74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3131840" y="3086962"/>
            <a:ext cx="0" cy="916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508104" y="980728"/>
            <a:ext cx="0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6324824" y="2564904"/>
            <a:ext cx="0" cy="5220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23"/>
          <p:cNvCxnSpPr/>
          <p:nvPr/>
        </p:nvCxnSpPr>
        <p:spPr>
          <a:xfrm>
            <a:off x="5940152" y="2369350"/>
            <a:ext cx="0" cy="699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4716016" y="3077344"/>
            <a:ext cx="0" cy="6828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52200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5372472" y="3077344"/>
            <a:ext cx="0" cy="160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H="1">
            <a:off x="4716016" y="1669740"/>
            <a:ext cx="10063" cy="139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508104" y="2492896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/>
          <p:nvPr/>
        </p:nvCxnSpPr>
        <p:spPr>
          <a:xfrm>
            <a:off x="1293168" y="3086962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1979712" y="3104093"/>
            <a:ext cx="0" cy="355975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721047" y="2708920"/>
            <a:ext cx="5032" cy="36004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5940152" y="2501280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6300192" y="2428358"/>
            <a:ext cx="0" cy="576064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délník 30"/>
          <p:cNvSpPr/>
          <p:nvPr/>
        </p:nvSpPr>
        <p:spPr>
          <a:xfrm>
            <a:off x="107504" y="2276872"/>
            <a:ext cx="288032" cy="17553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480430" y="6525344"/>
            <a:ext cx="1523618" cy="2961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7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Téma: Názory na zasahování státu do ekonomiky</a:t>
            </a:r>
          </a:p>
          <a:p>
            <a:r>
              <a:rPr lang="cs-CZ" dirty="0" smtClean="0"/>
              <a:t>Popis problému: </a:t>
            </a:r>
          </a:p>
          <a:p>
            <a:pPr lvl="1"/>
            <a:r>
              <a:rPr lang="cs-CZ" dirty="0" smtClean="0"/>
              <a:t>Občané mají různé názory na to, zda a jak by měl stát zasahovat do hospodářství</a:t>
            </a:r>
          </a:p>
          <a:p>
            <a:r>
              <a:rPr lang="cs-CZ" dirty="0" smtClean="0"/>
              <a:t>Otázka: Co způsobuje rozdílné názory na zásahy státu do ekonomiky mezi občany?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74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Nadefinování modelu pomocí hypotéz vycházejících z teorie</a:t>
            </a:r>
          </a:p>
          <a:p>
            <a:r>
              <a:rPr lang="cs-CZ" dirty="0" smtClean="0"/>
              <a:t>Sestavení </a:t>
            </a:r>
            <a:r>
              <a:rPr lang="cs-CZ" dirty="0" err="1" smtClean="0"/>
              <a:t>datasetu</a:t>
            </a:r>
            <a:r>
              <a:rPr lang="cs-CZ" dirty="0" smtClean="0"/>
              <a:t> obsahujícího závisle a nezávisle proměnné dle specifikace</a:t>
            </a:r>
          </a:p>
          <a:p>
            <a:r>
              <a:rPr lang="cs-CZ" dirty="0" smtClean="0"/>
              <a:t>Zkontrolování normality závisle proměnné</a:t>
            </a:r>
          </a:p>
          <a:p>
            <a:r>
              <a:rPr lang="cs-CZ" dirty="0" smtClean="0"/>
              <a:t>Zkontrolování vlastností nezávisle proměnných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5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68552"/>
          </a:xfrm>
        </p:spPr>
        <p:txBody>
          <a:bodyPr>
            <a:normAutofit/>
          </a:bodyPr>
          <a:lstStyle/>
          <a:p>
            <a:r>
              <a:rPr lang="cs-CZ" dirty="0" smtClean="0"/>
              <a:t>TESTOVÁNÍ TEORIÍ !!!</a:t>
            </a:r>
          </a:p>
          <a:p>
            <a:endParaRPr lang="cs-CZ" dirty="0" smtClean="0"/>
          </a:p>
          <a:p>
            <a:r>
              <a:rPr lang="cs-CZ" dirty="0" smtClean="0"/>
              <a:t>Zjištění vlivu nezávisle proměnné na závisle proměnnou</a:t>
            </a:r>
          </a:p>
          <a:p>
            <a:pPr lvl="1"/>
            <a:r>
              <a:rPr lang="cs-CZ" dirty="0" smtClean="0"/>
              <a:t>Při kontrole dalších možných faktorů</a:t>
            </a:r>
          </a:p>
          <a:p>
            <a:pPr lvl="1"/>
            <a:r>
              <a:rPr lang="cs-CZ" dirty="0" smtClean="0"/>
              <a:t>(predikce: jakou hodnotu bude mít závisle proměnná při určité kombinaci nezávisle proměnných)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075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699512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Politické hodnoty</a:t>
            </a:r>
          </a:p>
          <a:p>
            <a:r>
              <a:rPr lang="cs-CZ" dirty="0" smtClean="0"/>
              <a:t>Hodnoty jsou preferovanými stavy věcí (svoboda x sociální spravedlnost)</a:t>
            </a:r>
          </a:p>
          <a:p>
            <a:r>
              <a:rPr lang="cs-CZ" dirty="0" smtClean="0"/>
              <a:t>Hodnoty se utváří v průběhu socializace – role věku</a:t>
            </a:r>
          </a:p>
          <a:p>
            <a:r>
              <a:rPr lang="cs-CZ" dirty="0" smtClean="0"/>
              <a:t>Hodnoty jsou ovlivněny aktuální situací jedince (adaptace)  - role příjmu </a:t>
            </a:r>
          </a:p>
          <a:p>
            <a:r>
              <a:rPr lang="cs-CZ" dirty="0" smtClean="0"/>
              <a:t>Role vzdělání a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20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Hypotézy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H1: starší voliči budou preferovat vyšší míru zasahování státu do ekonomiky</a:t>
            </a:r>
          </a:p>
          <a:p>
            <a:r>
              <a:rPr lang="cs-CZ" dirty="0" smtClean="0"/>
              <a:t>H2: s rostoucím příjmem poroste preference vyšší ekonomické svobody.</a:t>
            </a:r>
          </a:p>
          <a:p>
            <a:r>
              <a:rPr lang="cs-CZ" dirty="0" smtClean="0"/>
              <a:t>H3: s vyšším vzděláním </a:t>
            </a:r>
            <a:r>
              <a:rPr lang="cs-CZ" dirty="0"/>
              <a:t>poroste preference vyšší ekonomické </a:t>
            </a:r>
            <a:r>
              <a:rPr lang="cs-CZ" dirty="0" smtClean="0"/>
              <a:t>svobody</a:t>
            </a:r>
          </a:p>
          <a:p>
            <a:r>
              <a:rPr lang="cs-CZ" dirty="0"/>
              <a:t>H3X: s </a:t>
            </a:r>
            <a:r>
              <a:rPr lang="cs-CZ" dirty="0" smtClean="0"/>
              <a:t>vyšším </a:t>
            </a:r>
            <a:r>
              <a:rPr lang="cs-CZ" dirty="0"/>
              <a:t>vzděláním poroste preference vyšší </a:t>
            </a:r>
            <a:r>
              <a:rPr lang="cs-CZ" dirty="0" smtClean="0"/>
              <a:t>míry </a:t>
            </a:r>
            <a:r>
              <a:rPr lang="cs-CZ" dirty="0"/>
              <a:t>zasahování státu do ekonomiky</a:t>
            </a:r>
          </a:p>
          <a:p>
            <a:r>
              <a:rPr lang="cs-CZ" dirty="0" smtClean="0"/>
              <a:t>H4: lidé se zkušeností s nezaměstnaností budou více preferovat zásahy do ekonomiky než lidé bez takové zkušenosti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H0 proměnná nemá vliv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0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5652120" y="207414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candidates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652120" y="1930126"/>
            <a:ext cx="2366054" cy="64807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839177"/>
            <a:ext cx="2142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41155" y="137838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6146" y="188262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Type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48951" y="326370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Religious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51877" y="369025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Native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47994" y="4094717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Retired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372333" y="452543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66578" y="494544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Unemployed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41155" y="1378382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348951" y="3262753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51877" y="3690256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353749" y="4096219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41155" y="1884123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57455" y="4525438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57455" y="4929544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2715" y="536199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Commuters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363592" y="5346092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72715" y="578165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Entrepreneurs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63592" y="5765756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81062" y="616810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Prefab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houses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63592" y="6168101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338169" y="849527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07468" y="10692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323528" y="117276"/>
            <a:ext cx="2366054" cy="36783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Přímá spojnice se šipkou 35"/>
          <p:cNvCxnSpPr>
            <a:stCxn id="34" idx="3"/>
            <a:endCxn id="6" idx="1"/>
          </p:cNvCxnSpPr>
          <p:nvPr/>
        </p:nvCxnSpPr>
        <p:spPr>
          <a:xfrm>
            <a:off x="2689582" y="301191"/>
            <a:ext cx="2962538" cy="19576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stCxn id="32" idx="3"/>
            <a:endCxn id="6" idx="1"/>
          </p:cNvCxnSpPr>
          <p:nvPr/>
        </p:nvCxnSpPr>
        <p:spPr>
          <a:xfrm>
            <a:off x="2704223" y="1033442"/>
            <a:ext cx="2947897" cy="12253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23" idx="3"/>
            <a:endCxn id="6" idx="1"/>
          </p:cNvCxnSpPr>
          <p:nvPr/>
        </p:nvCxnSpPr>
        <p:spPr>
          <a:xfrm>
            <a:off x="2707209" y="2068038"/>
            <a:ext cx="2944911" cy="1907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18" idx="3"/>
            <a:endCxn id="7" idx="1"/>
          </p:cNvCxnSpPr>
          <p:nvPr/>
        </p:nvCxnSpPr>
        <p:spPr>
          <a:xfrm>
            <a:off x="2707209" y="1562297"/>
            <a:ext cx="2944911" cy="6918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se šipkou 46"/>
          <p:cNvCxnSpPr>
            <a:stCxn id="19" idx="3"/>
            <a:endCxn id="7" idx="1"/>
          </p:cNvCxnSpPr>
          <p:nvPr/>
        </p:nvCxnSpPr>
        <p:spPr>
          <a:xfrm flipV="1">
            <a:off x="2715005" y="2254162"/>
            <a:ext cx="2937115" cy="11925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20" idx="3"/>
            <a:endCxn id="7" idx="1"/>
          </p:cNvCxnSpPr>
          <p:nvPr/>
        </p:nvCxnSpPr>
        <p:spPr>
          <a:xfrm flipV="1">
            <a:off x="2717931" y="2254162"/>
            <a:ext cx="2934189" cy="16200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stCxn id="21" idx="3"/>
            <a:endCxn id="6" idx="1"/>
          </p:cNvCxnSpPr>
          <p:nvPr/>
        </p:nvCxnSpPr>
        <p:spPr>
          <a:xfrm flipV="1">
            <a:off x="2719803" y="2258808"/>
            <a:ext cx="2932317" cy="20213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/>
          <p:cNvCxnSpPr>
            <a:stCxn id="24" idx="3"/>
            <a:endCxn id="6" idx="1"/>
          </p:cNvCxnSpPr>
          <p:nvPr/>
        </p:nvCxnSpPr>
        <p:spPr>
          <a:xfrm flipV="1">
            <a:off x="2723509" y="2258808"/>
            <a:ext cx="2928611" cy="24505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25" idx="3"/>
            <a:endCxn id="6" idx="1"/>
          </p:cNvCxnSpPr>
          <p:nvPr/>
        </p:nvCxnSpPr>
        <p:spPr>
          <a:xfrm flipV="1">
            <a:off x="2723509" y="2258808"/>
            <a:ext cx="2928611" cy="28546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>
            <a:stCxn id="29" idx="3"/>
            <a:endCxn id="6" idx="1"/>
          </p:cNvCxnSpPr>
          <p:nvPr/>
        </p:nvCxnSpPr>
        <p:spPr>
          <a:xfrm flipV="1">
            <a:off x="2729646" y="2258808"/>
            <a:ext cx="2922474" cy="36908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>
            <a:stCxn id="27" idx="3"/>
            <a:endCxn id="6" idx="1"/>
          </p:cNvCxnSpPr>
          <p:nvPr/>
        </p:nvCxnSpPr>
        <p:spPr>
          <a:xfrm flipV="1">
            <a:off x="2729646" y="2258808"/>
            <a:ext cx="2922474" cy="32711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>
            <a:stCxn id="31" idx="3"/>
            <a:endCxn id="6" idx="1"/>
          </p:cNvCxnSpPr>
          <p:nvPr/>
        </p:nvCxnSpPr>
        <p:spPr>
          <a:xfrm flipV="1">
            <a:off x="2729646" y="2258808"/>
            <a:ext cx="2922474" cy="40932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bdélník 88"/>
          <p:cNvSpPr/>
          <p:nvPr/>
        </p:nvSpPr>
        <p:spPr>
          <a:xfrm>
            <a:off x="99652" y="776291"/>
            <a:ext cx="2911220" cy="184085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délník 90"/>
          <p:cNvSpPr/>
          <p:nvPr/>
        </p:nvSpPr>
        <p:spPr>
          <a:xfrm>
            <a:off x="99653" y="2850415"/>
            <a:ext cx="2911220" cy="3793152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TextovéPole 142"/>
          <p:cNvSpPr txBox="1"/>
          <p:nvPr/>
        </p:nvSpPr>
        <p:spPr>
          <a:xfrm>
            <a:off x="99653" y="2258808"/>
            <a:ext cx="291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Structural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TextovéPole 143"/>
          <p:cNvSpPr txBox="1"/>
          <p:nvPr/>
        </p:nvSpPr>
        <p:spPr>
          <a:xfrm>
            <a:off x="99653" y="2850415"/>
            <a:ext cx="2911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Socio-economic</a:t>
            </a:r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57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Závisle proměnná:  Míra zasahování státu do ekonomiky</a:t>
            </a:r>
          </a:p>
          <a:p>
            <a:pPr lvl="1"/>
            <a:r>
              <a:rPr lang="cs-CZ" dirty="0" smtClean="0"/>
              <a:t>Vytvořeno jako faktorové skóre na základě proměnných </a:t>
            </a:r>
          </a:p>
          <a:p>
            <a:pPr lvl="1"/>
            <a:r>
              <a:rPr lang="cs-CZ" dirty="0" smtClean="0"/>
              <a:t>Hodnoty 0 – 10 (0 – zasahování, 10 – svoboda)</a:t>
            </a:r>
            <a:endParaRPr lang="cs-CZ" dirty="0"/>
          </a:p>
          <a:p>
            <a:pPr lvl="1"/>
            <a:r>
              <a:rPr lang="cs-CZ" dirty="0"/>
              <a:t>Ke kterému z každé dvojice následujících </a:t>
            </a:r>
            <a:r>
              <a:rPr lang="cs-CZ" dirty="0" smtClean="0"/>
              <a:t>výroků </a:t>
            </a:r>
            <a:r>
              <a:rPr lang="cs-CZ" dirty="0"/>
              <a:t>byste se spíše </a:t>
            </a:r>
            <a:r>
              <a:rPr lang="cs-CZ" dirty="0" smtClean="0"/>
              <a:t>přiklonil</a:t>
            </a:r>
            <a:r>
              <a:rPr lang="cs-CZ" dirty="0"/>
              <a:t>?</a:t>
            </a:r>
          </a:p>
          <a:p>
            <a:pPr lvl="1"/>
            <a:r>
              <a:rPr lang="cs-CZ" dirty="0" smtClean="0"/>
              <a:t>Rozvoj hospodářství </a:t>
            </a:r>
            <a:r>
              <a:rPr lang="cs-CZ" dirty="0"/>
              <a:t>má být ponechán vlastnímu </a:t>
            </a:r>
            <a:r>
              <a:rPr lang="cs-CZ" dirty="0" smtClean="0"/>
              <a:t>vývoji/má </a:t>
            </a:r>
            <a:r>
              <a:rPr lang="cs-CZ" dirty="0"/>
              <a:t>být </a:t>
            </a:r>
            <a:r>
              <a:rPr lang="cs-CZ" dirty="0" smtClean="0"/>
              <a:t>usměrňován státem</a:t>
            </a:r>
          </a:p>
          <a:p>
            <a:pPr lvl="1"/>
            <a:r>
              <a:rPr lang="cs-CZ" dirty="0" smtClean="0"/>
              <a:t>Stát </a:t>
            </a:r>
            <a:r>
              <a:rPr lang="cs-CZ" dirty="0"/>
              <a:t>má </a:t>
            </a:r>
            <a:r>
              <a:rPr lang="cs-CZ" dirty="0" smtClean="0"/>
              <a:t>zaručit</a:t>
            </a:r>
            <a:r>
              <a:rPr lang="cs-CZ" dirty="0"/>
              <a:t>, aby ten, kdo chce pracovat, dostal </a:t>
            </a:r>
            <a:r>
              <a:rPr lang="cs-CZ" dirty="0" smtClean="0"/>
              <a:t>práci/ Kdo </a:t>
            </a:r>
            <a:r>
              <a:rPr lang="cs-CZ" dirty="0"/>
              <a:t>chce pracovat, musí se o získání práce postarat </a:t>
            </a:r>
            <a:r>
              <a:rPr lang="cs-CZ" dirty="0" smtClean="0"/>
              <a:t>sám</a:t>
            </a:r>
            <a:endParaRPr lang="cs-CZ" dirty="0"/>
          </a:p>
          <a:p>
            <a:pPr lvl="1"/>
            <a:r>
              <a:rPr lang="cs-CZ" dirty="0"/>
              <a:t>Velkým </a:t>
            </a:r>
            <a:r>
              <a:rPr lang="cs-CZ" dirty="0" smtClean="0"/>
              <a:t>hospodářským podnikům </a:t>
            </a:r>
            <a:r>
              <a:rPr lang="cs-CZ" dirty="0"/>
              <a:t>má stát umožnit co </a:t>
            </a:r>
            <a:r>
              <a:rPr lang="cs-CZ" dirty="0" smtClean="0"/>
              <a:t>největší samostatnost/ </a:t>
            </a:r>
            <a:r>
              <a:rPr lang="cs-CZ" dirty="0"/>
              <a:t>Na velké </a:t>
            </a:r>
            <a:r>
              <a:rPr lang="cs-CZ" dirty="0" smtClean="0"/>
              <a:t>hospodářské </a:t>
            </a:r>
            <a:r>
              <a:rPr lang="cs-CZ" dirty="0"/>
              <a:t>podniky má stát co nejvíce </a:t>
            </a:r>
            <a:r>
              <a:rPr lang="cs-CZ" dirty="0" smtClean="0"/>
              <a:t>dohlížet</a:t>
            </a:r>
          </a:p>
          <a:p>
            <a:pPr lvl="1"/>
            <a:r>
              <a:rPr lang="cs-CZ" dirty="0"/>
              <a:t>Velikost soukromého vlastnictví by nijak být omezována </a:t>
            </a:r>
            <a:r>
              <a:rPr lang="cs-CZ" dirty="0" smtClean="0"/>
              <a:t>neměla/by nějakým způsobem </a:t>
            </a:r>
            <a:r>
              <a:rPr lang="cs-CZ" dirty="0"/>
              <a:t>být omezována </a:t>
            </a:r>
            <a:r>
              <a:rPr lang="cs-CZ" dirty="0" smtClean="0"/>
              <a:t>měla</a:t>
            </a:r>
            <a:r>
              <a:rPr lang="cs-CZ" dirty="0"/>
              <a:t>.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61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Nezávisle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Nezávisle / kontrolní proměnné</a:t>
            </a:r>
          </a:p>
          <a:p>
            <a:r>
              <a:rPr lang="cs-CZ" dirty="0" smtClean="0"/>
              <a:t>Příjem: čistý příjem domácnosti</a:t>
            </a:r>
          </a:p>
          <a:p>
            <a:r>
              <a:rPr lang="cs-CZ" dirty="0" smtClean="0"/>
              <a:t>Subjektivní hodnocení příjmu (dichotomická proměnná)</a:t>
            </a:r>
          </a:p>
          <a:p>
            <a:r>
              <a:rPr lang="cs-CZ" dirty="0" smtClean="0"/>
              <a:t>Věk</a:t>
            </a:r>
          </a:p>
          <a:p>
            <a:r>
              <a:rPr lang="cs-CZ" dirty="0" smtClean="0"/>
              <a:t>Nespokojenost s vnějšími podmínkami: součet proměnných ptajících se na hodnocení ekonomické a politické situace (od 0 do 10)</a:t>
            </a:r>
          </a:p>
          <a:p>
            <a:r>
              <a:rPr lang="cs-CZ" dirty="0" smtClean="0"/>
              <a:t>Vzdělání: kategorická proměnná </a:t>
            </a:r>
            <a:r>
              <a:rPr lang="cs-CZ" dirty="0" err="1" smtClean="0"/>
              <a:t>rekódovaná</a:t>
            </a:r>
            <a:r>
              <a:rPr lang="cs-CZ" dirty="0" smtClean="0"/>
              <a:t> na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</a:p>
          <a:p>
            <a:pPr lvl="1"/>
            <a:r>
              <a:rPr lang="cs-CZ" dirty="0" smtClean="0"/>
              <a:t>ZŠ vzdělání referenční kategorií</a:t>
            </a:r>
          </a:p>
          <a:p>
            <a:r>
              <a:rPr lang="cs-CZ" dirty="0" smtClean="0"/>
              <a:t>Nezaměstnanost: </a:t>
            </a:r>
            <a:r>
              <a:rPr lang="cs-CZ" dirty="0"/>
              <a:t>kategorická proměnná </a:t>
            </a:r>
            <a:r>
              <a:rPr lang="cs-CZ" dirty="0" err="1"/>
              <a:t>rekódovaná</a:t>
            </a:r>
            <a:r>
              <a:rPr lang="cs-CZ" dirty="0"/>
              <a:t> na </a:t>
            </a:r>
            <a:r>
              <a:rPr lang="cs-CZ" dirty="0" err="1"/>
              <a:t>dummy</a:t>
            </a:r>
            <a:r>
              <a:rPr lang="cs-CZ" dirty="0"/>
              <a:t> proměnné</a:t>
            </a:r>
          </a:p>
          <a:p>
            <a:pPr lvl="1"/>
            <a:r>
              <a:rPr lang="cs-CZ" dirty="0" smtClean="0"/>
              <a:t>Bez zkušenosti s nezaměstnaností jako referenční kategorie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6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Normalita závisle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Jinakost rozdělení</a:t>
            </a:r>
          </a:p>
          <a:p>
            <a:pPr lvl="1"/>
            <a:r>
              <a:rPr lang="cs-CZ" dirty="0" smtClean="0"/>
              <a:t>ovlivňuje především hodnoty signifikance</a:t>
            </a:r>
          </a:p>
          <a:p>
            <a:pPr lvl="1"/>
            <a:r>
              <a:rPr lang="cs-CZ" dirty="0" smtClean="0"/>
              <a:t>Zkresluje odhady parametrů</a:t>
            </a:r>
          </a:p>
          <a:p>
            <a:r>
              <a:rPr lang="cs-CZ" dirty="0" smtClean="0"/>
              <a:t>Prvně vizuální zhodnocení pomocí histogramu</a:t>
            </a:r>
          </a:p>
          <a:p>
            <a:r>
              <a:rPr lang="cs-CZ" dirty="0" smtClean="0"/>
              <a:t>Testy</a:t>
            </a:r>
          </a:p>
          <a:p>
            <a:pPr lvl="1"/>
            <a:r>
              <a:rPr lang="cs-CZ" dirty="0" smtClean="0"/>
              <a:t>K-S a S-W</a:t>
            </a:r>
          </a:p>
          <a:p>
            <a:pPr lvl="1"/>
            <a:r>
              <a:rPr lang="cs-CZ" dirty="0" smtClean="0"/>
              <a:t>Ve velkých souborech lze brát s rezervou</a:t>
            </a:r>
          </a:p>
          <a:p>
            <a:pPr lvl="1"/>
            <a:r>
              <a:rPr lang="cs-CZ" dirty="0" smtClean="0"/>
              <a:t>Šikmost a strmost není větší než 1 (3)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71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3" y="1382041"/>
            <a:ext cx="5328811" cy="4525963"/>
          </a:xfrm>
        </p:spPr>
        <p:txBody>
          <a:bodyPr/>
          <a:lstStyle/>
          <a:p>
            <a:r>
              <a:rPr lang="cs-CZ" dirty="0" smtClean="0"/>
              <a:t>Histogram</a:t>
            </a:r>
          </a:p>
          <a:p>
            <a:pPr lvl="1"/>
            <a:r>
              <a:rPr lang="cs-CZ" dirty="0" err="1" smtClean="0"/>
              <a:t>Analyze</a:t>
            </a:r>
            <a:r>
              <a:rPr lang="cs-CZ" dirty="0" smtClean="0"/>
              <a:t>-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stat-frequencies</a:t>
            </a:r>
            <a:r>
              <a:rPr lang="cs-CZ" dirty="0" smtClean="0"/>
              <a:t> – </a:t>
            </a:r>
            <a:r>
              <a:rPr lang="cs-CZ" dirty="0" err="1" smtClean="0"/>
              <a:t>plots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Kolmogorův</a:t>
            </a:r>
            <a:r>
              <a:rPr lang="cs-CZ" dirty="0" smtClean="0"/>
              <a:t>-Smirnovův test</a:t>
            </a:r>
          </a:p>
          <a:p>
            <a:pPr lvl="1"/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descriptive</a:t>
            </a:r>
            <a:r>
              <a:rPr lang="cs-CZ" dirty="0" smtClean="0"/>
              <a:t> </a:t>
            </a:r>
            <a:r>
              <a:rPr lang="cs-CZ" dirty="0" err="1" smtClean="0"/>
              <a:t>stat</a:t>
            </a:r>
            <a:r>
              <a:rPr lang="cs-CZ" dirty="0" smtClean="0"/>
              <a:t> – </a:t>
            </a:r>
            <a:r>
              <a:rPr lang="cs-CZ" dirty="0" err="1" smtClean="0"/>
              <a:t>explore</a:t>
            </a:r>
            <a:r>
              <a:rPr lang="cs-CZ" dirty="0" smtClean="0"/>
              <a:t> – </a:t>
            </a:r>
            <a:r>
              <a:rPr lang="cs-CZ" dirty="0" err="1" smtClean="0"/>
              <a:t>plots</a:t>
            </a:r>
            <a:r>
              <a:rPr lang="cs-CZ" dirty="0" smtClean="0"/>
              <a:t> – normality </a:t>
            </a:r>
            <a:r>
              <a:rPr lang="cs-CZ" dirty="0" err="1" smtClean="0"/>
              <a:t>plots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465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Test normality závisle proměnné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861" y="482232"/>
            <a:ext cx="3947214" cy="3162791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5949" y="3645023"/>
            <a:ext cx="3937656" cy="3155133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949" y="5298707"/>
            <a:ext cx="5513180" cy="147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0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24" y="-32879"/>
            <a:ext cx="8568952" cy="6866060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7128284" y="1052736"/>
            <a:ext cx="504056" cy="461665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95736" y="4876609"/>
            <a:ext cx="543256" cy="461665"/>
          </a:xfrm>
          <a:prstGeom prst="ellipse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5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Odebrání </a:t>
            </a:r>
            <a:r>
              <a:rPr lang="cs-CZ" dirty="0" err="1" smtClean="0"/>
              <a:t>outlierů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Outliery</a:t>
            </a:r>
            <a:r>
              <a:rPr lang="cs-CZ" dirty="0" smtClean="0"/>
              <a:t> je možné z analýzy vynechat</a:t>
            </a:r>
          </a:p>
          <a:p>
            <a:r>
              <a:rPr lang="cs-CZ" dirty="0" smtClean="0"/>
              <a:t>Jde o přípustnou manipulaci s daty</a:t>
            </a:r>
          </a:p>
          <a:p>
            <a:r>
              <a:rPr lang="cs-CZ" dirty="0" smtClean="0"/>
              <a:t>Nutné reportovat!!!</a:t>
            </a:r>
          </a:p>
          <a:p>
            <a:r>
              <a:rPr lang="cs-CZ" dirty="0" smtClean="0"/>
              <a:t>Vhodné také ukázat rozdíl ve výsledcích analýzy před a po odstranění </a:t>
            </a:r>
            <a:r>
              <a:rPr lang="cs-CZ" dirty="0" err="1" smtClean="0"/>
              <a:t>outlierů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07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je závisle proměnná v pořádku</a:t>
            </a:r>
          </a:p>
          <a:p>
            <a:pPr lvl="1"/>
            <a:r>
              <a:rPr lang="cs-CZ" dirty="0" err="1" smtClean="0"/>
              <a:t>Rekódování</a:t>
            </a:r>
            <a:r>
              <a:rPr lang="cs-CZ" dirty="0" smtClean="0"/>
              <a:t> </a:t>
            </a:r>
            <a:r>
              <a:rPr lang="cs-CZ" dirty="0" err="1" smtClean="0"/>
              <a:t>nezavisle</a:t>
            </a:r>
            <a:r>
              <a:rPr lang="cs-CZ" dirty="0" smtClean="0"/>
              <a:t> proměnných</a:t>
            </a:r>
          </a:p>
          <a:p>
            <a:pPr lvl="1"/>
            <a:r>
              <a:rPr lang="cs-CZ" dirty="0" smtClean="0"/>
              <a:t>Kontrola </a:t>
            </a:r>
            <a:r>
              <a:rPr lang="cs-CZ" dirty="0" err="1" smtClean="0"/>
              <a:t>multikolinearity</a:t>
            </a:r>
            <a:r>
              <a:rPr lang="cs-CZ" dirty="0" smtClean="0"/>
              <a:t> nezávisle proměnných</a:t>
            </a:r>
          </a:p>
          <a:p>
            <a:pPr lvl="2"/>
            <a:r>
              <a:rPr lang="cs-CZ" dirty="0" smtClean="0"/>
              <a:t>Nezávisle proměnné by mezi sebou neměly příliš souviset</a:t>
            </a:r>
          </a:p>
          <a:p>
            <a:pPr lvl="2"/>
            <a:r>
              <a:rPr lang="cs-CZ" dirty="0" smtClean="0"/>
              <a:t>První kontrola pomocí korelačního koeficientu</a:t>
            </a:r>
          </a:p>
          <a:p>
            <a:pPr lvl="2"/>
            <a:r>
              <a:rPr lang="cs-CZ" dirty="0" smtClean="0"/>
              <a:t>Další kontrola přímo v modelu</a:t>
            </a:r>
          </a:p>
          <a:p>
            <a:pPr lvl="1"/>
            <a:r>
              <a:rPr lang="cs-CZ" dirty="0" smtClean="0"/>
              <a:t>Výpočet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6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otázek ze závěrečných prací v </a:t>
            </a:r>
            <a:r>
              <a:rPr lang="cs-CZ" dirty="0" err="1" smtClean="0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Jak závisí naděje na zvídavosti a přemítání? </a:t>
            </a:r>
          </a:p>
          <a:p>
            <a:pPr lvl="1"/>
            <a:r>
              <a:rPr lang="cs-CZ" dirty="0" smtClean="0"/>
              <a:t>H1: Respondenti dosahující vyšší míry zvídavosti vykazují vyšší míru naděje. </a:t>
            </a:r>
          </a:p>
          <a:p>
            <a:pPr lvl="1"/>
            <a:r>
              <a:rPr lang="cs-CZ" dirty="0" smtClean="0"/>
              <a:t>H2: Respondenti dosahující vyšší míry přemítání vykazují nižší míru naděje</a:t>
            </a:r>
          </a:p>
          <a:p>
            <a:r>
              <a:rPr lang="cs-CZ" dirty="0" smtClean="0"/>
              <a:t>Jak závisí stupeň glomerulární filtrace na biochemických, demografických a antropometrických údajích pacientů?</a:t>
            </a:r>
          </a:p>
          <a:p>
            <a:pPr lvl="1"/>
            <a:r>
              <a:rPr lang="cs-CZ" dirty="0" smtClean="0"/>
              <a:t>Mezi nezávislé faktory asociované s nižší glomerulární filtrací patří vyšší hladina sérového kreatininu, vyšší věk, ženské pohlaví, jiný než Afroamerický etnický původ, vyšší koncentrace sérové urey a nižší koncentrace sérového albuminu</a:t>
            </a:r>
          </a:p>
          <a:p>
            <a:r>
              <a:rPr lang="cs-CZ" dirty="0" smtClean="0"/>
              <a:t>Jak závisí rychlost plavání na stylu?</a:t>
            </a:r>
          </a:p>
        </p:txBody>
      </p:sp>
    </p:spTree>
    <p:extLst>
      <p:ext uri="{BB962C8B-B14F-4D97-AF65-F5344CB8AC3E}">
        <p14:creationId xmlns:p14="http://schemas.microsoft.com/office/powerpoint/2010/main" val="172652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Průzkum souvislosti mezi proměnnými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Crostab</a:t>
            </a:r>
            <a:endParaRPr lang="cs-CZ" dirty="0" smtClean="0"/>
          </a:p>
          <a:p>
            <a:r>
              <a:rPr lang="cs-CZ" dirty="0" smtClean="0"/>
              <a:t>Existuje poměrně silný vztah mezi subjektivní chudobou a zkušeností s nezaměstnaností</a:t>
            </a:r>
          </a:p>
          <a:p>
            <a:r>
              <a:rPr lang="cs-CZ" dirty="0" err="1" smtClean="0"/>
              <a:t>Rekódování</a:t>
            </a:r>
            <a:r>
              <a:rPr lang="cs-CZ" dirty="0" smtClean="0"/>
              <a:t> kombinace proměnných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9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Kontrola </a:t>
            </a:r>
            <a:r>
              <a:rPr lang="cs-CZ" dirty="0" err="1" smtClean="0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661" y="1151627"/>
            <a:ext cx="8229600" cy="4525963"/>
          </a:xfrm>
        </p:spPr>
        <p:txBody>
          <a:bodyPr/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correlate</a:t>
            </a:r>
            <a:r>
              <a:rPr lang="cs-CZ" dirty="0" smtClean="0"/>
              <a:t> - </a:t>
            </a:r>
            <a:r>
              <a:rPr lang="cs-CZ" dirty="0" err="1" smtClean="0"/>
              <a:t>bivariate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74" y="2053589"/>
            <a:ext cx="8010242" cy="4597293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7524328" y="3933056"/>
            <a:ext cx="792088" cy="720080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79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Naklikání</a:t>
            </a:r>
            <a:r>
              <a:rPr lang="cs-CZ" dirty="0" smtClean="0"/>
              <a:t>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Analyze</a:t>
            </a:r>
            <a:r>
              <a:rPr lang="cs-CZ" dirty="0" smtClean="0"/>
              <a:t> – </a:t>
            </a:r>
            <a:r>
              <a:rPr lang="cs-CZ" dirty="0" err="1" smtClean="0"/>
              <a:t>regression</a:t>
            </a:r>
            <a:r>
              <a:rPr lang="cs-CZ" dirty="0" smtClean="0"/>
              <a:t> – </a:t>
            </a:r>
            <a:r>
              <a:rPr lang="cs-CZ" dirty="0" err="1" smtClean="0"/>
              <a:t>linear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Dependent</a:t>
            </a:r>
            <a:r>
              <a:rPr lang="cs-CZ" dirty="0" smtClean="0"/>
              <a:t>: </a:t>
            </a:r>
            <a:r>
              <a:rPr lang="cs-CZ" dirty="0" err="1" smtClean="0"/>
              <a:t>lp_ekonom</a:t>
            </a:r>
            <a:endParaRPr lang="cs-CZ" dirty="0" smtClean="0"/>
          </a:p>
          <a:p>
            <a:r>
              <a:rPr lang="cs-CZ" dirty="0" smtClean="0"/>
              <a:t>Independent: </a:t>
            </a:r>
            <a:r>
              <a:rPr lang="cs-CZ" dirty="0"/>
              <a:t>vek, </a:t>
            </a:r>
            <a:r>
              <a:rPr lang="cs-CZ" dirty="0" smtClean="0"/>
              <a:t>nespokojenost, </a:t>
            </a:r>
            <a:r>
              <a:rPr lang="cs-CZ" dirty="0" err="1" smtClean="0"/>
              <a:t>prijem</a:t>
            </a:r>
            <a:r>
              <a:rPr lang="cs-CZ" dirty="0"/>
              <a:t>, </a:t>
            </a:r>
            <a:r>
              <a:rPr lang="cs-CZ" dirty="0" err="1" smtClean="0"/>
              <a:t>chudi_subj</a:t>
            </a:r>
            <a:r>
              <a:rPr lang="cs-CZ" dirty="0" smtClean="0"/>
              <a:t>, učeň, </a:t>
            </a:r>
            <a:r>
              <a:rPr lang="cs-CZ" dirty="0" err="1" smtClean="0"/>
              <a:t>sš</a:t>
            </a:r>
            <a:r>
              <a:rPr lang="cs-CZ" dirty="0" smtClean="0"/>
              <a:t>, </a:t>
            </a:r>
            <a:r>
              <a:rPr lang="cs-CZ" dirty="0" err="1" smtClean="0"/>
              <a:t>vš</a:t>
            </a:r>
            <a:r>
              <a:rPr lang="cs-CZ" dirty="0" smtClean="0"/>
              <a:t>, </a:t>
            </a:r>
            <a:r>
              <a:rPr lang="cs-CZ" dirty="0" err="1" smtClean="0"/>
              <a:t>zkus_nezam</a:t>
            </a:r>
            <a:r>
              <a:rPr lang="cs-CZ" dirty="0" smtClean="0"/>
              <a:t>, </a:t>
            </a:r>
            <a:r>
              <a:rPr lang="cs-CZ" dirty="0" err="1" smtClean="0"/>
              <a:t>zajem</a:t>
            </a:r>
            <a:r>
              <a:rPr lang="cs-CZ" dirty="0" smtClean="0"/>
              <a:t>, muž, </a:t>
            </a:r>
            <a:r>
              <a:rPr lang="cs-CZ" dirty="0" err="1" smtClean="0"/>
              <a:t>mesto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Statistics</a:t>
            </a:r>
            <a:r>
              <a:rPr lang="cs-CZ" dirty="0" smtClean="0"/>
              <a:t>: </a:t>
            </a:r>
            <a:r>
              <a:rPr lang="cs-CZ" dirty="0" err="1" smtClean="0"/>
              <a:t>colinearity</a:t>
            </a:r>
            <a:r>
              <a:rPr lang="cs-CZ" dirty="0" smtClean="0"/>
              <a:t> </a:t>
            </a:r>
            <a:r>
              <a:rPr lang="cs-CZ" dirty="0" err="1" smtClean="0"/>
              <a:t>dignostics</a:t>
            </a:r>
            <a:r>
              <a:rPr lang="cs-CZ" dirty="0" smtClean="0"/>
              <a:t>, </a:t>
            </a:r>
            <a:r>
              <a:rPr lang="cs-CZ" dirty="0" err="1" smtClean="0"/>
              <a:t>casewise</a:t>
            </a:r>
            <a:r>
              <a:rPr lang="cs-CZ" dirty="0" smtClean="0"/>
              <a:t> </a:t>
            </a:r>
            <a:r>
              <a:rPr lang="cs-CZ" dirty="0" err="1" smtClean="0"/>
              <a:t>diagnistocs</a:t>
            </a:r>
            <a:r>
              <a:rPr lang="cs-CZ" dirty="0" smtClean="0"/>
              <a:t> &gt;2,5</a:t>
            </a:r>
          </a:p>
          <a:p>
            <a:endParaRPr lang="cs-CZ" dirty="0"/>
          </a:p>
          <a:p>
            <a:r>
              <a:rPr lang="cs-CZ" dirty="0" err="1" smtClean="0"/>
              <a:t>Plots</a:t>
            </a:r>
            <a:r>
              <a:rPr lang="cs-CZ" dirty="0" smtClean="0"/>
              <a:t>: Y:*ZRESID, X:*ZPRED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302978"/>
            <a:ext cx="8229600" cy="1143000"/>
          </a:xfrm>
        </p:spPr>
        <p:txBody>
          <a:bodyPr/>
          <a:lstStyle/>
          <a:p>
            <a:r>
              <a:rPr lang="cs-CZ" dirty="0" smtClean="0"/>
              <a:t>Interpretace R</a:t>
            </a:r>
            <a:r>
              <a:rPr lang="cs-CZ" baseline="30000" dirty="0" smtClean="0"/>
              <a:t>2</a:t>
            </a:r>
            <a:r>
              <a:rPr lang="cs-CZ" dirty="0" smtClean="0"/>
              <a:t> a </a:t>
            </a:r>
            <a:r>
              <a:rPr lang="cs-CZ" dirty="0" err="1" smtClean="0"/>
              <a:t>adj</a:t>
            </a:r>
            <a:r>
              <a:rPr lang="cs-CZ" dirty="0" smtClean="0"/>
              <a:t>. R</a:t>
            </a:r>
            <a:r>
              <a:rPr lang="cs-CZ" baseline="30000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50120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Model vysvětluje 9,4 % variability závisle proměnné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Model je statisticky významný (tj. můžeme jeho výstupy zobecnit na populaci)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79" y="3293042"/>
            <a:ext cx="7609697" cy="251222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620688"/>
            <a:ext cx="7888149" cy="2160240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2267744" y="980728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7092280" y="3573016"/>
            <a:ext cx="1260140" cy="1224136"/>
          </a:xfrm>
          <a:prstGeom prst="ellipse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5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R</a:t>
            </a:r>
            <a:r>
              <a:rPr lang="cs-CZ" baseline="30000" dirty="0" smtClean="0"/>
              <a:t>2</a:t>
            </a:r>
            <a:r>
              <a:rPr lang="cs-CZ" dirty="0" smtClean="0"/>
              <a:t> a </a:t>
            </a:r>
            <a:r>
              <a:rPr lang="cs-CZ" dirty="0" err="1" smtClean="0"/>
              <a:t>adj</a:t>
            </a:r>
            <a:r>
              <a:rPr lang="cs-CZ" dirty="0" smtClean="0"/>
              <a:t>. R</a:t>
            </a:r>
            <a:r>
              <a:rPr lang="cs-CZ" baseline="30000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neukazuje,</a:t>
            </a:r>
            <a:r>
              <a:rPr lang="cs-CZ" dirty="0"/>
              <a:t> nakolik jsou výsledky platné v celém </a:t>
            </a:r>
            <a:r>
              <a:rPr lang="cs-CZ" dirty="0" smtClean="0"/>
              <a:t>souboru,</a:t>
            </a:r>
          </a:p>
          <a:p>
            <a:r>
              <a:rPr lang="cs-CZ" b="1" dirty="0" smtClean="0"/>
              <a:t>neukazuje</a:t>
            </a:r>
            <a:r>
              <a:rPr lang="cs-CZ" dirty="0" smtClean="0"/>
              <a:t>, pro jaké procento voličů vztah platí</a:t>
            </a:r>
          </a:p>
          <a:p>
            <a:r>
              <a:rPr lang="cs-CZ" dirty="0" smtClean="0"/>
              <a:t>ukazuje </a:t>
            </a:r>
            <a:r>
              <a:rPr lang="cs-CZ" dirty="0"/>
              <a:t>jak moc model vysvětluje rozptyl v závisle </a:t>
            </a:r>
            <a:r>
              <a:rPr lang="cs-CZ" dirty="0" smtClean="0"/>
              <a:t>proměnné.</a:t>
            </a:r>
          </a:p>
          <a:p>
            <a:r>
              <a:rPr lang="cs-CZ" dirty="0" smtClean="0"/>
              <a:t>Jak dobře model popisuje realitu (zaznamenanou v datech)</a:t>
            </a:r>
            <a:endParaRPr lang="cs-CZ" dirty="0"/>
          </a:p>
          <a:p>
            <a:r>
              <a:rPr lang="cs-CZ" dirty="0" smtClean="0"/>
              <a:t>Když </a:t>
            </a:r>
            <a:r>
              <a:rPr lang="cs-CZ" dirty="0"/>
              <a:t>je model nesignifikantní </a:t>
            </a:r>
            <a:r>
              <a:rPr lang="cs-CZ" dirty="0" smtClean="0"/>
              <a:t>(tj. </a:t>
            </a:r>
            <a:r>
              <a:rPr lang="cs-CZ" dirty="0"/>
              <a:t>žádná z proměnných nepřispívá k vysvětlení </a:t>
            </a:r>
            <a:r>
              <a:rPr lang="cs-CZ" dirty="0" smtClean="0"/>
              <a:t>rozptylu), tak </a:t>
            </a:r>
            <a:r>
              <a:rPr lang="cs-CZ" dirty="0"/>
              <a:t>použité proměnné nejsou vhodné, </a:t>
            </a:r>
            <a:endParaRPr lang="cs-CZ" dirty="0" smtClean="0"/>
          </a:p>
          <a:p>
            <a:pPr lvl="1"/>
            <a:r>
              <a:rPr lang="cs-CZ" dirty="0" smtClean="0"/>
              <a:t>nikoli</a:t>
            </a:r>
            <a:r>
              <a:rPr lang="cs-CZ" dirty="0"/>
              <a:t>, že k </a:t>
            </a:r>
            <a:r>
              <a:rPr lang="cs-CZ" dirty="0" smtClean="0"/>
              <a:t>analýze proměnné není </a:t>
            </a:r>
            <a:r>
              <a:rPr lang="cs-CZ" dirty="0"/>
              <a:t>regrese </a:t>
            </a:r>
            <a:r>
              <a:rPr lang="cs-CZ" dirty="0" smtClean="0"/>
              <a:t>použitelná</a:t>
            </a:r>
          </a:p>
          <a:p>
            <a:pPr lvl="2"/>
            <a:r>
              <a:rPr lang="cs-CZ" dirty="0" smtClean="0"/>
              <a:t>To závisí na naplnění předpokladů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86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konstanty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Nesmyslná, protože nikdo ve vzorku nemá věk 0</a:t>
            </a:r>
          </a:p>
          <a:p>
            <a:r>
              <a:rPr lang="cs-CZ" dirty="0" smtClean="0"/>
              <a:t>Proto proměnnou věk </a:t>
            </a:r>
            <a:r>
              <a:rPr lang="cs-CZ" dirty="0" err="1" smtClean="0"/>
              <a:t>rekódujeme</a:t>
            </a:r>
            <a:endParaRPr lang="cs-CZ" dirty="0" smtClean="0"/>
          </a:p>
          <a:p>
            <a:pPr lvl="1"/>
            <a:r>
              <a:rPr lang="cs-CZ" dirty="0" smtClean="0"/>
              <a:t>Odečteme 15</a:t>
            </a:r>
          </a:p>
          <a:p>
            <a:r>
              <a:rPr lang="cs-CZ" dirty="0" smtClean="0"/>
              <a:t>V novém modelu je konstantu možné interpretovat:</a:t>
            </a:r>
          </a:p>
          <a:p>
            <a:r>
              <a:rPr lang="cs-CZ" dirty="0" smtClean="0"/>
              <a:t> hodnota závisle proměnné očekávaná  pro nejmladší občanky, spokojené s podmínkami, bez příjmu, ale subjektivně bohaté,  se </a:t>
            </a:r>
            <a:r>
              <a:rPr lang="cs-CZ" dirty="0" err="1" smtClean="0"/>
              <a:t>zš</a:t>
            </a:r>
            <a:r>
              <a:rPr lang="cs-CZ" dirty="0" smtClean="0"/>
              <a:t> vzděláním, bez zájmu o politiku, a zkušenosti s nezaměstnaností žijící ve vsi (= 5,1)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2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3836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03040" y="1988840"/>
            <a:ext cx="8640960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nestandardizovaného beta koeficientu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2 situace</a:t>
            </a:r>
          </a:p>
          <a:p>
            <a:r>
              <a:rPr lang="cs-CZ" dirty="0" err="1" smtClean="0"/>
              <a:t>Dummy</a:t>
            </a:r>
            <a:r>
              <a:rPr lang="cs-CZ" dirty="0" smtClean="0"/>
              <a:t> proměnné x kardinální proměnné</a:t>
            </a:r>
          </a:p>
          <a:p>
            <a:endParaRPr lang="cs-CZ" dirty="0"/>
          </a:p>
          <a:p>
            <a:r>
              <a:rPr lang="cs-CZ" dirty="0" smtClean="0"/>
              <a:t>Interpretace  efektu </a:t>
            </a:r>
            <a:r>
              <a:rPr lang="cs-CZ" dirty="0" err="1" smtClean="0"/>
              <a:t>dummy</a:t>
            </a:r>
            <a:r>
              <a:rPr lang="cs-CZ" dirty="0" smtClean="0"/>
              <a:t> proměnné:</a:t>
            </a:r>
          </a:p>
          <a:p>
            <a:pPr lvl="1"/>
            <a:r>
              <a:rPr lang="cs-CZ" dirty="0" smtClean="0"/>
              <a:t>nestandardizovaný koeficient ukazuje rozdíl dané kategorie oproti referenční kategorii</a:t>
            </a:r>
          </a:p>
          <a:p>
            <a:r>
              <a:rPr lang="cs-CZ" dirty="0" smtClean="0"/>
              <a:t>Interpretace efektu kardinální proměnné</a:t>
            </a:r>
          </a:p>
          <a:p>
            <a:pPr lvl="1"/>
            <a:r>
              <a:rPr lang="cs-CZ" dirty="0" smtClean="0"/>
              <a:t>Při změně nezávisle proměnné o jednotku se hodnota závisle proměnné změní o hodnotu nestandardizovaného koeficient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41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7504" y="3284984"/>
            <a:ext cx="8856984" cy="5737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47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</a:t>
            </a:r>
            <a:r>
              <a:rPr lang="cs-CZ" dirty="0" err="1" smtClean="0"/>
              <a:t>dummy</a:t>
            </a:r>
            <a:r>
              <a:rPr lang="cs-CZ" dirty="0" smtClean="0"/>
              <a:t>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Subjektivně chudý občan preferuje zásahy do ekonomiky více než subjektivně bohatý občan volič (pokud jsou ostatní sledované charakteristiky stejné) a to o </a:t>
            </a:r>
            <a:r>
              <a:rPr lang="cs-CZ" dirty="0"/>
              <a:t>0,36 bodu </a:t>
            </a:r>
            <a:endParaRPr lang="cs-CZ" dirty="0" smtClean="0"/>
          </a:p>
          <a:p>
            <a:r>
              <a:rPr lang="cs-CZ" dirty="0" smtClean="0"/>
              <a:t>Nebo též</a:t>
            </a:r>
          </a:p>
          <a:p>
            <a:r>
              <a:rPr lang="cs-CZ" dirty="0" smtClean="0"/>
              <a:t>Pokud je vše ostatní shodné, pak rozdíl na škále ekonomických hodnot mezi bohatým a chudým občanem je 0,36 bodu . Chudý občan více preferuje zásahy do ekonomiky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25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otázek ze závěrečných politologických prací v </a:t>
            </a:r>
            <a:r>
              <a:rPr lang="cs-CZ" dirty="0" err="1" smtClean="0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Desítky volebně-geografických prací</a:t>
            </a:r>
          </a:p>
          <a:p>
            <a:r>
              <a:rPr lang="cs-CZ" dirty="0" smtClean="0"/>
              <a:t>Co ovlivňuje jednotu českých poslaneckých klubů?</a:t>
            </a:r>
          </a:p>
          <a:p>
            <a:pPr lvl="1"/>
            <a:r>
              <a:rPr lang="cs-CZ" dirty="0" smtClean="0"/>
              <a:t>H1a: Jednotnost hlasování je vyšší u vládních stran. </a:t>
            </a:r>
          </a:p>
          <a:p>
            <a:pPr lvl="1"/>
            <a:r>
              <a:rPr lang="cs-CZ" dirty="0" smtClean="0"/>
              <a:t>H1b: Jednotnost hlasování vládní strany je vyšší, čím těsnější je většina, kterou disponuje.</a:t>
            </a:r>
          </a:p>
          <a:p>
            <a:r>
              <a:rPr lang="cs-CZ" dirty="0" smtClean="0"/>
              <a:t>Je míra korupce ovlivněna i používaným volebním systémem?</a:t>
            </a:r>
          </a:p>
          <a:p>
            <a:pPr lvl="1"/>
            <a:r>
              <a:rPr lang="cs-CZ" dirty="0" smtClean="0"/>
              <a:t>1) Korupce roste s rostoucími volebními obvody v systémech s </a:t>
            </a:r>
            <a:r>
              <a:rPr lang="cs-CZ" dirty="0" err="1" smtClean="0"/>
              <a:t>oteřevnými</a:t>
            </a:r>
            <a:r>
              <a:rPr lang="cs-CZ" dirty="0" smtClean="0"/>
              <a:t> kandidátkami. </a:t>
            </a:r>
          </a:p>
          <a:p>
            <a:pPr lvl="1"/>
            <a:r>
              <a:rPr lang="cs-CZ" dirty="0" smtClean="0"/>
              <a:t>2) Korupce klesá s rostoucími volebními obvody v systémech s uzavřenými kandidátkami.</a:t>
            </a:r>
          </a:p>
          <a:p>
            <a:r>
              <a:rPr lang="cs-CZ" dirty="0" smtClean="0"/>
              <a:t>Co ovlivňuje (ne)účast poslanců na hlasování v Poslanecké sněmovně PČR?</a:t>
            </a:r>
          </a:p>
          <a:p>
            <a:pPr lvl="1"/>
            <a:r>
              <a:rPr lang="cs-CZ" dirty="0" smtClean="0"/>
              <a:t>účast na hlasování se bude zvyšovat s rostoucí pravděpodobností, že daný poslanec, či poslankyně bude </a:t>
            </a:r>
            <a:r>
              <a:rPr lang="cs-CZ" dirty="0" err="1" smtClean="0"/>
              <a:t>pivotálním</a:t>
            </a:r>
            <a:r>
              <a:rPr lang="cs-CZ" dirty="0" smtClean="0"/>
              <a:t> … hlasem …</a:t>
            </a:r>
          </a:p>
          <a:p>
            <a:pPr lvl="1"/>
            <a:r>
              <a:rPr lang="cs-CZ" dirty="0" smtClean="0"/>
              <a:t>poslanci ze vzdálenějších obvodů budou mít vyšší míru absencí při hlasováních ve Sněmovně než poslanci, kteří jsou přímo z Prahy, nebo blízkého okolí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29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kardinální proměnné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3528" y="3068960"/>
            <a:ext cx="8640960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Interpretace efektu kardinální proměnné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Pokud má občan A o 1 000  </a:t>
            </a:r>
            <a:r>
              <a:rPr lang="cs-CZ" dirty="0" err="1" smtClean="0"/>
              <a:t>kč</a:t>
            </a:r>
            <a:r>
              <a:rPr lang="cs-CZ" dirty="0" smtClean="0"/>
              <a:t> vyšší příjem než volič B a vše ostatní je shodné, měl by volič A o preferovat o 0,01 svobodnější ekonomiku</a:t>
            </a:r>
          </a:p>
          <a:p>
            <a:r>
              <a:rPr lang="cs-CZ" dirty="0" smtClean="0"/>
              <a:t>Nebo též</a:t>
            </a:r>
          </a:p>
          <a:p>
            <a:r>
              <a:rPr lang="cs-CZ" dirty="0" smtClean="0"/>
              <a:t>Pokud příjem vzroste o 1000 </a:t>
            </a:r>
            <a:r>
              <a:rPr lang="cs-CZ" dirty="0" err="1" smtClean="0"/>
              <a:t>kč</a:t>
            </a:r>
            <a:r>
              <a:rPr lang="cs-CZ" dirty="0" smtClean="0"/>
              <a:t> a vše ostatní zůstane shodné, pak preference ekonomické svobody vzroste o 0,01 bodu</a:t>
            </a:r>
          </a:p>
          <a:p>
            <a:r>
              <a:rPr lang="cs-CZ" dirty="0" smtClean="0"/>
              <a:t>Lze násobit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 vzroste o </a:t>
            </a:r>
            <a:r>
              <a:rPr lang="cs-CZ" dirty="0" smtClean="0"/>
              <a:t>10 000 </a:t>
            </a:r>
            <a:r>
              <a:rPr lang="cs-CZ" dirty="0" err="1"/>
              <a:t>kč</a:t>
            </a:r>
            <a:r>
              <a:rPr lang="cs-CZ" dirty="0"/>
              <a:t> , </a:t>
            </a:r>
            <a:r>
              <a:rPr lang="cs-CZ" dirty="0" smtClean="0"/>
              <a:t>pak </a:t>
            </a:r>
            <a:r>
              <a:rPr lang="cs-CZ" dirty="0"/>
              <a:t>preference ekonomické svobody vzroste </a:t>
            </a:r>
            <a:r>
              <a:rPr lang="cs-CZ" dirty="0" smtClean="0"/>
              <a:t>o 0,1 bodu</a:t>
            </a:r>
          </a:p>
          <a:p>
            <a:pPr lvl="1"/>
            <a:r>
              <a:rPr lang="cs-CZ" dirty="0"/>
              <a:t>Pokud příjem vzroste o </a:t>
            </a:r>
            <a:r>
              <a:rPr lang="cs-CZ" dirty="0" smtClean="0"/>
              <a:t>100 </a:t>
            </a:r>
            <a:r>
              <a:rPr lang="cs-CZ" dirty="0"/>
              <a:t>000 </a:t>
            </a:r>
            <a:r>
              <a:rPr lang="cs-CZ" dirty="0" err="1"/>
              <a:t>kč</a:t>
            </a:r>
            <a:r>
              <a:rPr lang="cs-CZ" dirty="0"/>
              <a:t> , pak preference ekonomické svobody vzroste o </a:t>
            </a:r>
            <a:r>
              <a:rPr lang="cs-CZ" dirty="0" smtClean="0"/>
              <a:t>1 bod</a:t>
            </a:r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69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6552"/>
            <a:ext cx="10987440" cy="594189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810740" y="1575993"/>
            <a:ext cx="1225756" cy="480533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8028384" y="1988840"/>
            <a:ext cx="864096" cy="648072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8050986" y="4032856"/>
            <a:ext cx="864096" cy="2276463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8028384" y="2656113"/>
            <a:ext cx="864096" cy="324036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8028384" y="3429000"/>
            <a:ext cx="864096" cy="432048"/>
          </a:xfrm>
          <a:prstGeom prst="rect">
            <a:avLst/>
          </a:prstGeom>
          <a:solidFill>
            <a:srgbClr val="92D05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86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signifikance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Zobecňování výsledků na populaci</a:t>
            </a:r>
          </a:p>
          <a:p>
            <a:r>
              <a:rPr lang="cs-CZ" dirty="0" smtClean="0"/>
              <a:t>Obvyklá hranice </a:t>
            </a:r>
            <a:r>
              <a:rPr lang="cs-CZ" dirty="0" err="1" smtClean="0"/>
              <a:t>sig</a:t>
            </a:r>
            <a:r>
              <a:rPr lang="cs-CZ" dirty="0" smtClean="0"/>
              <a:t>. &lt; 0,05</a:t>
            </a:r>
          </a:p>
          <a:p>
            <a:r>
              <a:rPr lang="cs-CZ" dirty="0" smtClean="0"/>
              <a:t>Potom považujeme efekt za signifikantní na hladině významnosti 95 %</a:t>
            </a:r>
          </a:p>
          <a:p>
            <a:r>
              <a:rPr lang="cs-CZ" dirty="0" smtClean="0"/>
              <a:t>Nic nám nebrání zvolit si jinou hladinu významnosti (např. 90%, 99% nebo 99,99%)</a:t>
            </a:r>
          </a:p>
          <a:p>
            <a:r>
              <a:rPr lang="cs-CZ" dirty="0" smtClean="0"/>
              <a:t>S nižší hladinou roste riziko, že budeme za platný považovat i efekt který v populaci neplatí</a:t>
            </a:r>
          </a:p>
          <a:p>
            <a:r>
              <a:rPr lang="cs-CZ" dirty="0" smtClean="0"/>
              <a:t>S vyšší hladinou vyšší riziko že budeme za neplatný považovat i efekt, který v populaci platí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8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Následná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Outlieři</a:t>
            </a:r>
            <a:endParaRPr lang="cs-CZ" dirty="0" smtClean="0"/>
          </a:p>
          <a:p>
            <a:r>
              <a:rPr lang="cs-CZ" dirty="0" smtClean="0"/>
              <a:t>Homogenita rozptylu reziduí (</a:t>
            </a:r>
            <a:r>
              <a:rPr lang="cs-CZ" dirty="0" err="1" smtClean="0"/>
              <a:t>homoskedascita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multikolinearita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93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Honocení</a:t>
            </a:r>
            <a:r>
              <a:rPr lang="cs-CZ" dirty="0" smtClean="0"/>
              <a:t> </a:t>
            </a:r>
            <a:r>
              <a:rPr lang="cs-CZ" dirty="0" err="1" smtClean="0"/>
              <a:t>multikolinearity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VIF</a:t>
            </a:r>
          </a:p>
          <a:p>
            <a:r>
              <a:rPr lang="cs-CZ" dirty="0" err="1" smtClean="0"/>
              <a:t>Arbitární</a:t>
            </a:r>
            <a:r>
              <a:rPr lang="cs-CZ" dirty="0" smtClean="0"/>
              <a:t> hranice: 5</a:t>
            </a:r>
          </a:p>
          <a:p>
            <a:r>
              <a:rPr lang="cs-CZ" dirty="0" smtClean="0"/>
              <a:t>A zároveň podobné hodnoty v dimenzích</a:t>
            </a:r>
          </a:p>
          <a:p>
            <a:endParaRPr lang="cs-CZ" dirty="0"/>
          </a:p>
          <a:p>
            <a:r>
              <a:rPr lang="cs-CZ" dirty="0" smtClean="0"/>
              <a:t>Proměnné levice a pravice</a:t>
            </a:r>
          </a:p>
          <a:p>
            <a:pPr lvl="1"/>
            <a:r>
              <a:rPr lang="cs-CZ" dirty="0" smtClean="0"/>
              <a:t>V pořádku, neboť se jedná o </a:t>
            </a:r>
            <a:r>
              <a:rPr lang="cs-CZ" dirty="0" err="1" smtClean="0"/>
              <a:t>dummy</a:t>
            </a:r>
            <a:r>
              <a:rPr lang="cs-CZ" dirty="0" smtClean="0"/>
              <a:t> proměnné vytvořené z jedené kategorické proměnné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44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51" y="116848"/>
            <a:ext cx="8285413" cy="417624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8241837" y="1556792"/>
            <a:ext cx="650643" cy="1728192"/>
          </a:xfrm>
          <a:prstGeom prst="rect">
            <a:avLst/>
          </a:prstGeom>
          <a:solidFill>
            <a:srgbClr val="FF00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9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1794305"/>
            <a:ext cx="10347960" cy="290322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7596336" y="2204864"/>
            <a:ext cx="717854" cy="238161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716016" y="2132856"/>
            <a:ext cx="672367" cy="2448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4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8" y="1052736"/>
            <a:ext cx="8734336" cy="460851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683568" y="4653136"/>
            <a:ext cx="6552728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579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Outlieři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pro případ č. 70 očekáváme, že nebude mít vyhraněný názor, ale přitom reálně jde o velmi levicového občana</a:t>
            </a:r>
          </a:p>
          <a:p>
            <a:r>
              <a:rPr lang="cs-CZ" dirty="0" smtClean="0"/>
              <a:t>Podobně případ 105, ten je ale pravicový</a:t>
            </a:r>
          </a:p>
          <a:p>
            <a:r>
              <a:rPr lang="cs-CZ" dirty="0" smtClean="0"/>
              <a:t>Můžeme vyřadit a zjistit, co to udělá s výsledky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437112"/>
            <a:ext cx="7416824" cy="1140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9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Navazuje na </a:t>
            </a:r>
          </a:p>
          <a:p>
            <a:pPr lvl="1"/>
            <a:r>
              <a:rPr lang="cs-CZ" dirty="0" err="1" smtClean="0"/>
              <a:t>Pearsonuv</a:t>
            </a:r>
            <a:r>
              <a:rPr lang="cs-CZ" dirty="0" smtClean="0"/>
              <a:t> korelační koeficient</a:t>
            </a:r>
          </a:p>
          <a:p>
            <a:pPr lvl="1"/>
            <a:r>
              <a:rPr lang="cs-CZ" dirty="0" smtClean="0"/>
              <a:t>ANOVA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Umožňuje lépe mluvit o kauzalitě/ efektech proměnných na něco, co chceme vysvětlit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90789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Homoskedascita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reziduích by neměl být žádný zřetelný vzorec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079" y="2564904"/>
            <a:ext cx="479298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 err="1" smtClean="0"/>
              <a:t>heteroskedascita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166018"/>
            <a:ext cx="8229600" cy="4525963"/>
          </a:xfrm>
        </p:spPr>
        <p:txBody>
          <a:bodyPr/>
          <a:lstStyle/>
          <a:p>
            <a:r>
              <a:rPr lang="cs-CZ" dirty="0" smtClean="0"/>
              <a:t>Příklad situace kdy </a:t>
            </a:r>
            <a:r>
              <a:rPr lang="cs-CZ" dirty="0" err="1" smtClean="0"/>
              <a:t>homoskedascita</a:t>
            </a:r>
            <a:r>
              <a:rPr lang="cs-CZ" dirty="0" smtClean="0"/>
              <a:t> není v pořádku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027571"/>
            <a:ext cx="599122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8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Jedna závisle proměnná</a:t>
            </a:r>
          </a:p>
          <a:p>
            <a:pPr marL="457200" lvl="1" indent="0">
              <a:buNone/>
            </a:pPr>
            <a:r>
              <a:rPr lang="cs-CZ" dirty="0" smtClean="0"/>
              <a:t>+ Jedna nebo více nezávisle proměnných</a:t>
            </a:r>
          </a:p>
          <a:p>
            <a:r>
              <a:rPr lang="cs-CZ" dirty="0" smtClean="0"/>
              <a:t>Normálně rozdělená závisle proměnná</a:t>
            </a:r>
          </a:p>
          <a:p>
            <a:pPr lvl="1">
              <a:buFontTx/>
              <a:buChar char="-"/>
            </a:pPr>
            <a:r>
              <a:rPr lang="cs-CZ" dirty="0" smtClean="0"/>
              <a:t>Rozdělení a typ nezávisle proměnné může být jakékoli</a:t>
            </a:r>
          </a:p>
          <a:p>
            <a:pPr>
              <a:buFontTx/>
              <a:buChar char="-"/>
            </a:pPr>
            <a:r>
              <a:rPr lang="cs-CZ" dirty="0" smtClean="0"/>
              <a:t>Několik dalších různě důležitých podmínek</a:t>
            </a:r>
          </a:p>
          <a:p>
            <a:pPr lvl="2">
              <a:buFontTx/>
              <a:buChar char="-"/>
            </a:pPr>
            <a:r>
              <a:rPr lang="cs-CZ" dirty="0" smtClean="0"/>
              <a:t>Nezávislost pozorování</a:t>
            </a:r>
          </a:p>
          <a:p>
            <a:pPr lvl="2">
              <a:buFontTx/>
              <a:buChar char="-"/>
            </a:pPr>
            <a:r>
              <a:rPr lang="cs-CZ" dirty="0" smtClean="0"/>
              <a:t>Předpoklad lineárního vztahu</a:t>
            </a:r>
          </a:p>
          <a:p>
            <a:pPr lvl="2">
              <a:buFontTx/>
              <a:buChar char="-"/>
            </a:pPr>
            <a:endParaRPr lang="cs-CZ" dirty="0"/>
          </a:p>
          <a:p>
            <a:pPr lvl="2">
              <a:buFontTx/>
              <a:buChar char="-"/>
            </a:pPr>
            <a:r>
              <a:rPr lang="cs-CZ" dirty="0" smtClean="0"/>
              <a:t>Nezávislost nezávisle proměnných mezi sebou</a:t>
            </a:r>
          </a:p>
          <a:p>
            <a:pPr lvl="2">
              <a:buFontTx/>
              <a:buChar char="-"/>
            </a:pPr>
            <a:r>
              <a:rPr lang="cs-CZ" dirty="0" smtClean="0"/>
              <a:t>(Homogenní </a:t>
            </a:r>
            <a:r>
              <a:rPr lang="cs-CZ" dirty="0" smtClean="0"/>
              <a:t>rozptyl </a:t>
            </a:r>
            <a:r>
              <a:rPr lang="cs-CZ" dirty="0" smtClean="0"/>
              <a:t>reziduí)</a:t>
            </a:r>
            <a:endParaRPr lang="cs-CZ" dirty="0" smtClean="0"/>
          </a:p>
          <a:p>
            <a:pPr lvl="2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0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2304256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Kardinální proměnná</a:t>
            </a:r>
          </a:p>
          <a:p>
            <a:r>
              <a:rPr lang="cs-CZ" dirty="0" smtClean="0"/>
              <a:t>(intervalová, poměrová nebo dlouhá ordinální)</a:t>
            </a: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915816" y="1669450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995936" y="1484784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Normální rozdělení</a:t>
            </a:r>
            <a:endParaRPr lang="cs-CZ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6228184" y="16730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702027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Lineární regrese</a:t>
            </a:r>
            <a:endParaRPr lang="cs-CZ" dirty="0"/>
          </a:p>
        </p:txBody>
      </p:sp>
      <p:cxnSp>
        <p:nvCxnSpPr>
          <p:cNvPr id="18" name="Přímá spojnice se šipkou 17"/>
          <p:cNvCxnSpPr>
            <a:stCxn id="5" idx="3"/>
          </p:cNvCxnSpPr>
          <p:nvPr/>
        </p:nvCxnSpPr>
        <p:spPr>
          <a:xfrm>
            <a:off x="2915816" y="2084949"/>
            <a:ext cx="864096" cy="4799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995936" y="2380238"/>
            <a:ext cx="223224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jiné rozdělení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228184" y="2564904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039277" y="238023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„jiná“ regrese</a:t>
            </a:r>
          </a:p>
          <a:p>
            <a:r>
              <a:rPr lang="cs-CZ" dirty="0" smtClean="0"/>
              <a:t>(</a:t>
            </a:r>
            <a:r>
              <a:rPr lang="cs-CZ" dirty="0" err="1" smtClean="0"/>
              <a:t>Poissonova</a:t>
            </a:r>
            <a:r>
              <a:rPr lang="cs-CZ" dirty="0" smtClean="0"/>
              <a:t>, exponenciální, …)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11560" y="4077072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kategorická</a:t>
            </a:r>
          </a:p>
          <a:p>
            <a:r>
              <a:rPr lang="cs-CZ" dirty="0" smtClean="0"/>
              <a:t>(nebo krátká ordinální)</a:t>
            </a:r>
            <a:endParaRPr lang="cs-CZ" dirty="0"/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2879812" y="4400236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3995936" y="4077072"/>
            <a:ext cx="2232248" cy="923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Nezáleží na rozdělení ale na počtu kategorií a jejich vztahu</a:t>
            </a:r>
            <a:endParaRPr lang="cs-CZ" dirty="0"/>
          </a:p>
        </p:txBody>
      </p:sp>
      <p:cxnSp>
        <p:nvCxnSpPr>
          <p:cNvPr id="27" name="Přímá spojnice se šipkou 26"/>
          <p:cNvCxnSpPr/>
          <p:nvPr/>
        </p:nvCxnSpPr>
        <p:spPr>
          <a:xfrm>
            <a:off x="6178499" y="4289645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7020272" y="407707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Logistická regrese</a:t>
            </a:r>
          </a:p>
          <a:p>
            <a:r>
              <a:rPr lang="cs-CZ" dirty="0" smtClean="0"/>
              <a:t>(viz příští lekce)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11560" y="5301208"/>
            <a:ext cx="230425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Více závisle proměnných</a:t>
            </a:r>
            <a:endParaRPr lang="cs-CZ" dirty="0"/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2993870" y="5624372"/>
            <a:ext cx="4026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172672" y="5301208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Strukturní modelování a příbuzné metody</a:t>
            </a:r>
            <a:endParaRPr lang="cs-CZ" dirty="0"/>
          </a:p>
        </p:txBody>
      </p:sp>
      <p:cxnSp>
        <p:nvCxnSpPr>
          <p:cNvPr id="34" name="Přímá spojnice se šipkou 33"/>
          <p:cNvCxnSpPr>
            <a:stCxn id="10" idx="2"/>
          </p:cNvCxnSpPr>
          <p:nvPr/>
        </p:nvCxnSpPr>
        <p:spPr>
          <a:xfrm>
            <a:off x="5112060" y="1854116"/>
            <a:ext cx="198022" cy="2308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bdélník 38"/>
          <p:cNvSpPr/>
          <p:nvPr/>
        </p:nvSpPr>
        <p:spPr>
          <a:xfrm>
            <a:off x="5298190" y="1850498"/>
            <a:ext cx="33200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/>
              <a:t>pokud na sobě pozorování nejsou nezávislá</a:t>
            </a:r>
          </a:p>
          <a:p>
            <a:r>
              <a:rPr lang="cs-CZ" sz="1400" dirty="0" smtClean="0"/>
              <a:t> – víceúrovňové modelování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72452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663" y="-402700"/>
            <a:ext cx="13596664" cy="7648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47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12151</TotalTime>
  <Words>1802</Words>
  <Application>Microsoft Office PowerPoint</Application>
  <PresentationFormat>Předvádění na obrazovce (4:3)</PresentationFormat>
  <Paragraphs>296</Paragraphs>
  <Slides>61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4" baseType="lpstr">
      <vt:lpstr>Arial</vt:lpstr>
      <vt:lpstr>Calibri</vt:lpstr>
      <vt:lpstr>Motiv systému Office</vt:lpstr>
      <vt:lpstr>Regresní analýza</vt:lpstr>
      <vt:lpstr>Organizačně</vt:lpstr>
      <vt:lpstr>Použití</vt:lpstr>
      <vt:lpstr>Příklady otázek ze závěrečných prací v ISu</vt:lpstr>
      <vt:lpstr>Příklady otázek ze závěrečných politologických prací v ISu</vt:lpstr>
      <vt:lpstr>Regresní analýza</vt:lpstr>
      <vt:lpstr>Podmínky</vt:lpstr>
      <vt:lpstr>Rozhodovací strom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regrese dělá</vt:lpstr>
      <vt:lpstr>Prezentace aplikace PowerPoint</vt:lpstr>
      <vt:lpstr>Prezentace aplikace PowerPoint</vt:lpstr>
      <vt:lpstr>Co nám výpočet poskytne?</vt:lpstr>
      <vt:lpstr>Konstanta</vt:lpstr>
      <vt:lpstr>Prezentace aplikace PowerPoint</vt:lpstr>
      <vt:lpstr>Nestandardizovaný Beta koeficient</vt:lpstr>
      <vt:lpstr>Prezentace aplikace PowerPoint</vt:lpstr>
      <vt:lpstr>Co je to R-square?</vt:lpstr>
      <vt:lpstr>Ilustrace toho co je to R-squre</vt:lpstr>
      <vt:lpstr>Prezentace aplikace PowerPoint</vt:lpstr>
      <vt:lpstr>Příklad</vt:lpstr>
      <vt:lpstr>Postup</vt:lpstr>
      <vt:lpstr>Teorie</vt:lpstr>
      <vt:lpstr>Hypotézy</vt:lpstr>
      <vt:lpstr>Prezentace aplikace PowerPoint</vt:lpstr>
      <vt:lpstr>Proměnné</vt:lpstr>
      <vt:lpstr>Nezávisle proměnné</vt:lpstr>
      <vt:lpstr>Normalita závisle proměnné</vt:lpstr>
      <vt:lpstr>Test normality závisle proměnné</vt:lpstr>
      <vt:lpstr>Prezentace aplikace PowerPoint</vt:lpstr>
      <vt:lpstr>Odebrání outlierů</vt:lpstr>
      <vt:lpstr>Další postup</vt:lpstr>
      <vt:lpstr>Průzkum souvislosti mezi proměnnými</vt:lpstr>
      <vt:lpstr>Kontrola multikolinearity</vt:lpstr>
      <vt:lpstr>Naklikání modelu</vt:lpstr>
      <vt:lpstr>Interpretace R2 a adj. R2</vt:lpstr>
      <vt:lpstr>Interpretace R2 a adj. R2</vt:lpstr>
      <vt:lpstr>Interpretace konstanty</vt:lpstr>
      <vt:lpstr>Prezentace aplikace PowerPoint</vt:lpstr>
      <vt:lpstr>Interpretace nestandardizovaného beta koeficientu</vt:lpstr>
      <vt:lpstr>Interpretace efektu dummy proměnné</vt:lpstr>
      <vt:lpstr>Interpretace efektu dummy proměnné</vt:lpstr>
      <vt:lpstr>Interpretace efektu kardinální proměnné </vt:lpstr>
      <vt:lpstr>Interpretace efektu kardinální proměnné </vt:lpstr>
      <vt:lpstr>Prezentace aplikace PowerPoint</vt:lpstr>
      <vt:lpstr>Hodnocení signifikance</vt:lpstr>
      <vt:lpstr>Následná kontrola</vt:lpstr>
      <vt:lpstr>Honocení multikolinearity</vt:lpstr>
      <vt:lpstr>Prezentace aplikace PowerPoint</vt:lpstr>
      <vt:lpstr>Prezentace aplikace PowerPoint</vt:lpstr>
      <vt:lpstr>Prezentace aplikace PowerPoint</vt:lpstr>
      <vt:lpstr>Outlieři </vt:lpstr>
      <vt:lpstr>Homoskedascita</vt:lpstr>
      <vt:lpstr>heteroskedascita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Regresní analýza</dc:title>
  <dc:creator>Petr</dc:creator>
  <cp:lastModifiedBy>Petr Voda</cp:lastModifiedBy>
  <cp:revision>74</cp:revision>
  <dcterms:created xsi:type="dcterms:W3CDTF">2015-11-16T18:12:50Z</dcterms:created>
  <dcterms:modified xsi:type="dcterms:W3CDTF">2019-11-07T10:50:30Z</dcterms:modified>
</cp:coreProperties>
</file>