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20" r:id="rId4"/>
    <p:sldMasterId id="2147483732" r:id="rId5"/>
    <p:sldMasterId id="2147483756" r:id="rId6"/>
    <p:sldMasterId id="2147483768" r:id="rId7"/>
    <p:sldMasterId id="2147483780" r:id="rId8"/>
    <p:sldMasterId id="2147483792" r:id="rId9"/>
    <p:sldMasterId id="2147483816" r:id="rId10"/>
    <p:sldMasterId id="2147483828" r:id="rId11"/>
    <p:sldMasterId id="2147483840" r:id="rId12"/>
    <p:sldMasterId id="2147483852" r:id="rId13"/>
    <p:sldMasterId id="2147483864" r:id="rId14"/>
  </p:sldMasterIdLst>
  <p:sldIdLst>
    <p:sldId id="256" r:id="rId15"/>
    <p:sldId id="259" r:id="rId16"/>
    <p:sldId id="260" r:id="rId17"/>
    <p:sldId id="261" r:id="rId18"/>
    <p:sldId id="265" r:id="rId19"/>
    <p:sldId id="262" r:id="rId20"/>
    <p:sldId id="267" r:id="rId21"/>
    <p:sldId id="268" r:id="rId22"/>
    <p:sldId id="269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80" r:id="rId31"/>
    <p:sldId id="278" r:id="rId32"/>
    <p:sldId id="279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99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9" Type="http://schemas.openxmlformats.org/officeDocument/2006/relationships/slide" Target="slides/slide2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34" Type="http://schemas.openxmlformats.org/officeDocument/2006/relationships/slide" Target="slides/slide20.xml"/><Relationship Id="rId42" Type="http://schemas.openxmlformats.org/officeDocument/2006/relationships/slide" Target="slides/slide28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slide" Target="slides/slide19.xml"/><Relationship Id="rId38" Type="http://schemas.openxmlformats.org/officeDocument/2006/relationships/slide" Target="slides/slide24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41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32" Type="http://schemas.openxmlformats.org/officeDocument/2006/relationships/slide" Target="slides/slide18.xml"/><Relationship Id="rId37" Type="http://schemas.openxmlformats.org/officeDocument/2006/relationships/slide" Target="slides/slide23.xml"/><Relationship Id="rId40" Type="http://schemas.openxmlformats.org/officeDocument/2006/relationships/slide" Target="slides/slide26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36" Type="http://schemas.openxmlformats.org/officeDocument/2006/relationships/slide" Target="slides/slide22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slide" Target="slides/slide1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slide" Target="slides/slide16.xml"/><Relationship Id="rId35" Type="http://schemas.openxmlformats.org/officeDocument/2006/relationships/slide" Target="slides/slide21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'Slide 4'!$G$3</c:f>
              <c:strCache>
                <c:ptCount val="1"/>
                <c:pt idx="0">
                  <c:v>ND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</c:marker>
          <c:xVal>
            <c:numRef>
              <c:f>'Slide 4'!$F$4:$F$8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xVal>
          <c:yVal>
            <c:numRef>
              <c:f>'Slide 4'!$G$4:$G$8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42A-4507-BD0A-702DBD6A3B8F}"/>
            </c:ext>
          </c:extLst>
        </c:ser>
        <c:ser>
          <c:idx val="2"/>
          <c:order val="1"/>
          <c:tx>
            <c:strRef>
              <c:f>'Slide 4'!$K$3</c:f>
              <c:strCache>
                <c:ptCount val="1"/>
                <c:pt idx="0">
                  <c:v>VD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solidFill>
                <a:srgbClr val="00B050"/>
              </a:solidFill>
            </c:spPr>
          </c:marker>
          <c:xVal>
            <c:numRef>
              <c:f>'Slide 4'!$J$4:$J$8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</c:numCache>
            </c:numRef>
          </c:xVal>
          <c:yVal>
            <c:numRef>
              <c:f>'Slide 4'!$K$4:$K$8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42A-4507-BD0A-702DBD6A3B8F}"/>
            </c:ext>
          </c:extLst>
        </c:ser>
        <c:ser>
          <c:idx val="3"/>
          <c:order val="2"/>
          <c:tx>
            <c:strRef>
              <c:f>'Slide 4'!$AB$3</c:f>
              <c:strCache>
                <c:ptCount val="1"/>
                <c:pt idx="0">
                  <c:v>GM</c:v>
                </c:pt>
              </c:strCache>
            </c:strRef>
          </c:tx>
          <c:spPr>
            <a:ln w="28575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'Slide 4'!$AA$4:$AA$5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'Slide 4'!$AB$4:$AB$5</c:f>
              <c:numCache>
                <c:formatCode>General</c:formatCode>
                <c:ptCount val="2"/>
                <c:pt idx="0">
                  <c:v>3.4670000000000001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442A-4507-BD0A-702DBD6A3B8F}"/>
            </c:ext>
          </c:extLst>
        </c:ser>
        <c:ser>
          <c:idx val="4"/>
          <c:order val="3"/>
          <c:tx>
            <c:strRef>
              <c:f>'Slide 4'!$N$3</c:f>
              <c:strCache>
                <c:ptCount val="1"/>
                <c:pt idx="0">
                  <c:v>RP1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'Slide 4'!$M$4:$M$5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'Slide 4'!$N$4:$N$5</c:f>
              <c:numCache>
                <c:formatCode>General</c:formatCode>
                <c:ptCount val="2"/>
                <c:pt idx="0">
                  <c:v>3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42A-4507-BD0A-702DBD6A3B8F}"/>
            </c:ext>
          </c:extLst>
        </c:ser>
        <c:ser>
          <c:idx val="5"/>
          <c:order val="4"/>
          <c:tx>
            <c:strRef>
              <c:f>'Slide 4'!$Q$3</c:f>
              <c:strCache>
                <c:ptCount val="1"/>
                <c:pt idx="0">
                  <c:v>RP2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'Slide 4'!$P$4:$P$5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'Slide 4'!$Q$4:$Q$5</c:f>
              <c:numCache>
                <c:formatCode>General</c:formatCode>
                <c:ptCount val="2"/>
                <c:pt idx="0">
                  <c:v>2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442A-4507-BD0A-702DBD6A3B8F}"/>
            </c:ext>
          </c:extLst>
        </c:ser>
        <c:ser>
          <c:idx val="6"/>
          <c:order val="5"/>
          <c:tx>
            <c:strRef>
              <c:f>'Slide 4'!$T$3</c:f>
              <c:strCache>
                <c:ptCount val="1"/>
                <c:pt idx="0">
                  <c:v>RP3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'Slide 4'!$S$4:$S$5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'Slide 4'!$T$4:$T$5</c:f>
              <c:numCache>
                <c:formatCode>General</c:formatCode>
                <c:ptCount val="2"/>
                <c:pt idx="0">
                  <c:v>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442A-4507-BD0A-702DBD6A3B8F}"/>
            </c:ext>
          </c:extLst>
        </c:ser>
        <c:ser>
          <c:idx val="7"/>
          <c:order val="6"/>
          <c:tx>
            <c:strRef>
              <c:f>'Slide 4'!$W$3</c:f>
              <c:strCache>
                <c:ptCount val="1"/>
                <c:pt idx="0">
                  <c:v>RP4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'Slide 4'!$V$4:$V$5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'Slide 4'!$W$4:$W$5</c:f>
              <c:numCache>
                <c:formatCode>General</c:formatCode>
                <c:ptCount val="2"/>
                <c:pt idx="0">
                  <c:v>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442A-4507-BD0A-702DBD6A3B8F}"/>
            </c:ext>
          </c:extLst>
        </c:ser>
        <c:ser>
          <c:idx val="8"/>
          <c:order val="7"/>
          <c:tx>
            <c:strRef>
              <c:f>'Slide 4'!$Z$3</c:f>
              <c:strCache>
                <c:ptCount val="1"/>
                <c:pt idx="0">
                  <c:v>RP5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'Slide 4'!$Y$4:$Y$5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'Slide 4'!$Z$4:$Z$5</c:f>
              <c:numCache>
                <c:formatCode>General</c:formatCode>
                <c:ptCount val="2"/>
                <c:pt idx="0">
                  <c:v>4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442A-4507-BD0A-702DBD6A3B8F}"/>
            </c:ext>
          </c:extLst>
        </c:ser>
        <c:ser>
          <c:idx val="0"/>
          <c:order val="8"/>
          <c:tx>
            <c:strRef>
              <c:f>'Slide 4'!$C$3</c:f>
              <c:strCache>
                <c:ptCount val="1"/>
                <c:pt idx="0">
                  <c:v>Placebo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8"/>
            <c:spPr>
              <a:solidFill>
                <a:schemeClr val="tx2"/>
              </a:solidFill>
            </c:spPr>
          </c:marker>
          <c:xVal>
            <c:numRef>
              <c:f>'Slide 4'!$B$4:$B$8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'Slide 4'!$C$4:$C$8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42A-4507-BD0A-702DBD6A3B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125504"/>
        <c:axId val="33127424"/>
      </c:scatterChart>
      <c:valAx>
        <c:axId val="33125504"/>
        <c:scaling>
          <c:orientation val="minMax"/>
          <c:max val="16"/>
        </c:scaling>
        <c:delete val="0"/>
        <c:axPos val="b"/>
        <c:numFmt formatCode="General" sourceLinked="1"/>
        <c:majorTickMark val="out"/>
        <c:minorTickMark val="none"/>
        <c:tickLblPos val="nextTo"/>
        <c:crossAx val="33127424"/>
        <c:crosses val="autoZero"/>
        <c:crossBetween val="midCat"/>
      </c:valAx>
      <c:valAx>
        <c:axId val="331274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3125504"/>
        <c:crosses val="autoZero"/>
        <c:crossBetween val="midCat"/>
      </c:valAx>
    </c:plotArea>
    <c:legend>
      <c:legendPos val="r"/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overlay val="0"/>
    </c:legend>
    <c:plotVisOnly val="1"/>
    <c:dispBlanksAs val="gap"/>
    <c:showDLblsOverMax val="0"/>
  </c:chart>
  <c:spPr>
    <a:ln>
      <a:solidFill>
        <a:sysClr val="windowText" lastClr="000000"/>
      </a:solidFill>
    </a:ln>
  </c:spPr>
  <c:txPr>
    <a:bodyPr/>
    <a:lstStyle/>
    <a:p>
      <a:pPr>
        <a:defRPr sz="1600"/>
      </a:pPr>
      <a:endParaRPr lang="sk-SK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'Slide 5'!$C$3</c:f>
              <c:strCache>
                <c:ptCount val="1"/>
                <c:pt idx="0">
                  <c:v>Placebo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8"/>
            <c:spPr>
              <a:solidFill>
                <a:schemeClr val="tx2"/>
              </a:solidFill>
            </c:spPr>
          </c:marker>
          <c:xVal>
            <c:numRef>
              <c:f>'Slide 5'!$B$4:$B$8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'Slide 5'!$C$4:$C$8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9CD-4026-AD06-A8935CAA7FFD}"/>
            </c:ext>
          </c:extLst>
        </c:ser>
        <c:ser>
          <c:idx val="1"/>
          <c:order val="1"/>
          <c:tx>
            <c:strRef>
              <c:f>'Slide 5'!$G$3</c:f>
              <c:strCache>
                <c:ptCount val="1"/>
                <c:pt idx="0">
                  <c:v>ND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</c:marker>
          <c:xVal>
            <c:numRef>
              <c:f>'Slide 5'!$F$4:$F$8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</c:numCache>
            </c:numRef>
          </c:xVal>
          <c:yVal>
            <c:numRef>
              <c:f>'Slide 5'!$G$4:$G$8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9CD-4026-AD06-A8935CAA7FFD}"/>
            </c:ext>
          </c:extLst>
        </c:ser>
        <c:ser>
          <c:idx val="2"/>
          <c:order val="2"/>
          <c:tx>
            <c:strRef>
              <c:f>'Slide 5'!$K$3</c:f>
              <c:strCache>
                <c:ptCount val="1"/>
                <c:pt idx="0">
                  <c:v>VD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solidFill>
                <a:srgbClr val="00B050"/>
              </a:solidFill>
            </c:spPr>
          </c:marker>
          <c:xVal>
            <c:numRef>
              <c:f>'Slide 5'!$J$4:$J$8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</c:numCache>
            </c:numRef>
          </c:xVal>
          <c:yVal>
            <c:numRef>
              <c:f>'Slide 5'!$K$4:$K$8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29CD-4026-AD06-A8935CAA7FFD}"/>
            </c:ext>
          </c:extLst>
        </c:ser>
        <c:ser>
          <c:idx val="3"/>
          <c:order val="3"/>
          <c:tx>
            <c:strRef>
              <c:f>'Slide 5'!$AB$3</c:f>
              <c:strCache>
                <c:ptCount val="1"/>
                <c:pt idx="0">
                  <c:v>GM</c:v>
                </c:pt>
              </c:strCache>
            </c:strRef>
          </c:tx>
          <c:spPr>
            <a:ln w="28575">
              <a:solidFill>
                <a:schemeClr val="tx1">
                  <a:alpha val="42000"/>
                </a:schemeClr>
              </a:solidFill>
              <a:prstDash val="sysDash"/>
            </a:ln>
          </c:spPr>
          <c:marker>
            <c:symbol val="none"/>
          </c:marker>
          <c:xVal>
            <c:numRef>
              <c:f>'Slide 5'!$AA$4:$AA$5</c:f>
              <c:numCache>
                <c:formatCode>General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xVal>
          <c:yVal>
            <c:numRef>
              <c:f>'Slide 5'!$AB$4:$AB$5</c:f>
              <c:numCache>
                <c:formatCode>General</c:formatCode>
                <c:ptCount val="2"/>
                <c:pt idx="0">
                  <c:v>3.4670000000000001</c:v>
                </c:pt>
                <c:pt idx="1">
                  <c:v>3.4670000000000001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29CD-4026-AD06-A8935CAA7FFD}"/>
            </c:ext>
          </c:extLst>
        </c:ser>
        <c:ser>
          <c:idx val="4"/>
          <c:order val="4"/>
          <c:tx>
            <c:strRef>
              <c:f>'Slide 5'!$M$3</c:f>
              <c:strCache>
                <c:ptCount val="1"/>
                <c:pt idx="0">
                  <c:v>M1</c:v>
                </c:pt>
              </c:strCache>
            </c:strRef>
          </c:tx>
          <c:spPr>
            <a:ln w="25400">
              <a:solidFill>
                <a:schemeClr val="tx2"/>
              </a:solidFill>
            </a:ln>
          </c:spPr>
          <c:marker>
            <c:symbol val="none"/>
          </c:marker>
          <c:xVal>
            <c:numRef>
              <c:f>'Slide 5'!$L$4:$L$5</c:f>
              <c:numCache>
                <c:formatCode>General</c:formatCode>
                <c:ptCount val="2"/>
                <c:pt idx="0">
                  <c:v>1</c:v>
                </c:pt>
                <c:pt idx="1">
                  <c:v>5</c:v>
                </c:pt>
              </c:numCache>
            </c:numRef>
          </c:xVal>
          <c:yVal>
            <c:numRef>
              <c:f>'Slide 5'!$M$4:$M$5</c:f>
              <c:numCache>
                <c:formatCode>General</c:formatCode>
                <c:ptCount val="2"/>
                <c:pt idx="0">
                  <c:v>2.2000000000000002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29CD-4026-AD06-A8935CAA7FFD}"/>
            </c:ext>
          </c:extLst>
        </c:ser>
        <c:ser>
          <c:idx val="5"/>
          <c:order val="5"/>
          <c:tx>
            <c:strRef>
              <c:f>'Slide 5'!$O$3</c:f>
              <c:strCache>
                <c:ptCount val="1"/>
                <c:pt idx="0">
                  <c:v>M2</c:v>
                </c:pt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'Slide 5'!$N$4:$N$5</c:f>
              <c:numCache>
                <c:formatCode>General</c:formatCode>
                <c:ptCount val="2"/>
                <c:pt idx="0">
                  <c:v>6</c:v>
                </c:pt>
                <c:pt idx="1">
                  <c:v>10</c:v>
                </c:pt>
              </c:numCache>
            </c:numRef>
          </c:xVal>
          <c:yVal>
            <c:numRef>
              <c:f>'Slide 5'!$O$4:$O$5</c:f>
              <c:numCache>
                <c:formatCode>General</c:formatCode>
                <c:ptCount val="2"/>
                <c:pt idx="0">
                  <c:v>3.2</c:v>
                </c:pt>
                <c:pt idx="1">
                  <c:v>3.2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29CD-4026-AD06-A8935CAA7FFD}"/>
            </c:ext>
          </c:extLst>
        </c:ser>
        <c:ser>
          <c:idx val="6"/>
          <c:order val="6"/>
          <c:tx>
            <c:strRef>
              <c:f>'Slide 5'!$Q$3</c:f>
              <c:strCache>
                <c:ptCount val="1"/>
                <c:pt idx="0">
                  <c:v>M3</c:v>
                </c:pt>
              </c:strCache>
            </c:strRef>
          </c:tx>
          <c:spPr>
            <a:ln w="2540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'Slide 5'!$P$4:$P$5</c:f>
              <c:numCache>
                <c:formatCode>General</c:formatCode>
                <c:ptCount val="2"/>
                <c:pt idx="0">
                  <c:v>11</c:v>
                </c:pt>
                <c:pt idx="1">
                  <c:v>15</c:v>
                </c:pt>
              </c:numCache>
            </c:numRef>
          </c:xVal>
          <c:yVal>
            <c:numRef>
              <c:f>'Slide 5'!$Q$4:$Q$5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29CD-4026-AD06-A8935CAA7FFD}"/>
            </c:ext>
          </c:extLst>
        </c:ser>
        <c:ser>
          <c:idx val="7"/>
          <c:order val="7"/>
          <c:tx>
            <c:strRef>
              <c:f>'Slide 5'!$S$3</c:f>
              <c:strCache>
                <c:ptCount val="1"/>
                <c:pt idx="0">
                  <c:v>PR1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5'!$R$4:$R$5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'Slide 5'!$S$4:$S$5</c:f>
              <c:numCache>
                <c:formatCode>General</c:formatCode>
                <c:ptCount val="2"/>
                <c:pt idx="0">
                  <c:v>3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29CD-4026-AD06-A8935CAA7FFD}"/>
            </c:ext>
          </c:extLst>
        </c:ser>
        <c:ser>
          <c:idx val="8"/>
          <c:order val="8"/>
          <c:tx>
            <c:strRef>
              <c:f>'Slide 5'!$U$3</c:f>
              <c:strCache>
                <c:ptCount val="1"/>
                <c:pt idx="0">
                  <c:v>PR2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5'!$T$4:$T$5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'Slide 5'!$U$4:$U$5</c:f>
              <c:numCache>
                <c:formatCode>General</c:formatCode>
                <c:ptCount val="2"/>
                <c:pt idx="0">
                  <c:v>2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29CD-4026-AD06-A8935CAA7FFD}"/>
            </c:ext>
          </c:extLst>
        </c:ser>
        <c:ser>
          <c:idx val="9"/>
          <c:order val="9"/>
          <c:tx>
            <c:strRef>
              <c:f>'Slide 5'!$W$3</c:f>
              <c:strCache>
                <c:ptCount val="1"/>
                <c:pt idx="0">
                  <c:v>PR3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5'!$V$4:$V$5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'Slide 5'!$W$4:$W$5</c:f>
              <c:numCache>
                <c:formatCode>General</c:formatCode>
                <c:ptCount val="2"/>
                <c:pt idx="0">
                  <c:v>1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29CD-4026-AD06-A8935CAA7FFD}"/>
            </c:ext>
          </c:extLst>
        </c:ser>
        <c:ser>
          <c:idx val="10"/>
          <c:order val="10"/>
          <c:tx>
            <c:strRef>
              <c:f>'Slide 5'!$Y$3</c:f>
              <c:strCache>
                <c:ptCount val="1"/>
                <c:pt idx="0">
                  <c:v>PR4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5'!$X$4:$X$5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'Slide 5'!$Y$4:$Y$5</c:f>
              <c:numCache>
                <c:formatCode>General</c:formatCode>
                <c:ptCount val="2"/>
                <c:pt idx="0">
                  <c:v>1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29CD-4026-AD06-A8935CAA7FFD}"/>
            </c:ext>
          </c:extLst>
        </c:ser>
        <c:ser>
          <c:idx val="11"/>
          <c:order val="11"/>
          <c:tx>
            <c:strRef>
              <c:f>'Slide 5'!$AD$3</c:f>
              <c:strCache>
                <c:ptCount val="1"/>
                <c:pt idx="0">
                  <c:v>PR5</c:v>
                </c:pt>
              </c:strCache>
            </c:strRef>
          </c:tx>
          <c:spPr>
            <a:ln w="25400">
              <a:solidFill>
                <a:schemeClr val="tx2"/>
              </a:solidFill>
              <a:prstDash val="sysDot"/>
            </a:ln>
          </c:spPr>
          <c:marker>
            <c:symbol val="none"/>
          </c:marker>
          <c:xVal>
            <c:numRef>
              <c:f>'Slide 5'!$AC$4:$AC$5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'Slide 5'!$AD$4:$AD$5</c:f>
              <c:numCache>
                <c:formatCode>General</c:formatCode>
                <c:ptCount val="2"/>
                <c:pt idx="0">
                  <c:v>4</c:v>
                </c:pt>
                <c:pt idx="1">
                  <c:v>2.2000000000000002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29CD-4026-AD06-A8935CAA7F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4734976"/>
        <c:axId val="94736768"/>
      </c:scatterChart>
      <c:valAx>
        <c:axId val="94734976"/>
        <c:scaling>
          <c:orientation val="minMax"/>
          <c:max val="16"/>
        </c:scaling>
        <c:delete val="0"/>
        <c:axPos val="b"/>
        <c:numFmt formatCode="General" sourceLinked="1"/>
        <c:majorTickMark val="out"/>
        <c:minorTickMark val="none"/>
        <c:tickLblPos val="nextTo"/>
        <c:crossAx val="94736768"/>
        <c:crosses val="autoZero"/>
        <c:crossBetween val="midCat"/>
      </c:valAx>
      <c:valAx>
        <c:axId val="9473676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94734976"/>
        <c:crosses val="autoZero"/>
        <c:crossBetween val="midCat"/>
      </c:valAx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overlay val="0"/>
    </c:legend>
    <c:plotVisOnly val="1"/>
    <c:dispBlanksAs val="gap"/>
    <c:showDLblsOverMax val="0"/>
  </c:chart>
  <c:spPr>
    <a:ln>
      <a:solidFill>
        <a:sysClr val="windowText" lastClr="000000"/>
      </a:solidFill>
    </a:ln>
  </c:spPr>
  <c:txPr>
    <a:bodyPr/>
    <a:lstStyle/>
    <a:p>
      <a:pPr>
        <a:defRPr sz="1600"/>
      </a:pPr>
      <a:endParaRPr lang="sk-SK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01.11.2019</a:t>
            </a:fld>
            <a:endParaRPr lang="cs-CZ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01.11.2019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315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22174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2899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34706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40217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86441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24178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82058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06917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81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01.11.2019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384699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282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65449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3854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446302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033354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69005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16067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00832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008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7664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451449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497532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717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987123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6766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73801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912036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32255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241824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070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697947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88411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66450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6760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422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57486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3112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019493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031330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676823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19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0665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792585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16412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414447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596981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793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257614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639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491064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027638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954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587253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218500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635848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537334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147919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010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141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1948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2631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59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01.11.2019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5920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5256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6209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3901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5245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856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3896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7906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7975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05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01.11.2019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3113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8568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7283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6975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3709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2619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716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5225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987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150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01.11.2019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5200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0801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9597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93347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2933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4450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25981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1960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96449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56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01.11.2019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35614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98505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03340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77132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97759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69893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3253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59605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3118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846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01.11.2019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50753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76611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120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12651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87687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62724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454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650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9227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0035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01.11.2019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0934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9006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13763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98877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8009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97526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1797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53330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862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42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01.11.2019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3137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69372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18403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14663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51430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38144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30254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811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04272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3574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01.11.2019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07383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1824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21567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8497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66736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1158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84828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6024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5303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01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01.11.2019</a:t>
            </a:fld>
            <a:endParaRPr lang="cs-CZ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117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47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87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335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458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72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952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4908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2890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6624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2379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1727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01.11.2019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13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7851648" cy="2160240"/>
          </a:xfrm>
        </p:spPr>
        <p:txBody>
          <a:bodyPr>
            <a:normAutofit/>
          </a:bodyPr>
          <a:lstStyle/>
          <a:p>
            <a:pPr algn="ctr"/>
            <a:r>
              <a:rPr lang="cs-CZ" sz="7200" dirty="0">
                <a:solidFill>
                  <a:schemeClr val="bg1"/>
                </a:solidFill>
              </a:rPr>
              <a:t>ANOVA</a:t>
            </a:r>
            <a:br>
              <a:rPr lang="cs-CZ" sz="4400" dirty="0">
                <a:solidFill>
                  <a:schemeClr val="bg1"/>
                </a:solidFill>
              </a:rPr>
            </a:b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9304" y="5105400"/>
            <a:ext cx="7854696" cy="17526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Peter Spáč</a:t>
            </a:r>
          </a:p>
          <a:p>
            <a:r>
              <a:rPr lang="cs-CZ" dirty="0">
                <a:solidFill>
                  <a:schemeClr val="bg1"/>
                </a:solidFill>
              </a:rPr>
              <a:t>31.10.2019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617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- základy</a:t>
            </a:r>
            <a:endParaRPr lang="en-US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3750198"/>
              </p:ext>
            </p:extLst>
          </p:nvPr>
        </p:nvGraphicFramePr>
        <p:xfrm>
          <a:off x="457200" y="1628801"/>
          <a:ext cx="8229600" cy="46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032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SS</a:t>
            </a:r>
            <a:r>
              <a:rPr lang="cs-CZ" baseline="-25000" dirty="0"/>
              <a:t>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507288" cy="4389120"/>
          </a:xfrm>
        </p:spPr>
        <p:txBody>
          <a:bodyPr>
            <a:normAutofit/>
          </a:bodyPr>
          <a:lstStyle/>
          <a:p>
            <a:r>
              <a:rPr lang="cs-CZ" dirty="0"/>
              <a:t>Součet čtverců </a:t>
            </a:r>
            <a:r>
              <a:rPr lang="cs-CZ" dirty="0" err="1"/>
              <a:t>reziduálů</a:t>
            </a:r>
            <a:r>
              <a:rPr lang="cs-CZ" dirty="0"/>
              <a:t> (</a:t>
            </a:r>
            <a:r>
              <a:rPr lang="cs-CZ" dirty="0" err="1"/>
              <a:t>Residual</a:t>
            </a:r>
            <a:r>
              <a:rPr lang="cs-CZ" dirty="0"/>
              <a:t>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Squares</a:t>
            </a:r>
            <a:r>
              <a:rPr lang="cs-CZ" dirty="0"/>
              <a:t>, SS</a:t>
            </a:r>
            <a:r>
              <a:rPr lang="cs-CZ" baseline="-25000" dirty="0"/>
              <a:t>R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Součet umocněných odchylek od průměrů stanovených modelem</a:t>
            </a:r>
          </a:p>
          <a:p>
            <a:pPr lvl="1"/>
            <a:r>
              <a:rPr lang="cs-CZ" dirty="0"/>
              <a:t>Vyjadřuje nepřesnost modelu (rozdíly, které model nedokáže vysvětlit)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25144"/>
            <a:ext cx="27622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909" y="5733256"/>
            <a:ext cx="26384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137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733839"/>
              </p:ext>
            </p:extLst>
          </p:nvPr>
        </p:nvGraphicFramePr>
        <p:xfrm>
          <a:off x="395536" y="260648"/>
          <a:ext cx="8352928" cy="629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Hodnoty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</a:rPr>
                        <a:t> skupiny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Po umocnění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SS</a:t>
                      </a:r>
                      <a:r>
                        <a:rPr lang="cs-CZ" b="1" baseline="-25000" dirty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944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SS</a:t>
            </a:r>
            <a:r>
              <a:rPr lang="cs-CZ" baseline="-25000" dirty="0"/>
              <a:t>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r>
              <a:rPr lang="cs-CZ" dirty="0"/>
              <a:t>Modelový součet čtverců (Model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Squares</a:t>
            </a:r>
            <a:r>
              <a:rPr lang="cs-CZ" dirty="0"/>
              <a:t>, SS</a:t>
            </a:r>
            <a:r>
              <a:rPr lang="cs-CZ" baseline="-25000" dirty="0"/>
              <a:t>M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Součet umocněných rozdílů mezi hodnotami předpokládanými novým a starým modelem</a:t>
            </a:r>
          </a:p>
          <a:p>
            <a:pPr lvl="1"/>
            <a:r>
              <a:rPr lang="cs-CZ" dirty="0"/>
              <a:t>Vyjadřuje pokrok nového modelu oproti modelu založeném na celkovém průměru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013176"/>
            <a:ext cx="34575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366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8626656"/>
              </p:ext>
            </p:extLst>
          </p:nvPr>
        </p:nvGraphicFramePr>
        <p:xfrm>
          <a:off x="179514" y="2313672"/>
          <a:ext cx="8712965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2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7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 skupiny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Celkový 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Po umocnění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Vynásobení velikostí skupiny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-1,267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1,605289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8,026445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-0,267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0,071289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0,356445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2,350089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11,750445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SS</a:t>
                      </a:r>
                      <a:r>
                        <a:rPr lang="cs-CZ" b="1" baseline="-25000" dirty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20,135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687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Sumy čtverců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r>
              <a:rPr lang="cs-CZ" dirty="0"/>
              <a:t>SS</a:t>
            </a:r>
            <a:r>
              <a:rPr lang="cs-CZ" baseline="-25000" dirty="0"/>
              <a:t>T</a:t>
            </a:r>
            <a:r>
              <a:rPr lang="cs-CZ" dirty="0"/>
              <a:t> – nepřesnost původního modelu</a:t>
            </a:r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– nepřesnost nového modelu</a:t>
            </a:r>
          </a:p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– pokrok nového modelu oproti starému</a:t>
            </a:r>
          </a:p>
          <a:p>
            <a:endParaRPr lang="cs-CZ" dirty="0"/>
          </a:p>
          <a:p>
            <a:r>
              <a:rPr lang="cs-CZ" dirty="0"/>
              <a:t>SS</a:t>
            </a:r>
            <a:r>
              <a:rPr lang="cs-CZ" baseline="-25000" dirty="0"/>
              <a:t>T</a:t>
            </a:r>
            <a:r>
              <a:rPr lang="cs-CZ" dirty="0"/>
              <a:t> = SS</a:t>
            </a:r>
            <a:r>
              <a:rPr lang="cs-CZ" baseline="-25000" dirty="0"/>
              <a:t>R</a:t>
            </a:r>
            <a:r>
              <a:rPr lang="cs-CZ" dirty="0"/>
              <a:t> + SS</a:t>
            </a:r>
            <a:r>
              <a:rPr lang="cs-CZ" baseline="-25000" dirty="0"/>
              <a:t>M</a:t>
            </a:r>
          </a:p>
          <a:p>
            <a:r>
              <a:rPr lang="cs-CZ" dirty="0"/>
              <a:t>43,74 = 23,6 + 20,135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688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Sumy čtverců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r>
              <a:rPr lang="cs-CZ" dirty="0"/>
              <a:t>Význam pro nový model:</a:t>
            </a:r>
          </a:p>
          <a:p>
            <a:pPr lvl="1"/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uvádí, kolik variability dat je model schopný vysvětlit (pokrok více průměrů oproti jednomu průměru)</a:t>
            </a:r>
          </a:p>
          <a:p>
            <a:pPr lvl="1"/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naopak uvádí, co model není schopný vysvětlit (z důvodu vlivu dalších faktorů)</a:t>
            </a:r>
          </a:p>
          <a:p>
            <a:endParaRPr lang="cs-CZ" dirty="0"/>
          </a:p>
          <a:p>
            <a:r>
              <a:rPr lang="cs-CZ" dirty="0"/>
              <a:t>Je potřebné, aby podíl vysvětlené variability byl vyšší než podíl variability nevysvětlené, a to čím víc, tím líp</a:t>
            </a:r>
          </a:p>
        </p:txBody>
      </p:sp>
    </p:spTree>
    <p:extLst>
      <p:ext uri="{BB962C8B-B14F-4D97-AF65-F5344CB8AC3E}">
        <p14:creationId xmlns:p14="http://schemas.microsoft.com/office/powerpoint/2010/main" val="2269348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Průměrné sumy čtverců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661872"/>
          </a:xfrm>
        </p:spPr>
        <p:txBody>
          <a:bodyPr>
            <a:normAutofit/>
          </a:bodyPr>
          <a:lstStyle/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	= 20,135</a:t>
            </a:r>
            <a:endParaRPr lang="cs-CZ" baseline="-25000" dirty="0"/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	= 23,6</a:t>
            </a:r>
          </a:p>
          <a:p>
            <a:endParaRPr lang="cs-CZ" dirty="0"/>
          </a:p>
          <a:p>
            <a:r>
              <a:rPr lang="cs-CZ" dirty="0"/>
              <a:t>20,135 &lt; 23,6</a:t>
            </a:r>
          </a:p>
          <a:p>
            <a:endParaRPr lang="cs-CZ" dirty="0"/>
          </a:p>
          <a:p>
            <a:r>
              <a:rPr lang="cs-CZ" dirty="0"/>
              <a:t>Výsledek naznačuje, že nový model není lepší</a:t>
            </a:r>
          </a:p>
          <a:p>
            <a:pPr marL="0" indent="0">
              <a:buNone/>
            </a:pPr>
            <a:r>
              <a:rPr lang="cs-CZ" sz="6600" dirty="0"/>
              <a:t>		      </a:t>
            </a:r>
            <a:r>
              <a:rPr lang="cs-CZ" sz="8800" dirty="0"/>
              <a:t>ALE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178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Průměrné sumy čtverců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	= 20,135</a:t>
            </a:r>
            <a:endParaRPr lang="cs-CZ" baseline="-25000" dirty="0"/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	= 23,6</a:t>
            </a:r>
          </a:p>
          <a:p>
            <a:endParaRPr lang="cs-CZ" dirty="0"/>
          </a:p>
          <a:p>
            <a:r>
              <a:rPr lang="cs-CZ" dirty="0"/>
              <a:t>Obě hodnoty je nutné srovnat na stejný základ, protože byli počítané jako součty z odlišného počtu prvků</a:t>
            </a:r>
          </a:p>
          <a:p>
            <a:endParaRPr lang="cs-CZ" dirty="0"/>
          </a:p>
          <a:p>
            <a:r>
              <a:rPr lang="cs-CZ" dirty="0"/>
              <a:t>SS</a:t>
            </a:r>
            <a:r>
              <a:rPr lang="cs-CZ" baseline="-25000" dirty="0"/>
              <a:t>M</a:t>
            </a:r>
            <a:r>
              <a:rPr lang="cs-CZ" dirty="0"/>
              <a:t> 	se dělí počtem skupin -1</a:t>
            </a:r>
            <a:endParaRPr lang="cs-CZ" baseline="-25000" dirty="0"/>
          </a:p>
          <a:p>
            <a:r>
              <a:rPr lang="cs-CZ" dirty="0"/>
              <a:t>SS</a:t>
            </a:r>
            <a:r>
              <a:rPr lang="cs-CZ" baseline="-25000" dirty="0"/>
              <a:t>R</a:t>
            </a:r>
            <a:r>
              <a:rPr lang="cs-CZ" dirty="0"/>
              <a:t> 	se dělí počtem prvků – počtem skupin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475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F-statistika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r>
              <a:rPr lang="cs-CZ" dirty="0"/>
              <a:t>MS</a:t>
            </a:r>
            <a:r>
              <a:rPr lang="cs-CZ" baseline="-25000" dirty="0"/>
              <a:t>M</a:t>
            </a:r>
            <a:r>
              <a:rPr lang="cs-CZ" dirty="0"/>
              <a:t> = SS</a:t>
            </a:r>
            <a:r>
              <a:rPr lang="cs-CZ" baseline="-25000" dirty="0"/>
              <a:t>M</a:t>
            </a:r>
            <a:r>
              <a:rPr lang="cs-CZ" dirty="0"/>
              <a:t> / (3-1) = 20,135 / 2 = 10,068</a:t>
            </a:r>
            <a:endParaRPr lang="cs-CZ" baseline="-25000" dirty="0"/>
          </a:p>
          <a:p>
            <a:r>
              <a:rPr lang="cs-CZ" dirty="0"/>
              <a:t>MS</a:t>
            </a:r>
            <a:r>
              <a:rPr lang="cs-CZ" baseline="-25000" dirty="0"/>
              <a:t>R</a:t>
            </a:r>
            <a:r>
              <a:rPr lang="cs-CZ" dirty="0"/>
              <a:t>  = SS</a:t>
            </a:r>
            <a:r>
              <a:rPr lang="cs-CZ" baseline="-25000" dirty="0"/>
              <a:t>R</a:t>
            </a:r>
            <a:r>
              <a:rPr lang="cs-CZ" dirty="0"/>
              <a:t> / (15 – 3) = 23,6 / 12	= 1,967 </a:t>
            </a:r>
          </a:p>
          <a:p>
            <a:endParaRPr lang="cs-CZ" dirty="0"/>
          </a:p>
          <a:p>
            <a:r>
              <a:rPr lang="cs-CZ" dirty="0"/>
              <a:t>F = vysvětlená variabilita / nevysvětlená variabilita</a:t>
            </a:r>
          </a:p>
          <a:p>
            <a:r>
              <a:rPr lang="cs-CZ" dirty="0"/>
              <a:t>F = MS</a:t>
            </a:r>
            <a:r>
              <a:rPr lang="cs-CZ" baseline="-25000" dirty="0"/>
              <a:t>M</a:t>
            </a:r>
            <a:r>
              <a:rPr lang="cs-CZ" dirty="0"/>
              <a:t> / MS</a:t>
            </a:r>
            <a:r>
              <a:rPr lang="cs-CZ" baseline="-25000" dirty="0"/>
              <a:t>R</a:t>
            </a:r>
            <a:endParaRPr lang="cs-CZ" dirty="0"/>
          </a:p>
          <a:p>
            <a:r>
              <a:rPr lang="cs-CZ" dirty="0"/>
              <a:t>F = 5,12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2336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(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VAriance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435280" cy="466187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Použití:</a:t>
            </a:r>
          </a:p>
          <a:p>
            <a:pPr lvl="1"/>
            <a:r>
              <a:rPr lang="cs-CZ" dirty="0"/>
              <a:t>Měření závislosti kategorické (ne dichotomické) proměnné na kardinální proměnnou</a:t>
            </a:r>
          </a:p>
          <a:p>
            <a:pPr lvl="1"/>
            <a:r>
              <a:rPr lang="cs-CZ" dirty="0"/>
              <a:t>Srovnání hodnot tří a více průměrů v rámci jedné proměnné</a:t>
            </a:r>
          </a:p>
          <a:p>
            <a:endParaRPr lang="cs-CZ" dirty="0"/>
          </a:p>
          <a:p>
            <a:r>
              <a:rPr lang="cs-CZ" dirty="0"/>
              <a:t>Více druhů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jednofaktorová</a:t>
            </a:r>
            <a:r>
              <a:rPr lang="cs-CZ" dirty="0">
                <a:sym typeface="Wingdings" panose="05000000000000000000" pitchFamily="2" charset="2"/>
              </a:rPr>
              <a:t> nezávislá (jedna nezávislá a závislá proměnná, vzájemně nezávislé případy)</a:t>
            </a:r>
            <a:endParaRPr lang="cs-CZ" dirty="0"/>
          </a:p>
          <a:p>
            <a:endParaRPr lang="cs-CZ" dirty="0"/>
          </a:p>
          <a:p>
            <a:r>
              <a:rPr lang="cs-CZ" dirty="0"/>
              <a:t>Např. jak se liší průměrný příjem v závislosti na věku (věkových skupinách)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F-statistika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r>
              <a:rPr lang="cs-CZ" dirty="0"/>
              <a:t>Výstup analýzy ANOVA</a:t>
            </a:r>
          </a:p>
          <a:p>
            <a:endParaRPr lang="cs-CZ" dirty="0"/>
          </a:p>
          <a:p>
            <a:r>
              <a:rPr lang="cs-CZ" dirty="0"/>
              <a:t>F-statistika (a její </a:t>
            </a:r>
            <a:r>
              <a:rPr lang="cs-CZ" dirty="0" err="1"/>
              <a:t>signifikantnost</a:t>
            </a:r>
            <a:r>
              <a:rPr lang="cs-CZ" dirty="0"/>
              <a:t>) jsou pouze prvním krokem (i když samotná ANOVA tím končí)</a:t>
            </a:r>
          </a:p>
          <a:p>
            <a:endParaRPr lang="cs-CZ" dirty="0"/>
          </a:p>
          <a:p>
            <a:r>
              <a:rPr lang="cs-CZ" dirty="0"/>
              <a:t>Z F-statistiky lze poznat, že některé průměry se od sebe statisticky signifikantně liší, ale ne už které a jak</a:t>
            </a:r>
          </a:p>
          <a:p>
            <a:endParaRPr lang="cs-CZ" dirty="0"/>
          </a:p>
          <a:p>
            <a:r>
              <a:rPr lang="cs-CZ" dirty="0"/>
              <a:t>Potřebný druhý krok – kontrasty nebo post hoc testy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686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- předpoklady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r>
              <a:rPr lang="cs-CZ" dirty="0"/>
              <a:t>ANOVA je parametrický test</a:t>
            </a:r>
          </a:p>
          <a:p>
            <a:endParaRPr lang="cs-CZ" dirty="0"/>
          </a:p>
          <a:p>
            <a:r>
              <a:rPr lang="cs-CZ" dirty="0"/>
              <a:t>Nezávislost pozorování, normální rozložení závislé proměnné (uvnitř skupin), homogenita rozptylu, závislá proměnná alespoň intervalová</a:t>
            </a:r>
          </a:p>
          <a:p>
            <a:endParaRPr lang="cs-CZ" dirty="0"/>
          </a:p>
          <a:p>
            <a:r>
              <a:rPr lang="cs-CZ" dirty="0"/>
              <a:t>Za jistých okolností je ANOVA robustní = produkuje platné výsledky navzdory porušeným předpokladům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40461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- předpoklady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80588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Porušení normality:</a:t>
            </a:r>
          </a:p>
          <a:p>
            <a:pPr lvl="1"/>
            <a:r>
              <a:rPr lang="cs-CZ" dirty="0"/>
              <a:t>Pokud jsou skupiny stejné, výsledky ANOVA by neměli být narušené</a:t>
            </a:r>
          </a:p>
          <a:p>
            <a:pPr lvl="1"/>
            <a:r>
              <a:rPr lang="cs-CZ" dirty="0"/>
              <a:t>Pokud jsou skupiny různě velké, přesnost F-statistiky může být narušená</a:t>
            </a:r>
          </a:p>
          <a:p>
            <a:endParaRPr lang="cs-CZ" dirty="0"/>
          </a:p>
          <a:p>
            <a:r>
              <a:rPr lang="cs-CZ" b="1" dirty="0"/>
              <a:t>Porušení homogenity rozptylu:</a:t>
            </a:r>
          </a:p>
          <a:p>
            <a:pPr lvl="1"/>
            <a:r>
              <a:rPr lang="cs-CZ" dirty="0"/>
              <a:t>Stejně jako u porušení normality</a:t>
            </a:r>
          </a:p>
          <a:p>
            <a:pPr lvl="1"/>
            <a:r>
              <a:rPr lang="cs-CZ" dirty="0"/>
              <a:t>Pokud mají větší skupiny vyšší rozptyl, hodnota F má tendenci být nižší (a naopak)</a:t>
            </a:r>
          </a:p>
          <a:p>
            <a:endParaRPr lang="cs-CZ" dirty="0"/>
          </a:p>
          <a:p>
            <a:r>
              <a:rPr lang="cs-CZ" b="1" dirty="0"/>
              <a:t>Porušení nezávislosti:</a:t>
            </a:r>
          </a:p>
          <a:p>
            <a:pPr lvl="1"/>
            <a:r>
              <a:rPr lang="cs-CZ" dirty="0"/>
              <a:t>Vážné navýšení pravděpodobnosti chyby I. typu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86647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Post hoc testy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805888"/>
          </a:xfrm>
        </p:spPr>
        <p:txBody>
          <a:bodyPr>
            <a:normAutofit/>
          </a:bodyPr>
          <a:lstStyle/>
          <a:p>
            <a:r>
              <a:rPr lang="cs-CZ" dirty="0"/>
              <a:t>Druhý krok, který následuje po zjištění hodnoty F-statistiky (pouze pokud ukazuje na výhodnost modelu)</a:t>
            </a:r>
          </a:p>
          <a:p>
            <a:endParaRPr lang="cs-CZ" dirty="0"/>
          </a:p>
          <a:p>
            <a:r>
              <a:rPr lang="cs-CZ" dirty="0"/>
              <a:t>Post hoc testy porovnají všechny dvojice průměrů</a:t>
            </a:r>
          </a:p>
          <a:p>
            <a:endParaRPr lang="cs-CZ" dirty="0"/>
          </a:p>
          <a:p>
            <a:r>
              <a:rPr lang="cs-CZ" dirty="0"/>
              <a:t>Využití spíše pro výzkumy bez hypotéz (není pravidlo)</a:t>
            </a:r>
          </a:p>
          <a:p>
            <a:endParaRPr lang="cs-CZ" dirty="0"/>
          </a:p>
          <a:p>
            <a:r>
              <a:rPr lang="cs-CZ" dirty="0"/>
              <a:t>Více variant (v SPSS téměř dvě desítky)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31248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Post hoc testy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805888"/>
          </a:xfrm>
        </p:spPr>
        <p:txBody>
          <a:bodyPr>
            <a:normAutofit/>
          </a:bodyPr>
          <a:lstStyle/>
          <a:p>
            <a:r>
              <a:rPr lang="cs-CZ" dirty="0"/>
              <a:t>Kritéria použití:</a:t>
            </a:r>
          </a:p>
          <a:p>
            <a:pPr lvl="1"/>
            <a:r>
              <a:rPr lang="cs-CZ" dirty="0"/>
              <a:t>Kontrola chyb I. typu</a:t>
            </a:r>
          </a:p>
          <a:p>
            <a:pPr lvl="1"/>
            <a:r>
              <a:rPr lang="cs-CZ" dirty="0"/>
              <a:t>Kontrola chyb II. typu</a:t>
            </a:r>
          </a:p>
          <a:p>
            <a:pPr lvl="1"/>
            <a:r>
              <a:rPr lang="cs-CZ" dirty="0"/>
              <a:t>Validní výstupy při porušení předpokladů ANOVA</a:t>
            </a:r>
          </a:p>
          <a:p>
            <a:endParaRPr lang="cs-CZ" dirty="0"/>
          </a:p>
          <a:p>
            <a:r>
              <a:rPr lang="cs-CZ" dirty="0"/>
              <a:t>Konzervativní testy – nízká možnost chyby I. typu za cenu opatrnosti (neodhalí existující efekt)</a:t>
            </a:r>
          </a:p>
          <a:p>
            <a:r>
              <a:rPr lang="cs-CZ" dirty="0"/>
              <a:t>Liberální testy – nízká možnost chyby II. typu za cenu lehkovážnosti (odhalí se neexistující efekt)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08636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Post hoc testy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805888"/>
          </a:xfrm>
        </p:spPr>
        <p:txBody>
          <a:bodyPr>
            <a:normAutofit/>
          </a:bodyPr>
          <a:lstStyle/>
          <a:p>
            <a:r>
              <a:rPr lang="cs-CZ" dirty="0"/>
              <a:t>Co použít?</a:t>
            </a:r>
          </a:p>
          <a:p>
            <a:endParaRPr lang="cs-CZ" dirty="0"/>
          </a:p>
          <a:p>
            <a:r>
              <a:rPr lang="cs-CZ" dirty="0"/>
              <a:t>Stejně velké skupiny a rozptyly – REGWQ nebo </a:t>
            </a:r>
            <a:r>
              <a:rPr lang="cs-CZ" dirty="0" err="1"/>
              <a:t>Tukey</a:t>
            </a:r>
            <a:endParaRPr lang="cs-CZ" dirty="0"/>
          </a:p>
          <a:p>
            <a:endParaRPr lang="cs-CZ" dirty="0"/>
          </a:p>
          <a:p>
            <a:r>
              <a:rPr lang="cs-CZ" dirty="0"/>
              <a:t>Konzervativní test – </a:t>
            </a:r>
            <a:r>
              <a:rPr lang="cs-CZ" dirty="0" err="1"/>
              <a:t>Bonferroni</a:t>
            </a:r>
            <a:endParaRPr lang="cs-CZ" dirty="0"/>
          </a:p>
          <a:p>
            <a:endParaRPr lang="cs-CZ" dirty="0"/>
          </a:p>
          <a:p>
            <a:r>
              <a:rPr lang="cs-CZ" dirty="0"/>
              <a:t>Rozdílná velikost skupin – Gabriel nebo GT2</a:t>
            </a:r>
          </a:p>
          <a:p>
            <a:endParaRPr lang="cs-CZ" dirty="0"/>
          </a:p>
          <a:p>
            <a:r>
              <a:rPr lang="cs-CZ" dirty="0"/>
              <a:t>Narušena homogenita rozptylu – </a:t>
            </a:r>
            <a:r>
              <a:rPr lang="cs-CZ" dirty="0" err="1"/>
              <a:t>Games-Howell</a:t>
            </a:r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9179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v SPSS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805888"/>
          </a:xfrm>
        </p:spPr>
        <p:txBody>
          <a:bodyPr>
            <a:normAutofit/>
          </a:bodyPr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Compare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Means</a:t>
            </a:r>
            <a:r>
              <a:rPr lang="cs-CZ" dirty="0">
                <a:sym typeface="Wingdings" panose="05000000000000000000" pitchFamily="2" charset="2"/>
              </a:rPr>
              <a:t>  </a:t>
            </a:r>
            <a:r>
              <a:rPr lang="cs-CZ" dirty="0" err="1">
                <a:sym typeface="Wingdings" panose="05000000000000000000" pitchFamily="2" charset="2"/>
              </a:rPr>
              <a:t>One-Way</a:t>
            </a:r>
            <a:r>
              <a:rPr lang="cs-CZ" dirty="0">
                <a:sym typeface="Wingdings" panose="05000000000000000000" pitchFamily="2" charset="2"/>
              </a:rPr>
              <a:t> ANOVA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Závislou proměnnou vložit do </a:t>
            </a:r>
            <a:r>
              <a:rPr lang="cs-CZ" i="1" dirty="0" err="1">
                <a:sym typeface="Wingdings" panose="05000000000000000000" pitchFamily="2" charset="2"/>
              </a:rPr>
              <a:t>Dependent</a:t>
            </a:r>
            <a:r>
              <a:rPr lang="cs-CZ" i="1" dirty="0">
                <a:sym typeface="Wingdings" panose="05000000000000000000" pitchFamily="2" charset="2"/>
              </a:rPr>
              <a:t> List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Nezávislou proměnnou do </a:t>
            </a:r>
            <a:r>
              <a:rPr lang="cs-CZ" i="1" dirty="0" err="1">
                <a:sym typeface="Wingdings" panose="05000000000000000000" pitchFamily="2" charset="2"/>
              </a:rPr>
              <a:t>Factor</a:t>
            </a:r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 </a:t>
            </a:r>
            <a:r>
              <a:rPr lang="cs-CZ" i="1" dirty="0" err="1">
                <a:sym typeface="Wingdings" panose="05000000000000000000" pitchFamily="2" charset="2"/>
              </a:rPr>
              <a:t>Options</a:t>
            </a:r>
            <a:r>
              <a:rPr lang="cs-CZ" dirty="0">
                <a:sym typeface="Wingdings" panose="05000000000000000000" pitchFamily="2" charset="2"/>
              </a:rPr>
              <a:t> možnost zvolit deskriptivní statistiky, </a:t>
            </a:r>
            <a:r>
              <a:rPr lang="cs-CZ" dirty="0" err="1">
                <a:sym typeface="Wingdings" panose="05000000000000000000" pitchFamily="2" charset="2"/>
              </a:rPr>
              <a:t>Levenův</a:t>
            </a:r>
            <a:r>
              <a:rPr lang="cs-CZ" dirty="0">
                <a:sym typeface="Wingdings" panose="05000000000000000000" pitchFamily="2" charset="2"/>
              </a:rPr>
              <a:t> test, Brown-</a:t>
            </a:r>
            <a:r>
              <a:rPr lang="cs-CZ" dirty="0" err="1">
                <a:sym typeface="Wingdings" panose="05000000000000000000" pitchFamily="2" charset="2"/>
              </a:rPr>
              <a:t>Forsythe</a:t>
            </a:r>
            <a:r>
              <a:rPr lang="cs-CZ" dirty="0">
                <a:sym typeface="Wingdings" panose="05000000000000000000" pitchFamily="2" charset="2"/>
              </a:rPr>
              <a:t> a </a:t>
            </a:r>
            <a:r>
              <a:rPr lang="cs-CZ" dirty="0" err="1">
                <a:sym typeface="Wingdings" panose="05000000000000000000" pitchFamily="2" charset="2"/>
              </a:rPr>
              <a:t>Welch</a:t>
            </a:r>
            <a:r>
              <a:rPr lang="cs-CZ" dirty="0">
                <a:sym typeface="Wingdings" panose="05000000000000000000" pitchFamily="2" charset="2"/>
              </a:rPr>
              <a:t> F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 </a:t>
            </a:r>
            <a:r>
              <a:rPr lang="cs-CZ" i="1" dirty="0">
                <a:sym typeface="Wingdings" panose="05000000000000000000" pitchFamily="2" charset="2"/>
              </a:rPr>
              <a:t>Post Hoc</a:t>
            </a:r>
            <a:r>
              <a:rPr lang="cs-CZ" dirty="0">
                <a:sym typeface="Wingdings" panose="05000000000000000000" pitchFamily="2" charset="2"/>
              </a:rPr>
              <a:t> vybrat příslušné testy (při </a:t>
            </a:r>
            <a:r>
              <a:rPr lang="cs-CZ" i="1" dirty="0" err="1">
                <a:sym typeface="Wingdings" panose="05000000000000000000" pitchFamily="2" charset="2"/>
              </a:rPr>
              <a:t>Dunnett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skontrolovat</a:t>
            </a:r>
            <a:r>
              <a:rPr lang="cs-CZ" dirty="0">
                <a:sym typeface="Wingdings" panose="05000000000000000000" pitchFamily="2" charset="2"/>
              </a:rPr>
              <a:t> další nastavení)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04094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469378"/>
              </p:ext>
            </p:extLst>
          </p:nvPr>
        </p:nvGraphicFramePr>
        <p:xfrm>
          <a:off x="2411760" y="260648"/>
          <a:ext cx="4032447" cy="1728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3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9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9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48">
                <a:tc gridSpan="4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Test of Homogeneity of Variances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 gridSpan="4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Libido 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Levene</a:t>
                      </a:r>
                      <a:r>
                        <a:rPr lang="en-US" sz="1400" dirty="0">
                          <a:effectLst/>
                        </a:rPr>
                        <a:t> Statistic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df1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df2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Sig.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,092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,913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632037"/>
              </p:ext>
            </p:extLst>
          </p:nvPr>
        </p:nvGraphicFramePr>
        <p:xfrm>
          <a:off x="1115616" y="2348880"/>
          <a:ext cx="6696745" cy="2376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6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7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2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7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7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9026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ANOVA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026">
                <a:tc gridSpan="6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Libido 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Sum of Squares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df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Mean Square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Sig.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02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Between Groups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20,133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10,067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5,119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,025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06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Within Groups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23,600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1,967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062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43,733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415734"/>
              </p:ext>
            </p:extLst>
          </p:nvPr>
        </p:nvGraphicFramePr>
        <p:xfrm>
          <a:off x="2051720" y="5013179"/>
          <a:ext cx="4896543" cy="16702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4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0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72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72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8165">
                <a:tc gridSpan="5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Robust Tests of Equality of Means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165">
                <a:tc gridSpan="5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Libido  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Statistic</a:t>
                      </a:r>
                      <a:r>
                        <a:rPr lang="en-US" sz="1400" baseline="30000" dirty="0" err="1">
                          <a:effectLst/>
                        </a:rPr>
                        <a:t>a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df1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df2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Sig.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165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Welch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4,320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7,943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,054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165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Brown-Forsythe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5,119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11,574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,026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52855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743354"/>
              </p:ext>
            </p:extLst>
          </p:nvPr>
        </p:nvGraphicFramePr>
        <p:xfrm>
          <a:off x="539551" y="548687"/>
          <a:ext cx="8208912" cy="5832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1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6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9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69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2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2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29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6525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Multiple Comparisons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525">
                <a:tc gridSpan="6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Dependent Variable:   Libido  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39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(I) Dose of Viagra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(J) Dose of Viagra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Mean Difference (I-J)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Std. Error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Sig.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95% Confidence Interval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Lower Bound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Upper Bound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525">
                <a:tc row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Tukey</a:t>
                      </a:r>
                      <a:r>
                        <a:rPr lang="en-US" sz="1200" dirty="0">
                          <a:effectLst/>
                        </a:rPr>
                        <a:t> HSD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Placebo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Low Dose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-1,000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,516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-3,37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1,37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High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-2,800</a:t>
                      </a:r>
                      <a:r>
                        <a:rPr lang="en-US" sz="1200" baseline="30000" dirty="0">
                          <a:effectLst/>
                        </a:rPr>
                        <a:t>*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,021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-5,17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-,43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Low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Placebo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1,000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,516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-1,37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3,37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High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-1,800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,147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-4,17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,57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High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Placebo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2,800</a:t>
                      </a:r>
                      <a:r>
                        <a:rPr lang="en-US" sz="1200" baseline="30000" dirty="0">
                          <a:effectLst/>
                        </a:rPr>
                        <a:t>*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,021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,43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5,17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Low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1,800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,147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-,57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4,17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6525">
                <a:tc row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Games-Howell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Placebo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Low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-1,000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,825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,479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-3,36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1,36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High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-2,800</a:t>
                      </a:r>
                      <a:r>
                        <a:rPr lang="en-US" sz="1200" baseline="30000" dirty="0">
                          <a:effectLst/>
                        </a:rPr>
                        <a:t>*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,917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,039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-5,44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-,16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Low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Placebo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1,000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,825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,479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-1,36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3,36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High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-1,800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,917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,185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-4,44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High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Placebo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2,800</a:t>
                      </a:r>
                      <a:r>
                        <a:rPr lang="en-US" sz="1200" baseline="30000" dirty="0">
                          <a:effectLst/>
                        </a:rPr>
                        <a:t>*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,917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,039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,16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5,44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6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Low Dose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1,800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,917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,185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-,84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4,44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2255"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Dunnett t (&gt;control)</a:t>
                      </a:r>
                      <a:r>
                        <a:rPr lang="en-US" sz="1200" baseline="30000">
                          <a:effectLst/>
                        </a:rPr>
                        <a:t>b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Low Dose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Placebo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1,000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,227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-,87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22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High Dose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Placebo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2,800</a:t>
                      </a:r>
                      <a:r>
                        <a:rPr lang="en-US" sz="1200" baseline="30000" dirty="0">
                          <a:effectLst/>
                        </a:rPr>
                        <a:t>*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,887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,008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,93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351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- základy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ANOVA testuje nulovou hypotézu, že průměry jednotlivých skupin jsou totožné</a:t>
            </a:r>
          </a:p>
          <a:p>
            <a:endParaRPr lang="cs-CZ" dirty="0"/>
          </a:p>
          <a:p>
            <a:r>
              <a:rPr lang="cs-CZ" dirty="0"/>
              <a:t>Výsledkem je F-statistika:</a:t>
            </a:r>
          </a:p>
          <a:p>
            <a:pPr lvl="1"/>
            <a:r>
              <a:rPr lang="cs-CZ" dirty="0"/>
              <a:t>Ta stanoví, zda jsou průměry totožné nebo ne</a:t>
            </a:r>
          </a:p>
          <a:p>
            <a:pPr lvl="1"/>
            <a:r>
              <a:rPr lang="cs-CZ" dirty="0"/>
              <a:t>Nespecifikuje ale, jak se které průměry liší</a:t>
            </a:r>
          </a:p>
          <a:p>
            <a:endParaRPr lang="cs-CZ" dirty="0"/>
          </a:p>
          <a:p>
            <a:r>
              <a:rPr lang="cs-CZ" dirty="0"/>
              <a:t>Identifikace odlišností mezi průměry se děje až v dalším kroku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4301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- základy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model, který se na data dá použít, je průměr</a:t>
            </a:r>
          </a:p>
          <a:p>
            <a:endParaRPr lang="cs-CZ" dirty="0"/>
          </a:p>
          <a:p>
            <a:r>
              <a:rPr lang="cs-CZ" dirty="0"/>
              <a:t>Průměr vyjadřuje absenci efektu jiné proměnné (např. věku na příjem)</a:t>
            </a:r>
          </a:p>
          <a:p>
            <a:endParaRPr lang="cs-CZ" dirty="0"/>
          </a:p>
          <a:p>
            <a:r>
              <a:rPr lang="cs-CZ" dirty="0"/>
              <a:t>Cílem je najít model, který naše data vystihuje lépe</a:t>
            </a:r>
          </a:p>
          <a:p>
            <a:endParaRPr lang="cs-CZ" dirty="0"/>
          </a:p>
          <a:p>
            <a:r>
              <a:rPr lang="cs-CZ" dirty="0"/>
              <a:t>Pokud jsou rozdíly mezi skupinami dostatečně velké, bude model založený na více průměrech vhodnější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143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- základy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zjistit, zda je nový model lepší?</a:t>
            </a:r>
          </a:p>
          <a:p>
            <a:endParaRPr lang="cs-CZ" dirty="0"/>
          </a:p>
          <a:p>
            <a:r>
              <a:rPr lang="cs-CZ" dirty="0"/>
              <a:t>Odpověď – model musí představovat pokrok oproti vysvětlovací schopnosti starého modelu</a:t>
            </a:r>
          </a:p>
          <a:p>
            <a:endParaRPr lang="cs-CZ" dirty="0"/>
          </a:p>
          <a:p>
            <a:r>
              <a:rPr lang="cs-CZ" dirty="0"/>
              <a:t>V případě průměru jsou vhodným ukazatelem jeho „nepřesnosti“ odchylky mezi modelem předpokládanými a skutečnými hodnotami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041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ANOVA – příklad (</a:t>
            </a:r>
            <a:r>
              <a:rPr lang="cs-CZ" dirty="0" err="1"/>
              <a:t>Field</a:t>
            </a:r>
            <a:r>
              <a:rPr lang="cs-CZ" dirty="0"/>
              <a:t> 2009: 350)</a:t>
            </a:r>
            <a:endParaRPr lang="en-US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230471"/>
              </p:ext>
            </p:extLst>
          </p:nvPr>
        </p:nvGraphicFramePr>
        <p:xfrm>
          <a:off x="457200" y="1935163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Placebo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Nízká dávka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Vysoká dávka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Celkový 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3,467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Rozptyl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3,124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err="1">
                          <a:solidFill>
                            <a:schemeClr val="tx1"/>
                          </a:solidFill>
                        </a:rPr>
                        <a:t>Sm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. odchylka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1,767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7922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ANOVA - základy</a:t>
            </a:r>
            <a:endParaRPr lang="en-US" dirty="0"/>
          </a:p>
        </p:txBody>
      </p:sp>
      <p:graphicFrame>
        <p:nvGraphicFramePr>
          <p:cNvPr id="14" name="Zástupný symbol pro obsah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977521"/>
              </p:ext>
            </p:extLst>
          </p:nvPr>
        </p:nvGraphicFramePr>
        <p:xfrm>
          <a:off x="457200" y="1628801"/>
          <a:ext cx="8229600" cy="46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262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SS</a:t>
            </a:r>
            <a:r>
              <a:rPr lang="cs-CZ" baseline="-25000" dirty="0"/>
              <a:t>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Celkový součet čtverců (</a:t>
            </a:r>
            <a:r>
              <a:rPr lang="cs-CZ" dirty="0" err="1"/>
              <a:t>Total</a:t>
            </a:r>
            <a:r>
              <a:rPr lang="cs-CZ" dirty="0"/>
              <a:t> Sum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Squares</a:t>
            </a:r>
            <a:r>
              <a:rPr lang="cs-CZ" dirty="0"/>
              <a:t>, SS</a:t>
            </a:r>
            <a:r>
              <a:rPr lang="cs-CZ" baseline="-25000" dirty="0"/>
              <a:t>T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Součet umocněných odchylek od celkového průměru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Čitatel zlomku výpočtu rozptylu</a:t>
            </a:r>
          </a:p>
          <a:p>
            <a:endParaRPr lang="cs-CZ" dirty="0"/>
          </a:p>
          <a:p>
            <a:r>
              <a:rPr lang="cs-CZ" dirty="0"/>
              <a:t>SS</a:t>
            </a:r>
            <a:r>
              <a:rPr lang="cs-CZ" baseline="-25000" dirty="0"/>
              <a:t>T</a:t>
            </a:r>
            <a:r>
              <a:rPr lang="cs-CZ" dirty="0"/>
              <a:t> = s</a:t>
            </a:r>
            <a:r>
              <a:rPr lang="cs-CZ" baseline="30000" dirty="0"/>
              <a:t>2</a:t>
            </a:r>
            <a:r>
              <a:rPr lang="cs-CZ" dirty="0"/>
              <a:t> (N – 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0085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9918656"/>
              </p:ext>
            </p:extLst>
          </p:nvPr>
        </p:nvGraphicFramePr>
        <p:xfrm>
          <a:off x="395536" y="260648"/>
          <a:ext cx="82296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Hodnoty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Průměr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Po umocnění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3,467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0,218089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2,152089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6,086089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6,086089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0,284089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2,350089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2,152089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0,284089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2,152089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0,218089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12,48209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0,284089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2,350089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-0,467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0,218089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2,533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6,416089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SS</a:t>
                      </a:r>
                      <a:r>
                        <a:rPr lang="cs-CZ" b="1" baseline="-25000" dirty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43,74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69593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2852</TotalTime>
  <Words>1232</Words>
  <Application>Microsoft Office PowerPoint</Application>
  <PresentationFormat>Prezentácia na obrazovke (4:3)</PresentationFormat>
  <Paragraphs>506</Paragraphs>
  <Slides>28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14</vt:i4>
      </vt:variant>
      <vt:variant>
        <vt:lpstr>Nadpisy snímok</vt:lpstr>
      </vt:variant>
      <vt:variant>
        <vt:i4>28</vt:i4>
      </vt:variant>
    </vt:vector>
  </HeadingPairs>
  <TitlesOfParts>
    <vt:vector size="46" baseType="lpstr">
      <vt:lpstr>Calibri</vt:lpstr>
      <vt:lpstr>Constantia</vt:lpstr>
      <vt:lpstr>Courier New</vt:lpstr>
      <vt:lpstr>Wingdings 2</vt:lpstr>
      <vt:lpstr>Tok</vt:lpstr>
      <vt:lpstr>1_Tok</vt:lpstr>
      <vt:lpstr>2_Tok</vt:lpstr>
      <vt:lpstr>4_Tok</vt:lpstr>
      <vt:lpstr>5_Tok</vt:lpstr>
      <vt:lpstr>7_Tok</vt:lpstr>
      <vt:lpstr>8_Tok</vt:lpstr>
      <vt:lpstr>9_Tok</vt:lpstr>
      <vt:lpstr>10_Tok</vt:lpstr>
      <vt:lpstr>12_Tok</vt:lpstr>
      <vt:lpstr>13_Tok</vt:lpstr>
      <vt:lpstr>14_Tok</vt:lpstr>
      <vt:lpstr>15_Tok</vt:lpstr>
      <vt:lpstr>16_Tok</vt:lpstr>
      <vt:lpstr>ANOVA </vt:lpstr>
      <vt:lpstr>ANOVA (ANalysis Of VAriance)</vt:lpstr>
      <vt:lpstr>ANOVA - základy</vt:lpstr>
      <vt:lpstr>ANOVA - základy</vt:lpstr>
      <vt:lpstr>ANOVA - základy</vt:lpstr>
      <vt:lpstr>ANOVA – příklad (Field 2009: 350)</vt:lpstr>
      <vt:lpstr>ANOVA - základy</vt:lpstr>
      <vt:lpstr>SST</vt:lpstr>
      <vt:lpstr>Prezentácia programu PowerPoint</vt:lpstr>
      <vt:lpstr>ANOVA - základy</vt:lpstr>
      <vt:lpstr>SSR</vt:lpstr>
      <vt:lpstr>Prezentácia programu PowerPoint</vt:lpstr>
      <vt:lpstr>SSM</vt:lpstr>
      <vt:lpstr>Prezentácia programu PowerPoint</vt:lpstr>
      <vt:lpstr>Sumy čtverců</vt:lpstr>
      <vt:lpstr>Sumy čtverců</vt:lpstr>
      <vt:lpstr>Průměrné sumy čtverců</vt:lpstr>
      <vt:lpstr>Průměrné sumy čtverců</vt:lpstr>
      <vt:lpstr>F-statistika</vt:lpstr>
      <vt:lpstr>F-statistika</vt:lpstr>
      <vt:lpstr>ANOVA - předpoklady</vt:lpstr>
      <vt:lpstr>ANOVA - předpoklady</vt:lpstr>
      <vt:lpstr>Post hoc testy</vt:lpstr>
      <vt:lpstr>Post hoc testy</vt:lpstr>
      <vt:lpstr>Post hoc testy</vt:lpstr>
      <vt:lpstr>ANOVA v SPSS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Slovenská republika Volebný systém a jeho reforma</dc:title>
  <dc:creator>Peter Spáč</dc:creator>
  <cp:lastModifiedBy>Peter</cp:lastModifiedBy>
  <cp:revision>320</cp:revision>
  <dcterms:created xsi:type="dcterms:W3CDTF">2013-02-19T08:47:21Z</dcterms:created>
  <dcterms:modified xsi:type="dcterms:W3CDTF">2019-11-01T14:10:40Z</dcterms:modified>
</cp:coreProperties>
</file>