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4" r:id="rId21"/>
    <p:sldId id="276" r:id="rId22"/>
    <p:sldId id="277"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51"/>
    <p:restoredTop sz="94651"/>
  </p:normalViewPr>
  <p:slideViewPr>
    <p:cSldViewPr snapToGrid="0" snapToObjects="1">
      <p:cViewPr varScale="1">
        <p:scale>
          <a:sx n="115" d="100"/>
          <a:sy n="115" d="100"/>
        </p:scale>
        <p:origin x="22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9/26/2019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9/26/2019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9/26/2019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9/26/2019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7" name="Date Placeholder 6"/>
          <p:cNvSpPr>
            <a:spLocks noGrp="1"/>
          </p:cNvSpPr>
          <p:nvPr>
            <p:ph type="dt" sz="half" idx="10"/>
          </p:nvPr>
        </p:nvSpPr>
        <p:spPr/>
        <p:txBody>
          <a:bodyPr/>
          <a:lstStyle/>
          <a:p>
            <a:fld id="{1160EA64-D806-43AC-9DF2-F8C432F32B4C}" type="datetimeFigureOut">
              <a:rPr lang="en-US" dirty="0"/>
              <a:t>9/26/2019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9/26/2019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583436" y="3143250"/>
            <a:ext cx="4270248" cy="2596776"/>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7" name="Date Placeholder 6"/>
          <p:cNvSpPr>
            <a:spLocks noGrp="1"/>
          </p:cNvSpPr>
          <p:nvPr>
            <p:ph type="dt" sz="half" idx="10"/>
          </p:nvPr>
        </p:nvSpPr>
        <p:spPr/>
        <p:txBody>
          <a:bodyPr/>
          <a:lstStyle/>
          <a:p>
            <a:fld id="{4F7D4976-E339-4826-83B7-FBD03F55ECF8}" type="datetimeFigureOut">
              <a:rPr lang="en-US" dirty="0"/>
              <a:t>9/26/2019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9/26/2019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9/26/2019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9" name="Date Placeholder 8"/>
          <p:cNvSpPr>
            <a:spLocks noGrp="1"/>
          </p:cNvSpPr>
          <p:nvPr>
            <p:ph type="dt" sz="half" idx="10"/>
          </p:nvPr>
        </p:nvSpPr>
        <p:spPr/>
        <p:txBody>
          <a:bodyPr/>
          <a:lstStyle/>
          <a:p>
            <a:fld id="{D1BE4249-C0D0-4B06-8692-E8BB871AF643}" type="datetimeFigureOut">
              <a:rPr lang="en-US" dirty="0"/>
              <a:t>9/26/2019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9/26/2019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9/26/2019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66B517-AA33-AB47-A500-BFEFAAB080AB}"/>
              </a:ext>
            </a:extLst>
          </p:cNvPr>
          <p:cNvSpPr>
            <a:spLocks noGrp="1"/>
          </p:cNvSpPr>
          <p:nvPr>
            <p:ph type="ctrTitle"/>
          </p:nvPr>
        </p:nvSpPr>
        <p:spPr/>
        <p:txBody>
          <a:bodyPr/>
          <a:lstStyle/>
          <a:p>
            <a:r>
              <a:rPr lang="en-US" dirty="0"/>
              <a:t>Co je </a:t>
            </a:r>
            <a:r>
              <a:rPr lang="en-US" dirty="0" err="1"/>
              <a:t>veřejné</a:t>
            </a:r>
            <a:r>
              <a:rPr lang="en-US" dirty="0"/>
              <a:t> </a:t>
            </a:r>
            <a:r>
              <a:rPr lang="en-US" dirty="0" err="1"/>
              <a:t>mínění</a:t>
            </a:r>
            <a:r>
              <a:rPr lang="en-US" dirty="0"/>
              <a:t>???</a:t>
            </a:r>
          </a:p>
        </p:txBody>
      </p:sp>
      <p:sp>
        <p:nvSpPr>
          <p:cNvPr id="3" name="Podnadpis 2">
            <a:extLst>
              <a:ext uri="{FF2B5EF4-FFF2-40B4-BE49-F238E27FC236}">
                <a16:creationId xmlns:a16="http://schemas.microsoft.com/office/drawing/2014/main" id="{4346EC6A-669D-CC49-A797-2896FBB95D1C}"/>
              </a:ext>
            </a:extLst>
          </p:cNvPr>
          <p:cNvSpPr>
            <a:spLocks noGrp="1"/>
          </p:cNvSpPr>
          <p:nvPr>
            <p:ph type="subTitle" idx="1"/>
          </p:nvPr>
        </p:nvSpPr>
        <p:spPr/>
        <p:txBody>
          <a:bodyPr/>
          <a:lstStyle/>
          <a:p>
            <a:r>
              <a:rPr lang="en-US" dirty="0"/>
              <a:t>26. 9. 2019</a:t>
            </a:r>
          </a:p>
          <a:p>
            <a:r>
              <a:rPr lang="en-US" dirty="0"/>
              <a:t>POLn4102</a:t>
            </a:r>
          </a:p>
          <a:p>
            <a:endParaRPr lang="en-US" dirty="0"/>
          </a:p>
        </p:txBody>
      </p:sp>
    </p:spTree>
    <p:extLst>
      <p:ext uri="{BB962C8B-B14F-4D97-AF65-F5344CB8AC3E}">
        <p14:creationId xmlns:p14="http://schemas.microsoft.com/office/powerpoint/2010/main" val="36269041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AC5A53-D0B6-1C48-BCBB-8280CCEF8400}"/>
              </a:ext>
            </a:extLst>
          </p:cNvPr>
          <p:cNvSpPr>
            <a:spLocks noGrp="1"/>
          </p:cNvSpPr>
          <p:nvPr>
            <p:ph type="title"/>
          </p:nvPr>
        </p:nvSpPr>
        <p:spPr/>
        <p:txBody>
          <a:bodyPr/>
          <a:lstStyle/>
          <a:p>
            <a:r>
              <a:rPr lang="en-US" dirty="0" err="1"/>
              <a:t>Různé</a:t>
            </a:r>
            <a:r>
              <a:rPr lang="en-US" dirty="0"/>
              <a:t> </a:t>
            </a:r>
            <a:r>
              <a:rPr lang="en-US" dirty="0" err="1"/>
              <a:t>koncepty</a:t>
            </a:r>
            <a:endParaRPr lang="en-US" dirty="0"/>
          </a:p>
        </p:txBody>
      </p:sp>
      <p:sp>
        <p:nvSpPr>
          <p:cNvPr id="3" name="Zástupný obsah 2">
            <a:extLst>
              <a:ext uri="{FF2B5EF4-FFF2-40B4-BE49-F238E27FC236}">
                <a16:creationId xmlns:a16="http://schemas.microsoft.com/office/drawing/2014/main" id="{D0DAFE07-DBFA-F645-A777-6997B83E2011}"/>
              </a:ext>
            </a:extLst>
          </p:cNvPr>
          <p:cNvSpPr>
            <a:spLocks noGrp="1"/>
          </p:cNvSpPr>
          <p:nvPr>
            <p:ph idx="1"/>
          </p:nvPr>
        </p:nvSpPr>
        <p:spPr/>
        <p:txBody>
          <a:bodyPr/>
          <a:lstStyle/>
          <a:p>
            <a:r>
              <a:rPr lang="cs-CZ" dirty="0"/>
              <a:t>Davy (Le Bon, anonymita, šíření změn chování, </a:t>
            </a:r>
            <a:r>
              <a:rPr lang="cs-CZ" dirty="0" err="1" smtClean="0"/>
              <a:t>návodnost</a:t>
            </a:r>
            <a:r>
              <a:rPr lang="cs-CZ" dirty="0" smtClean="0"/>
              <a:t> </a:t>
            </a:r>
            <a:r>
              <a:rPr lang="cs-CZ" dirty="0"/>
              <a:t>davu)</a:t>
            </a:r>
          </a:p>
          <a:p>
            <a:r>
              <a:rPr lang="cs-CZ" dirty="0"/>
              <a:t>Masa (</a:t>
            </a:r>
            <a:r>
              <a:rPr lang="cs-CZ" dirty="0" err="1" smtClean="0"/>
              <a:t>Blumer</a:t>
            </a:r>
            <a:r>
              <a:rPr lang="cs-CZ" dirty="0"/>
              <a:t>)</a:t>
            </a:r>
          </a:p>
          <a:p>
            <a:r>
              <a:rPr lang="cs-CZ" dirty="0"/>
              <a:t>Veřejnost (téma či problém, rozdílné postoje, diskuse)</a:t>
            </a:r>
          </a:p>
        </p:txBody>
      </p:sp>
    </p:spTree>
    <p:extLst>
      <p:ext uri="{BB962C8B-B14F-4D97-AF65-F5344CB8AC3E}">
        <p14:creationId xmlns:p14="http://schemas.microsoft.com/office/powerpoint/2010/main" val="40897054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706849-8672-FB4C-9BA8-99FF871CA68B}"/>
              </a:ext>
            </a:extLst>
          </p:cNvPr>
          <p:cNvSpPr>
            <a:spLocks noGrp="1"/>
          </p:cNvSpPr>
          <p:nvPr>
            <p:ph type="title"/>
          </p:nvPr>
        </p:nvSpPr>
        <p:spPr/>
        <p:txBody>
          <a:bodyPr/>
          <a:lstStyle/>
          <a:p>
            <a:r>
              <a:rPr lang="en-US" dirty="0" err="1"/>
              <a:t>Veřejné</a:t>
            </a:r>
            <a:r>
              <a:rPr lang="en-US" dirty="0"/>
              <a:t> </a:t>
            </a:r>
            <a:r>
              <a:rPr lang="en-US" dirty="0" err="1"/>
              <a:t>mínění</a:t>
            </a:r>
            <a:endParaRPr lang="en-US" dirty="0"/>
          </a:p>
        </p:txBody>
      </p:sp>
      <p:sp>
        <p:nvSpPr>
          <p:cNvPr id="3" name="Zástupný obsah 2">
            <a:extLst>
              <a:ext uri="{FF2B5EF4-FFF2-40B4-BE49-F238E27FC236}">
                <a16:creationId xmlns:a16="http://schemas.microsoft.com/office/drawing/2014/main" id="{B9E0D25E-9727-AC42-9C16-8D87B144A162}"/>
              </a:ext>
            </a:extLst>
          </p:cNvPr>
          <p:cNvSpPr>
            <a:spLocks noGrp="1"/>
          </p:cNvSpPr>
          <p:nvPr>
            <p:ph idx="1"/>
          </p:nvPr>
        </p:nvSpPr>
        <p:spPr/>
        <p:txBody>
          <a:bodyPr/>
          <a:lstStyle/>
          <a:p>
            <a:r>
              <a:rPr lang="cs-CZ" dirty="0"/>
              <a:t>1.  Agregace individuálních názorů</a:t>
            </a:r>
          </a:p>
          <a:p>
            <a:r>
              <a:rPr lang="cs-CZ" dirty="0"/>
              <a:t>2.  Většinový názor</a:t>
            </a:r>
          </a:p>
          <a:p>
            <a:r>
              <a:rPr lang="cs-CZ" dirty="0"/>
              <a:t>3. Střet skupinových zájmů</a:t>
            </a:r>
          </a:p>
          <a:p>
            <a:r>
              <a:rPr lang="cs-CZ" dirty="0"/>
              <a:t>4. Vliv elit a médií</a:t>
            </a:r>
          </a:p>
          <a:p>
            <a:r>
              <a:rPr lang="cs-CZ" dirty="0"/>
              <a:t>5. Mýtus</a:t>
            </a:r>
          </a:p>
          <a:p>
            <a:pPr marL="0" indent="0">
              <a:buNone/>
            </a:pPr>
            <a:r>
              <a:rPr lang="en-US" dirty="0"/>
              <a:t/>
            </a:r>
            <a:br>
              <a:rPr lang="en-US" dirty="0"/>
            </a:br>
            <a:endParaRPr lang="en-US" dirty="0"/>
          </a:p>
        </p:txBody>
      </p:sp>
    </p:spTree>
    <p:extLst>
      <p:ext uri="{BB962C8B-B14F-4D97-AF65-F5344CB8AC3E}">
        <p14:creationId xmlns:p14="http://schemas.microsoft.com/office/powerpoint/2010/main" val="12354006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5FE81F-FBE2-4C46-A8E6-12E6212EBFE3}"/>
              </a:ext>
            </a:extLst>
          </p:cNvPr>
          <p:cNvSpPr>
            <a:spLocks noGrp="1"/>
          </p:cNvSpPr>
          <p:nvPr>
            <p:ph type="title"/>
          </p:nvPr>
        </p:nvSpPr>
        <p:spPr/>
        <p:txBody>
          <a:bodyPr/>
          <a:lstStyle/>
          <a:p>
            <a:r>
              <a:rPr lang="en-US" dirty="0" err="1"/>
              <a:t>Agregace</a:t>
            </a:r>
            <a:r>
              <a:rPr lang="en-US" dirty="0"/>
              <a:t> </a:t>
            </a:r>
            <a:r>
              <a:rPr lang="en-US" dirty="0" err="1"/>
              <a:t>individuálních</a:t>
            </a:r>
            <a:r>
              <a:rPr lang="en-US" dirty="0"/>
              <a:t> </a:t>
            </a:r>
            <a:r>
              <a:rPr lang="en-US" dirty="0" err="1"/>
              <a:t>zájmů</a:t>
            </a:r>
            <a:endParaRPr lang="en-US" dirty="0"/>
          </a:p>
        </p:txBody>
      </p:sp>
      <p:sp>
        <p:nvSpPr>
          <p:cNvPr id="3" name="Zástupný obsah 2">
            <a:extLst>
              <a:ext uri="{FF2B5EF4-FFF2-40B4-BE49-F238E27FC236}">
                <a16:creationId xmlns:a16="http://schemas.microsoft.com/office/drawing/2014/main" id="{C4EE5C90-C468-804A-A0A3-B2A456508198}"/>
              </a:ext>
            </a:extLst>
          </p:cNvPr>
          <p:cNvSpPr>
            <a:spLocks noGrp="1"/>
          </p:cNvSpPr>
          <p:nvPr>
            <p:ph idx="1"/>
          </p:nvPr>
        </p:nvSpPr>
        <p:spPr/>
        <p:txBody>
          <a:bodyPr/>
          <a:lstStyle/>
          <a:p>
            <a:r>
              <a:rPr lang="cs-CZ" dirty="0"/>
              <a:t>Nejčastější</a:t>
            </a:r>
          </a:p>
          <a:p>
            <a:r>
              <a:rPr lang="cs-CZ" dirty="0"/>
              <a:t>Průzkumy</a:t>
            </a:r>
          </a:p>
          <a:p>
            <a:r>
              <a:rPr lang="cs-CZ" dirty="0"/>
              <a:t>Když je dobrý vzorek, lze generalizovat</a:t>
            </a:r>
          </a:p>
          <a:p>
            <a:r>
              <a:rPr lang="cs-CZ" dirty="0"/>
              <a:t>Jasné, měřitelné, atraktivní</a:t>
            </a:r>
          </a:p>
          <a:p>
            <a:r>
              <a:rPr lang="cs-CZ" dirty="0"/>
              <a:t>Rezonuje to se strukturo voleb</a:t>
            </a:r>
          </a:p>
          <a:p>
            <a:r>
              <a:rPr lang="cs-CZ" dirty="0"/>
              <a:t>Umožňuje vyvozovat kauzální vztahy</a:t>
            </a:r>
          </a:p>
        </p:txBody>
      </p:sp>
    </p:spTree>
    <p:extLst>
      <p:ext uri="{BB962C8B-B14F-4D97-AF65-F5344CB8AC3E}">
        <p14:creationId xmlns:p14="http://schemas.microsoft.com/office/powerpoint/2010/main" val="12652346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1D8E56-DF24-694A-8C58-0C10BDB94528}"/>
              </a:ext>
            </a:extLst>
          </p:cNvPr>
          <p:cNvSpPr>
            <a:spLocks noGrp="1"/>
          </p:cNvSpPr>
          <p:nvPr>
            <p:ph type="title"/>
          </p:nvPr>
        </p:nvSpPr>
        <p:spPr/>
        <p:txBody>
          <a:bodyPr/>
          <a:lstStyle/>
          <a:p>
            <a:r>
              <a:rPr lang="en-US" dirty="0" err="1"/>
              <a:t>Většinový</a:t>
            </a:r>
            <a:r>
              <a:rPr lang="en-US" dirty="0"/>
              <a:t> </a:t>
            </a:r>
            <a:r>
              <a:rPr lang="en-US" dirty="0" err="1"/>
              <a:t>názor</a:t>
            </a:r>
            <a:endParaRPr lang="en-US" dirty="0"/>
          </a:p>
        </p:txBody>
      </p:sp>
      <p:sp>
        <p:nvSpPr>
          <p:cNvPr id="3" name="Zástupný obsah 2">
            <a:extLst>
              <a:ext uri="{FF2B5EF4-FFF2-40B4-BE49-F238E27FC236}">
                <a16:creationId xmlns:a16="http://schemas.microsoft.com/office/drawing/2014/main" id="{B6237D8D-0831-9A47-8F65-4B4BA0BC56B4}"/>
              </a:ext>
            </a:extLst>
          </p:cNvPr>
          <p:cNvSpPr>
            <a:spLocks noGrp="1"/>
          </p:cNvSpPr>
          <p:nvPr>
            <p:ph idx="1"/>
          </p:nvPr>
        </p:nvSpPr>
        <p:spPr>
          <a:xfrm>
            <a:off x="2231136" y="2638044"/>
            <a:ext cx="7729728" cy="3891344"/>
          </a:xfrm>
        </p:spPr>
        <p:txBody>
          <a:bodyPr/>
          <a:lstStyle/>
          <a:p>
            <a:r>
              <a:rPr lang="cs-CZ" dirty="0"/>
              <a:t>PO jako ekvivalent sociální normy</a:t>
            </a:r>
          </a:p>
          <a:p>
            <a:r>
              <a:rPr lang="cs-CZ" dirty="0"/>
              <a:t>Ne nutně absolutní většina</a:t>
            </a:r>
          </a:p>
          <a:p>
            <a:r>
              <a:rPr lang="cs-CZ" dirty="0"/>
              <a:t>Dominantní proud</a:t>
            </a:r>
          </a:p>
          <a:p>
            <a:r>
              <a:rPr lang="cs-CZ" dirty="0"/>
              <a:t>E. </a:t>
            </a:r>
            <a:r>
              <a:rPr lang="cs-CZ" dirty="0" err="1"/>
              <a:t>Noelle</a:t>
            </a:r>
            <a:r>
              <a:rPr lang="cs-CZ" dirty="0"/>
              <a:t>-Neumann: “PO jako názory na kontroverzní témata, které je ve společnosti přijatelné vyjádřit”</a:t>
            </a:r>
          </a:p>
          <a:p>
            <a:r>
              <a:rPr lang="cs-CZ" dirty="0"/>
              <a:t>Spirála mlčení</a:t>
            </a:r>
          </a:p>
          <a:p>
            <a:r>
              <a:rPr lang="cs-CZ" dirty="0"/>
              <a:t>Měření konformity?</a:t>
            </a:r>
          </a:p>
          <a:p>
            <a:r>
              <a:rPr lang="cs-CZ" dirty="0"/>
              <a:t>Hypotéza se zdá spíše nepravděpodobná, nespecifikuje podmínky platnosti</a:t>
            </a:r>
          </a:p>
          <a:p>
            <a:r>
              <a:rPr lang="cs-CZ" dirty="0"/>
              <a:t>Ale ukazuje na limity </a:t>
            </a:r>
            <a:r>
              <a:rPr lang="cs-CZ" dirty="0" err="1"/>
              <a:t>surveyů</a:t>
            </a:r>
            <a:endParaRPr lang="cs-CZ" dirty="0"/>
          </a:p>
          <a:p>
            <a:endParaRPr lang="cs-CZ" dirty="0"/>
          </a:p>
          <a:p>
            <a:endParaRPr lang="cs-CZ" dirty="0"/>
          </a:p>
          <a:p>
            <a:endParaRPr lang="cs-CZ" dirty="0"/>
          </a:p>
        </p:txBody>
      </p:sp>
    </p:spTree>
    <p:extLst>
      <p:ext uri="{BB962C8B-B14F-4D97-AF65-F5344CB8AC3E}">
        <p14:creationId xmlns:p14="http://schemas.microsoft.com/office/powerpoint/2010/main" val="33588100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4AD4FB-3CFF-5546-B07F-5D54E818AA66}"/>
              </a:ext>
            </a:extLst>
          </p:cNvPr>
          <p:cNvSpPr>
            <a:spLocks noGrp="1"/>
          </p:cNvSpPr>
          <p:nvPr>
            <p:ph type="title"/>
          </p:nvPr>
        </p:nvSpPr>
        <p:spPr/>
        <p:txBody>
          <a:bodyPr/>
          <a:lstStyle/>
          <a:p>
            <a:r>
              <a:rPr lang="cs-CZ" dirty="0"/>
              <a:t>Skupinové zájmy</a:t>
            </a:r>
          </a:p>
        </p:txBody>
      </p:sp>
      <p:sp>
        <p:nvSpPr>
          <p:cNvPr id="3" name="Zástupný obsah 2">
            <a:extLst>
              <a:ext uri="{FF2B5EF4-FFF2-40B4-BE49-F238E27FC236}">
                <a16:creationId xmlns:a16="http://schemas.microsoft.com/office/drawing/2014/main" id="{20F08AF7-FCD0-194F-A9C2-FC63E7EC2C01}"/>
              </a:ext>
            </a:extLst>
          </p:cNvPr>
          <p:cNvSpPr>
            <a:spLocks noGrp="1"/>
          </p:cNvSpPr>
          <p:nvPr>
            <p:ph idx="1"/>
          </p:nvPr>
        </p:nvSpPr>
        <p:spPr/>
        <p:txBody>
          <a:bodyPr/>
          <a:lstStyle/>
          <a:p>
            <a:r>
              <a:rPr lang="cs-CZ" dirty="0"/>
              <a:t>Nejde o individuální názory</a:t>
            </a:r>
          </a:p>
          <a:p>
            <a:r>
              <a:rPr lang="cs-CZ" dirty="0"/>
              <a:t>Strany, zájmové skupiny, odbory, </a:t>
            </a:r>
            <a:r>
              <a:rPr lang="cs-CZ" dirty="0" err="1"/>
              <a:t>NGOs</a:t>
            </a:r>
            <a:r>
              <a:rPr lang="cs-CZ" dirty="0"/>
              <a:t>, korporace…</a:t>
            </a:r>
          </a:p>
          <a:p>
            <a:r>
              <a:rPr lang="cs-CZ" dirty="0"/>
              <a:t>Konflikt mezi skupinami</a:t>
            </a:r>
          </a:p>
          <a:p>
            <a:r>
              <a:rPr lang="cs-CZ" dirty="0" err="1"/>
              <a:t>Blumer</a:t>
            </a:r>
            <a:r>
              <a:rPr lang="cs-CZ" dirty="0"/>
              <a:t> (1948) ne všechny názory mají stejnou váhu</a:t>
            </a:r>
          </a:p>
          <a:p>
            <a:endParaRPr lang="cs-CZ" dirty="0"/>
          </a:p>
        </p:txBody>
      </p:sp>
    </p:spTree>
    <p:extLst>
      <p:ext uri="{BB962C8B-B14F-4D97-AF65-F5344CB8AC3E}">
        <p14:creationId xmlns:p14="http://schemas.microsoft.com/office/powerpoint/2010/main" val="38689408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1C264F-0043-D44F-9191-14086F4D2B9B}"/>
              </a:ext>
            </a:extLst>
          </p:cNvPr>
          <p:cNvSpPr>
            <a:spLocks noGrp="1"/>
          </p:cNvSpPr>
          <p:nvPr>
            <p:ph type="title"/>
          </p:nvPr>
        </p:nvSpPr>
        <p:spPr/>
        <p:txBody>
          <a:bodyPr/>
          <a:lstStyle/>
          <a:p>
            <a:r>
              <a:rPr lang="en-US" dirty="0" err="1"/>
              <a:t>Elity</a:t>
            </a:r>
            <a:r>
              <a:rPr lang="en-US" dirty="0"/>
              <a:t> a </a:t>
            </a:r>
            <a:r>
              <a:rPr lang="en-US" dirty="0" err="1"/>
              <a:t>média</a:t>
            </a:r>
            <a:endParaRPr lang="en-US" dirty="0"/>
          </a:p>
        </p:txBody>
      </p:sp>
      <p:sp>
        <p:nvSpPr>
          <p:cNvPr id="3" name="Zástupný obsah 2">
            <a:extLst>
              <a:ext uri="{FF2B5EF4-FFF2-40B4-BE49-F238E27FC236}">
                <a16:creationId xmlns:a16="http://schemas.microsoft.com/office/drawing/2014/main" id="{287E875A-9AF0-E141-AA4B-5430AF8F4064}"/>
              </a:ext>
            </a:extLst>
          </p:cNvPr>
          <p:cNvSpPr>
            <a:spLocks noGrp="1"/>
          </p:cNvSpPr>
          <p:nvPr>
            <p:ph idx="1"/>
          </p:nvPr>
        </p:nvSpPr>
        <p:spPr/>
        <p:txBody>
          <a:bodyPr/>
          <a:lstStyle/>
          <a:p>
            <a:r>
              <a:rPr lang="cs-CZ" dirty="0"/>
              <a:t>PO jako </a:t>
            </a:r>
            <a:r>
              <a:rPr lang="cs-CZ" dirty="0" err="1"/>
              <a:t>product</a:t>
            </a:r>
            <a:r>
              <a:rPr lang="cs-CZ" dirty="0"/>
              <a:t> elit</a:t>
            </a:r>
          </a:p>
          <a:p>
            <a:r>
              <a:rPr lang="cs-CZ" dirty="0"/>
              <a:t>Lídři, </a:t>
            </a:r>
            <a:r>
              <a:rPr lang="cs-CZ" dirty="0" err="1"/>
              <a:t>opinion</a:t>
            </a:r>
            <a:r>
              <a:rPr lang="cs-CZ" dirty="0"/>
              <a:t> lídři</a:t>
            </a:r>
          </a:p>
          <a:p>
            <a:r>
              <a:rPr lang="cs-CZ" dirty="0" err="1"/>
              <a:t>Lipmann</a:t>
            </a:r>
            <a:r>
              <a:rPr lang="cs-CZ" dirty="0"/>
              <a:t> 1922: zjednodušující reakce na </a:t>
            </a:r>
            <a:r>
              <a:rPr lang="cs-CZ" dirty="0" err="1"/>
              <a:t>info</a:t>
            </a:r>
            <a:r>
              <a:rPr lang="cs-CZ" dirty="0"/>
              <a:t> od </a:t>
            </a:r>
            <a:r>
              <a:rPr lang="cs-CZ" dirty="0" err="1"/>
              <a:t>opinion</a:t>
            </a:r>
            <a:r>
              <a:rPr lang="cs-CZ" dirty="0"/>
              <a:t> lídrů</a:t>
            </a:r>
          </a:p>
          <a:p>
            <a:r>
              <a:rPr lang="cs-CZ" dirty="0"/>
              <a:t>Přebírání názorů, které formuluje někdo jiný</a:t>
            </a:r>
          </a:p>
          <a:p>
            <a:r>
              <a:rPr lang="cs-CZ" dirty="0"/>
              <a:t>Lídři se snaží manipulovat PO, vytvářet souhlas</a:t>
            </a:r>
          </a:p>
        </p:txBody>
      </p:sp>
    </p:spTree>
    <p:extLst>
      <p:ext uri="{BB962C8B-B14F-4D97-AF65-F5344CB8AC3E}">
        <p14:creationId xmlns:p14="http://schemas.microsoft.com/office/powerpoint/2010/main" val="15676412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58A993-C369-B845-AFCB-FB03F5A62AF3}"/>
              </a:ext>
            </a:extLst>
          </p:cNvPr>
          <p:cNvSpPr>
            <a:spLocks noGrp="1"/>
          </p:cNvSpPr>
          <p:nvPr>
            <p:ph type="title"/>
          </p:nvPr>
        </p:nvSpPr>
        <p:spPr/>
        <p:txBody>
          <a:bodyPr/>
          <a:lstStyle/>
          <a:p>
            <a:r>
              <a:rPr lang="en-US" dirty="0" err="1"/>
              <a:t>Mýtus</a:t>
            </a:r>
            <a:r>
              <a:rPr lang="en-US" dirty="0"/>
              <a:t>/</a:t>
            </a:r>
            <a:r>
              <a:rPr lang="en-US" dirty="0" err="1"/>
              <a:t>fikce</a:t>
            </a:r>
            <a:endParaRPr lang="en-US" dirty="0"/>
          </a:p>
        </p:txBody>
      </p:sp>
      <p:sp>
        <p:nvSpPr>
          <p:cNvPr id="3" name="Zástupný obsah 2">
            <a:extLst>
              <a:ext uri="{FF2B5EF4-FFF2-40B4-BE49-F238E27FC236}">
                <a16:creationId xmlns:a16="http://schemas.microsoft.com/office/drawing/2014/main" id="{BD2FAAC9-A2B2-5F45-8C3F-D47C62FEB965}"/>
              </a:ext>
            </a:extLst>
          </p:cNvPr>
          <p:cNvSpPr>
            <a:spLocks noGrp="1"/>
          </p:cNvSpPr>
          <p:nvPr>
            <p:ph idx="1"/>
          </p:nvPr>
        </p:nvSpPr>
        <p:spPr/>
        <p:txBody>
          <a:bodyPr/>
          <a:lstStyle/>
          <a:p>
            <a:r>
              <a:rPr lang="en-US" dirty="0"/>
              <a:t>PO </a:t>
            </a:r>
            <a:r>
              <a:rPr lang="en-US" dirty="0" err="1"/>
              <a:t>jen</a:t>
            </a:r>
            <a:r>
              <a:rPr lang="en-US" dirty="0"/>
              <a:t> </a:t>
            </a:r>
            <a:r>
              <a:rPr lang="en-US" dirty="0" err="1"/>
              <a:t>rétorická</a:t>
            </a:r>
            <a:r>
              <a:rPr lang="en-US" dirty="0"/>
              <a:t> </a:t>
            </a:r>
            <a:r>
              <a:rPr lang="en-US" dirty="0" err="1"/>
              <a:t>konstrukce</a:t>
            </a:r>
            <a:endParaRPr lang="en-US" dirty="0"/>
          </a:p>
          <a:p>
            <a:r>
              <a:rPr lang="en-US" dirty="0" err="1" smtClean="0"/>
              <a:t>Neex</a:t>
            </a:r>
            <a:r>
              <a:rPr lang="cs-CZ" dirty="0" smtClean="0"/>
              <a:t>i</a:t>
            </a:r>
            <a:r>
              <a:rPr lang="en-US" dirty="0" err="1" smtClean="0"/>
              <a:t>stuje</a:t>
            </a:r>
            <a:r>
              <a:rPr lang="en-US" dirty="0" smtClean="0"/>
              <a:t> </a:t>
            </a:r>
            <a:r>
              <a:rPr lang="en-US" dirty="0" err="1"/>
              <a:t>skutečná</a:t>
            </a:r>
            <a:r>
              <a:rPr lang="en-US" dirty="0"/>
              <a:t> </a:t>
            </a:r>
            <a:r>
              <a:rPr lang="en-US" dirty="0" err="1"/>
              <a:t>veřejnost</a:t>
            </a:r>
            <a:endParaRPr lang="en-US" dirty="0"/>
          </a:p>
          <a:p>
            <a:r>
              <a:rPr lang="en-US" dirty="0"/>
              <a:t>PO </a:t>
            </a:r>
            <a:r>
              <a:rPr lang="en-US" dirty="0" err="1"/>
              <a:t>jako</a:t>
            </a:r>
            <a:r>
              <a:rPr lang="en-US" dirty="0"/>
              <a:t> </a:t>
            </a:r>
            <a:r>
              <a:rPr lang="en-US" dirty="0" err="1"/>
              <a:t>rétorický</a:t>
            </a:r>
            <a:r>
              <a:rPr lang="en-US" dirty="0"/>
              <a:t> </a:t>
            </a:r>
            <a:r>
              <a:rPr lang="en-US" dirty="0" err="1"/>
              <a:t>nástroj</a:t>
            </a:r>
            <a:r>
              <a:rPr lang="en-US" dirty="0"/>
              <a:t> </a:t>
            </a:r>
            <a:r>
              <a:rPr lang="en-US" dirty="0" err="1"/>
              <a:t>politiků</a:t>
            </a:r>
            <a:r>
              <a:rPr lang="en-US" dirty="0"/>
              <a:t> a </a:t>
            </a:r>
            <a:r>
              <a:rPr lang="en-US" dirty="0" err="1"/>
              <a:t>skupin</a:t>
            </a:r>
            <a:endParaRPr lang="en-US" dirty="0"/>
          </a:p>
          <a:p>
            <a:r>
              <a:rPr lang="en-US" dirty="0"/>
              <a:t>PO </a:t>
            </a:r>
            <a:r>
              <a:rPr lang="en-US" dirty="0" err="1"/>
              <a:t>neznáme</a:t>
            </a:r>
            <a:r>
              <a:rPr lang="en-US" dirty="0"/>
              <a:t>/</a:t>
            </a:r>
            <a:r>
              <a:rPr lang="en-US" dirty="0" err="1"/>
              <a:t>nepoznatelné</a:t>
            </a:r>
            <a:endParaRPr lang="en-US" dirty="0"/>
          </a:p>
          <a:p>
            <a:endParaRPr lang="en-US" dirty="0"/>
          </a:p>
          <a:p>
            <a:r>
              <a:rPr lang="cs-CZ" dirty="0"/>
              <a:t>https://</a:t>
            </a:r>
            <a:r>
              <a:rPr lang="cs-CZ" dirty="0" err="1"/>
              <a:t>www.youtube.com</a:t>
            </a:r>
            <a:r>
              <a:rPr lang="cs-CZ" dirty="0"/>
              <a:t>/</a:t>
            </a:r>
            <a:r>
              <a:rPr lang="cs-CZ" dirty="0" err="1"/>
              <a:t>watch?v</a:t>
            </a:r>
            <a:r>
              <a:rPr lang="cs-CZ" dirty="0"/>
              <a:t>=6Ms9A-212F0 </a:t>
            </a:r>
            <a:endParaRPr lang="en-US" dirty="0"/>
          </a:p>
          <a:p>
            <a:endParaRPr lang="en-US" dirty="0"/>
          </a:p>
        </p:txBody>
      </p:sp>
    </p:spTree>
    <p:extLst>
      <p:ext uri="{BB962C8B-B14F-4D97-AF65-F5344CB8AC3E}">
        <p14:creationId xmlns:p14="http://schemas.microsoft.com/office/powerpoint/2010/main" val="27082362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CCB405-2D59-BC4D-A719-EF880A5FE891}"/>
              </a:ext>
            </a:extLst>
          </p:cNvPr>
          <p:cNvSpPr>
            <a:spLocks noGrp="1"/>
          </p:cNvSpPr>
          <p:nvPr>
            <p:ph type="title"/>
          </p:nvPr>
        </p:nvSpPr>
        <p:spPr/>
        <p:txBody>
          <a:bodyPr/>
          <a:lstStyle/>
          <a:p>
            <a:r>
              <a:rPr lang="en-US" dirty="0"/>
              <a:t>Co je </a:t>
            </a:r>
            <a:r>
              <a:rPr lang="en-US" dirty="0" err="1"/>
              <a:t>dobré</a:t>
            </a:r>
            <a:r>
              <a:rPr lang="en-US" dirty="0"/>
              <a:t> </a:t>
            </a:r>
            <a:r>
              <a:rPr lang="en-US" dirty="0" err="1"/>
              <a:t>si</a:t>
            </a:r>
            <a:r>
              <a:rPr lang="en-US" dirty="0"/>
              <a:t> </a:t>
            </a:r>
            <a:r>
              <a:rPr lang="en-US" dirty="0" err="1"/>
              <a:t>uvědomit</a:t>
            </a:r>
            <a:r>
              <a:rPr lang="en-US" dirty="0"/>
              <a:t>?</a:t>
            </a:r>
          </a:p>
        </p:txBody>
      </p:sp>
      <p:sp>
        <p:nvSpPr>
          <p:cNvPr id="3" name="Zástupný obsah 2">
            <a:extLst>
              <a:ext uri="{FF2B5EF4-FFF2-40B4-BE49-F238E27FC236}">
                <a16:creationId xmlns:a16="http://schemas.microsoft.com/office/drawing/2014/main" id="{27594838-A888-8745-A58D-735D9448125D}"/>
              </a:ext>
            </a:extLst>
          </p:cNvPr>
          <p:cNvSpPr>
            <a:spLocks noGrp="1"/>
          </p:cNvSpPr>
          <p:nvPr>
            <p:ph idx="1"/>
          </p:nvPr>
        </p:nvSpPr>
        <p:spPr/>
        <p:txBody>
          <a:bodyPr/>
          <a:lstStyle/>
          <a:p>
            <a:r>
              <a:rPr lang="en-US" dirty="0" err="1"/>
              <a:t>Více</a:t>
            </a:r>
            <a:r>
              <a:rPr lang="en-US" dirty="0"/>
              <a:t> </a:t>
            </a:r>
            <a:r>
              <a:rPr lang="en-US" dirty="0" err="1"/>
              <a:t>dimenzí</a:t>
            </a:r>
            <a:r>
              <a:rPr lang="en-US" dirty="0"/>
              <a:t> PO</a:t>
            </a:r>
          </a:p>
          <a:p>
            <a:r>
              <a:rPr lang="en-US" dirty="0" err="1"/>
              <a:t>Různá</a:t>
            </a:r>
            <a:r>
              <a:rPr lang="en-US" dirty="0"/>
              <a:t> </a:t>
            </a:r>
            <a:r>
              <a:rPr lang="en-US" dirty="0" err="1"/>
              <a:t>intenzita</a:t>
            </a:r>
            <a:r>
              <a:rPr lang="en-US" dirty="0"/>
              <a:t> </a:t>
            </a:r>
            <a:r>
              <a:rPr lang="en-US" dirty="0" err="1"/>
              <a:t>různých</a:t>
            </a:r>
            <a:r>
              <a:rPr lang="en-US" dirty="0"/>
              <a:t> </a:t>
            </a:r>
            <a:r>
              <a:rPr lang="en-US" dirty="0" err="1"/>
              <a:t>postojů</a:t>
            </a:r>
            <a:endParaRPr lang="en-US" dirty="0"/>
          </a:p>
          <a:p>
            <a:r>
              <a:rPr lang="en-US" dirty="0" err="1"/>
              <a:t>Stabilita</a:t>
            </a:r>
            <a:r>
              <a:rPr lang="en-US" dirty="0"/>
              <a:t>?</a:t>
            </a:r>
          </a:p>
          <a:p>
            <a:r>
              <a:rPr lang="en-US" dirty="0" err="1"/>
              <a:t>Informovanost</a:t>
            </a:r>
            <a:r>
              <a:rPr lang="en-US" dirty="0"/>
              <a:t> PO</a:t>
            </a:r>
          </a:p>
          <a:p>
            <a:endParaRPr lang="en-US" dirty="0"/>
          </a:p>
          <a:p>
            <a:endParaRPr lang="en-US" dirty="0"/>
          </a:p>
        </p:txBody>
      </p:sp>
    </p:spTree>
    <p:extLst>
      <p:ext uri="{BB962C8B-B14F-4D97-AF65-F5344CB8AC3E}">
        <p14:creationId xmlns:p14="http://schemas.microsoft.com/office/powerpoint/2010/main" val="41566369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581021-043C-AE41-8ABB-C6DF98AC3F80}"/>
              </a:ext>
            </a:extLst>
          </p:cNvPr>
          <p:cNvSpPr>
            <a:spLocks noGrp="1"/>
          </p:cNvSpPr>
          <p:nvPr>
            <p:ph type="title"/>
          </p:nvPr>
        </p:nvSpPr>
        <p:spPr/>
        <p:txBody>
          <a:bodyPr/>
          <a:lstStyle/>
          <a:p>
            <a:r>
              <a:rPr lang="en-US" dirty="0" err="1"/>
              <a:t>Historická</a:t>
            </a:r>
            <a:r>
              <a:rPr lang="en-US" dirty="0"/>
              <a:t> </a:t>
            </a:r>
            <a:r>
              <a:rPr lang="en-US" dirty="0" err="1"/>
              <a:t>perspektiva</a:t>
            </a:r>
            <a:endParaRPr lang="en-US" dirty="0"/>
          </a:p>
        </p:txBody>
      </p:sp>
      <p:sp>
        <p:nvSpPr>
          <p:cNvPr id="3" name="Zástupný obsah 2">
            <a:extLst>
              <a:ext uri="{FF2B5EF4-FFF2-40B4-BE49-F238E27FC236}">
                <a16:creationId xmlns:a16="http://schemas.microsoft.com/office/drawing/2014/main" id="{A9C1E039-F91B-E445-8DEE-5A2207E86605}"/>
              </a:ext>
            </a:extLst>
          </p:cNvPr>
          <p:cNvSpPr>
            <a:spLocks noGrp="1"/>
          </p:cNvSpPr>
          <p:nvPr>
            <p:ph idx="1"/>
          </p:nvPr>
        </p:nvSpPr>
        <p:spPr/>
        <p:txBody>
          <a:bodyPr/>
          <a:lstStyle/>
          <a:p>
            <a:r>
              <a:rPr lang="cs-CZ" dirty="0"/>
              <a:t>Pro pochopení současných perspektiv</a:t>
            </a:r>
          </a:p>
          <a:p>
            <a:r>
              <a:rPr lang="cs-CZ" dirty="0"/>
              <a:t>Pro pochopení různých alternativ PO a jeho vyjádření</a:t>
            </a:r>
          </a:p>
          <a:p>
            <a:r>
              <a:rPr lang="cs-CZ" dirty="0"/>
              <a:t>Tradice PO  Západu</a:t>
            </a:r>
          </a:p>
          <a:p>
            <a:r>
              <a:rPr lang="cs-CZ" dirty="0"/>
              <a:t>Pojem až </a:t>
            </a:r>
            <a:r>
              <a:rPr lang="cs-CZ"/>
              <a:t>konec </a:t>
            </a:r>
            <a:r>
              <a:rPr lang="cs-CZ" smtClean="0"/>
              <a:t>18. </a:t>
            </a:r>
            <a:r>
              <a:rPr lang="cs-CZ" dirty="0"/>
              <a:t>stol</a:t>
            </a:r>
          </a:p>
          <a:p>
            <a:r>
              <a:rPr lang="cs-CZ" dirty="0"/>
              <a:t>Myšlenka starší</a:t>
            </a:r>
          </a:p>
          <a:p>
            <a:r>
              <a:rPr lang="cs-CZ" dirty="0" smtClean="0"/>
              <a:t>Obliba </a:t>
            </a:r>
            <a:r>
              <a:rPr lang="cs-CZ" dirty="0"/>
              <a:t>PO v USA jako rekce na Hitlera a totalitní režimy</a:t>
            </a:r>
          </a:p>
        </p:txBody>
      </p:sp>
    </p:spTree>
    <p:extLst>
      <p:ext uri="{BB962C8B-B14F-4D97-AF65-F5344CB8AC3E}">
        <p14:creationId xmlns:p14="http://schemas.microsoft.com/office/powerpoint/2010/main" val="21421307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31207F-CBBC-D94C-A69E-6976FC6B9E83}"/>
              </a:ext>
            </a:extLst>
          </p:cNvPr>
          <p:cNvSpPr>
            <a:spLocks noGrp="1"/>
          </p:cNvSpPr>
          <p:nvPr>
            <p:ph type="title"/>
          </p:nvPr>
        </p:nvSpPr>
        <p:spPr/>
        <p:txBody>
          <a:bodyPr/>
          <a:lstStyle/>
          <a:p>
            <a:r>
              <a:rPr lang="en-US" dirty="0" err="1"/>
              <a:t>Historie</a:t>
            </a:r>
            <a:endParaRPr lang="en-US" dirty="0"/>
          </a:p>
        </p:txBody>
      </p:sp>
      <p:sp>
        <p:nvSpPr>
          <p:cNvPr id="3" name="Zástupný obsah 2">
            <a:extLst>
              <a:ext uri="{FF2B5EF4-FFF2-40B4-BE49-F238E27FC236}">
                <a16:creationId xmlns:a16="http://schemas.microsoft.com/office/drawing/2014/main" id="{A2C0718D-5032-2342-B6F7-B317DDF8A62D}"/>
              </a:ext>
            </a:extLst>
          </p:cNvPr>
          <p:cNvSpPr>
            <a:spLocks noGrp="1"/>
          </p:cNvSpPr>
          <p:nvPr>
            <p:ph idx="1"/>
          </p:nvPr>
        </p:nvSpPr>
        <p:spPr/>
        <p:txBody>
          <a:bodyPr/>
          <a:lstStyle/>
          <a:p>
            <a:r>
              <a:rPr lang="en-US" dirty="0" err="1"/>
              <a:t>Starověk</a:t>
            </a:r>
            <a:r>
              <a:rPr lang="en-US" dirty="0"/>
              <a:t>, </a:t>
            </a:r>
            <a:r>
              <a:rPr lang="en-US" dirty="0" err="1"/>
              <a:t>Řecko</a:t>
            </a:r>
            <a:r>
              <a:rPr lang="en-US" dirty="0"/>
              <a:t> a </a:t>
            </a:r>
            <a:r>
              <a:rPr lang="en-US" dirty="0" err="1"/>
              <a:t>Řím</a:t>
            </a:r>
            <a:r>
              <a:rPr lang="en-US" dirty="0"/>
              <a:t>, </a:t>
            </a:r>
            <a:r>
              <a:rPr lang="en-US" dirty="0" err="1"/>
              <a:t>vox</a:t>
            </a:r>
            <a:r>
              <a:rPr lang="en-US" dirty="0"/>
              <a:t> </a:t>
            </a:r>
            <a:r>
              <a:rPr lang="en-US" dirty="0" err="1"/>
              <a:t>populi</a:t>
            </a:r>
            <a:endParaRPr lang="en-US" dirty="0"/>
          </a:p>
          <a:p>
            <a:r>
              <a:rPr lang="en-US" dirty="0" err="1"/>
              <a:t>Městské</a:t>
            </a:r>
            <a:r>
              <a:rPr lang="en-US" dirty="0"/>
              <a:t> </a:t>
            </a:r>
            <a:r>
              <a:rPr lang="en-US" dirty="0" err="1"/>
              <a:t>státy</a:t>
            </a:r>
            <a:r>
              <a:rPr lang="en-US" dirty="0"/>
              <a:t>, </a:t>
            </a:r>
            <a:r>
              <a:rPr lang="en-US" dirty="0" err="1"/>
              <a:t>mnoho</a:t>
            </a:r>
            <a:r>
              <a:rPr lang="en-US" dirty="0"/>
              <a:t> </a:t>
            </a:r>
            <a:r>
              <a:rPr lang="en-US" dirty="0" err="1"/>
              <a:t>forem</a:t>
            </a:r>
            <a:r>
              <a:rPr lang="en-US" dirty="0"/>
              <a:t> </a:t>
            </a:r>
            <a:r>
              <a:rPr lang="en-US" dirty="0" err="1"/>
              <a:t>vyjádření</a:t>
            </a:r>
            <a:r>
              <a:rPr lang="en-US" dirty="0"/>
              <a:t> PO</a:t>
            </a:r>
          </a:p>
          <a:p>
            <a:r>
              <a:rPr lang="en-US" dirty="0" err="1"/>
              <a:t>Vnímání</a:t>
            </a:r>
            <a:r>
              <a:rPr lang="en-US" dirty="0"/>
              <a:t> </a:t>
            </a:r>
            <a:r>
              <a:rPr lang="en-US" dirty="0" err="1"/>
              <a:t>jako</a:t>
            </a:r>
            <a:r>
              <a:rPr lang="en-US" dirty="0"/>
              <a:t> </a:t>
            </a:r>
            <a:r>
              <a:rPr lang="en-US" dirty="0" err="1"/>
              <a:t>normy</a:t>
            </a:r>
            <a:r>
              <a:rPr lang="en-US" dirty="0"/>
              <a:t> </a:t>
            </a:r>
            <a:r>
              <a:rPr lang="en-US" dirty="0" err="1"/>
              <a:t>společnosti</a:t>
            </a:r>
            <a:r>
              <a:rPr lang="en-US" dirty="0"/>
              <a:t>, </a:t>
            </a:r>
            <a:r>
              <a:rPr lang="en-US" dirty="0" err="1"/>
              <a:t>základ</a:t>
            </a:r>
            <a:r>
              <a:rPr lang="en-US" dirty="0"/>
              <a:t> </a:t>
            </a:r>
            <a:r>
              <a:rPr lang="en-US" dirty="0" err="1"/>
              <a:t>komunity</a:t>
            </a:r>
            <a:endParaRPr lang="en-US" dirty="0"/>
          </a:p>
          <a:p>
            <a:r>
              <a:rPr lang="en-US" dirty="0" err="1"/>
              <a:t>Význam</a:t>
            </a:r>
            <a:r>
              <a:rPr lang="en-US" dirty="0"/>
              <a:t> </a:t>
            </a:r>
            <a:r>
              <a:rPr lang="en-US" dirty="0" err="1"/>
              <a:t>mezilidských</a:t>
            </a:r>
            <a:r>
              <a:rPr lang="en-US" dirty="0"/>
              <a:t> </a:t>
            </a:r>
            <a:r>
              <a:rPr lang="en-US" dirty="0" err="1"/>
              <a:t>vazeb</a:t>
            </a:r>
            <a:endParaRPr lang="en-US" dirty="0"/>
          </a:p>
          <a:p>
            <a:r>
              <a:rPr lang="en-US" dirty="0" err="1"/>
              <a:t>Platon</a:t>
            </a:r>
            <a:r>
              <a:rPr lang="en-US" dirty="0"/>
              <a:t> vs. </a:t>
            </a:r>
            <a:r>
              <a:rPr lang="en-US" dirty="0" err="1"/>
              <a:t>Aristotelés</a:t>
            </a:r>
            <a:endParaRPr lang="en-US" dirty="0"/>
          </a:p>
        </p:txBody>
      </p:sp>
    </p:spTree>
    <p:extLst>
      <p:ext uri="{BB962C8B-B14F-4D97-AF65-F5344CB8AC3E}">
        <p14:creationId xmlns:p14="http://schemas.microsoft.com/office/powerpoint/2010/main" val="4277258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B006DD-BA82-8145-BD2D-C42CF64CC283}"/>
              </a:ext>
            </a:extLst>
          </p:cNvPr>
          <p:cNvSpPr>
            <a:spLocks noGrp="1"/>
          </p:cNvSpPr>
          <p:nvPr>
            <p:ph type="title"/>
          </p:nvPr>
        </p:nvSpPr>
        <p:spPr/>
        <p:txBody>
          <a:bodyPr/>
          <a:lstStyle/>
          <a:p>
            <a:r>
              <a:rPr lang="en-US" dirty="0" err="1"/>
              <a:t>Koho</a:t>
            </a:r>
            <a:r>
              <a:rPr lang="en-US" dirty="0"/>
              <a:t> a </a:t>
            </a:r>
            <a:r>
              <a:rPr lang="en-US" dirty="0" err="1"/>
              <a:t>proč</a:t>
            </a:r>
            <a:r>
              <a:rPr lang="en-US" dirty="0"/>
              <a:t> </a:t>
            </a:r>
            <a:r>
              <a:rPr lang="en-US" dirty="0" err="1"/>
              <a:t>nás</a:t>
            </a:r>
            <a:r>
              <a:rPr lang="en-US" dirty="0"/>
              <a:t> </a:t>
            </a:r>
            <a:r>
              <a:rPr lang="en-US" dirty="0" err="1"/>
              <a:t>zajímá</a:t>
            </a:r>
            <a:r>
              <a:rPr lang="en-US" dirty="0"/>
              <a:t> PO?</a:t>
            </a:r>
          </a:p>
        </p:txBody>
      </p:sp>
      <p:sp>
        <p:nvSpPr>
          <p:cNvPr id="3" name="Zástupný obsah 2">
            <a:extLst>
              <a:ext uri="{FF2B5EF4-FFF2-40B4-BE49-F238E27FC236}">
                <a16:creationId xmlns:a16="http://schemas.microsoft.com/office/drawing/2014/main" id="{428A10A9-A6B1-5A46-98B1-13775C7986FB}"/>
              </a:ext>
            </a:extLst>
          </p:cNvPr>
          <p:cNvSpPr>
            <a:spLocks noGrp="1"/>
          </p:cNvSpPr>
          <p:nvPr>
            <p:ph idx="1"/>
          </p:nvPr>
        </p:nvSpPr>
        <p:spPr/>
        <p:txBody>
          <a:bodyPr/>
          <a:lstStyle/>
          <a:p>
            <a:r>
              <a:rPr lang="en-US" dirty="0" err="1"/>
              <a:t>Kdo</a:t>
            </a:r>
            <a:r>
              <a:rPr lang="en-US" dirty="0"/>
              <a:t> se </a:t>
            </a:r>
            <a:r>
              <a:rPr lang="en-US" dirty="0" err="1"/>
              <a:t>zajímá</a:t>
            </a:r>
            <a:r>
              <a:rPr lang="en-US" dirty="0"/>
              <a:t> o </a:t>
            </a:r>
            <a:r>
              <a:rPr lang="en-US" dirty="0" err="1"/>
              <a:t>veřejné</a:t>
            </a:r>
            <a:r>
              <a:rPr lang="en-US" dirty="0"/>
              <a:t> </a:t>
            </a:r>
            <a:r>
              <a:rPr lang="en-US" dirty="0" err="1"/>
              <a:t>mínění</a:t>
            </a:r>
            <a:r>
              <a:rPr lang="en-US" dirty="0"/>
              <a:t>?</a:t>
            </a:r>
          </a:p>
          <a:p>
            <a:r>
              <a:rPr lang="en-US" dirty="0" err="1"/>
              <a:t>Proč</a:t>
            </a:r>
            <a:r>
              <a:rPr lang="en-US" dirty="0"/>
              <a:t> je </a:t>
            </a:r>
            <a:r>
              <a:rPr lang="en-US" dirty="0" err="1"/>
              <a:t>důležité</a:t>
            </a:r>
            <a:r>
              <a:rPr lang="en-US" dirty="0"/>
              <a:t>?</a:t>
            </a:r>
          </a:p>
        </p:txBody>
      </p:sp>
    </p:spTree>
    <p:extLst>
      <p:ext uri="{BB962C8B-B14F-4D97-AF65-F5344CB8AC3E}">
        <p14:creationId xmlns:p14="http://schemas.microsoft.com/office/powerpoint/2010/main" val="17698088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C7AD6CE-7F68-9E4C-98D6-5970487EDB75}"/>
              </a:ext>
            </a:extLst>
          </p:cNvPr>
          <p:cNvSpPr>
            <a:spLocks noGrp="1"/>
          </p:cNvSpPr>
          <p:nvPr>
            <p:ph idx="1"/>
          </p:nvPr>
        </p:nvSpPr>
        <p:spPr>
          <a:xfrm>
            <a:off x="2231136" y="1228726"/>
            <a:ext cx="7729728" cy="4511302"/>
          </a:xfrm>
        </p:spPr>
        <p:txBody>
          <a:bodyPr>
            <a:normAutofit/>
          </a:bodyPr>
          <a:lstStyle/>
          <a:p>
            <a:r>
              <a:rPr lang="cs-CZ" dirty="0"/>
              <a:t>„</a:t>
            </a:r>
            <a:r>
              <a:rPr lang="cs-CZ" dirty="0" err="1"/>
              <a:t>It</a:t>
            </a:r>
            <a:r>
              <a:rPr lang="cs-CZ" dirty="0"/>
              <a:t> </a:t>
            </a:r>
            <a:r>
              <a:rPr lang="cs-CZ" dirty="0" err="1"/>
              <a:t>is</a:t>
            </a:r>
            <a:r>
              <a:rPr lang="cs-CZ" dirty="0"/>
              <a:t> </a:t>
            </a:r>
            <a:r>
              <a:rPr lang="cs-CZ" dirty="0" err="1"/>
              <a:t>possible</a:t>
            </a:r>
            <a:r>
              <a:rPr lang="cs-CZ" dirty="0"/>
              <a:t> </a:t>
            </a:r>
            <a:r>
              <a:rPr lang="cs-CZ" dirty="0" err="1"/>
              <a:t>that</a:t>
            </a:r>
            <a:r>
              <a:rPr lang="cs-CZ" dirty="0"/>
              <a:t> </a:t>
            </a:r>
            <a:r>
              <a:rPr lang="cs-CZ" dirty="0" err="1"/>
              <a:t>the</a:t>
            </a:r>
            <a:r>
              <a:rPr lang="cs-CZ" dirty="0"/>
              <a:t> many, no </a:t>
            </a:r>
            <a:r>
              <a:rPr lang="cs-CZ" dirty="0" err="1"/>
              <a:t>one</a:t>
            </a:r>
            <a:r>
              <a:rPr lang="cs-CZ" dirty="0"/>
              <a:t> </a:t>
            </a:r>
            <a:r>
              <a:rPr lang="cs-CZ" dirty="0" err="1"/>
              <a:t>of</a:t>
            </a:r>
            <a:r>
              <a:rPr lang="cs-CZ" dirty="0"/>
              <a:t> </a:t>
            </a:r>
            <a:r>
              <a:rPr lang="cs-CZ" dirty="0" err="1"/>
              <a:t>whom</a:t>
            </a:r>
            <a:r>
              <a:rPr lang="cs-CZ" dirty="0"/>
              <a:t> </a:t>
            </a:r>
            <a:r>
              <a:rPr lang="cs-CZ" dirty="0" err="1"/>
              <a:t>taken</a:t>
            </a:r>
            <a:r>
              <a:rPr lang="cs-CZ" dirty="0"/>
              <a:t> singly </a:t>
            </a:r>
            <a:r>
              <a:rPr lang="cs-CZ" dirty="0" err="1"/>
              <a:t>is</a:t>
            </a:r>
            <a:r>
              <a:rPr lang="cs-CZ" dirty="0"/>
              <a:t> a </a:t>
            </a:r>
            <a:r>
              <a:rPr lang="cs-CZ" dirty="0" err="1"/>
              <a:t>good</a:t>
            </a:r>
            <a:r>
              <a:rPr lang="cs-CZ" dirty="0"/>
              <a:t> man, </a:t>
            </a:r>
            <a:r>
              <a:rPr lang="cs-CZ" dirty="0" err="1"/>
              <a:t>may</a:t>
            </a:r>
            <a:r>
              <a:rPr lang="cs-CZ" dirty="0"/>
              <a:t> </a:t>
            </a:r>
            <a:r>
              <a:rPr lang="cs-CZ" dirty="0" err="1"/>
              <a:t>yet</a:t>
            </a:r>
            <a:r>
              <a:rPr lang="cs-CZ" dirty="0"/>
              <a:t> </a:t>
            </a:r>
            <a:r>
              <a:rPr lang="cs-CZ" dirty="0" err="1"/>
              <a:t>taken</a:t>
            </a:r>
            <a:r>
              <a:rPr lang="cs-CZ" dirty="0"/>
              <a:t> </a:t>
            </a:r>
            <a:r>
              <a:rPr lang="cs-CZ" dirty="0" err="1"/>
              <a:t>all</a:t>
            </a:r>
            <a:r>
              <a:rPr lang="cs-CZ" dirty="0"/>
              <a:t> </a:t>
            </a:r>
            <a:r>
              <a:rPr lang="cs-CZ" dirty="0" err="1"/>
              <a:t>together</a:t>
            </a:r>
            <a:r>
              <a:rPr lang="cs-CZ" dirty="0"/>
              <a:t> </a:t>
            </a:r>
            <a:r>
              <a:rPr lang="cs-CZ" dirty="0" err="1"/>
              <a:t>be</a:t>
            </a:r>
            <a:r>
              <a:rPr lang="cs-CZ" dirty="0"/>
              <a:t> </a:t>
            </a:r>
            <a:r>
              <a:rPr lang="cs-CZ" dirty="0" err="1"/>
              <a:t>better</a:t>
            </a:r>
            <a:r>
              <a:rPr lang="cs-CZ" dirty="0"/>
              <a:t> </a:t>
            </a:r>
            <a:r>
              <a:rPr lang="cs-CZ" dirty="0" err="1"/>
              <a:t>than</a:t>
            </a:r>
            <a:r>
              <a:rPr lang="cs-CZ" dirty="0"/>
              <a:t> </a:t>
            </a:r>
            <a:r>
              <a:rPr lang="cs-CZ" dirty="0" err="1"/>
              <a:t>the</a:t>
            </a:r>
            <a:r>
              <a:rPr lang="cs-CZ" dirty="0"/>
              <a:t> </a:t>
            </a:r>
            <a:r>
              <a:rPr lang="cs-CZ" dirty="0" err="1"/>
              <a:t>few</a:t>
            </a:r>
            <a:r>
              <a:rPr lang="cs-CZ" u="sng" dirty="0"/>
              <a:t>, not </a:t>
            </a:r>
            <a:r>
              <a:rPr lang="cs-CZ" u="sng" dirty="0" err="1"/>
              <a:t>individually</a:t>
            </a:r>
            <a:r>
              <a:rPr lang="cs-CZ" u="sng" dirty="0"/>
              <a:t> but </a:t>
            </a:r>
            <a:r>
              <a:rPr lang="cs-CZ" u="sng" dirty="0" err="1"/>
              <a:t>collectively</a:t>
            </a:r>
            <a:r>
              <a:rPr lang="cs-CZ" dirty="0"/>
              <a:t>, in </a:t>
            </a:r>
            <a:r>
              <a:rPr lang="cs-CZ" dirty="0" err="1"/>
              <a:t>the</a:t>
            </a:r>
            <a:r>
              <a:rPr lang="cs-CZ" dirty="0"/>
              <a:t> </a:t>
            </a:r>
            <a:r>
              <a:rPr lang="cs-CZ" dirty="0" err="1"/>
              <a:t>same</a:t>
            </a:r>
            <a:r>
              <a:rPr lang="cs-CZ" dirty="0"/>
              <a:t> </a:t>
            </a:r>
            <a:r>
              <a:rPr lang="cs-CZ" dirty="0" err="1"/>
              <a:t>way</a:t>
            </a:r>
            <a:r>
              <a:rPr lang="cs-CZ" dirty="0"/>
              <a:t> </a:t>
            </a:r>
            <a:r>
              <a:rPr lang="cs-CZ" dirty="0" err="1"/>
              <a:t>that</a:t>
            </a:r>
            <a:r>
              <a:rPr lang="cs-CZ" dirty="0"/>
              <a:t> a </a:t>
            </a:r>
            <a:r>
              <a:rPr lang="cs-CZ" dirty="0" err="1"/>
              <a:t>feast</a:t>
            </a:r>
            <a:r>
              <a:rPr lang="cs-CZ" dirty="0"/>
              <a:t> to </a:t>
            </a:r>
            <a:r>
              <a:rPr lang="cs-CZ" dirty="0" err="1"/>
              <a:t>which</a:t>
            </a:r>
            <a:r>
              <a:rPr lang="cs-CZ" dirty="0"/>
              <a:t> </a:t>
            </a:r>
            <a:r>
              <a:rPr lang="cs-CZ" dirty="0" err="1"/>
              <a:t>all</a:t>
            </a:r>
            <a:r>
              <a:rPr lang="cs-CZ" dirty="0"/>
              <a:t> </a:t>
            </a:r>
            <a:r>
              <a:rPr lang="cs-CZ" dirty="0" err="1"/>
              <a:t>contribute</a:t>
            </a:r>
            <a:r>
              <a:rPr lang="cs-CZ" dirty="0"/>
              <a:t> </a:t>
            </a:r>
            <a:r>
              <a:rPr lang="cs-CZ" dirty="0" err="1"/>
              <a:t>is</a:t>
            </a:r>
            <a:r>
              <a:rPr lang="cs-CZ" dirty="0"/>
              <a:t> </a:t>
            </a:r>
            <a:r>
              <a:rPr lang="cs-CZ" dirty="0" err="1"/>
              <a:t>better</a:t>
            </a:r>
            <a:r>
              <a:rPr lang="cs-CZ" dirty="0"/>
              <a:t> </a:t>
            </a:r>
            <a:r>
              <a:rPr lang="cs-CZ" dirty="0" err="1"/>
              <a:t>than</a:t>
            </a:r>
            <a:r>
              <a:rPr lang="cs-CZ" dirty="0"/>
              <a:t> </a:t>
            </a:r>
            <a:r>
              <a:rPr lang="cs-CZ" dirty="0" err="1"/>
              <a:t>one</a:t>
            </a:r>
            <a:r>
              <a:rPr lang="cs-CZ" dirty="0"/>
              <a:t> </a:t>
            </a:r>
            <a:r>
              <a:rPr lang="cs-CZ" dirty="0" err="1"/>
              <a:t>given</a:t>
            </a:r>
            <a:r>
              <a:rPr lang="cs-CZ" dirty="0"/>
              <a:t> </a:t>
            </a:r>
            <a:r>
              <a:rPr lang="cs-CZ" dirty="0" err="1"/>
              <a:t>at</a:t>
            </a:r>
            <a:r>
              <a:rPr lang="cs-CZ" dirty="0"/>
              <a:t> </a:t>
            </a:r>
            <a:r>
              <a:rPr lang="cs-CZ" dirty="0" err="1"/>
              <a:t>one’s</a:t>
            </a:r>
            <a:r>
              <a:rPr lang="cs-CZ" dirty="0"/>
              <a:t> </a:t>
            </a:r>
            <a:r>
              <a:rPr lang="cs-CZ" dirty="0" err="1"/>
              <a:t>expense</a:t>
            </a:r>
            <a:r>
              <a:rPr lang="cs-CZ" dirty="0"/>
              <a:t>. </a:t>
            </a:r>
            <a:r>
              <a:rPr lang="cs-CZ" dirty="0" err="1"/>
              <a:t>For</a:t>
            </a:r>
            <a:r>
              <a:rPr lang="cs-CZ" dirty="0"/>
              <a:t> </a:t>
            </a:r>
            <a:r>
              <a:rPr lang="cs-CZ" dirty="0" err="1"/>
              <a:t>where</a:t>
            </a:r>
            <a:r>
              <a:rPr lang="cs-CZ" dirty="0"/>
              <a:t> </a:t>
            </a:r>
            <a:r>
              <a:rPr lang="cs-CZ" dirty="0" err="1"/>
              <a:t>there</a:t>
            </a:r>
            <a:r>
              <a:rPr lang="cs-CZ" dirty="0"/>
              <a:t> are many </a:t>
            </a:r>
            <a:r>
              <a:rPr lang="cs-CZ" dirty="0" err="1"/>
              <a:t>people</a:t>
            </a:r>
            <a:r>
              <a:rPr lang="cs-CZ" dirty="0"/>
              <a:t>, </a:t>
            </a:r>
            <a:r>
              <a:rPr lang="cs-CZ" u="sng" dirty="0" err="1"/>
              <a:t>each</a:t>
            </a:r>
            <a:r>
              <a:rPr lang="cs-CZ" u="sng" dirty="0"/>
              <a:t> has </a:t>
            </a:r>
            <a:r>
              <a:rPr lang="cs-CZ" u="sng" dirty="0" err="1"/>
              <a:t>some</a:t>
            </a:r>
            <a:r>
              <a:rPr lang="cs-CZ" u="sng" dirty="0"/>
              <a:t> </a:t>
            </a:r>
            <a:r>
              <a:rPr lang="cs-CZ" u="sng" dirty="0" err="1"/>
              <a:t>share</a:t>
            </a:r>
            <a:r>
              <a:rPr lang="cs-CZ" u="sng" dirty="0"/>
              <a:t> </a:t>
            </a:r>
            <a:r>
              <a:rPr lang="cs-CZ" u="sng" dirty="0" err="1"/>
              <a:t>of</a:t>
            </a:r>
            <a:r>
              <a:rPr lang="cs-CZ" u="sng" dirty="0"/>
              <a:t> </a:t>
            </a:r>
            <a:r>
              <a:rPr lang="cs-CZ" u="sng" dirty="0" err="1"/>
              <a:t>goodness</a:t>
            </a:r>
            <a:r>
              <a:rPr lang="cs-CZ" u="sng" dirty="0"/>
              <a:t> and </a:t>
            </a:r>
            <a:r>
              <a:rPr lang="cs-CZ" u="sng" dirty="0" err="1"/>
              <a:t>intelligence</a:t>
            </a:r>
            <a:r>
              <a:rPr lang="cs-CZ" u="sng" dirty="0"/>
              <a:t>, and </a:t>
            </a:r>
            <a:r>
              <a:rPr lang="cs-CZ" u="sng" dirty="0" err="1"/>
              <a:t>when</a:t>
            </a:r>
            <a:r>
              <a:rPr lang="cs-CZ" u="sng" dirty="0"/>
              <a:t> these are </a:t>
            </a:r>
            <a:r>
              <a:rPr lang="cs-CZ" u="sng" dirty="0" err="1"/>
              <a:t>brought</a:t>
            </a:r>
            <a:r>
              <a:rPr lang="cs-CZ" u="sng" dirty="0"/>
              <a:t> </a:t>
            </a:r>
            <a:r>
              <a:rPr lang="cs-CZ" u="sng" dirty="0" err="1"/>
              <a:t>togehter</a:t>
            </a:r>
            <a:r>
              <a:rPr lang="cs-CZ" dirty="0"/>
              <a:t>, </a:t>
            </a:r>
            <a:r>
              <a:rPr lang="cs-CZ" dirty="0" err="1"/>
              <a:t>they</a:t>
            </a:r>
            <a:r>
              <a:rPr lang="cs-CZ" dirty="0"/>
              <a:t> </a:t>
            </a:r>
            <a:r>
              <a:rPr lang="cs-CZ" dirty="0" err="1"/>
              <a:t>become</a:t>
            </a:r>
            <a:r>
              <a:rPr lang="cs-CZ" dirty="0"/>
              <a:t> as </a:t>
            </a:r>
            <a:r>
              <a:rPr lang="cs-CZ" dirty="0" err="1"/>
              <a:t>it</a:t>
            </a:r>
            <a:r>
              <a:rPr lang="cs-CZ" dirty="0"/>
              <a:t> </a:t>
            </a:r>
            <a:r>
              <a:rPr lang="cs-CZ" dirty="0" err="1"/>
              <a:t>were</a:t>
            </a:r>
            <a:r>
              <a:rPr lang="cs-CZ" dirty="0"/>
              <a:t> </a:t>
            </a:r>
            <a:r>
              <a:rPr lang="cs-CZ" dirty="0" err="1"/>
              <a:t>one</a:t>
            </a:r>
            <a:r>
              <a:rPr lang="cs-CZ" dirty="0"/>
              <a:t> </a:t>
            </a:r>
            <a:r>
              <a:rPr lang="cs-CZ" dirty="0" err="1"/>
              <a:t>multiple</a:t>
            </a:r>
            <a:r>
              <a:rPr lang="cs-CZ" dirty="0"/>
              <a:t> man </a:t>
            </a:r>
            <a:r>
              <a:rPr lang="cs-CZ" dirty="0" err="1"/>
              <a:t>with</a:t>
            </a:r>
            <a:r>
              <a:rPr lang="cs-CZ" dirty="0"/>
              <a:t> many </a:t>
            </a:r>
            <a:r>
              <a:rPr lang="cs-CZ" dirty="0" err="1"/>
              <a:t>pairs</a:t>
            </a:r>
            <a:r>
              <a:rPr lang="cs-CZ" dirty="0"/>
              <a:t> </a:t>
            </a:r>
            <a:r>
              <a:rPr lang="cs-CZ" dirty="0" err="1"/>
              <a:t>of</a:t>
            </a:r>
            <a:r>
              <a:rPr lang="cs-CZ" dirty="0"/>
              <a:t> </a:t>
            </a:r>
            <a:r>
              <a:rPr lang="cs-CZ" dirty="0" err="1"/>
              <a:t>feet</a:t>
            </a:r>
            <a:r>
              <a:rPr lang="cs-CZ" dirty="0"/>
              <a:t> and </a:t>
            </a:r>
            <a:r>
              <a:rPr lang="cs-CZ" dirty="0" err="1"/>
              <a:t>hands</a:t>
            </a:r>
            <a:r>
              <a:rPr lang="cs-CZ" dirty="0"/>
              <a:t> and many </a:t>
            </a:r>
            <a:r>
              <a:rPr lang="cs-CZ" dirty="0" err="1"/>
              <a:t>minds</a:t>
            </a:r>
            <a:r>
              <a:rPr lang="cs-CZ" dirty="0"/>
              <a:t>. So </a:t>
            </a:r>
            <a:r>
              <a:rPr lang="cs-CZ" dirty="0" err="1"/>
              <a:t>too</a:t>
            </a:r>
            <a:r>
              <a:rPr lang="cs-CZ" dirty="0"/>
              <a:t> in </a:t>
            </a:r>
            <a:r>
              <a:rPr lang="cs-CZ" dirty="0" err="1"/>
              <a:t>regard</a:t>
            </a:r>
            <a:r>
              <a:rPr lang="cs-CZ" dirty="0"/>
              <a:t> to </a:t>
            </a:r>
            <a:r>
              <a:rPr lang="cs-CZ" dirty="0" err="1"/>
              <a:t>character</a:t>
            </a:r>
            <a:r>
              <a:rPr lang="cs-CZ" dirty="0"/>
              <a:t> and </a:t>
            </a:r>
            <a:r>
              <a:rPr lang="cs-CZ" dirty="0" err="1"/>
              <a:t>the</a:t>
            </a:r>
            <a:r>
              <a:rPr lang="cs-CZ" dirty="0"/>
              <a:t> </a:t>
            </a:r>
            <a:r>
              <a:rPr lang="cs-CZ" dirty="0" err="1"/>
              <a:t>powers</a:t>
            </a:r>
            <a:r>
              <a:rPr lang="cs-CZ" dirty="0"/>
              <a:t> </a:t>
            </a:r>
            <a:r>
              <a:rPr lang="cs-CZ" dirty="0" err="1"/>
              <a:t>of</a:t>
            </a:r>
            <a:r>
              <a:rPr lang="cs-CZ" dirty="0"/>
              <a:t> </a:t>
            </a:r>
            <a:r>
              <a:rPr lang="cs-CZ" dirty="0" err="1"/>
              <a:t>perception</a:t>
            </a:r>
            <a:r>
              <a:rPr lang="cs-CZ" dirty="0"/>
              <a:t>. </a:t>
            </a:r>
            <a:r>
              <a:rPr lang="cs-CZ" dirty="0" err="1"/>
              <a:t>That</a:t>
            </a:r>
            <a:r>
              <a:rPr lang="cs-CZ" dirty="0"/>
              <a:t> </a:t>
            </a:r>
            <a:r>
              <a:rPr lang="cs-CZ" dirty="0" err="1"/>
              <a:t>is</a:t>
            </a:r>
            <a:r>
              <a:rPr lang="cs-CZ" dirty="0"/>
              <a:t> </a:t>
            </a:r>
            <a:r>
              <a:rPr lang="cs-CZ" dirty="0" err="1"/>
              <a:t>why</a:t>
            </a:r>
            <a:r>
              <a:rPr lang="cs-CZ" dirty="0"/>
              <a:t> </a:t>
            </a:r>
            <a:r>
              <a:rPr lang="cs-CZ" dirty="0" err="1"/>
              <a:t>the</a:t>
            </a:r>
            <a:r>
              <a:rPr lang="cs-CZ" dirty="0"/>
              <a:t> </a:t>
            </a:r>
            <a:r>
              <a:rPr lang="cs-CZ" dirty="0" err="1"/>
              <a:t>general</a:t>
            </a:r>
            <a:r>
              <a:rPr lang="cs-CZ" dirty="0"/>
              <a:t> public </a:t>
            </a:r>
            <a:r>
              <a:rPr lang="cs-CZ" dirty="0" err="1"/>
              <a:t>is</a:t>
            </a:r>
            <a:r>
              <a:rPr lang="cs-CZ" dirty="0"/>
              <a:t> a </a:t>
            </a:r>
            <a:r>
              <a:rPr lang="cs-CZ" dirty="0" err="1"/>
              <a:t>better</a:t>
            </a:r>
            <a:r>
              <a:rPr lang="cs-CZ" dirty="0"/>
              <a:t> </a:t>
            </a:r>
            <a:r>
              <a:rPr lang="cs-CZ" dirty="0" err="1"/>
              <a:t>judge</a:t>
            </a:r>
            <a:r>
              <a:rPr lang="cs-CZ" dirty="0"/>
              <a:t> </a:t>
            </a:r>
            <a:r>
              <a:rPr lang="cs-CZ" dirty="0" err="1"/>
              <a:t>of</a:t>
            </a:r>
            <a:r>
              <a:rPr lang="cs-CZ" dirty="0"/>
              <a:t> </a:t>
            </a:r>
            <a:r>
              <a:rPr lang="cs-CZ" dirty="0" err="1"/>
              <a:t>works</a:t>
            </a:r>
            <a:r>
              <a:rPr lang="cs-CZ" dirty="0"/>
              <a:t> </a:t>
            </a:r>
            <a:r>
              <a:rPr lang="cs-CZ" dirty="0" err="1"/>
              <a:t>of</a:t>
            </a:r>
            <a:r>
              <a:rPr lang="cs-CZ" dirty="0"/>
              <a:t> music and </a:t>
            </a:r>
            <a:r>
              <a:rPr lang="cs-CZ" dirty="0" err="1"/>
              <a:t>poetry</a:t>
            </a:r>
            <a:r>
              <a:rPr lang="cs-CZ" dirty="0"/>
              <a:t>, </a:t>
            </a:r>
            <a:r>
              <a:rPr lang="cs-CZ" dirty="0" err="1"/>
              <a:t>some</a:t>
            </a:r>
            <a:r>
              <a:rPr lang="cs-CZ" dirty="0"/>
              <a:t> </a:t>
            </a:r>
            <a:r>
              <a:rPr lang="cs-CZ" dirty="0" err="1"/>
              <a:t>judge</a:t>
            </a:r>
            <a:r>
              <a:rPr lang="cs-CZ" dirty="0"/>
              <a:t> </a:t>
            </a:r>
            <a:r>
              <a:rPr lang="cs-CZ" dirty="0" err="1"/>
              <a:t>some</a:t>
            </a:r>
            <a:r>
              <a:rPr lang="cs-CZ" dirty="0"/>
              <a:t> </a:t>
            </a:r>
            <a:r>
              <a:rPr lang="cs-CZ" dirty="0" err="1"/>
              <a:t>parts</a:t>
            </a:r>
            <a:r>
              <a:rPr lang="cs-CZ" dirty="0"/>
              <a:t>, </a:t>
            </a:r>
            <a:r>
              <a:rPr lang="cs-CZ" dirty="0" err="1"/>
              <a:t>some</a:t>
            </a:r>
            <a:r>
              <a:rPr lang="cs-CZ" dirty="0"/>
              <a:t> </a:t>
            </a:r>
            <a:r>
              <a:rPr lang="cs-CZ" dirty="0" err="1"/>
              <a:t>others</a:t>
            </a:r>
            <a:r>
              <a:rPr lang="cs-CZ" dirty="0"/>
              <a:t>, but </a:t>
            </a:r>
            <a:r>
              <a:rPr lang="cs-CZ" dirty="0" err="1"/>
              <a:t>their</a:t>
            </a:r>
            <a:r>
              <a:rPr lang="cs-CZ" dirty="0"/>
              <a:t> joint </a:t>
            </a:r>
            <a:r>
              <a:rPr lang="cs-CZ" dirty="0" err="1"/>
              <a:t>pronouncement</a:t>
            </a:r>
            <a:r>
              <a:rPr lang="cs-CZ" dirty="0"/>
              <a:t> </a:t>
            </a:r>
            <a:r>
              <a:rPr lang="cs-CZ" dirty="0" err="1"/>
              <a:t>is</a:t>
            </a:r>
            <a:r>
              <a:rPr lang="cs-CZ" dirty="0"/>
              <a:t> a </a:t>
            </a:r>
            <a:r>
              <a:rPr lang="cs-CZ" dirty="0" err="1"/>
              <a:t>verdict</a:t>
            </a:r>
            <a:r>
              <a:rPr lang="cs-CZ" dirty="0"/>
              <a:t> </a:t>
            </a:r>
            <a:r>
              <a:rPr lang="cs-CZ" dirty="0" err="1"/>
              <a:t>upon</a:t>
            </a:r>
            <a:r>
              <a:rPr lang="cs-CZ" dirty="0"/>
              <a:t> </a:t>
            </a:r>
            <a:r>
              <a:rPr lang="cs-CZ" dirty="0" err="1"/>
              <a:t>the</a:t>
            </a:r>
            <a:r>
              <a:rPr lang="cs-CZ" dirty="0"/>
              <a:t> </a:t>
            </a:r>
            <a:r>
              <a:rPr lang="cs-CZ" dirty="0" err="1"/>
              <a:t>whole</a:t>
            </a:r>
            <a:r>
              <a:rPr lang="cs-CZ" dirty="0"/>
              <a:t> And </a:t>
            </a:r>
            <a:r>
              <a:rPr lang="cs-CZ" dirty="0" err="1"/>
              <a:t>it</a:t>
            </a:r>
            <a:r>
              <a:rPr lang="cs-CZ" dirty="0"/>
              <a:t> </a:t>
            </a:r>
            <a:r>
              <a:rPr lang="cs-CZ" dirty="0" err="1"/>
              <a:t>is</a:t>
            </a:r>
            <a:r>
              <a:rPr lang="cs-CZ" dirty="0"/>
              <a:t> </a:t>
            </a:r>
            <a:r>
              <a:rPr lang="cs-CZ" dirty="0" err="1"/>
              <a:t>this</a:t>
            </a:r>
            <a:r>
              <a:rPr lang="cs-CZ" dirty="0"/>
              <a:t> </a:t>
            </a:r>
            <a:r>
              <a:rPr lang="cs-CZ" dirty="0" err="1"/>
              <a:t>assmbling</a:t>
            </a:r>
            <a:r>
              <a:rPr lang="cs-CZ" dirty="0"/>
              <a:t> in </a:t>
            </a:r>
            <a:r>
              <a:rPr lang="cs-CZ" dirty="0" err="1"/>
              <a:t>one</a:t>
            </a:r>
            <a:r>
              <a:rPr lang="cs-CZ" dirty="0"/>
              <a:t> </a:t>
            </a:r>
            <a:r>
              <a:rPr lang="cs-CZ" dirty="0" err="1"/>
              <a:t>what</a:t>
            </a:r>
            <a:r>
              <a:rPr lang="cs-CZ" dirty="0"/>
              <a:t> </a:t>
            </a:r>
            <a:r>
              <a:rPr lang="cs-CZ" dirty="0" err="1"/>
              <a:t>was</a:t>
            </a:r>
            <a:r>
              <a:rPr lang="cs-CZ" dirty="0"/>
              <a:t> </a:t>
            </a:r>
            <a:r>
              <a:rPr lang="cs-CZ" dirty="0" err="1"/>
              <a:t>before</a:t>
            </a:r>
            <a:r>
              <a:rPr lang="cs-CZ" dirty="0"/>
              <a:t> </a:t>
            </a:r>
            <a:r>
              <a:rPr lang="cs-CZ" dirty="0" err="1"/>
              <a:t>separate</a:t>
            </a:r>
            <a:r>
              <a:rPr lang="cs-CZ" dirty="0"/>
              <a:t> </a:t>
            </a:r>
            <a:r>
              <a:rPr lang="cs-CZ" dirty="0" err="1"/>
              <a:t>that</a:t>
            </a:r>
            <a:r>
              <a:rPr lang="cs-CZ" dirty="0"/>
              <a:t> </a:t>
            </a:r>
            <a:r>
              <a:rPr lang="cs-CZ" dirty="0" err="1"/>
              <a:t>gives</a:t>
            </a:r>
            <a:r>
              <a:rPr lang="cs-CZ" dirty="0"/>
              <a:t> </a:t>
            </a:r>
            <a:r>
              <a:rPr lang="cs-CZ" dirty="0" err="1"/>
              <a:t>the</a:t>
            </a:r>
            <a:r>
              <a:rPr lang="cs-CZ" dirty="0"/>
              <a:t> </a:t>
            </a:r>
            <a:r>
              <a:rPr lang="cs-CZ" dirty="0" err="1"/>
              <a:t>good</a:t>
            </a:r>
            <a:r>
              <a:rPr lang="cs-CZ" dirty="0"/>
              <a:t> man his superiority </a:t>
            </a:r>
            <a:r>
              <a:rPr lang="cs-CZ" dirty="0" err="1"/>
              <a:t>over</a:t>
            </a:r>
            <a:r>
              <a:rPr lang="cs-CZ" dirty="0"/>
              <a:t> </a:t>
            </a:r>
            <a:r>
              <a:rPr lang="cs-CZ" dirty="0" err="1"/>
              <a:t>any</a:t>
            </a:r>
            <a:r>
              <a:rPr lang="cs-CZ" dirty="0"/>
              <a:t> </a:t>
            </a:r>
            <a:r>
              <a:rPr lang="cs-CZ" dirty="0" err="1"/>
              <a:t>individual</a:t>
            </a:r>
            <a:r>
              <a:rPr lang="cs-CZ" dirty="0"/>
              <a:t> man </a:t>
            </a:r>
            <a:r>
              <a:rPr lang="cs-CZ" dirty="0" err="1"/>
              <a:t>from</a:t>
            </a:r>
            <a:r>
              <a:rPr lang="cs-CZ" dirty="0"/>
              <a:t> </a:t>
            </a:r>
            <a:r>
              <a:rPr lang="cs-CZ" dirty="0" err="1"/>
              <a:t>the</a:t>
            </a:r>
            <a:r>
              <a:rPr lang="cs-CZ" dirty="0"/>
              <a:t> </a:t>
            </a:r>
            <a:r>
              <a:rPr lang="cs-CZ" dirty="0" err="1"/>
              <a:t>masses</a:t>
            </a:r>
            <a:r>
              <a:rPr lang="cs-CZ" dirty="0"/>
              <a:t> (</a:t>
            </a:r>
            <a:r>
              <a:rPr lang="cs-CZ" dirty="0" err="1"/>
              <a:t>Aristotle</a:t>
            </a:r>
            <a:r>
              <a:rPr lang="cs-CZ" dirty="0"/>
              <a:t>, </a:t>
            </a:r>
            <a:r>
              <a:rPr lang="cs-CZ" dirty="0" err="1"/>
              <a:t>Politics</a:t>
            </a:r>
            <a:r>
              <a:rPr lang="cs-CZ" dirty="0"/>
              <a:t>)</a:t>
            </a:r>
          </a:p>
          <a:p>
            <a:endParaRPr lang="en-US" dirty="0"/>
          </a:p>
        </p:txBody>
      </p:sp>
    </p:spTree>
    <p:extLst>
      <p:ext uri="{BB962C8B-B14F-4D97-AF65-F5344CB8AC3E}">
        <p14:creationId xmlns:p14="http://schemas.microsoft.com/office/powerpoint/2010/main" val="690401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7FAACC-8D47-D34A-8DF2-3D069DA202DC}"/>
              </a:ext>
            </a:extLst>
          </p:cNvPr>
          <p:cNvSpPr>
            <a:spLocks noGrp="1"/>
          </p:cNvSpPr>
          <p:nvPr>
            <p:ph type="title"/>
          </p:nvPr>
        </p:nvSpPr>
        <p:spPr/>
        <p:txBody>
          <a:bodyPr/>
          <a:lstStyle/>
          <a:p>
            <a:r>
              <a:rPr lang="en-US" dirty="0" err="1"/>
              <a:t>Historie</a:t>
            </a:r>
            <a:endParaRPr lang="en-US" dirty="0"/>
          </a:p>
        </p:txBody>
      </p:sp>
      <p:sp>
        <p:nvSpPr>
          <p:cNvPr id="3" name="Zástupný obsah 2">
            <a:extLst>
              <a:ext uri="{FF2B5EF4-FFF2-40B4-BE49-F238E27FC236}">
                <a16:creationId xmlns:a16="http://schemas.microsoft.com/office/drawing/2014/main" id="{A1E6BBE5-8C56-A749-8D93-5C2117B10630}"/>
              </a:ext>
            </a:extLst>
          </p:cNvPr>
          <p:cNvSpPr>
            <a:spLocks noGrp="1"/>
          </p:cNvSpPr>
          <p:nvPr>
            <p:ph idx="1"/>
          </p:nvPr>
        </p:nvSpPr>
        <p:spPr/>
        <p:txBody>
          <a:bodyPr/>
          <a:lstStyle/>
          <a:p>
            <a:r>
              <a:rPr lang="en-US" dirty="0"/>
              <a:t>Everyday character PO</a:t>
            </a:r>
          </a:p>
          <a:p>
            <a:r>
              <a:rPr lang="en-US" dirty="0" err="1"/>
              <a:t>Normy</a:t>
            </a:r>
            <a:r>
              <a:rPr lang="en-US" dirty="0"/>
              <a:t> a </a:t>
            </a:r>
            <a:r>
              <a:rPr lang="en-US" dirty="0" err="1"/>
              <a:t>hodnoty</a:t>
            </a:r>
            <a:r>
              <a:rPr lang="en-US" dirty="0"/>
              <a:t> </a:t>
            </a:r>
            <a:r>
              <a:rPr lang="en-US" dirty="0" err="1"/>
              <a:t>komunity</a:t>
            </a:r>
            <a:endParaRPr lang="en-US" dirty="0"/>
          </a:p>
          <a:p>
            <a:r>
              <a:rPr lang="en-US" dirty="0" err="1"/>
              <a:t>Klíčový</a:t>
            </a:r>
            <a:r>
              <a:rPr lang="en-US" dirty="0"/>
              <a:t> </a:t>
            </a:r>
            <a:r>
              <a:rPr lang="en-US" dirty="0" err="1"/>
              <a:t>knihtisk</a:t>
            </a:r>
            <a:endParaRPr lang="en-US" dirty="0"/>
          </a:p>
          <a:p>
            <a:r>
              <a:rPr lang="en-US" dirty="0" err="1"/>
              <a:t>Macchiavelli</a:t>
            </a:r>
            <a:r>
              <a:rPr lang="en-US" dirty="0"/>
              <a:t>:  </a:t>
            </a:r>
            <a:r>
              <a:rPr lang="en-US" dirty="0" err="1"/>
              <a:t>Vladař</a:t>
            </a:r>
            <a:r>
              <a:rPr lang="en-US" dirty="0"/>
              <a:t> (</a:t>
            </a:r>
            <a:r>
              <a:rPr lang="en-US" dirty="0" err="1"/>
              <a:t>lidé</a:t>
            </a:r>
            <a:r>
              <a:rPr lang="en-US" dirty="0"/>
              <a:t> ho </a:t>
            </a:r>
            <a:r>
              <a:rPr lang="en-US" dirty="0" err="1"/>
              <a:t>mají</a:t>
            </a:r>
            <a:r>
              <a:rPr lang="en-US" dirty="0"/>
              <a:t> v </a:t>
            </a:r>
            <a:r>
              <a:rPr lang="en-US" dirty="0" err="1"/>
              <a:t>úctě</a:t>
            </a:r>
            <a:r>
              <a:rPr lang="en-US" dirty="0"/>
              <a:t>, </a:t>
            </a:r>
            <a:r>
              <a:rPr lang="en-US" dirty="0" err="1"/>
              <a:t>bojí</a:t>
            </a:r>
            <a:r>
              <a:rPr lang="en-US" dirty="0"/>
              <a:t> se ho)</a:t>
            </a:r>
          </a:p>
          <a:p>
            <a:endParaRPr lang="en-US" dirty="0"/>
          </a:p>
          <a:p>
            <a:endParaRPr lang="en-US" dirty="0"/>
          </a:p>
        </p:txBody>
      </p:sp>
    </p:spTree>
    <p:extLst>
      <p:ext uri="{BB962C8B-B14F-4D97-AF65-F5344CB8AC3E}">
        <p14:creationId xmlns:p14="http://schemas.microsoft.com/office/powerpoint/2010/main" val="3171414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354CDD-0B98-514F-BDFB-1BC83556B439}"/>
              </a:ext>
            </a:extLst>
          </p:cNvPr>
          <p:cNvSpPr>
            <a:spLocks noGrp="1"/>
          </p:cNvSpPr>
          <p:nvPr>
            <p:ph type="title"/>
          </p:nvPr>
        </p:nvSpPr>
        <p:spPr/>
        <p:txBody>
          <a:bodyPr/>
          <a:lstStyle/>
          <a:p>
            <a:r>
              <a:rPr lang="en-US" dirty="0" err="1"/>
              <a:t>Historie</a:t>
            </a:r>
            <a:endParaRPr lang="en-US" dirty="0"/>
          </a:p>
        </p:txBody>
      </p:sp>
      <p:sp>
        <p:nvSpPr>
          <p:cNvPr id="3" name="Zástupný obsah 2">
            <a:extLst>
              <a:ext uri="{FF2B5EF4-FFF2-40B4-BE49-F238E27FC236}">
                <a16:creationId xmlns:a16="http://schemas.microsoft.com/office/drawing/2014/main" id="{51A7AE35-AFBB-524C-94BC-A3EB80DECA3C}"/>
              </a:ext>
            </a:extLst>
          </p:cNvPr>
          <p:cNvSpPr>
            <a:spLocks noGrp="1"/>
          </p:cNvSpPr>
          <p:nvPr>
            <p:ph idx="1"/>
          </p:nvPr>
        </p:nvSpPr>
        <p:spPr/>
        <p:txBody>
          <a:bodyPr/>
          <a:lstStyle/>
          <a:p>
            <a:r>
              <a:rPr lang="en-US" dirty="0" err="1"/>
              <a:t>Společenská</a:t>
            </a:r>
            <a:r>
              <a:rPr lang="en-US" dirty="0"/>
              <a:t> </a:t>
            </a:r>
            <a:r>
              <a:rPr lang="en-US" dirty="0" err="1"/>
              <a:t>smlouva</a:t>
            </a:r>
            <a:r>
              <a:rPr lang="en-US" dirty="0"/>
              <a:t>, PO </a:t>
            </a:r>
            <a:r>
              <a:rPr lang="en-US" dirty="0" err="1"/>
              <a:t>jako</a:t>
            </a:r>
            <a:r>
              <a:rPr lang="en-US" dirty="0"/>
              <a:t> </a:t>
            </a:r>
            <a:r>
              <a:rPr lang="en-US" dirty="0" err="1"/>
              <a:t>konstruktivní</a:t>
            </a:r>
            <a:r>
              <a:rPr lang="en-US" dirty="0"/>
              <a:t> </a:t>
            </a:r>
            <a:r>
              <a:rPr lang="en-US" dirty="0" err="1"/>
              <a:t>síla</a:t>
            </a:r>
            <a:endParaRPr lang="en-US" dirty="0"/>
          </a:p>
          <a:p>
            <a:r>
              <a:rPr lang="en-US" dirty="0"/>
              <a:t>Hobbes a Locke</a:t>
            </a:r>
          </a:p>
          <a:p>
            <a:r>
              <a:rPr lang="en-US" dirty="0"/>
              <a:t>Rousseau a </a:t>
            </a:r>
            <a:r>
              <a:rPr lang="en-US" dirty="0" err="1"/>
              <a:t>obecná</a:t>
            </a:r>
            <a:r>
              <a:rPr lang="en-US" dirty="0"/>
              <a:t> </a:t>
            </a:r>
            <a:r>
              <a:rPr lang="en-US" dirty="0" err="1"/>
              <a:t>vůle</a:t>
            </a:r>
            <a:r>
              <a:rPr lang="en-US" dirty="0"/>
              <a:t> (</a:t>
            </a:r>
            <a:r>
              <a:rPr lang="en-US" dirty="0" err="1"/>
              <a:t>zájem</a:t>
            </a:r>
            <a:r>
              <a:rPr lang="en-US" dirty="0"/>
              <a:t> </a:t>
            </a:r>
            <a:r>
              <a:rPr lang="en-US" dirty="0" err="1"/>
              <a:t>společenství</a:t>
            </a:r>
            <a:r>
              <a:rPr lang="en-US" dirty="0"/>
              <a:t>)</a:t>
            </a:r>
          </a:p>
          <a:p>
            <a:r>
              <a:rPr lang="en-US" dirty="0"/>
              <a:t>- </a:t>
            </a:r>
            <a:r>
              <a:rPr lang="en-US" dirty="0" err="1"/>
              <a:t>jak</a:t>
            </a:r>
            <a:r>
              <a:rPr lang="en-US" dirty="0"/>
              <a:t> </a:t>
            </a:r>
            <a:r>
              <a:rPr lang="en-US" dirty="0" err="1"/>
              <a:t>individuální</a:t>
            </a:r>
            <a:r>
              <a:rPr lang="en-US" dirty="0"/>
              <a:t> </a:t>
            </a:r>
            <a:r>
              <a:rPr lang="en-US" dirty="0" err="1"/>
              <a:t>zájmy</a:t>
            </a:r>
            <a:r>
              <a:rPr lang="en-US" dirty="0"/>
              <a:t>, </a:t>
            </a:r>
            <a:r>
              <a:rPr lang="en-US" dirty="0" err="1"/>
              <a:t>tak</a:t>
            </a:r>
            <a:r>
              <a:rPr lang="en-US" dirty="0"/>
              <a:t> </a:t>
            </a:r>
            <a:r>
              <a:rPr lang="en-US" dirty="0" err="1"/>
              <a:t>zájmy</a:t>
            </a:r>
            <a:r>
              <a:rPr lang="en-US" dirty="0"/>
              <a:t> </a:t>
            </a:r>
            <a:r>
              <a:rPr lang="en-US" dirty="0" err="1"/>
              <a:t>společneství</a:t>
            </a:r>
            <a:r>
              <a:rPr lang="en-US" dirty="0"/>
              <a:t> </a:t>
            </a:r>
            <a:r>
              <a:rPr lang="en-US" dirty="0" err="1"/>
              <a:t>vycházející</a:t>
            </a:r>
            <a:r>
              <a:rPr lang="en-US" dirty="0"/>
              <a:t> ze </a:t>
            </a:r>
            <a:r>
              <a:rPr lang="en-US" dirty="0" err="1"/>
              <a:t>sdílených</a:t>
            </a:r>
            <a:r>
              <a:rPr lang="en-US" dirty="0"/>
              <a:t> </a:t>
            </a:r>
            <a:r>
              <a:rPr lang="en-US" dirty="0" err="1"/>
              <a:t>hodnot</a:t>
            </a:r>
            <a:endParaRPr lang="en-US" dirty="0"/>
          </a:p>
          <a:p>
            <a:pPr marL="0" indent="0">
              <a:buNone/>
            </a:pPr>
            <a:endParaRPr lang="en-US" dirty="0"/>
          </a:p>
        </p:txBody>
      </p:sp>
    </p:spTree>
    <p:extLst>
      <p:ext uri="{BB962C8B-B14F-4D97-AF65-F5344CB8AC3E}">
        <p14:creationId xmlns:p14="http://schemas.microsoft.com/office/powerpoint/2010/main" val="2441020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1FDD7A-3704-7D46-9D52-7C40381F64C1}"/>
              </a:ext>
            </a:extLst>
          </p:cNvPr>
          <p:cNvSpPr>
            <a:spLocks noGrp="1"/>
          </p:cNvSpPr>
          <p:nvPr>
            <p:ph type="title"/>
          </p:nvPr>
        </p:nvSpPr>
        <p:spPr/>
        <p:txBody>
          <a:bodyPr/>
          <a:lstStyle/>
          <a:p>
            <a:r>
              <a:rPr lang="en-US" dirty="0" err="1"/>
              <a:t>Veřejné</a:t>
            </a:r>
            <a:r>
              <a:rPr lang="en-US" dirty="0"/>
              <a:t> </a:t>
            </a:r>
            <a:r>
              <a:rPr lang="en-US" dirty="0" err="1"/>
              <a:t>mínění</a:t>
            </a:r>
            <a:r>
              <a:rPr lang="en-US" dirty="0"/>
              <a:t> v </a:t>
            </a:r>
            <a:r>
              <a:rPr lang="en-US" dirty="0" err="1"/>
              <a:t>historii</a:t>
            </a:r>
            <a:endParaRPr lang="en-US" dirty="0"/>
          </a:p>
        </p:txBody>
      </p:sp>
      <p:sp>
        <p:nvSpPr>
          <p:cNvPr id="3" name="Zástupný obsah 2">
            <a:extLst>
              <a:ext uri="{FF2B5EF4-FFF2-40B4-BE49-F238E27FC236}">
                <a16:creationId xmlns:a16="http://schemas.microsoft.com/office/drawing/2014/main" id="{F1F92432-3208-DF4C-BA9B-07C24C7B4B89}"/>
              </a:ext>
            </a:extLst>
          </p:cNvPr>
          <p:cNvSpPr>
            <a:spLocks noGrp="1"/>
          </p:cNvSpPr>
          <p:nvPr>
            <p:ph idx="1"/>
          </p:nvPr>
        </p:nvSpPr>
        <p:spPr>
          <a:xfrm>
            <a:off x="2231135" y="2638044"/>
            <a:ext cx="7855839" cy="3462719"/>
          </a:xfrm>
        </p:spPr>
        <p:txBody>
          <a:bodyPr/>
          <a:lstStyle/>
          <a:p>
            <a:r>
              <a:rPr lang="cs-CZ" dirty="0"/>
              <a:t>Jacques </a:t>
            </a:r>
            <a:r>
              <a:rPr lang="cs-CZ" dirty="0" err="1"/>
              <a:t>Necker</a:t>
            </a:r>
            <a:r>
              <a:rPr lang="cs-CZ" dirty="0"/>
              <a:t> – veřejné mínění v pařížských salonech:</a:t>
            </a:r>
          </a:p>
          <a:p>
            <a:r>
              <a:rPr lang="cs-CZ" dirty="0"/>
              <a:t>„široká, nedisciplinovaná a nekorigovaná , ale zábavná konverzace v salonech“</a:t>
            </a:r>
          </a:p>
          <a:p>
            <a:r>
              <a:rPr lang="cs-CZ" dirty="0"/>
              <a:t>Místa, kde se scházela veřejnost</a:t>
            </a:r>
          </a:p>
          <a:p>
            <a:r>
              <a:rPr lang="cs-CZ" dirty="0"/>
              <a:t>Kavárny, salony, hostince</a:t>
            </a:r>
          </a:p>
          <a:p>
            <a:r>
              <a:rPr lang="cs-CZ" dirty="0"/>
              <a:t>Urbanizace přispívá k formování silnějšího PO</a:t>
            </a:r>
          </a:p>
        </p:txBody>
      </p:sp>
    </p:spTree>
    <p:extLst>
      <p:ext uri="{BB962C8B-B14F-4D97-AF65-F5344CB8AC3E}">
        <p14:creationId xmlns:p14="http://schemas.microsoft.com/office/powerpoint/2010/main" val="7785358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2EBE0EC-2D14-6544-9686-EA500A09B6AC}"/>
              </a:ext>
            </a:extLst>
          </p:cNvPr>
          <p:cNvSpPr>
            <a:spLocks noGrp="1"/>
          </p:cNvSpPr>
          <p:nvPr>
            <p:ph idx="1"/>
          </p:nvPr>
        </p:nvSpPr>
        <p:spPr>
          <a:xfrm>
            <a:off x="2085975" y="1114425"/>
            <a:ext cx="7874889" cy="5743575"/>
          </a:xfrm>
        </p:spPr>
        <p:txBody>
          <a:bodyPr/>
          <a:lstStyle/>
          <a:p>
            <a:r>
              <a:rPr lang="cs-CZ" dirty="0"/>
              <a:t>Velké společnosti, role PO hlavně v USA</a:t>
            </a:r>
          </a:p>
          <a:p>
            <a:r>
              <a:rPr lang="cs-CZ" dirty="0"/>
              <a:t>Snaha pochopit PO, novináři dělají první průzkumy</a:t>
            </a:r>
          </a:p>
          <a:p>
            <a:r>
              <a:rPr lang="cs-CZ" dirty="0"/>
              <a:t>Volební kampaně, měření PO, snaha ho ovlivnit</a:t>
            </a:r>
          </a:p>
          <a:p>
            <a:r>
              <a:rPr lang="cs-CZ" dirty="0"/>
              <a:t>20. století – časopisy, průzkumy předplatitelů</a:t>
            </a:r>
          </a:p>
          <a:p>
            <a:r>
              <a:rPr lang="cs-CZ" dirty="0"/>
              <a:t>G. Gallup, 1936 predikce </a:t>
            </a:r>
            <a:r>
              <a:rPr lang="cs-CZ" dirty="0" err="1"/>
              <a:t>vátězství</a:t>
            </a:r>
            <a:r>
              <a:rPr lang="cs-CZ" dirty="0"/>
              <a:t> FDR</a:t>
            </a:r>
          </a:p>
          <a:p>
            <a:r>
              <a:rPr lang="cs-CZ" dirty="0"/>
              <a:t>Rozvoj v 50. letech, změna prostředí s TV (stažení se z veřejných prostranství do obýváku, izolace)</a:t>
            </a:r>
          </a:p>
          <a:p>
            <a:r>
              <a:rPr lang="cs-CZ" dirty="0" err="1"/>
              <a:t>Survey</a:t>
            </a:r>
            <a:r>
              <a:rPr lang="cs-CZ" dirty="0"/>
              <a:t>, tazatelské sítě, </a:t>
            </a:r>
            <a:r>
              <a:rPr lang="cs-CZ" dirty="0" err="1"/>
              <a:t>sampling</a:t>
            </a:r>
            <a:r>
              <a:rPr lang="cs-CZ" dirty="0"/>
              <a:t> </a:t>
            </a:r>
            <a:r>
              <a:rPr lang="cs-CZ" dirty="0" err="1"/>
              <a:t>atd</a:t>
            </a:r>
            <a:endParaRPr lang="cs-CZ" dirty="0"/>
          </a:p>
          <a:p>
            <a:r>
              <a:rPr lang="cs-CZ" dirty="0"/>
              <a:t>Nástup internetu vrací komunikaci do hry?</a:t>
            </a:r>
          </a:p>
          <a:p>
            <a:endParaRPr lang="cs-CZ" dirty="0"/>
          </a:p>
          <a:p>
            <a:endParaRPr lang="cs-CZ" dirty="0"/>
          </a:p>
        </p:txBody>
      </p:sp>
    </p:spTree>
    <p:extLst>
      <p:ext uri="{BB962C8B-B14F-4D97-AF65-F5344CB8AC3E}">
        <p14:creationId xmlns:p14="http://schemas.microsoft.com/office/powerpoint/2010/main" val="17884785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4D40C1-C29D-AD4E-9BA0-ABF65BD11D1C}"/>
              </a:ext>
            </a:extLst>
          </p:cNvPr>
          <p:cNvSpPr>
            <a:spLocks noGrp="1"/>
          </p:cNvSpPr>
          <p:nvPr>
            <p:ph type="title"/>
          </p:nvPr>
        </p:nvSpPr>
        <p:spPr/>
        <p:txBody>
          <a:bodyPr/>
          <a:lstStyle/>
          <a:p>
            <a:r>
              <a:rPr lang="en-US" dirty="0"/>
              <a:t>Merton and </a:t>
            </a:r>
            <a:r>
              <a:rPr lang="en-US" dirty="0" err="1"/>
              <a:t>lazarsfeld</a:t>
            </a:r>
            <a:r>
              <a:rPr lang="en-US" dirty="0"/>
              <a:t> 1948</a:t>
            </a:r>
          </a:p>
        </p:txBody>
      </p:sp>
      <p:sp>
        <p:nvSpPr>
          <p:cNvPr id="3" name="Zástupný obsah 2">
            <a:extLst>
              <a:ext uri="{FF2B5EF4-FFF2-40B4-BE49-F238E27FC236}">
                <a16:creationId xmlns:a16="http://schemas.microsoft.com/office/drawing/2014/main" id="{56DBAF30-1A00-AC48-A5FE-C5554AFE5B79}"/>
              </a:ext>
            </a:extLst>
          </p:cNvPr>
          <p:cNvSpPr>
            <a:spLocks noGrp="1"/>
          </p:cNvSpPr>
          <p:nvPr>
            <p:ph idx="1"/>
          </p:nvPr>
        </p:nvSpPr>
        <p:spPr>
          <a:xfrm>
            <a:off x="2231135" y="2400299"/>
            <a:ext cx="9256015" cy="4457701"/>
          </a:xfrm>
        </p:spPr>
        <p:txBody>
          <a:bodyPr>
            <a:normAutofit/>
          </a:bodyPr>
          <a:lstStyle/>
          <a:p>
            <a:pPr>
              <a:lnSpc>
                <a:spcPct val="150000"/>
              </a:lnSpc>
            </a:pPr>
            <a:r>
              <a:rPr lang="en-US" dirty="0"/>
              <a:t>„Exposure to this flood of information may serve to narcotize rather than to energize the average reader or listener.  As an increasing need of time is devoted to reading and listening, a decreasing share of time is available for organized action.  … [The informed citizen] comes  to mistake knowing about problems of the day for doing something about them. His social conscience is spotlessly clean. He is concerned. He is informed.  And he has all sorts of ideas as to what should be done. But, after he has gotten through his dinner and after he has listened to his favored radio programs and after he has read his second newspaper of the day, it is really time for bed.  In this peculiar respect, mass communication may be included among the most respectable and efficient of social narcotics. „</a:t>
            </a:r>
          </a:p>
          <a:p>
            <a:endParaRPr lang="en-US" dirty="0"/>
          </a:p>
        </p:txBody>
      </p:sp>
    </p:spTree>
    <p:extLst>
      <p:ext uri="{BB962C8B-B14F-4D97-AF65-F5344CB8AC3E}">
        <p14:creationId xmlns:p14="http://schemas.microsoft.com/office/powerpoint/2010/main" val="3876996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FA1C44-B5F4-0549-A112-1756F15CF6D5}"/>
              </a:ext>
            </a:extLst>
          </p:cNvPr>
          <p:cNvSpPr>
            <a:spLocks noGrp="1"/>
          </p:cNvSpPr>
          <p:nvPr>
            <p:ph type="title"/>
          </p:nvPr>
        </p:nvSpPr>
        <p:spPr/>
        <p:txBody>
          <a:bodyPr/>
          <a:lstStyle/>
          <a:p>
            <a:r>
              <a:rPr lang="en-US" dirty="0" err="1"/>
              <a:t>Jak</a:t>
            </a:r>
            <a:r>
              <a:rPr lang="en-US" dirty="0"/>
              <a:t> </a:t>
            </a:r>
            <a:r>
              <a:rPr lang="en-US" dirty="0" err="1"/>
              <a:t>zjistíme</a:t>
            </a:r>
            <a:r>
              <a:rPr lang="en-US" dirty="0"/>
              <a:t> PO?</a:t>
            </a:r>
          </a:p>
        </p:txBody>
      </p:sp>
      <p:sp>
        <p:nvSpPr>
          <p:cNvPr id="3" name="Zástupný obsah 2">
            <a:extLst>
              <a:ext uri="{FF2B5EF4-FFF2-40B4-BE49-F238E27FC236}">
                <a16:creationId xmlns:a16="http://schemas.microsoft.com/office/drawing/2014/main" id="{8F4FC439-5D7F-E040-AA92-F6E1D81284CF}"/>
              </a:ext>
            </a:extLst>
          </p:cNvPr>
          <p:cNvSpPr>
            <a:spLocks noGrp="1"/>
          </p:cNvSpPr>
          <p:nvPr>
            <p:ph idx="1"/>
          </p:nvPr>
        </p:nvSpPr>
        <p:spPr/>
        <p:txBody>
          <a:bodyPr/>
          <a:lstStyle/>
          <a:p>
            <a:r>
              <a:rPr lang="en-US" dirty="0" err="1"/>
              <a:t>Volby</a:t>
            </a:r>
            <a:endParaRPr lang="en-US" dirty="0"/>
          </a:p>
          <a:p>
            <a:r>
              <a:rPr lang="en-US" dirty="0"/>
              <a:t>Referendum</a:t>
            </a:r>
          </a:p>
          <a:p>
            <a:r>
              <a:rPr lang="en-US" dirty="0"/>
              <a:t>??</a:t>
            </a:r>
          </a:p>
          <a:p>
            <a:endParaRPr lang="en-US" dirty="0"/>
          </a:p>
        </p:txBody>
      </p:sp>
    </p:spTree>
    <p:extLst>
      <p:ext uri="{BB962C8B-B14F-4D97-AF65-F5344CB8AC3E}">
        <p14:creationId xmlns:p14="http://schemas.microsoft.com/office/powerpoint/2010/main" val="1039444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0747E8-8D71-CB40-BA93-753F4CB382C2}"/>
              </a:ext>
            </a:extLst>
          </p:cNvPr>
          <p:cNvSpPr>
            <a:spLocks noGrp="1"/>
          </p:cNvSpPr>
          <p:nvPr>
            <p:ph type="title"/>
          </p:nvPr>
        </p:nvSpPr>
        <p:spPr/>
        <p:txBody>
          <a:bodyPr/>
          <a:lstStyle/>
          <a:p>
            <a:r>
              <a:rPr lang="cs-CZ" dirty="0"/>
              <a:t>Proč zkoumat veřejné mínění</a:t>
            </a:r>
          </a:p>
        </p:txBody>
      </p:sp>
      <p:sp>
        <p:nvSpPr>
          <p:cNvPr id="3" name="Zástupný obsah 2">
            <a:extLst>
              <a:ext uri="{FF2B5EF4-FFF2-40B4-BE49-F238E27FC236}">
                <a16:creationId xmlns:a16="http://schemas.microsoft.com/office/drawing/2014/main" id="{F00B71E7-6C3B-1A44-8FB8-5D83E3352DB8}"/>
              </a:ext>
            </a:extLst>
          </p:cNvPr>
          <p:cNvSpPr>
            <a:spLocks noGrp="1"/>
          </p:cNvSpPr>
          <p:nvPr>
            <p:ph idx="1"/>
          </p:nvPr>
        </p:nvSpPr>
        <p:spPr/>
        <p:txBody>
          <a:bodyPr>
            <a:normAutofit/>
          </a:bodyPr>
          <a:lstStyle/>
          <a:p>
            <a:r>
              <a:rPr lang="cs-CZ" sz="2400" dirty="0"/>
              <a:t>1. Legitimita a stabilita vlády</a:t>
            </a:r>
          </a:p>
          <a:p>
            <a:r>
              <a:rPr lang="cs-CZ" sz="2400" dirty="0"/>
              <a:t>II. Omezení politických lídrů</a:t>
            </a:r>
          </a:p>
          <a:p>
            <a:r>
              <a:rPr lang="cs-CZ" sz="2400" dirty="0"/>
              <a:t>III. PO indikuje stav kultury</a:t>
            </a:r>
          </a:p>
          <a:p>
            <a:r>
              <a:rPr lang="cs-CZ" sz="2400" dirty="0"/>
              <a:t>IV. Prostředek mobilizace (ze strany elit)</a:t>
            </a:r>
          </a:p>
        </p:txBody>
      </p:sp>
    </p:spTree>
    <p:extLst>
      <p:ext uri="{BB962C8B-B14F-4D97-AF65-F5344CB8AC3E}">
        <p14:creationId xmlns:p14="http://schemas.microsoft.com/office/powerpoint/2010/main" val="8191436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9E75EE-8170-AA42-B66D-3C5599395DDE}"/>
              </a:ext>
            </a:extLst>
          </p:cNvPr>
          <p:cNvSpPr>
            <a:spLocks noGrp="1"/>
          </p:cNvSpPr>
          <p:nvPr>
            <p:ph type="title"/>
          </p:nvPr>
        </p:nvSpPr>
        <p:spPr/>
        <p:txBody>
          <a:bodyPr/>
          <a:lstStyle/>
          <a:p>
            <a:r>
              <a:rPr lang="en-US" dirty="0" err="1"/>
              <a:t>Legitimita</a:t>
            </a:r>
            <a:r>
              <a:rPr lang="en-US" dirty="0"/>
              <a:t> a </a:t>
            </a:r>
            <a:r>
              <a:rPr lang="en-US" dirty="0" err="1"/>
              <a:t>stabilita</a:t>
            </a:r>
            <a:r>
              <a:rPr lang="en-US" dirty="0"/>
              <a:t> </a:t>
            </a:r>
            <a:r>
              <a:rPr lang="en-US" dirty="0" err="1"/>
              <a:t>vlády</a:t>
            </a:r>
            <a:endParaRPr lang="en-US" dirty="0"/>
          </a:p>
        </p:txBody>
      </p:sp>
      <p:sp>
        <p:nvSpPr>
          <p:cNvPr id="3" name="Zástupný obsah 2">
            <a:extLst>
              <a:ext uri="{FF2B5EF4-FFF2-40B4-BE49-F238E27FC236}">
                <a16:creationId xmlns:a16="http://schemas.microsoft.com/office/drawing/2014/main" id="{A2290579-FC72-D242-9AF4-1F7991A0FB01}"/>
              </a:ext>
            </a:extLst>
          </p:cNvPr>
          <p:cNvSpPr>
            <a:spLocks noGrp="1"/>
          </p:cNvSpPr>
          <p:nvPr>
            <p:ph idx="1"/>
          </p:nvPr>
        </p:nvSpPr>
        <p:spPr/>
        <p:txBody>
          <a:bodyPr/>
          <a:lstStyle/>
          <a:p>
            <a:r>
              <a:rPr lang="cs-CZ" sz="2800" dirty="0"/>
              <a:t>Teorie demokracie, legitimita vlády</a:t>
            </a:r>
          </a:p>
          <a:p>
            <a:r>
              <a:rPr lang="cs-CZ" sz="2800" dirty="0"/>
              <a:t>Co když občané nepodporují vládu? </a:t>
            </a:r>
          </a:p>
          <a:p>
            <a:r>
              <a:rPr lang="cs-CZ" sz="2800" dirty="0"/>
              <a:t>Vztah k demokracii</a:t>
            </a:r>
          </a:p>
          <a:p>
            <a:r>
              <a:rPr lang="cs-CZ" sz="2800" dirty="0"/>
              <a:t>Důvěra v instituce a představitele státu</a:t>
            </a:r>
          </a:p>
          <a:p>
            <a:r>
              <a:rPr lang="cs-CZ" sz="2800" dirty="0"/>
              <a:t>Jak moc stát naplňuje potřeby občanů?</a:t>
            </a:r>
          </a:p>
          <a:p>
            <a:endParaRPr lang="en-US" dirty="0"/>
          </a:p>
        </p:txBody>
      </p:sp>
    </p:spTree>
    <p:extLst>
      <p:ext uri="{BB962C8B-B14F-4D97-AF65-F5344CB8AC3E}">
        <p14:creationId xmlns:p14="http://schemas.microsoft.com/office/powerpoint/2010/main" val="384559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D0E58D-4B08-E34F-B39E-489D6EE20862}"/>
              </a:ext>
            </a:extLst>
          </p:cNvPr>
          <p:cNvSpPr>
            <a:spLocks noGrp="1"/>
          </p:cNvSpPr>
          <p:nvPr>
            <p:ph type="title"/>
          </p:nvPr>
        </p:nvSpPr>
        <p:spPr/>
        <p:txBody>
          <a:bodyPr/>
          <a:lstStyle/>
          <a:p>
            <a:r>
              <a:rPr lang="cs-CZ" dirty="0"/>
              <a:t>Mantinely </a:t>
            </a:r>
            <a:r>
              <a:rPr lang="cs-CZ" dirty="0" err="1"/>
              <a:t>lídrŮm</a:t>
            </a:r>
            <a:endParaRPr lang="cs-CZ" dirty="0"/>
          </a:p>
        </p:txBody>
      </p:sp>
      <p:sp>
        <p:nvSpPr>
          <p:cNvPr id="3" name="Zástupný obsah 2">
            <a:extLst>
              <a:ext uri="{FF2B5EF4-FFF2-40B4-BE49-F238E27FC236}">
                <a16:creationId xmlns:a16="http://schemas.microsoft.com/office/drawing/2014/main" id="{2EDD8FBF-9956-CA48-A785-55721644540B}"/>
              </a:ext>
            </a:extLst>
          </p:cNvPr>
          <p:cNvSpPr>
            <a:spLocks noGrp="1"/>
          </p:cNvSpPr>
          <p:nvPr>
            <p:ph idx="1"/>
          </p:nvPr>
        </p:nvSpPr>
        <p:spPr/>
        <p:txBody>
          <a:bodyPr>
            <a:normAutofit/>
          </a:bodyPr>
          <a:lstStyle/>
          <a:p>
            <a:r>
              <a:rPr lang="cs-CZ" sz="2800" dirty="0"/>
              <a:t>Normativní otázka: Jak moc má PO ovlivňovat vládu?</a:t>
            </a:r>
          </a:p>
          <a:p>
            <a:r>
              <a:rPr lang="cs-CZ" sz="2800" dirty="0"/>
              <a:t>Empirická otázka: Jak moc PO ovlivňuje vládu?</a:t>
            </a:r>
          </a:p>
          <a:p>
            <a:r>
              <a:rPr lang="cs-CZ" sz="2800" dirty="0"/>
              <a:t>Jak funguje interakce mezi lídry a veřejností?</a:t>
            </a:r>
          </a:p>
        </p:txBody>
      </p:sp>
    </p:spTree>
    <p:extLst>
      <p:ext uri="{BB962C8B-B14F-4D97-AF65-F5344CB8AC3E}">
        <p14:creationId xmlns:p14="http://schemas.microsoft.com/office/powerpoint/2010/main" val="3629016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BB360C-6E5D-1544-A577-7AA6CDED6FD1}"/>
              </a:ext>
            </a:extLst>
          </p:cNvPr>
          <p:cNvSpPr>
            <a:spLocks noGrp="1"/>
          </p:cNvSpPr>
          <p:nvPr>
            <p:ph type="title"/>
          </p:nvPr>
        </p:nvSpPr>
        <p:spPr/>
        <p:txBody>
          <a:bodyPr/>
          <a:lstStyle/>
          <a:p>
            <a:r>
              <a:rPr lang="cs-CZ" dirty="0"/>
              <a:t>Indikátor kultury</a:t>
            </a:r>
          </a:p>
        </p:txBody>
      </p:sp>
      <p:sp>
        <p:nvSpPr>
          <p:cNvPr id="3" name="Zástupný obsah 2">
            <a:extLst>
              <a:ext uri="{FF2B5EF4-FFF2-40B4-BE49-F238E27FC236}">
                <a16:creationId xmlns:a16="http://schemas.microsoft.com/office/drawing/2014/main" id="{E55B1C88-FFDD-434D-BEEE-FCDC4F3A8A94}"/>
              </a:ext>
            </a:extLst>
          </p:cNvPr>
          <p:cNvSpPr>
            <a:spLocks noGrp="1"/>
          </p:cNvSpPr>
          <p:nvPr>
            <p:ph idx="1"/>
          </p:nvPr>
        </p:nvSpPr>
        <p:spPr/>
        <p:txBody>
          <a:bodyPr>
            <a:noAutofit/>
          </a:bodyPr>
          <a:lstStyle/>
          <a:p>
            <a:r>
              <a:rPr lang="cs-CZ" sz="2400" dirty="0"/>
              <a:t>Suma hodnot, norem, sentimentů</a:t>
            </a:r>
          </a:p>
          <a:p>
            <a:r>
              <a:rPr lang="cs-CZ" sz="2400" dirty="0"/>
              <a:t>PO o politikách a sociálních tématech indikátor širší společenské kultury</a:t>
            </a:r>
          </a:p>
          <a:p>
            <a:r>
              <a:rPr lang="cs-CZ" sz="2400" dirty="0"/>
              <a:t>Např. postoje k programům sociálního bydlení</a:t>
            </a:r>
          </a:p>
          <a:p>
            <a:r>
              <a:rPr lang="cs-CZ" sz="2400" dirty="0"/>
              <a:t>Vztah ke kultuře v užším slova smyslu</a:t>
            </a:r>
          </a:p>
          <a:p>
            <a:r>
              <a:rPr lang="cs-CZ" sz="2400" dirty="0" err="1"/>
              <a:t>Highbrow</a:t>
            </a:r>
            <a:r>
              <a:rPr lang="cs-CZ" sz="2400" dirty="0"/>
              <a:t>, </a:t>
            </a:r>
            <a:r>
              <a:rPr lang="cs-CZ" sz="2400" dirty="0" err="1"/>
              <a:t>Lowbrow</a:t>
            </a:r>
            <a:r>
              <a:rPr lang="cs-CZ" sz="2400" dirty="0"/>
              <a:t>, kulturní hierarchie </a:t>
            </a:r>
          </a:p>
          <a:p>
            <a:r>
              <a:rPr lang="cs-CZ" sz="2400" dirty="0"/>
              <a:t>Populární kultura reflektuje postoje a hodnoty své doby</a:t>
            </a:r>
          </a:p>
        </p:txBody>
      </p:sp>
    </p:spTree>
    <p:extLst>
      <p:ext uri="{BB962C8B-B14F-4D97-AF65-F5344CB8AC3E}">
        <p14:creationId xmlns:p14="http://schemas.microsoft.com/office/powerpoint/2010/main" val="29643202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86AA6E-B219-1F42-A058-ECD71F55CF0D}"/>
              </a:ext>
            </a:extLst>
          </p:cNvPr>
          <p:cNvSpPr>
            <a:spLocks noGrp="1"/>
          </p:cNvSpPr>
          <p:nvPr>
            <p:ph type="title"/>
          </p:nvPr>
        </p:nvSpPr>
        <p:spPr/>
        <p:txBody>
          <a:bodyPr/>
          <a:lstStyle/>
          <a:p>
            <a:r>
              <a:rPr lang="en-US" dirty="0" err="1"/>
              <a:t>Mobilizace</a:t>
            </a:r>
            <a:r>
              <a:rPr lang="en-US" dirty="0"/>
              <a:t> ze </a:t>
            </a:r>
            <a:r>
              <a:rPr lang="en-US" dirty="0" err="1"/>
              <a:t>strany</a:t>
            </a:r>
            <a:r>
              <a:rPr lang="en-US" dirty="0"/>
              <a:t> </a:t>
            </a:r>
            <a:r>
              <a:rPr lang="en-US" dirty="0" err="1"/>
              <a:t>lídrů</a:t>
            </a:r>
            <a:endParaRPr lang="en-US" dirty="0"/>
          </a:p>
        </p:txBody>
      </p:sp>
      <p:sp>
        <p:nvSpPr>
          <p:cNvPr id="3" name="Zástupný obsah 2">
            <a:extLst>
              <a:ext uri="{FF2B5EF4-FFF2-40B4-BE49-F238E27FC236}">
                <a16:creationId xmlns:a16="http://schemas.microsoft.com/office/drawing/2014/main" id="{47C132AF-435D-844B-B4E0-B138F1304853}"/>
              </a:ext>
            </a:extLst>
          </p:cNvPr>
          <p:cNvSpPr>
            <a:spLocks noGrp="1"/>
          </p:cNvSpPr>
          <p:nvPr>
            <p:ph idx="1"/>
          </p:nvPr>
        </p:nvSpPr>
        <p:spPr/>
        <p:txBody>
          <a:bodyPr/>
          <a:lstStyle/>
          <a:p>
            <a:r>
              <a:rPr lang="cs-CZ" sz="2400" dirty="0"/>
              <a:t>Snaha ovlivnit PO</a:t>
            </a:r>
          </a:p>
          <a:p>
            <a:r>
              <a:rPr lang="cs-CZ" sz="2400" dirty="0"/>
              <a:t>Období válek a krizí</a:t>
            </a:r>
          </a:p>
          <a:p>
            <a:r>
              <a:rPr lang="cs-CZ" sz="2400" dirty="0"/>
              <a:t>Referendum a volby</a:t>
            </a:r>
          </a:p>
          <a:p>
            <a:r>
              <a:rPr lang="cs-CZ" sz="2400" dirty="0" err="1"/>
              <a:t>Persvaze</a:t>
            </a:r>
            <a:r>
              <a:rPr lang="cs-CZ" sz="2400" dirty="0"/>
              <a:t> vyžaduje pochopení PO</a:t>
            </a:r>
          </a:p>
          <a:p>
            <a:pPr marL="0" indent="0">
              <a:buNone/>
            </a:pPr>
            <a:endParaRPr lang="cs-CZ" sz="2400" dirty="0"/>
          </a:p>
        </p:txBody>
      </p:sp>
    </p:spTree>
    <p:extLst>
      <p:ext uri="{BB962C8B-B14F-4D97-AF65-F5344CB8AC3E}">
        <p14:creationId xmlns:p14="http://schemas.microsoft.com/office/powerpoint/2010/main" val="13640734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5B22F5-00DA-C64A-9391-119F8ACFC25D}"/>
              </a:ext>
            </a:extLst>
          </p:cNvPr>
          <p:cNvSpPr>
            <a:spLocks noGrp="1"/>
          </p:cNvSpPr>
          <p:nvPr>
            <p:ph type="title"/>
          </p:nvPr>
        </p:nvSpPr>
        <p:spPr/>
        <p:txBody>
          <a:bodyPr/>
          <a:lstStyle/>
          <a:p>
            <a:r>
              <a:rPr lang="en-US" dirty="0"/>
              <a:t>Co je </a:t>
            </a:r>
            <a:r>
              <a:rPr lang="en-US" dirty="0" err="1"/>
              <a:t>veřejné</a:t>
            </a:r>
            <a:r>
              <a:rPr lang="en-US" dirty="0"/>
              <a:t> </a:t>
            </a:r>
            <a:r>
              <a:rPr lang="en-US" dirty="0" err="1"/>
              <a:t>mínění</a:t>
            </a:r>
            <a:r>
              <a:rPr lang="en-US" dirty="0"/>
              <a:t>?</a:t>
            </a:r>
          </a:p>
        </p:txBody>
      </p:sp>
      <p:sp>
        <p:nvSpPr>
          <p:cNvPr id="3" name="Zástupný obsah 2">
            <a:extLst>
              <a:ext uri="{FF2B5EF4-FFF2-40B4-BE49-F238E27FC236}">
                <a16:creationId xmlns:a16="http://schemas.microsoft.com/office/drawing/2014/main" id="{BB000C00-57AF-FA47-B0A4-EA18E92526FF}"/>
              </a:ext>
            </a:extLst>
          </p:cNvPr>
          <p:cNvSpPr>
            <a:spLocks noGrp="1"/>
          </p:cNvSpPr>
          <p:nvPr>
            <p:ph idx="1"/>
          </p:nvPr>
        </p:nvSpPr>
        <p:spPr/>
        <p:txBody>
          <a:bodyPr>
            <a:normAutofit/>
          </a:bodyPr>
          <a:lstStyle/>
          <a:p>
            <a:pPr marL="0" indent="0">
              <a:buNone/>
            </a:pPr>
            <a:r>
              <a:rPr lang="cs-CZ" sz="2000" dirty="0"/>
              <a:t>Neexistuje jedna definice</a:t>
            </a:r>
          </a:p>
          <a:p>
            <a:pPr marL="0" indent="0">
              <a:buNone/>
            </a:pPr>
            <a:r>
              <a:rPr lang="cs-CZ" sz="2000" dirty="0"/>
              <a:t>Různé přístupy</a:t>
            </a:r>
          </a:p>
          <a:p>
            <a:pPr marL="0" indent="0">
              <a:buNone/>
            </a:pPr>
            <a:endParaRPr lang="cs-CZ" sz="2000" dirty="0"/>
          </a:p>
          <a:p>
            <a:pPr marL="0" indent="0">
              <a:buNone/>
            </a:pPr>
            <a:endParaRPr lang="en-US" sz="2000" dirty="0"/>
          </a:p>
        </p:txBody>
      </p:sp>
    </p:spTree>
    <p:extLst>
      <p:ext uri="{BB962C8B-B14F-4D97-AF65-F5344CB8AC3E}">
        <p14:creationId xmlns:p14="http://schemas.microsoft.com/office/powerpoint/2010/main" val="1558685457"/>
      </p:ext>
    </p:extLst>
  </p:cSld>
  <p:clrMapOvr>
    <a:masterClrMapping/>
  </p:clrMapOvr>
  <p:timing>
    <p:tnLst>
      <p:par>
        <p:cTn id="1" dur="indefinite" restart="never" nodeType="tmRoot"/>
      </p:par>
    </p:tnLst>
  </p:timing>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Balík</Template>
  <TotalTime>2835</TotalTime>
  <Words>972</Words>
  <Application>Microsoft Office PowerPoint</Application>
  <PresentationFormat>Širokoúhlá obrazovka</PresentationFormat>
  <Paragraphs>131</Paragraphs>
  <Slides>25</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25</vt:i4>
      </vt:variant>
    </vt:vector>
  </HeadingPairs>
  <TitlesOfParts>
    <vt:vector size="28" baseType="lpstr">
      <vt:lpstr>Arial</vt:lpstr>
      <vt:lpstr>Gill Sans MT</vt:lpstr>
      <vt:lpstr>Balík</vt:lpstr>
      <vt:lpstr>Co je veřejné mínění???</vt:lpstr>
      <vt:lpstr>Koho a proč nás zajímá PO?</vt:lpstr>
      <vt:lpstr>Jak zjistíme PO?</vt:lpstr>
      <vt:lpstr>Proč zkoumat veřejné mínění</vt:lpstr>
      <vt:lpstr>Legitimita a stabilita vlády</vt:lpstr>
      <vt:lpstr>Mantinely lídrŮm</vt:lpstr>
      <vt:lpstr>Indikátor kultury</vt:lpstr>
      <vt:lpstr>Mobilizace ze strany lídrů</vt:lpstr>
      <vt:lpstr>Co je veřejné mínění?</vt:lpstr>
      <vt:lpstr>Různé koncepty</vt:lpstr>
      <vt:lpstr>Veřejné mínění</vt:lpstr>
      <vt:lpstr>Agregace individuálních zájmů</vt:lpstr>
      <vt:lpstr>Většinový názor</vt:lpstr>
      <vt:lpstr>Skupinové zájmy</vt:lpstr>
      <vt:lpstr>Elity a média</vt:lpstr>
      <vt:lpstr>Mýtus/fikce</vt:lpstr>
      <vt:lpstr>Co je dobré si uvědomit?</vt:lpstr>
      <vt:lpstr>Historická perspektiva</vt:lpstr>
      <vt:lpstr>Historie</vt:lpstr>
      <vt:lpstr>Prezentace aplikace PowerPoint</vt:lpstr>
      <vt:lpstr>Historie</vt:lpstr>
      <vt:lpstr>Historie</vt:lpstr>
      <vt:lpstr>Veřejné mínění v historii</vt:lpstr>
      <vt:lpstr>Prezentace aplikace PowerPoint</vt:lpstr>
      <vt:lpstr>Merton and lazarsfeld 1948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 je veřejné mínění???</dc:title>
  <dc:creator>Uživatel Microsoft Office</dc:creator>
  <cp:lastModifiedBy>Ucitel</cp:lastModifiedBy>
  <cp:revision>38</cp:revision>
  <dcterms:created xsi:type="dcterms:W3CDTF">2019-09-24T08:37:29Z</dcterms:created>
  <dcterms:modified xsi:type="dcterms:W3CDTF">2019-09-26T07:49:35Z</dcterms:modified>
</cp:coreProperties>
</file>