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9" r:id="rId4"/>
    <p:sldId id="270" r:id="rId5"/>
    <p:sldId id="271" r:id="rId6"/>
    <p:sldId id="263" r:id="rId7"/>
    <p:sldId id="264" r:id="rId8"/>
    <p:sldId id="272" r:id="rId9"/>
    <p:sldId id="265" r:id="rId10"/>
    <p:sldId id="273" r:id="rId11"/>
    <p:sldId id="274" r:id="rId12"/>
    <p:sldId id="275" r:id="rId13"/>
    <p:sldId id="278" r:id="rId14"/>
    <p:sldId id="276" r:id="rId15"/>
    <p:sldId id="277" r:id="rId16"/>
    <p:sldId id="266" r:id="rId17"/>
    <p:sldId id="259" r:id="rId18"/>
    <p:sldId id="260" r:id="rId19"/>
    <p:sldId id="261" r:id="rId20"/>
    <p:sldId id="267" r:id="rId21"/>
    <p:sldId id="279" r:id="rId22"/>
    <p:sldId id="268" r:id="rId23"/>
    <p:sldId id="281" r:id="rId24"/>
    <p:sldId id="282" r:id="rId25"/>
    <p:sldId id="280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76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3D4DF-26ED-9C47-A54B-E3EA5CD73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veřejném</a:t>
            </a:r>
            <a:r>
              <a:rPr lang="en-US" dirty="0"/>
              <a:t> </a:t>
            </a:r>
            <a:r>
              <a:rPr lang="en-US" dirty="0" err="1"/>
              <a:t>mínění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151F08-EA5C-6F45-BB9A-0F43D4016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26. 9. 2019</a:t>
            </a:r>
          </a:p>
          <a:p>
            <a:r>
              <a:rPr lang="en-US" dirty="0"/>
              <a:t>POLn4102</a:t>
            </a:r>
          </a:p>
        </p:txBody>
      </p:sp>
    </p:spTree>
    <p:extLst>
      <p:ext uri="{BB962C8B-B14F-4D97-AF65-F5344CB8AC3E}">
        <p14:creationId xmlns:p14="http://schemas.microsoft.com/office/powerpoint/2010/main" val="17281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39ADD-6B93-214C-9FA6-282C9FFE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POSTOJE A NEPOSTOJE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A9836DDB-8F8F-2B45-9B6D-8FBE4BDD34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2637" y="2638425"/>
            <a:ext cx="6166726" cy="3101975"/>
          </a:xfrm>
        </p:spPr>
      </p:pic>
    </p:spTree>
    <p:extLst>
      <p:ext uri="{BB962C8B-B14F-4D97-AF65-F5344CB8AC3E}">
        <p14:creationId xmlns:p14="http://schemas.microsoft.com/office/powerpoint/2010/main" val="10930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82996-F550-3F49-90B5-C19C9519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00F582-D274-7140-8F17-4BCBA735A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Pozor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intepretaci</a:t>
            </a:r>
            <a:r>
              <a:rPr lang="en-US" sz="2400" dirty="0"/>
              <a:t> </a:t>
            </a:r>
            <a:r>
              <a:rPr lang="en-US" sz="2400" dirty="0" err="1"/>
              <a:t>událostí</a:t>
            </a:r>
            <a:r>
              <a:rPr lang="en-US" sz="2400" dirty="0"/>
              <a:t> </a:t>
            </a:r>
            <a:r>
              <a:rPr lang="en-US" sz="2400" dirty="0" err="1"/>
              <a:t>skrze</a:t>
            </a:r>
            <a:r>
              <a:rPr lang="en-US" sz="2400" dirty="0"/>
              <a:t> </a:t>
            </a:r>
            <a:r>
              <a:rPr lang="en-US" sz="2400" dirty="0" err="1"/>
              <a:t>abstraktiní</a:t>
            </a:r>
            <a:r>
              <a:rPr lang="en-US" sz="2400" dirty="0"/>
              <a:t> </a:t>
            </a:r>
            <a:r>
              <a:rPr lang="en-US" sz="2400" dirty="0" err="1"/>
              <a:t>koncepty</a:t>
            </a:r>
            <a:r>
              <a:rPr lang="en-US" sz="2400" dirty="0"/>
              <a:t> a </a:t>
            </a:r>
            <a:r>
              <a:rPr lang="en-US" sz="2400" dirty="0" err="1"/>
              <a:t>ideologie</a:t>
            </a:r>
            <a:r>
              <a:rPr lang="en-US" sz="2400" dirty="0"/>
              <a:t> a </a:t>
            </a:r>
            <a:r>
              <a:rPr lang="en-US" sz="2400" dirty="0" err="1"/>
              <a:t>očekávání</a:t>
            </a:r>
            <a:r>
              <a:rPr lang="en-US" sz="2400" dirty="0"/>
              <a:t> o </a:t>
            </a:r>
            <a:r>
              <a:rPr lang="en-US" sz="2400" dirty="0" err="1"/>
              <a:t>chování</a:t>
            </a:r>
            <a:r>
              <a:rPr lang="en-US" sz="2400" dirty="0"/>
              <a:t> </a:t>
            </a:r>
            <a:r>
              <a:rPr lang="en-US" sz="2400" dirty="0" err="1"/>
              <a:t>lidí</a:t>
            </a:r>
            <a:endParaRPr lang="en-US" sz="2400" dirty="0"/>
          </a:p>
          <a:p>
            <a:r>
              <a:rPr lang="en-US" sz="2400" dirty="0" err="1"/>
              <a:t>Proč</a:t>
            </a:r>
            <a:r>
              <a:rPr lang="en-US" sz="2400" dirty="0"/>
              <a:t> </a:t>
            </a:r>
            <a:r>
              <a:rPr lang="en-US" sz="2400" dirty="0" err="1"/>
              <a:t>vítězí</a:t>
            </a:r>
            <a:r>
              <a:rPr lang="en-US" sz="2400" dirty="0"/>
              <a:t> </a:t>
            </a:r>
            <a:r>
              <a:rPr lang="en-US" sz="2400" dirty="0" err="1"/>
              <a:t>Esienhower</a:t>
            </a:r>
            <a:r>
              <a:rPr lang="en-US" sz="24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9734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2D97D557-1341-634A-828B-9D6D7FF555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9966" y="198783"/>
            <a:ext cx="4153727" cy="639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48D4E-5E45-B947-93A8-3C468248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Sociostrukturní</a:t>
            </a:r>
            <a:r>
              <a:rPr lang="en-US" dirty="0"/>
              <a:t> </a:t>
            </a:r>
            <a:r>
              <a:rPr lang="en-US" dirty="0" err="1"/>
              <a:t>vzorce</a:t>
            </a:r>
            <a:r>
              <a:rPr lang="en-US" dirty="0"/>
              <a:t>, opinion leader model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DDE00C-4BE5-B94A-B927-3103CEF850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5579" y="2638425"/>
            <a:ext cx="5520843" cy="3101975"/>
          </a:xfrm>
        </p:spPr>
      </p:pic>
    </p:spTree>
    <p:extLst>
      <p:ext uri="{BB962C8B-B14F-4D97-AF65-F5344CB8AC3E}">
        <p14:creationId xmlns:p14="http://schemas.microsoft.com/office/powerpoint/2010/main" val="39021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78968-50EE-CE40-884D-2E696A71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Stabilita</a:t>
            </a:r>
            <a:r>
              <a:rPr lang="en-US" dirty="0"/>
              <a:t> v </a:t>
            </a:r>
            <a:r>
              <a:rPr lang="en-US" dirty="0" err="1"/>
              <a:t>čase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741A7-DF63-484C-905B-F8746196E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když méně sofistikovaní lidé mají prostě jen jiné vzorce toho postojového omezení?</a:t>
            </a:r>
          </a:p>
          <a:p>
            <a:r>
              <a:rPr lang="cs-CZ" dirty="0"/>
              <a:t>Jiné vzorce organizace </a:t>
            </a:r>
            <a:r>
              <a:rPr lang="cs-CZ" dirty="0" err="1"/>
              <a:t>belief</a:t>
            </a:r>
            <a:r>
              <a:rPr lang="cs-CZ" dirty="0"/>
              <a:t> systému?</a:t>
            </a:r>
          </a:p>
          <a:p>
            <a:r>
              <a:rPr lang="cs-CZ" dirty="0"/>
              <a:t>Nutná stabilita  v čase</a:t>
            </a:r>
          </a:p>
          <a:p>
            <a:r>
              <a:rPr lang="cs-CZ" dirty="0"/>
              <a:t>Měření ve třech vlnách ukazuje nestabilitu</a:t>
            </a:r>
          </a:p>
        </p:txBody>
      </p:sp>
    </p:spTree>
    <p:extLst>
      <p:ext uri="{BB962C8B-B14F-4D97-AF65-F5344CB8AC3E}">
        <p14:creationId xmlns:p14="http://schemas.microsoft.com/office/powerpoint/2010/main" val="376489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E4911BEE-9E93-B04E-B11B-FDA6EA257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1863" y="295287"/>
            <a:ext cx="4763242" cy="62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17107-C473-5E43-8E3E-47519A82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Black-and-white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D203B-45E1-B642-B047-322262342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skupiny</a:t>
            </a:r>
            <a:endParaRPr lang="en-US" dirty="0"/>
          </a:p>
          <a:p>
            <a:r>
              <a:rPr lang="en-US" dirty="0"/>
              <a:t>Hard-core opinions</a:t>
            </a:r>
          </a:p>
          <a:p>
            <a:r>
              <a:rPr lang="en-US" dirty="0"/>
              <a:t>Random responses (</a:t>
            </a:r>
            <a:r>
              <a:rPr lang="en-US" dirty="0" err="1"/>
              <a:t>nonatttitudes</a:t>
            </a:r>
            <a:r>
              <a:rPr lang="en-US" dirty="0"/>
              <a:t>)</a:t>
            </a:r>
          </a:p>
          <a:p>
            <a:r>
              <a:rPr lang="en-US" dirty="0"/>
              <a:t>“third force” </a:t>
            </a:r>
            <a:r>
              <a:rPr lang="en-US" dirty="0" err="1"/>
              <a:t>příliš</a:t>
            </a:r>
            <a:r>
              <a:rPr lang="en-US" dirty="0"/>
              <a:t> </a:t>
            </a:r>
            <a:r>
              <a:rPr lang="en-US" dirty="0" err="1"/>
              <a:t>malá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 (meaningful change)</a:t>
            </a:r>
          </a:p>
        </p:txBody>
      </p:sp>
    </p:spTree>
    <p:extLst>
      <p:ext uri="{BB962C8B-B14F-4D97-AF65-F5344CB8AC3E}">
        <p14:creationId xmlns:p14="http://schemas.microsoft.com/office/powerpoint/2010/main" val="39763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A7AA6-D216-DC41-BBBA-B6A8AFB53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Bishop</a:t>
            </a:r>
            <a:r>
              <a:rPr lang="cs-CZ" dirty="0"/>
              <a:t>, </a:t>
            </a:r>
            <a:r>
              <a:rPr lang="cs-CZ" dirty="0" err="1"/>
              <a:t>Oldendick</a:t>
            </a:r>
            <a:r>
              <a:rPr lang="cs-CZ" dirty="0"/>
              <a:t>, </a:t>
            </a:r>
            <a:r>
              <a:rPr lang="cs-CZ" dirty="0" err="1"/>
              <a:t>Tuchfarber</a:t>
            </a:r>
            <a:r>
              <a:rPr lang="cs-CZ" dirty="0"/>
              <a:t> a </a:t>
            </a:r>
            <a:r>
              <a:rPr lang="cs-CZ" dirty="0" err="1"/>
              <a:t>Bennett</a:t>
            </a:r>
            <a:r>
              <a:rPr lang="cs-CZ" dirty="0"/>
              <a:t> 1980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1E015-A4C3-594C-98B1-57DC957D4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Pseudo-opinions</a:t>
            </a:r>
            <a:endParaRPr lang="cs-CZ" dirty="0"/>
          </a:p>
          <a:p>
            <a:r>
              <a:rPr lang="cs-CZ" dirty="0"/>
              <a:t>Lidé udávají </a:t>
            </a:r>
            <a:r>
              <a:rPr lang="cs-CZ" dirty="0" err="1"/>
              <a:t>pseudo</a:t>
            </a:r>
            <a:r>
              <a:rPr lang="cs-CZ" dirty="0"/>
              <a:t> názory, když se jich nezeptáme přímo, zda mají názor</a:t>
            </a:r>
          </a:p>
          <a:p>
            <a:r>
              <a:rPr lang="cs-CZ" dirty="0"/>
              <a:t>Experiment: vliv filtrovacích otázek na názor na neexistující politiku</a:t>
            </a:r>
          </a:p>
          <a:p>
            <a:r>
              <a:rPr lang="cs-CZ" dirty="0"/>
              <a:t>“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1975 Public </a:t>
            </a:r>
            <a:r>
              <a:rPr lang="cs-CZ" dirty="0" err="1"/>
              <a:t>Affairs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repealed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3876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snímek obrazovky, text&#10;&#10;Popis byl vytvořen automaticky">
            <a:extLst>
              <a:ext uri="{FF2B5EF4-FFF2-40B4-BE49-F238E27FC236}">
                <a16:creationId xmlns:a16="http://schemas.microsoft.com/office/drawing/2014/main" id="{1A30993A-7724-6440-883B-F98C94ACAE5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096" y="1237985"/>
            <a:ext cx="8019807" cy="438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12C5F68B-D45C-5E4F-8BD8-3C10808318B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482600"/>
            <a:ext cx="6642100" cy="2946400"/>
          </a:xfrm>
          <a:prstGeom prst="rect">
            <a:avLst/>
          </a:prstGeom>
        </p:spPr>
      </p:pic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078EE126-8F39-6E44-9CD9-4DAEB62640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3719512"/>
            <a:ext cx="6642100" cy="265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8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5C9CB-3491-AA46-8482-8C962435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??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D8C59-54B2-5149-8705-6E6DFE294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855" y="2153412"/>
            <a:ext cx="8423009" cy="427509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Psychologie jako nauka o postojích </a:t>
            </a:r>
          </a:p>
          <a:p>
            <a:r>
              <a:rPr lang="cs-CZ" dirty="0"/>
              <a:t>kognitivní, afektivní, motivační a behaviorální prvek</a:t>
            </a:r>
          </a:p>
          <a:p>
            <a:r>
              <a:rPr lang="cs-CZ" dirty="0" err="1"/>
              <a:t>Allport</a:t>
            </a:r>
            <a:r>
              <a:rPr lang="cs-CZ" dirty="0"/>
              <a:t> 1935: „Postoj je mentální stav připravenosti organizovaný skrze zkušenost, který přímo ovlivňuje reakce na všechny předměty a situace, se kterými souvisí“</a:t>
            </a:r>
          </a:p>
          <a:p>
            <a:r>
              <a:rPr lang="cs-CZ" dirty="0" err="1"/>
              <a:t>Krech</a:t>
            </a:r>
            <a:r>
              <a:rPr lang="cs-CZ" dirty="0"/>
              <a:t> and </a:t>
            </a:r>
            <a:r>
              <a:rPr lang="cs-CZ" dirty="0" err="1"/>
              <a:t>Crutchfield</a:t>
            </a:r>
            <a:r>
              <a:rPr lang="cs-CZ" dirty="0"/>
              <a:t> 1948: „ Postoj je </a:t>
            </a:r>
            <a:r>
              <a:rPr lang="cs-CZ" b="1" dirty="0"/>
              <a:t>trvalá organizace </a:t>
            </a:r>
            <a:r>
              <a:rPr lang="cs-CZ" dirty="0"/>
              <a:t>motivačních, emočních, percepčních a kognitivních procesů, jež souvisí s některými aspekty světa jednotlivce“ (p. 152)</a:t>
            </a:r>
          </a:p>
          <a:p>
            <a:r>
              <a:rPr lang="cs-CZ" dirty="0" err="1"/>
              <a:t>Eagly</a:t>
            </a:r>
            <a:r>
              <a:rPr lang="cs-CZ" dirty="0"/>
              <a:t> and </a:t>
            </a:r>
            <a:r>
              <a:rPr lang="cs-CZ" dirty="0" err="1"/>
              <a:t>Chaiken</a:t>
            </a:r>
            <a:r>
              <a:rPr lang="cs-CZ" dirty="0"/>
              <a:t> 1993: „a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tendency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expressed</a:t>
            </a:r>
            <a:r>
              <a:rPr lang="cs-CZ" dirty="0"/>
              <a:t> by </a:t>
            </a:r>
            <a:r>
              <a:rPr lang="cs-CZ" dirty="0" err="1"/>
              <a:t>evaluating</a:t>
            </a:r>
            <a:r>
              <a:rPr lang="cs-CZ" dirty="0"/>
              <a:t> a </a:t>
            </a:r>
            <a:r>
              <a:rPr lang="cs-CZ" dirty="0" err="1"/>
              <a:t>particular</a:t>
            </a:r>
            <a:r>
              <a:rPr lang="cs-CZ" dirty="0"/>
              <a:t> entity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b="1" dirty="0" err="1"/>
              <a:t>degree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favor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disfavor</a:t>
            </a:r>
            <a:r>
              <a:rPr lang="cs-CZ" dirty="0"/>
              <a:t>" </a:t>
            </a:r>
          </a:p>
          <a:p>
            <a:r>
              <a:rPr lang="cs-CZ" dirty="0"/>
              <a:t>Afektivní povaha, hodnocení objektu: asociace mezi objektem postoje a hodnotící kategorií dobrý vs. špatný</a:t>
            </a:r>
          </a:p>
          <a:p>
            <a:r>
              <a:rPr lang="cs-CZ" dirty="0"/>
              <a:t>Předmětem může být konkrétní cíl, chování, abstraktní kategorie, </a:t>
            </a:r>
            <a:r>
              <a:rPr lang="cs-CZ" dirty="0" err="1"/>
              <a:t>osobam</a:t>
            </a:r>
            <a:r>
              <a:rPr lang="cs-CZ" dirty="0"/>
              <a:t> událost..</a:t>
            </a:r>
          </a:p>
          <a:p>
            <a:r>
              <a:rPr lang="cs-CZ" dirty="0"/>
              <a:t>Terminologie: </a:t>
            </a:r>
            <a:r>
              <a:rPr lang="cs-CZ" dirty="0" err="1"/>
              <a:t>Attitude</a:t>
            </a:r>
            <a:r>
              <a:rPr lang="cs-CZ" dirty="0"/>
              <a:t> – </a:t>
            </a:r>
            <a:r>
              <a:rPr lang="cs-CZ" dirty="0" err="1"/>
              <a:t>Belief</a:t>
            </a:r>
            <a:r>
              <a:rPr lang="cs-CZ" dirty="0"/>
              <a:t> – </a:t>
            </a:r>
            <a:r>
              <a:rPr lang="cs-CZ" dirty="0" err="1"/>
              <a:t>Opinion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6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C4394-9248-DF47-866C-BDFD7507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čem</a:t>
            </a:r>
            <a:r>
              <a:rPr lang="en-US" dirty="0"/>
              <a:t> je </a:t>
            </a:r>
            <a:r>
              <a:rPr lang="en-US" dirty="0" err="1"/>
              <a:t>chyba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CC6D05-943B-C04E-8C25-579C53A07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5" y="2638044"/>
            <a:ext cx="9674087" cy="38687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Ch. </a:t>
            </a:r>
            <a:r>
              <a:rPr lang="cs-CZ" dirty="0" err="1"/>
              <a:t>Achen</a:t>
            </a:r>
            <a:r>
              <a:rPr lang="cs-CZ" dirty="0"/>
              <a:t>: </a:t>
            </a:r>
            <a:r>
              <a:rPr lang="cs-CZ" dirty="0" err="1"/>
              <a:t>Mass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Response </a:t>
            </a:r>
          </a:p>
          <a:p>
            <a:r>
              <a:rPr lang="cs-CZ" dirty="0"/>
              <a:t>Úroveň informovanosti ve společnosti je nízká (do jaké míry je to racionální?)</a:t>
            </a:r>
          </a:p>
          <a:p>
            <a:r>
              <a:rPr lang="cs-CZ" dirty="0"/>
              <a:t>Ale něco jiného je říkat, že postoje neexistují vůbec</a:t>
            </a:r>
          </a:p>
          <a:p>
            <a:r>
              <a:rPr lang="cs-CZ" dirty="0"/>
              <a:t>Nestabilita je odrazem chyby měření ne respondentů</a:t>
            </a:r>
          </a:p>
          <a:p>
            <a:r>
              <a:rPr lang="cs-CZ" dirty="0"/>
              <a:t>Není jeden finální postoj ale pravděpodobnost odpovědi</a:t>
            </a:r>
          </a:p>
          <a:p>
            <a:r>
              <a:rPr lang="cs-CZ" dirty="0"/>
              <a:t>Preference je INTERVAL s </a:t>
            </a:r>
            <a:r>
              <a:rPr lang="cs-CZ" dirty="0" err="1"/>
              <a:t>nějaou</a:t>
            </a:r>
            <a:r>
              <a:rPr lang="cs-CZ" dirty="0"/>
              <a:t> centrální </a:t>
            </a:r>
            <a:r>
              <a:rPr lang="cs-CZ" dirty="0" err="1"/>
              <a:t>tendency</a:t>
            </a:r>
            <a:r>
              <a:rPr lang="cs-CZ" dirty="0"/>
              <a:t> (nestabilita respondenta)</a:t>
            </a:r>
          </a:p>
          <a:p>
            <a:r>
              <a:rPr lang="cs-CZ" dirty="0"/>
              <a:t>Chyba měření (nestabilita vyplývá z dotazování/výzkumníka)</a:t>
            </a:r>
          </a:p>
          <a:p>
            <a:r>
              <a:rPr lang="cs-CZ" dirty="0"/>
              <a:t>Změna postojů není náhodná</a:t>
            </a:r>
          </a:p>
          <a:p>
            <a:r>
              <a:rPr lang="cs-CZ" dirty="0"/>
              <a:t>Problém ilustrují na otázce o návštěvě kostela (pouze </a:t>
            </a:r>
            <a:r>
              <a:rPr lang="cs-CZ" dirty="0" err="1"/>
              <a:t>r</a:t>
            </a:r>
            <a:r>
              <a:rPr lang="cs-CZ" dirty="0"/>
              <a:t>= 0.6 )</a:t>
            </a:r>
          </a:p>
          <a:p>
            <a:r>
              <a:rPr lang="cs-CZ" dirty="0"/>
              <a:t>Velmi malý zlomek respondent neměl postoj </a:t>
            </a:r>
            <a:r>
              <a:rPr lang="cs-CZ" dirty="0" err="1"/>
              <a:t>vevšech</a:t>
            </a:r>
            <a:r>
              <a:rPr lang="cs-CZ" dirty="0"/>
              <a:t> třech vlnách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1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E86E9994-EFDD-2A40-BDCD-478988C26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3248" y="804334"/>
            <a:ext cx="6305504" cy="52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82F0E-65C1-6B48-8D74-5AE4D1FE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Střední</a:t>
            </a:r>
            <a:r>
              <a:rPr lang="en-US" dirty="0"/>
              <a:t> </a:t>
            </a:r>
            <a:r>
              <a:rPr lang="en-US" dirty="0" err="1"/>
              <a:t>cesta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7F2F2-275A-3048-A842-05C1636B1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450116" cy="3988043"/>
          </a:xfrm>
        </p:spPr>
        <p:txBody>
          <a:bodyPr>
            <a:normAutofit/>
          </a:bodyPr>
          <a:lstStyle/>
          <a:p>
            <a:r>
              <a:rPr lang="cs-CZ" dirty="0" err="1"/>
              <a:t>Zaller</a:t>
            </a:r>
            <a:r>
              <a:rPr lang="cs-CZ" dirty="0"/>
              <a:t> a </a:t>
            </a:r>
            <a:r>
              <a:rPr lang="cs-CZ" dirty="0" err="1"/>
              <a:t>Feldman</a:t>
            </a:r>
            <a:r>
              <a:rPr lang="cs-CZ" dirty="0"/>
              <a:t> 1992</a:t>
            </a:r>
          </a:p>
          <a:p>
            <a:r>
              <a:rPr lang="cs-CZ" dirty="0"/>
              <a:t>Nestabilita odpovědí odhaluje pravou povahu PO</a:t>
            </a:r>
          </a:p>
          <a:p>
            <a:r>
              <a:rPr lang="cs-CZ" dirty="0" err="1"/>
              <a:t>Otazka</a:t>
            </a:r>
            <a:r>
              <a:rPr lang="cs-CZ" dirty="0"/>
              <a:t> v dotazníku pouze neměří PO</a:t>
            </a:r>
          </a:p>
          <a:p>
            <a:r>
              <a:rPr lang="cs-CZ" dirty="0"/>
              <a:t>Otázka utváří PO</a:t>
            </a:r>
          </a:p>
          <a:p>
            <a:r>
              <a:rPr lang="cs-CZ" dirty="0" err="1"/>
              <a:t>Schemata</a:t>
            </a:r>
            <a:r>
              <a:rPr lang="cs-CZ" dirty="0"/>
              <a:t> jako </a:t>
            </a:r>
            <a:r>
              <a:rPr lang="cs-CZ" dirty="0" err="1"/>
              <a:t>zpusob</a:t>
            </a:r>
            <a:r>
              <a:rPr lang="cs-CZ" dirty="0"/>
              <a:t> </a:t>
            </a:r>
            <a:r>
              <a:rPr lang="cs-CZ" dirty="0" err="1"/>
              <a:t>oranizace</a:t>
            </a:r>
            <a:r>
              <a:rPr lang="cs-CZ" dirty="0"/>
              <a:t> myšlení</a:t>
            </a:r>
          </a:p>
          <a:p>
            <a:r>
              <a:rPr lang="cs-CZ" dirty="0"/>
              <a:t>Dostupnost vice </a:t>
            </a:r>
            <a:r>
              <a:rPr lang="cs-CZ" dirty="0" err="1"/>
              <a:t>schemat</a:t>
            </a:r>
            <a:endParaRPr lang="cs-CZ" dirty="0"/>
          </a:p>
          <a:p>
            <a:r>
              <a:rPr lang="cs-CZ" dirty="0"/>
              <a:t>Postoj není fixní entita, závisí na dostupných schématech</a:t>
            </a:r>
          </a:p>
          <a:p>
            <a:r>
              <a:rPr lang="cs-CZ" dirty="0"/>
              <a:t>Více souběžných úvah o světě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5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609EE-4079-F149-9F07-E4E1B3F2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Zaller</a:t>
            </a:r>
            <a:r>
              <a:rPr lang="en-US" dirty="0"/>
              <a:t> a Feldman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ED5D9-49DF-4040-9CCE-C17FA909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AXIOM 1:  Ambivalence: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vice </a:t>
            </a:r>
            <a:r>
              <a:rPr lang="en-US" dirty="0" err="1"/>
              <a:t>úvah</a:t>
            </a:r>
            <a:r>
              <a:rPr lang="en-US" dirty="0"/>
              <a:t> o 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, </a:t>
            </a:r>
            <a:r>
              <a:rPr lang="en-US" dirty="0" err="1"/>
              <a:t>přikloní</a:t>
            </a:r>
            <a:r>
              <a:rPr lang="en-US" dirty="0"/>
              <a:t> se k </a:t>
            </a:r>
            <a:r>
              <a:rPr lang="en-US" dirty="0" err="1"/>
              <a:t>jedné</a:t>
            </a:r>
            <a:r>
              <a:rPr lang="en-US" dirty="0"/>
              <a:t>.</a:t>
            </a:r>
          </a:p>
          <a:p>
            <a:r>
              <a:rPr lang="cs-CZ" dirty="0"/>
              <a:t>AXIOM 2: Response. Lidé dělají průměr z těch </a:t>
            </a:r>
            <a:r>
              <a:rPr lang="cs-CZ" dirty="0" err="1"/>
              <a:t>úvach</a:t>
            </a:r>
            <a:r>
              <a:rPr lang="cs-CZ" dirty="0"/>
              <a:t>, které jsou v daný moment v jejich paměti dostupné.  </a:t>
            </a:r>
          </a:p>
          <a:p>
            <a:r>
              <a:rPr lang="cs-CZ" dirty="0"/>
              <a:t>AXIOM </a:t>
            </a:r>
            <a:r>
              <a:rPr lang="cs-CZ" dirty="0" smtClean="0"/>
              <a:t>3: </a:t>
            </a:r>
            <a:r>
              <a:rPr lang="cs-CZ" dirty="0" err="1"/>
              <a:t>Accessibility</a:t>
            </a:r>
            <a:r>
              <a:rPr lang="cs-CZ" dirty="0"/>
              <a:t>/dostupnost. Dostupnost schémat je výběr založený na tom, o kterých úvahách/schématech bylo v poslední době naposledy přemýšleno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účtenka&#10;&#10;Popis byl vytvořen automaticky">
            <a:extLst>
              <a:ext uri="{FF2B5EF4-FFF2-40B4-BE49-F238E27FC236}">
                <a16:creationId xmlns:a16="http://schemas.microsoft.com/office/drawing/2014/main" id="{E17DE823-2009-D344-8B18-C1E1CE3A6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896" y="804334"/>
            <a:ext cx="5236208" cy="52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1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E095B-F91E-1C45-952A-9D180C517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230CD8D-D64C-2B4A-9606-F28062CB2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589" y="461582"/>
            <a:ext cx="7269247" cy="989531"/>
          </a:xfrm>
          <a:prstGeom prst="rect">
            <a:avLst/>
          </a:prstGeom>
        </p:spPr>
      </p:pic>
      <p:pic>
        <p:nvPicPr>
          <p:cNvPr id="9" name="Obrázek 8" descr="Obsah obrázku snímek obrazovky, text&#10;&#10;Popis byl vytvořen automaticky">
            <a:extLst>
              <a:ext uri="{FF2B5EF4-FFF2-40B4-BE49-F238E27FC236}">
                <a16:creationId xmlns:a16="http://schemas.microsoft.com/office/drawing/2014/main" id="{925137E3-99B8-8D4C-AA45-B62519BEF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1517486"/>
            <a:ext cx="5544378" cy="492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5F327-9BA8-EC49-AB36-8D100F968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Ambivalence a </a:t>
            </a:r>
            <a:r>
              <a:rPr lang="en-US" dirty="0" err="1"/>
              <a:t>nejednoznačnost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0DC0E3-1A32-8A4E-B415-629DC8BA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Vjednu</a:t>
            </a:r>
            <a:r>
              <a:rPr lang="en-US" dirty="0"/>
              <a:t> </a:t>
            </a:r>
            <a:r>
              <a:rPr lang="en-US" dirty="0" err="1"/>
              <a:t>věc</a:t>
            </a:r>
            <a:r>
              <a:rPr lang="en-US" dirty="0"/>
              <a:t> </a:t>
            </a:r>
            <a:r>
              <a:rPr lang="en-US" dirty="0" err="1"/>
              <a:t>hodnotíme</a:t>
            </a:r>
            <a:r>
              <a:rPr lang="en-US" dirty="0"/>
              <a:t> </a:t>
            </a:r>
            <a:r>
              <a:rPr lang="en-US" dirty="0" err="1"/>
              <a:t>různě</a:t>
            </a:r>
            <a:endParaRPr lang="en-US" dirty="0"/>
          </a:p>
          <a:p>
            <a:r>
              <a:rPr lang="en-US" dirty="0" err="1"/>
              <a:t>Hodnotíme</a:t>
            </a:r>
            <a:r>
              <a:rPr lang="en-US" dirty="0"/>
              <a:t> </a:t>
            </a:r>
            <a:r>
              <a:rPr lang="en-US" dirty="0" err="1"/>
              <a:t>pozitivně</a:t>
            </a:r>
            <a:r>
              <a:rPr lang="en-US" dirty="0"/>
              <a:t> a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negativně</a:t>
            </a:r>
            <a:endParaRPr lang="en-US" dirty="0"/>
          </a:p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měřit</a:t>
            </a:r>
            <a:r>
              <a:rPr lang="en-US" dirty="0"/>
              <a:t>?</a:t>
            </a:r>
          </a:p>
          <a:p>
            <a:r>
              <a:rPr lang="en-US" dirty="0" err="1"/>
              <a:t>Subjektivní</a:t>
            </a:r>
            <a:r>
              <a:rPr lang="en-US" dirty="0"/>
              <a:t> vs. </a:t>
            </a:r>
            <a:r>
              <a:rPr lang="en-US" dirty="0" err="1"/>
              <a:t>objektivní</a:t>
            </a:r>
            <a:endParaRPr lang="en-US" dirty="0"/>
          </a:p>
          <a:p>
            <a:endParaRPr lang="en-US" dirty="0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3EE736CF-463B-614B-84DA-9BD06B0F8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331" y="4660527"/>
            <a:ext cx="3127512" cy="8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DA8E-599E-0349-8E7A-071CE328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Síla</a:t>
            </a:r>
            <a:r>
              <a:rPr lang="en-US" dirty="0"/>
              <a:t> </a:t>
            </a:r>
            <a:r>
              <a:rPr lang="en-US" dirty="0" err="1"/>
              <a:t>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3BB08-AC44-C94B-81F2-515374B01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charakteristika</a:t>
            </a:r>
          </a:p>
          <a:p>
            <a:r>
              <a:rPr lang="cs-CZ" dirty="0"/>
              <a:t>Jak moc postoj ovlivňuje chování</a:t>
            </a:r>
          </a:p>
          <a:p>
            <a:r>
              <a:rPr lang="cs-CZ" dirty="0"/>
              <a:t>Silné postoje jsou to, co bylo </a:t>
            </a:r>
            <a:r>
              <a:rPr lang="cs-CZ" dirty="0" err="1"/>
              <a:t>dřívě</a:t>
            </a:r>
            <a:r>
              <a:rPr lang="cs-CZ" dirty="0"/>
              <a:t> považováno za všechny postoje</a:t>
            </a:r>
          </a:p>
          <a:p>
            <a:r>
              <a:rPr lang="cs-CZ" dirty="0"/>
              <a:t>Slabé postoje jsou nestálé, </a:t>
            </a:r>
            <a:r>
              <a:rPr lang="cs-CZ" dirty="0" err="1"/>
              <a:t>můžeou</a:t>
            </a:r>
            <a:r>
              <a:rPr lang="cs-CZ" dirty="0"/>
              <a:t> být ovlivňovány</a:t>
            </a:r>
          </a:p>
          <a:p>
            <a:r>
              <a:rPr lang="cs-CZ" dirty="0"/>
              <a:t>Silné postoje jsou vice rezistentní ke změně</a:t>
            </a:r>
          </a:p>
        </p:txBody>
      </p:sp>
    </p:spTree>
    <p:extLst>
      <p:ext uri="{BB962C8B-B14F-4D97-AF65-F5344CB8AC3E}">
        <p14:creationId xmlns:p14="http://schemas.microsoft.com/office/powerpoint/2010/main" val="7240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8433A-4966-7244-B1C2-12674E71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Silné</a:t>
            </a:r>
            <a:r>
              <a:rPr lang="en-US" dirty="0"/>
              <a:t> </a:t>
            </a:r>
            <a:r>
              <a:rPr lang="en-US" dirty="0" err="1"/>
              <a:t>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21EA6-DF11-9644-B017-0D1E824B4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rezistence ke změně</a:t>
            </a:r>
          </a:p>
          <a:p>
            <a:r>
              <a:rPr lang="cs-CZ" dirty="0"/>
              <a:t>2) stabilita v čase</a:t>
            </a:r>
          </a:p>
          <a:p>
            <a:r>
              <a:rPr lang="cs-CZ" dirty="0"/>
              <a:t>3) ovlivňuje kognici</a:t>
            </a:r>
          </a:p>
          <a:p>
            <a:r>
              <a:rPr lang="cs-CZ" dirty="0"/>
              <a:t>4) ovlivňuje jednání</a:t>
            </a:r>
          </a:p>
          <a:p>
            <a:r>
              <a:rPr lang="cs-CZ" dirty="0"/>
              <a:t>(</a:t>
            </a:r>
            <a:r>
              <a:rPr lang="cs-CZ" dirty="0" err="1"/>
              <a:t>Krosnick</a:t>
            </a:r>
            <a:r>
              <a:rPr lang="cs-CZ" dirty="0"/>
              <a:t> and </a:t>
            </a:r>
            <a:r>
              <a:rPr lang="en-US" dirty="0"/>
              <a:t>Petty 1995)</a:t>
            </a:r>
          </a:p>
        </p:txBody>
      </p:sp>
    </p:spTree>
    <p:extLst>
      <p:ext uri="{BB962C8B-B14F-4D97-AF65-F5344CB8AC3E}">
        <p14:creationId xmlns:p14="http://schemas.microsoft.com/office/powerpoint/2010/main" val="159269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4153E30B-9273-A14A-8C81-3E792C9AB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334" y="1074209"/>
            <a:ext cx="10583332" cy="47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4CCD8-B69F-504D-9B9B-ED4B49DC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POSTOJE A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mínění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3AF42-E957-FE49-812F-BE2D58287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jsou ve veřejnosti distribuovány postoje k veřejným záležitostem</a:t>
            </a:r>
          </a:p>
          <a:p>
            <a:r>
              <a:rPr lang="cs-CZ" dirty="0"/>
              <a:t>Má veřejnost schopnost vytvořit si významný postoj?</a:t>
            </a:r>
          </a:p>
          <a:p>
            <a:r>
              <a:rPr lang="cs-CZ" dirty="0"/>
              <a:t>Jak jsou postoje organizovány???</a:t>
            </a:r>
          </a:p>
          <a:p>
            <a:endParaRPr lang="en-US" dirty="0"/>
          </a:p>
          <a:p>
            <a:r>
              <a:rPr lang="en-US" dirty="0"/>
              <a:t>Philip Converse: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nepostojů</a:t>
            </a:r>
            <a:r>
              <a:rPr lang="en-US" dirty="0"/>
              <a:t> a black-and-white </a:t>
            </a:r>
            <a:r>
              <a:rPr lang="en-US" dirty="0" err="1"/>
              <a:t>modelu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476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F437A-3434-7B48-BED8-EAB4C5F4A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0713E-A224-C94E-90FE-170B8C6C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Postoje a postojové systémy se špatně pozorují, měří a kvantifikují</a:t>
            </a:r>
          </a:p>
          <a:p>
            <a:r>
              <a:rPr lang="cs-CZ" dirty="0"/>
              <a:t>Měření “subjektivních stavů” – mohou se značně lišit ve své povaze a komplexnosti</a:t>
            </a:r>
          </a:p>
          <a:p>
            <a:r>
              <a:rPr lang="cs-CZ" dirty="0"/>
              <a:t>Světy idejí se liší (mezi elitou a zbytkem)</a:t>
            </a:r>
          </a:p>
          <a:p>
            <a:r>
              <a:rPr lang="cs-CZ" dirty="0"/>
              <a:t>Zajímá nás veřejnost (ve volbách se počítá)</a:t>
            </a:r>
          </a:p>
          <a:p>
            <a:r>
              <a:rPr lang="cs-CZ" dirty="0"/>
              <a:t>Jak jsou ale jejich postoje </a:t>
            </a:r>
            <a:r>
              <a:rPr lang="cs-CZ" dirty="0" err="1"/>
              <a:t>meaningful</a:t>
            </a:r>
            <a:r>
              <a:rPr lang="cs-CZ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19712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6B2AB-94FB-C840-86FD-F2FE87EC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D5F33-4BB4-9148-8BF4-679EBD8F6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8" y="2638044"/>
            <a:ext cx="7840516" cy="359047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Belief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– </a:t>
            </a:r>
            <a:r>
              <a:rPr lang="cs-CZ" dirty="0" err="1"/>
              <a:t>system</a:t>
            </a:r>
            <a:r>
              <a:rPr lang="cs-CZ" dirty="0"/>
              <a:t> postojů</a:t>
            </a:r>
          </a:p>
          <a:p>
            <a:r>
              <a:rPr lang="cs-CZ" dirty="0"/>
              <a:t>Omezení postojů (ideálně do ucelené ideologie)</a:t>
            </a:r>
          </a:p>
          <a:p>
            <a:pPr marL="0" indent="0">
              <a:buNone/>
            </a:pPr>
            <a:r>
              <a:rPr lang="cs-CZ" dirty="0"/>
              <a:t>- Nemusí být logické, omezení spíše u elity</a:t>
            </a:r>
          </a:p>
          <a:p>
            <a:pPr>
              <a:buFontTx/>
              <a:buChar char="-"/>
            </a:pPr>
            <a:r>
              <a:rPr lang="cs-CZ" dirty="0"/>
              <a:t>Omezení principy (spravedlnost, sociální změna)</a:t>
            </a:r>
          </a:p>
          <a:p>
            <a:pPr>
              <a:buFontTx/>
              <a:buChar char="-"/>
            </a:pPr>
            <a:r>
              <a:rPr lang="cs-CZ" dirty="0"/>
              <a:t>Sociální </a:t>
            </a:r>
            <a:r>
              <a:rPr lang="cs-CZ" dirty="0" err="1"/>
              <a:t>cues</a:t>
            </a:r>
            <a:r>
              <a:rPr lang="cs-CZ" dirty="0"/>
              <a:t> (některé postoje se tradičně pojí se zájmy skupin)</a:t>
            </a:r>
          </a:p>
          <a:p>
            <a:r>
              <a:rPr lang="cs-CZ" dirty="0"/>
              <a:t>Dynamický model – změny na sebe navazují</a:t>
            </a:r>
          </a:p>
          <a:p>
            <a:r>
              <a:rPr lang="cs-CZ" dirty="0"/>
              <a:t>Centralita postojů (ideových elementů)</a:t>
            </a:r>
          </a:p>
          <a:p>
            <a:r>
              <a:rPr lang="cs-CZ" dirty="0"/>
              <a:t>Rozsah postojů</a:t>
            </a:r>
          </a:p>
          <a:p>
            <a:r>
              <a:rPr lang="cs-CZ" dirty="0"/>
              <a:t>Elity – největší omezení, největší rozsah, směrem dolů se komplexita postojových systémů zmenšuje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2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26D00-4D39-D249-93EF-38F4925B5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r>
              <a:rPr lang="en-US" dirty="0"/>
              <a:t>: 5 </a:t>
            </a:r>
            <a:r>
              <a:rPr lang="en-US" dirty="0" err="1"/>
              <a:t>skupin</a:t>
            </a:r>
            <a:r>
              <a:rPr lang="en-US" dirty="0"/>
              <a:t> </a:t>
            </a:r>
            <a:r>
              <a:rPr lang="en-US" dirty="0" err="1"/>
              <a:t>sofistikovanosti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25154D-5F93-9C4E-B95F-6089EB5C9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45636"/>
            <a:ext cx="7729728" cy="3547672"/>
          </a:xfrm>
        </p:spPr>
        <p:txBody>
          <a:bodyPr/>
          <a:lstStyle/>
          <a:p>
            <a:r>
              <a:rPr lang="cs-CZ" dirty="0"/>
              <a:t>1. Abstraktní konceptuální dimenze politických postojů</a:t>
            </a:r>
          </a:p>
          <a:p>
            <a:r>
              <a:rPr lang="cs-CZ" dirty="0"/>
              <a:t>2. </a:t>
            </a:r>
            <a:r>
              <a:rPr lang="cs-CZ" dirty="0" err="1"/>
              <a:t>Near-ideologues</a:t>
            </a:r>
            <a:r>
              <a:rPr lang="cs-CZ" dirty="0"/>
              <a:t> </a:t>
            </a:r>
          </a:p>
          <a:p>
            <a:r>
              <a:rPr lang="cs-CZ" dirty="0"/>
              <a:t>3. Nedokáží použít tu dimenzi, ale rozumí rozdílu mezi stranami a zájmy</a:t>
            </a:r>
          </a:p>
          <a:p>
            <a:r>
              <a:rPr lang="cs-CZ" dirty="0"/>
              <a:t>4. Reziduální kategorie (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a zájem o jedno téma)</a:t>
            </a:r>
          </a:p>
          <a:p>
            <a:r>
              <a:rPr lang="cs-CZ" dirty="0"/>
              <a:t>5. žádný systém ani význam </a:t>
            </a:r>
            <a:r>
              <a:rPr lang="cs-CZ" dirty="0" err="1"/>
              <a:t>posotjů</a:t>
            </a:r>
            <a:r>
              <a:rPr lang="cs-CZ" dirty="0"/>
              <a:t>: No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contnet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7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759</Words>
  <Application>Microsoft Office PowerPoint</Application>
  <PresentationFormat>Širokoúhlá obrazovka</PresentationFormat>
  <Paragraphs>101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Gill Sans MT</vt:lpstr>
      <vt:lpstr>Balík</vt:lpstr>
      <vt:lpstr>Postoje a Nepostoje ve veřejném mínění</vt:lpstr>
      <vt:lpstr>Co jsou postoje??</vt:lpstr>
      <vt:lpstr>Síla postoje</vt:lpstr>
      <vt:lpstr>Silné postoje</vt:lpstr>
      <vt:lpstr>Prezentace aplikace PowerPoint</vt:lpstr>
      <vt:lpstr>POSTOJE A Veřejné mínění</vt:lpstr>
      <vt:lpstr>Postoje a nepostoje</vt:lpstr>
      <vt:lpstr>Postoje a nepostoje</vt:lpstr>
      <vt:lpstr>Postoje a nepostoje: 5 skupin sofistikovanosti</vt:lpstr>
      <vt:lpstr>POSTOJE A NEPOSTOJE</vt:lpstr>
      <vt:lpstr>Postoje a nepostoje</vt:lpstr>
      <vt:lpstr>Prezentace aplikace PowerPoint</vt:lpstr>
      <vt:lpstr>Sociostrukturní vzorce, opinion leader model</vt:lpstr>
      <vt:lpstr>Stabilita v čase</vt:lpstr>
      <vt:lpstr>Prezentace aplikace PowerPoint</vt:lpstr>
      <vt:lpstr>Black-and-white model</vt:lpstr>
      <vt:lpstr>Bishop, Oldendick, Tuchfarber a Bennett 1980 </vt:lpstr>
      <vt:lpstr>Prezentace aplikace PowerPoint</vt:lpstr>
      <vt:lpstr>Prezentace aplikace PowerPoint</vt:lpstr>
      <vt:lpstr>V čem je chyba?</vt:lpstr>
      <vt:lpstr>Prezentace aplikace PowerPoint</vt:lpstr>
      <vt:lpstr>Střední cesta?</vt:lpstr>
      <vt:lpstr>Zaller a Feldman</vt:lpstr>
      <vt:lpstr>Prezentace aplikace PowerPoint</vt:lpstr>
      <vt:lpstr>Prezentace aplikace PowerPoint</vt:lpstr>
      <vt:lpstr>Ambivalence a nejednoznačnost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Postoje a Nepostoje ve veřejném mínění</dc:title>
  <dc:creator>Uživatel Microsoft Office</dc:creator>
  <cp:lastModifiedBy>Ucitel</cp:lastModifiedBy>
  <cp:revision>4</cp:revision>
  <dcterms:created xsi:type="dcterms:W3CDTF">2019-09-26T04:25:59Z</dcterms:created>
  <dcterms:modified xsi:type="dcterms:W3CDTF">2019-09-26T09:18:20Z</dcterms:modified>
</cp:coreProperties>
</file>