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notesMasterIdLst>
    <p:notesMasterId r:id="rId28"/>
  </p:notesMasterIdLst>
  <p:sldIdLst>
    <p:sldId id="256" r:id="rId2"/>
    <p:sldId id="257" r:id="rId3"/>
    <p:sldId id="283" r:id="rId4"/>
    <p:sldId id="262" r:id="rId5"/>
    <p:sldId id="263" r:id="rId6"/>
    <p:sldId id="265" r:id="rId7"/>
    <p:sldId id="280" r:id="rId8"/>
    <p:sldId id="266" r:id="rId9"/>
    <p:sldId id="279" r:id="rId10"/>
    <p:sldId id="267" r:id="rId11"/>
    <p:sldId id="282" r:id="rId12"/>
    <p:sldId id="287" r:id="rId13"/>
    <p:sldId id="268" r:id="rId14"/>
    <p:sldId id="278" r:id="rId15"/>
    <p:sldId id="269" r:id="rId16"/>
    <p:sldId id="270" r:id="rId17"/>
    <p:sldId id="271" r:id="rId18"/>
    <p:sldId id="272" r:id="rId19"/>
    <p:sldId id="276" r:id="rId20"/>
    <p:sldId id="277" r:id="rId21"/>
    <p:sldId id="285" r:id="rId22"/>
    <p:sldId id="286" r:id="rId23"/>
    <p:sldId id="273" r:id="rId24"/>
    <p:sldId id="274" r:id="rId25"/>
    <p:sldId id="275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4807A-57C2-4CD1-8970-265F2497CA8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21BF839-26CB-4534-97A5-4F0FEAC0A0EB}">
      <dgm:prSet/>
      <dgm:spPr/>
      <dgm:t>
        <a:bodyPr/>
        <a:lstStyle/>
        <a:p>
          <a:r>
            <a:rPr lang="cs-CZ"/>
            <a:t>Alias „systém relativní většiny“ (single member plurality)</a:t>
          </a:r>
          <a:endParaRPr lang="en-US"/>
        </a:p>
      </dgm:t>
    </dgm:pt>
    <dgm:pt modelId="{0761902B-A7B8-49E3-8594-6D037CBE5F8A}" type="parTrans" cxnId="{5E2C2860-699F-4F9D-97B0-C715195B9C85}">
      <dgm:prSet/>
      <dgm:spPr/>
      <dgm:t>
        <a:bodyPr/>
        <a:lstStyle/>
        <a:p>
          <a:endParaRPr lang="en-US"/>
        </a:p>
      </dgm:t>
    </dgm:pt>
    <dgm:pt modelId="{0763B86F-EC34-42E5-ADDF-3BA77D5BA9EE}" type="sibTrans" cxnId="{5E2C2860-699F-4F9D-97B0-C715195B9C85}">
      <dgm:prSet/>
      <dgm:spPr/>
      <dgm:t>
        <a:bodyPr/>
        <a:lstStyle/>
        <a:p>
          <a:endParaRPr lang="en-US"/>
        </a:p>
      </dgm:t>
    </dgm:pt>
    <dgm:pt modelId="{0DD1913D-68CC-4424-98E7-D4815628554A}">
      <dgm:prSet/>
      <dgm:spPr/>
      <dgm:t>
        <a:bodyPr/>
        <a:lstStyle/>
        <a:p>
          <a:r>
            <a:rPr lang="cs-CZ"/>
            <a:t>1.jednokolová volba 2.jednoho kandidáta 3.v jednomandátovém obvodě, 4.vítězí kandidát s největším počtem hlasů.</a:t>
          </a:r>
          <a:endParaRPr lang="en-US"/>
        </a:p>
      </dgm:t>
    </dgm:pt>
    <dgm:pt modelId="{07F91082-6E09-4217-9162-C286EFE23A48}" type="parTrans" cxnId="{7C15E337-172B-439E-A6C9-8A86B24A5BDC}">
      <dgm:prSet/>
      <dgm:spPr/>
      <dgm:t>
        <a:bodyPr/>
        <a:lstStyle/>
        <a:p>
          <a:endParaRPr lang="en-US"/>
        </a:p>
      </dgm:t>
    </dgm:pt>
    <dgm:pt modelId="{7A2BD52B-962F-4420-BCC4-15B6D0A414B2}" type="sibTrans" cxnId="{7C15E337-172B-439E-A6C9-8A86B24A5BDC}">
      <dgm:prSet/>
      <dgm:spPr/>
      <dgm:t>
        <a:bodyPr/>
        <a:lstStyle/>
        <a:p>
          <a:endParaRPr lang="en-US"/>
        </a:p>
      </dgm:t>
    </dgm:pt>
    <dgm:pt modelId="{CFE71687-D722-408A-AADD-2962F5016C0F}">
      <dgm:prSet/>
      <dgm:spPr/>
      <dgm:t>
        <a:bodyPr/>
        <a:lstStyle/>
        <a:p>
          <a:r>
            <a:rPr lang="cs-CZ"/>
            <a:t>Rozšířen v cca 65 zemích světa (mj. USA, GB, Kanada, Indie, dříve Nový Zéland)</a:t>
          </a:r>
          <a:endParaRPr lang="en-US"/>
        </a:p>
      </dgm:t>
    </dgm:pt>
    <dgm:pt modelId="{5E4AD10A-9855-4C3B-A921-3E58AC73A708}" type="parTrans" cxnId="{D072D2F6-D024-448B-907D-120DDF1ECD1E}">
      <dgm:prSet/>
      <dgm:spPr/>
      <dgm:t>
        <a:bodyPr/>
        <a:lstStyle/>
        <a:p>
          <a:endParaRPr lang="en-US"/>
        </a:p>
      </dgm:t>
    </dgm:pt>
    <dgm:pt modelId="{C2F8169F-37F5-477D-B751-48F245FA4B8D}" type="sibTrans" cxnId="{D072D2F6-D024-448B-907D-120DDF1ECD1E}">
      <dgm:prSet/>
      <dgm:spPr/>
      <dgm:t>
        <a:bodyPr/>
        <a:lstStyle/>
        <a:p>
          <a:endParaRPr lang="en-US"/>
        </a:p>
      </dgm:t>
    </dgm:pt>
    <dgm:pt modelId="{2D09DBE0-99CD-41BA-BE8D-9578A654790C}" type="pres">
      <dgm:prSet presAssocID="{34F4807A-57C2-4CD1-8970-265F2497CA89}" presName="root" presStyleCnt="0">
        <dgm:presLayoutVars>
          <dgm:dir/>
          <dgm:resizeHandles val="exact"/>
        </dgm:presLayoutVars>
      </dgm:prSet>
      <dgm:spPr/>
    </dgm:pt>
    <dgm:pt modelId="{BB43B5FA-CEE2-456B-8DED-B667517BBE0A}" type="pres">
      <dgm:prSet presAssocID="{A21BF839-26CB-4534-97A5-4F0FEAC0A0EB}" presName="compNode" presStyleCnt="0"/>
      <dgm:spPr/>
    </dgm:pt>
    <dgm:pt modelId="{3514FF84-0550-47A0-B137-F750BDBFEEEA}" type="pres">
      <dgm:prSet presAssocID="{A21BF839-26CB-4534-97A5-4F0FEAC0A0EB}" presName="bgRect" presStyleLbl="bgShp" presStyleIdx="0" presStyleCnt="3"/>
      <dgm:spPr/>
    </dgm:pt>
    <dgm:pt modelId="{2DF9E0F8-DD8F-40C6-AAE5-EA2CFD07E385}" type="pres">
      <dgm:prSet presAssocID="{A21BF839-26CB-4534-97A5-4F0FEAC0A0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inTracks"/>
        </a:ext>
      </dgm:extLst>
    </dgm:pt>
    <dgm:pt modelId="{D2EFAE71-132B-4FAC-9300-1FC037409C8B}" type="pres">
      <dgm:prSet presAssocID="{A21BF839-26CB-4534-97A5-4F0FEAC0A0EB}" presName="spaceRect" presStyleCnt="0"/>
      <dgm:spPr/>
    </dgm:pt>
    <dgm:pt modelId="{37B42C58-7D45-4AEE-AF6F-9DD7954E1423}" type="pres">
      <dgm:prSet presAssocID="{A21BF839-26CB-4534-97A5-4F0FEAC0A0EB}" presName="parTx" presStyleLbl="revTx" presStyleIdx="0" presStyleCnt="3">
        <dgm:presLayoutVars>
          <dgm:chMax val="0"/>
          <dgm:chPref val="0"/>
        </dgm:presLayoutVars>
      </dgm:prSet>
      <dgm:spPr/>
    </dgm:pt>
    <dgm:pt modelId="{620D3A1B-FA3A-4469-B4F1-B5F112F80DEB}" type="pres">
      <dgm:prSet presAssocID="{0763B86F-EC34-42E5-ADDF-3BA77D5BA9EE}" presName="sibTrans" presStyleCnt="0"/>
      <dgm:spPr/>
    </dgm:pt>
    <dgm:pt modelId="{F3230C2E-9FA4-4B91-9FB1-E979C0804BA6}" type="pres">
      <dgm:prSet presAssocID="{0DD1913D-68CC-4424-98E7-D4815628554A}" presName="compNode" presStyleCnt="0"/>
      <dgm:spPr/>
    </dgm:pt>
    <dgm:pt modelId="{3CDE326A-3D99-4E33-BAFC-748E62BCB896}" type="pres">
      <dgm:prSet presAssocID="{0DD1913D-68CC-4424-98E7-D4815628554A}" presName="bgRect" presStyleLbl="bgShp" presStyleIdx="1" presStyleCnt="3"/>
      <dgm:spPr/>
    </dgm:pt>
    <dgm:pt modelId="{3121B604-64F9-42D0-AF0B-AA9F58C9E7C6}" type="pres">
      <dgm:prSet presAssocID="{0DD1913D-68CC-4424-98E7-D481562855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BFC2369-EAE0-4AA9-B155-A29B2A95AC17}" type="pres">
      <dgm:prSet presAssocID="{0DD1913D-68CC-4424-98E7-D4815628554A}" presName="spaceRect" presStyleCnt="0"/>
      <dgm:spPr/>
    </dgm:pt>
    <dgm:pt modelId="{A8B0B13C-0340-453A-B370-EC712EB02127}" type="pres">
      <dgm:prSet presAssocID="{0DD1913D-68CC-4424-98E7-D4815628554A}" presName="parTx" presStyleLbl="revTx" presStyleIdx="1" presStyleCnt="3">
        <dgm:presLayoutVars>
          <dgm:chMax val="0"/>
          <dgm:chPref val="0"/>
        </dgm:presLayoutVars>
      </dgm:prSet>
      <dgm:spPr/>
    </dgm:pt>
    <dgm:pt modelId="{DD623DB2-7777-4C08-861D-D2332FFA4917}" type="pres">
      <dgm:prSet presAssocID="{7A2BD52B-962F-4420-BCC4-15B6D0A414B2}" presName="sibTrans" presStyleCnt="0"/>
      <dgm:spPr/>
    </dgm:pt>
    <dgm:pt modelId="{1535CC60-A9F8-4C8A-B41E-44EA62933F69}" type="pres">
      <dgm:prSet presAssocID="{CFE71687-D722-408A-AADD-2962F5016C0F}" presName="compNode" presStyleCnt="0"/>
      <dgm:spPr/>
    </dgm:pt>
    <dgm:pt modelId="{83C65631-5F23-4243-9929-EC827C45B559}" type="pres">
      <dgm:prSet presAssocID="{CFE71687-D722-408A-AADD-2962F5016C0F}" presName="bgRect" presStyleLbl="bgShp" presStyleIdx="2" presStyleCnt="3"/>
      <dgm:spPr/>
    </dgm:pt>
    <dgm:pt modelId="{B2807176-5817-4029-AE02-020EC9A03284}" type="pres">
      <dgm:prSet presAssocID="{CFE71687-D722-408A-AADD-2962F5016C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8101A268-9D23-4628-844B-37195C8EF1D7}" type="pres">
      <dgm:prSet presAssocID="{CFE71687-D722-408A-AADD-2962F5016C0F}" presName="spaceRect" presStyleCnt="0"/>
      <dgm:spPr/>
    </dgm:pt>
    <dgm:pt modelId="{1EFA1672-F48B-4940-A2C0-C053D9DF4DC3}" type="pres">
      <dgm:prSet presAssocID="{CFE71687-D722-408A-AADD-2962F5016C0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C15E337-172B-439E-A6C9-8A86B24A5BDC}" srcId="{34F4807A-57C2-4CD1-8970-265F2497CA89}" destId="{0DD1913D-68CC-4424-98E7-D4815628554A}" srcOrd="1" destOrd="0" parTransId="{07F91082-6E09-4217-9162-C286EFE23A48}" sibTransId="{7A2BD52B-962F-4420-BCC4-15B6D0A414B2}"/>
    <dgm:cxn modelId="{5E2C2860-699F-4F9D-97B0-C715195B9C85}" srcId="{34F4807A-57C2-4CD1-8970-265F2497CA89}" destId="{A21BF839-26CB-4534-97A5-4F0FEAC0A0EB}" srcOrd="0" destOrd="0" parTransId="{0761902B-A7B8-49E3-8594-6D037CBE5F8A}" sibTransId="{0763B86F-EC34-42E5-ADDF-3BA77D5BA9EE}"/>
    <dgm:cxn modelId="{57A1DF43-AFC2-45D7-9617-0915867DE2A6}" type="presOf" srcId="{A21BF839-26CB-4534-97A5-4F0FEAC0A0EB}" destId="{37B42C58-7D45-4AEE-AF6F-9DD7954E1423}" srcOrd="0" destOrd="0" presId="urn:microsoft.com/office/officeart/2018/2/layout/IconVerticalSolidList"/>
    <dgm:cxn modelId="{3EBF38D3-9B43-4FC9-9BB2-4E9DCC060F73}" type="presOf" srcId="{0DD1913D-68CC-4424-98E7-D4815628554A}" destId="{A8B0B13C-0340-453A-B370-EC712EB02127}" srcOrd="0" destOrd="0" presId="urn:microsoft.com/office/officeart/2018/2/layout/IconVerticalSolidList"/>
    <dgm:cxn modelId="{D282CFDD-F61C-4C44-9466-22AE7E9090EC}" type="presOf" srcId="{CFE71687-D722-408A-AADD-2962F5016C0F}" destId="{1EFA1672-F48B-4940-A2C0-C053D9DF4DC3}" srcOrd="0" destOrd="0" presId="urn:microsoft.com/office/officeart/2018/2/layout/IconVerticalSolidList"/>
    <dgm:cxn modelId="{D46315EE-43B2-4A36-ACEA-BEB2BEB10D46}" type="presOf" srcId="{34F4807A-57C2-4CD1-8970-265F2497CA89}" destId="{2D09DBE0-99CD-41BA-BE8D-9578A654790C}" srcOrd="0" destOrd="0" presId="urn:microsoft.com/office/officeart/2018/2/layout/IconVerticalSolidList"/>
    <dgm:cxn modelId="{D072D2F6-D024-448B-907D-120DDF1ECD1E}" srcId="{34F4807A-57C2-4CD1-8970-265F2497CA89}" destId="{CFE71687-D722-408A-AADD-2962F5016C0F}" srcOrd="2" destOrd="0" parTransId="{5E4AD10A-9855-4C3B-A921-3E58AC73A708}" sibTransId="{C2F8169F-37F5-477D-B751-48F245FA4B8D}"/>
    <dgm:cxn modelId="{DF3C3FD8-2C1C-463F-997E-FDFACE8A64AD}" type="presParOf" srcId="{2D09DBE0-99CD-41BA-BE8D-9578A654790C}" destId="{BB43B5FA-CEE2-456B-8DED-B667517BBE0A}" srcOrd="0" destOrd="0" presId="urn:microsoft.com/office/officeart/2018/2/layout/IconVerticalSolidList"/>
    <dgm:cxn modelId="{7C03FEE1-B8B1-41BD-970D-E5E92206C528}" type="presParOf" srcId="{BB43B5FA-CEE2-456B-8DED-B667517BBE0A}" destId="{3514FF84-0550-47A0-B137-F750BDBFEEEA}" srcOrd="0" destOrd="0" presId="urn:microsoft.com/office/officeart/2018/2/layout/IconVerticalSolidList"/>
    <dgm:cxn modelId="{0C764B91-6E09-4632-87B5-E8C6899A0D8B}" type="presParOf" srcId="{BB43B5FA-CEE2-456B-8DED-B667517BBE0A}" destId="{2DF9E0F8-DD8F-40C6-AAE5-EA2CFD07E385}" srcOrd="1" destOrd="0" presId="urn:microsoft.com/office/officeart/2018/2/layout/IconVerticalSolidList"/>
    <dgm:cxn modelId="{65566CA0-0A1C-4758-B37E-F1471B5814E8}" type="presParOf" srcId="{BB43B5FA-CEE2-456B-8DED-B667517BBE0A}" destId="{D2EFAE71-132B-4FAC-9300-1FC037409C8B}" srcOrd="2" destOrd="0" presId="urn:microsoft.com/office/officeart/2018/2/layout/IconVerticalSolidList"/>
    <dgm:cxn modelId="{176B7C2E-5410-4B09-B6A4-FB2D9AE834D6}" type="presParOf" srcId="{BB43B5FA-CEE2-456B-8DED-B667517BBE0A}" destId="{37B42C58-7D45-4AEE-AF6F-9DD7954E1423}" srcOrd="3" destOrd="0" presId="urn:microsoft.com/office/officeart/2018/2/layout/IconVerticalSolidList"/>
    <dgm:cxn modelId="{AD619A1E-9852-4293-A559-407CA540A42B}" type="presParOf" srcId="{2D09DBE0-99CD-41BA-BE8D-9578A654790C}" destId="{620D3A1B-FA3A-4469-B4F1-B5F112F80DEB}" srcOrd="1" destOrd="0" presId="urn:microsoft.com/office/officeart/2018/2/layout/IconVerticalSolidList"/>
    <dgm:cxn modelId="{331B6328-3B9F-4CA2-B37E-9518CC350C33}" type="presParOf" srcId="{2D09DBE0-99CD-41BA-BE8D-9578A654790C}" destId="{F3230C2E-9FA4-4B91-9FB1-E979C0804BA6}" srcOrd="2" destOrd="0" presId="urn:microsoft.com/office/officeart/2018/2/layout/IconVerticalSolidList"/>
    <dgm:cxn modelId="{612C3AC3-A1D2-4C80-A0DD-F724E08ADEB9}" type="presParOf" srcId="{F3230C2E-9FA4-4B91-9FB1-E979C0804BA6}" destId="{3CDE326A-3D99-4E33-BAFC-748E62BCB896}" srcOrd="0" destOrd="0" presId="urn:microsoft.com/office/officeart/2018/2/layout/IconVerticalSolidList"/>
    <dgm:cxn modelId="{F5DD5193-1227-465B-9539-BC690791C5C0}" type="presParOf" srcId="{F3230C2E-9FA4-4B91-9FB1-E979C0804BA6}" destId="{3121B604-64F9-42D0-AF0B-AA9F58C9E7C6}" srcOrd="1" destOrd="0" presId="urn:microsoft.com/office/officeart/2018/2/layout/IconVerticalSolidList"/>
    <dgm:cxn modelId="{D35D9521-AF4D-4DDE-8343-A1C8A156EC3E}" type="presParOf" srcId="{F3230C2E-9FA4-4B91-9FB1-E979C0804BA6}" destId="{FBFC2369-EAE0-4AA9-B155-A29B2A95AC17}" srcOrd="2" destOrd="0" presId="urn:microsoft.com/office/officeart/2018/2/layout/IconVerticalSolidList"/>
    <dgm:cxn modelId="{CAB34096-5C27-4D2A-828A-C334DFE801DC}" type="presParOf" srcId="{F3230C2E-9FA4-4B91-9FB1-E979C0804BA6}" destId="{A8B0B13C-0340-453A-B370-EC712EB02127}" srcOrd="3" destOrd="0" presId="urn:microsoft.com/office/officeart/2018/2/layout/IconVerticalSolidList"/>
    <dgm:cxn modelId="{C67A6A99-D2E8-4689-8517-BA989CBDCF87}" type="presParOf" srcId="{2D09DBE0-99CD-41BA-BE8D-9578A654790C}" destId="{DD623DB2-7777-4C08-861D-D2332FFA4917}" srcOrd="3" destOrd="0" presId="urn:microsoft.com/office/officeart/2018/2/layout/IconVerticalSolidList"/>
    <dgm:cxn modelId="{64E6B277-3C86-42C6-8BB5-749697A7D592}" type="presParOf" srcId="{2D09DBE0-99CD-41BA-BE8D-9578A654790C}" destId="{1535CC60-A9F8-4C8A-B41E-44EA62933F69}" srcOrd="4" destOrd="0" presId="urn:microsoft.com/office/officeart/2018/2/layout/IconVerticalSolidList"/>
    <dgm:cxn modelId="{B0B8BB55-C663-48B0-8F8B-4881C1A465CD}" type="presParOf" srcId="{1535CC60-A9F8-4C8A-B41E-44EA62933F69}" destId="{83C65631-5F23-4243-9929-EC827C45B559}" srcOrd="0" destOrd="0" presId="urn:microsoft.com/office/officeart/2018/2/layout/IconVerticalSolidList"/>
    <dgm:cxn modelId="{6F29F958-033E-42E5-800B-C0562808C900}" type="presParOf" srcId="{1535CC60-A9F8-4C8A-B41E-44EA62933F69}" destId="{B2807176-5817-4029-AE02-020EC9A03284}" srcOrd="1" destOrd="0" presId="urn:microsoft.com/office/officeart/2018/2/layout/IconVerticalSolidList"/>
    <dgm:cxn modelId="{51ED64A0-F8C9-4835-8D3B-806802766442}" type="presParOf" srcId="{1535CC60-A9F8-4C8A-B41E-44EA62933F69}" destId="{8101A268-9D23-4628-844B-37195C8EF1D7}" srcOrd="2" destOrd="0" presId="urn:microsoft.com/office/officeart/2018/2/layout/IconVerticalSolidList"/>
    <dgm:cxn modelId="{2547842C-71C1-4B31-9F11-4A5A384A82B5}" type="presParOf" srcId="{1535CC60-A9F8-4C8A-B41E-44EA62933F69}" destId="{1EFA1672-F48B-4940-A2C0-C053D9DF4D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DDFAF-2295-4198-9560-D6A9827463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734C256-A01E-48E9-8797-EF64D4D3549F}">
      <dgm:prSet/>
      <dgm:spPr/>
      <dgm:t>
        <a:bodyPr/>
        <a:lstStyle/>
        <a:p>
          <a:r>
            <a:rPr lang="cs-CZ"/>
            <a:t>Speciální situace- volební systém má bezpochyby reduktivní účinek, přesto není schopný redukovat stranický formát na méně než 20-30 subjektů (problém </a:t>
          </a:r>
          <a:r>
            <a:rPr lang="cs-CZ" b="1"/>
            <a:t>linkage</a:t>
          </a:r>
          <a:r>
            <a:rPr lang="cs-CZ"/>
            <a:t>- G. Cox)</a:t>
          </a:r>
          <a:endParaRPr lang="en-US"/>
        </a:p>
      </dgm:t>
    </dgm:pt>
    <dgm:pt modelId="{521CB473-58A3-4947-AE0C-E82C36C1AD2B}" type="parTrans" cxnId="{7B33E957-C8C0-43DA-BDBF-A9E43F61D353}">
      <dgm:prSet/>
      <dgm:spPr/>
      <dgm:t>
        <a:bodyPr/>
        <a:lstStyle/>
        <a:p>
          <a:endParaRPr lang="en-US"/>
        </a:p>
      </dgm:t>
    </dgm:pt>
    <dgm:pt modelId="{CDA6FA72-F5C3-4B44-A2E8-132F55EA197B}" type="sibTrans" cxnId="{7B33E957-C8C0-43DA-BDBF-A9E43F61D353}">
      <dgm:prSet/>
      <dgm:spPr/>
      <dgm:t>
        <a:bodyPr/>
        <a:lstStyle/>
        <a:p>
          <a:endParaRPr lang="en-US"/>
        </a:p>
      </dgm:t>
    </dgm:pt>
    <dgm:pt modelId="{9CEB835A-B496-4B6B-A675-1425024F6F53}">
      <dgm:prSet/>
      <dgm:spPr/>
      <dgm:t>
        <a:bodyPr/>
        <a:lstStyle/>
        <a:p>
          <a:r>
            <a:rPr lang="cs-CZ"/>
            <a:t>Častá situace, kdy v jednotlivých volebních obvodech kandiduje některá z velkých stran (INC, BJP) a proti ní regionální strany</a:t>
          </a:r>
          <a:endParaRPr lang="en-US"/>
        </a:p>
      </dgm:t>
    </dgm:pt>
    <dgm:pt modelId="{32E5D797-7857-4AB1-973C-4B4F8D8DD35A}" type="parTrans" cxnId="{4A97E68D-7D61-4009-9412-60CBF3CE8BA1}">
      <dgm:prSet/>
      <dgm:spPr/>
      <dgm:t>
        <a:bodyPr/>
        <a:lstStyle/>
        <a:p>
          <a:endParaRPr lang="en-US"/>
        </a:p>
      </dgm:t>
    </dgm:pt>
    <dgm:pt modelId="{CF4C2089-8CBF-4922-B2A2-C448726A60CE}" type="sibTrans" cxnId="{4A97E68D-7D61-4009-9412-60CBF3CE8BA1}">
      <dgm:prSet/>
      <dgm:spPr/>
      <dgm:t>
        <a:bodyPr/>
        <a:lstStyle/>
        <a:p>
          <a:endParaRPr lang="en-US"/>
        </a:p>
      </dgm:t>
    </dgm:pt>
    <dgm:pt modelId="{69839D6C-D2C4-45DA-84D0-1E36A4031CD8}">
      <dgm:prSet/>
      <dgm:spPr/>
      <dgm:t>
        <a:bodyPr/>
        <a:lstStyle/>
        <a:p>
          <a:r>
            <a:rPr lang="cs-CZ"/>
            <a:t>Volební systém dlouho podporoval systém predominantní strany (fragmentovaná opozice).</a:t>
          </a:r>
          <a:endParaRPr lang="en-US"/>
        </a:p>
      </dgm:t>
    </dgm:pt>
    <dgm:pt modelId="{6F3EF214-8A13-4E13-9DC6-DC0C94FCCE38}" type="parTrans" cxnId="{EC203916-5BBC-40BF-8C62-3CE93A414A56}">
      <dgm:prSet/>
      <dgm:spPr/>
      <dgm:t>
        <a:bodyPr/>
        <a:lstStyle/>
        <a:p>
          <a:endParaRPr lang="en-US"/>
        </a:p>
      </dgm:t>
    </dgm:pt>
    <dgm:pt modelId="{8771707B-9793-4481-B540-D09390CF66B6}" type="sibTrans" cxnId="{EC203916-5BBC-40BF-8C62-3CE93A414A56}">
      <dgm:prSet/>
      <dgm:spPr/>
      <dgm:t>
        <a:bodyPr/>
        <a:lstStyle/>
        <a:p>
          <a:endParaRPr lang="en-US"/>
        </a:p>
      </dgm:t>
    </dgm:pt>
    <dgm:pt modelId="{74187AEF-95BF-4B91-9B93-B47D757D7CFC}">
      <dgm:prSet/>
      <dgm:spPr/>
      <dgm:t>
        <a:bodyPr/>
        <a:lstStyle/>
        <a:p>
          <a:r>
            <a:rPr lang="cs-CZ"/>
            <a:t>Paradoxně funguje dnes možná nejvíce z dvoustranických systémů s bipartijní logikou (alternace většinových vlád)</a:t>
          </a:r>
          <a:endParaRPr lang="en-US"/>
        </a:p>
      </dgm:t>
    </dgm:pt>
    <dgm:pt modelId="{057F34B4-2C33-470D-89B7-D3AD010DCC0E}" type="parTrans" cxnId="{3C0667E6-2AB3-4969-B88D-D3D958F8B649}">
      <dgm:prSet/>
      <dgm:spPr/>
      <dgm:t>
        <a:bodyPr/>
        <a:lstStyle/>
        <a:p>
          <a:endParaRPr lang="en-US"/>
        </a:p>
      </dgm:t>
    </dgm:pt>
    <dgm:pt modelId="{8DDA797D-F3EC-4973-A2C7-724BEE925B8F}" type="sibTrans" cxnId="{3C0667E6-2AB3-4969-B88D-D3D958F8B649}">
      <dgm:prSet/>
      <dgm:spPr/>
      <dgm:t>
        <a:bodyPr/>
        <a:lstStyle/>
        <a:p>
          <a:endParaRPr lang="en-US"/>
        </a:p>
      </dgm:t>
    </dgm:pt>
    <dgm:pt modelId="{E153E99C-C9F6-4311-A143-C6CC82F99779}" type="pres">
      <dgm:prSet presAssocID="{41CDDFAF-2295-4198-9560-D6A982746307}" presName="root" presStyleCnt="0">
        <dgm:presLayoutVars>
          <dgm:dir/>
          <dgm:resizeHandles val="exact"/>
        </dgm:presLayoutVars>
      </dgm:prSet>
      <dgm:spPr/>
    </dgm:pt>
    <dgm:pt modelId="{6C707220-D38D-49E1-A351-421A0913E845}" type="pres">
      <dgm:prSet presAssocID="{F734C256-A01E-48E9-8797-EF64D4D3549F}" presName="compNode" presStyleCnt="0"/>
      <dgm:spPr/>
    </dgm:pt>
    <dgm:pt modelId="{CB83802D-8183-4D24-8E96-230443FCDB9E}" type="pres">
      <dgm:prSet presAssocID="{F734C256-A01E-48E9-8797-EF64D4D3549F}" presName="bgRect" presStyleLbl="bgShp" presStyleIdx="0" presStyleCnt="4"/>
      <dgm:spPr/>
    </dgm:pt>
    <dgm:pt modelId="{F759BFE7-AB0D-44EC-8FD4-CD8EC30537CB}" type="pres">
      <dgm:prSet presAssocID="{F734C256-A01E-48E9-8797-EF64D4D3549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FF951FF7-9368-4C4A-B547-80854385A089}" type="pres">
      <dgm:prSet presAssocID="{F734C256-A01E-48E9-8797-EF64D4D3549F}" presName="spaceRect" presStyleCnt="0"/>
      <dgm:spPr/>
    </dgm:pt>
    <dgm:pt modelId="{3CAC3076-1FD7-42CF-BB70-35FEA968E733}" type="pres">
      <dgm:prSet presAssocID="{F734C256-A01E-48E9-8797-EF64D4D3549F}" presName="parTx" presStyleLbl="revTx" presStyleIdx="0" presStyleCnt="4">
        <dgm:presLayoutVars>
          <dgm:chMax val="0"/>
          <dgm:chPref val="0"/>
        </dgm:presLayoutVars>
      </dgm:prSet>
      <dgm:spPr/>
    </dgm:pt>
    <dgm:pt modelId="{1AD1B5BB-20C5-4CB1-AD1C-6A25DCEE19B0}" type="pres">
      <dgm:prSet presAssocID="{CDA6FA72-F5C3-4B44-A2E8-132F55EA197B}" presName="sibTrans" presStyleCnt="0"/>
      <dgm:spPr/>
    </dgm:pt>
    <dgm:pt modelId="{3B842283-AFCD-4565-8938-AEFC15782BCD}" type="pres">
      <dgm:prSet presAssocID="{9CEB835A-B496-4B6B-A675-1425024F6F53}" presName="compNode" presStyleCnt="0"/>
      <dgm:spPr/>
    </dgm:pt>
    <dgm:pt modelId="{59E2D59F-054F-42F5-9576-26E8E446B544}" type="pres">
      <dgm:prSet presAssocID="{9CEB835A-B496-4B6B-A675-1425024F6F53}" presName="bgRect" presStyleLbl="bgShp" presStyleIdx="1" presStyleCnt="4"/>
      <dgm:spPr/>
    </dgm:pt>
    <dgm:pt modelId="{16E0A0EB-1627-4D0B-9547-94B9EF2C4B73}" type="pres">
      <dgm:prSet presAssocID="{9CEB835A-B496-4B6B-A675-1425024F6F5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3217FE9-A715-40C8-AE51-708462169CC2}" type="pres">
      <dgm:prSet presAssocID="{9CEB835A-B496-4B6B-A675-1425024F6F53}" presName="spaceRect" presStyleCnt="0"/>
      <dgm:spPr/>
    </dgm:pt>
    <dgm:pt modelId="{2AD3ED3A-8593-499F-8CD1-BB34387EAC30}" type="pres">
      <dgm:prSet presAssocID="{9CEB835A-B496-4B6B-A675-1425024F6F53}" presName="parTx" presStyleLbl="revTx" presStyleIdx="1" presStyleCnt="4">
        <dgm:presLayoutVars>
          <dgm:chMax val="0"/>
          <dgm:chPref val="0"/>
        </dgm:presLayoutVars>
      </dgm:prSet>
      <dgm:spPr/>
    </dgm:pt>
    <dgm:pt modelId="{7F1BB540-B6BC-4103-A636-0B74C2AA2F61}" type="pres">
      <dgm:prSet presAssocID="{CF4C2089-8CBF-4922-B2A2-C448726A60CE}" presName="sibTrans" presStyleCnt="0"/>
      <dgm:spPr/>
    </dgm:pt>
    <dgm:pt modelId="{59322095-5991-4A6A-9CAB-A48D5DC54B30}" type="pres">
      <dgm:prSet presAssocID="{69839D6C-D2C4-45DA-84D0-1E36A4031CD8}" presName="compNode" presStyleCnt="0"/>
      <dgm:spPr/>
    </dgm:pt>
    <dgm:pt modelId="{36A0BCE2-9778-470B-92E0-F58F6A6B132F}" type="pres">
      <dgm:prSet presAssocID="{69839D6C-D2C4-45DA-84D0-1E36A4031CD8}" presName="bgRect" presStyleLbl="bgShp" presStyleIdx="2" presStyleCnt="4"/>
      <dgm:spPr/>
    </dgm:pt>
    <dgm:pt modelId="{67F8B793-C65C-4E2B-A2BB-B7B773396D7E}" type="pres">
      <dgm:prSet presAssocID="{69839D6C-D2C4-45DA-84D0-1E36A4031CD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788E099E-6A98-4983-9290-7770668844F6}" type="pres">
      <dgm:prSet presAssocID="{69839D6C-D2C4-45DA-84D0-1E36A4031CD8}" presName="spaceRect" presStyleCnt="0"/>
      <dgm:spPr/>
    </dgm:pt>
    <dgm:pt modelId="{AB612E85-3976-4E8F-BB01-4AA9A1376928}" type="pres">
      <dgm:prSet presAssocID="{69839D6C-D2C4-45DA-84D0-1E36A4031CD8}" presName="parTx" presStyleLbl="revTx" presStyleIdx="2" presStyleCnt="4">
        <dgm:presLayoutVars>
          <dgm:chMax val="0"/>
          <dgm:chPref val="0"/>
        </dgm:presLayoutVars>
      </dgm:prSet>
      <dgm:spPr/>
    </dgm:pt>
    <dgm:pt modelId="{73BA63D3-183C-4A07-ACDE-1BF6CE4D2885}" type="pres">
      <dgm:prSet presAssocID="{8771707B-9793-4481-B540-D09390CF66B6}" presName="sibTrans" presStyleCnt="0"/>
      <dgm:spPr/>
    </dgm:pt>
    <dgm:pt modelId="{2899B259-07DE-4387-90E5-F9BDFF75B6E6}" type="pres">
      <dgm:prSet presAssocID="{74187AEF-95BF-4B91-9B93-B47D757D7CFC}" presName="compNode" presStyleCnt="0"/>
      <dgm:spPr/>
    </dgm:pt>
    <dgm:pt modelId="{344849D1-C54A-4FE3-A5CE-8C84515912BD}" type="pres">
      <dgm:prSet presAssocID="{74187AEF-95BF-4B91-9B93-B47D757D7CFC}" presName="bgRect" presStyleLbl="bgShp" presStyleIdx="3" presStyleCnt="4"/>
      <dgm:spPr/>
    </dgm:pt>
    <dgm:pt modelId="{BCD090ED-7A36-47A4-A8FB-AAFC4E12491D}" type="pres">
      <dgm:prSet presAssocID="{74187AEF-95BF-4B91-9B93-B47D757D7CF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0EECA36-FD1A-4927-B8C5-326C4ABD0D12}" type="pres">
      <dgm:prSet presAssocID="{74187AEF-95BF-4B91-9B93-B47D757D7CFC}" presName="spaceRect" presStyleCnt="0"/>
      <dgm:spPr/>
    </dgm:pt>
    <dgm:pt modelId="{A47E46E2-0671-456A-A439-4EFE0244EBAB}" type="pres">
      <dgm:prSet presAssocID="{74187AEF-95BF-4B91-9B93-B47D757D7CF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C203916-5BBC-40BF-8C62-3CE93A414A56}" srcId="{41CDDFAF-2295-4198-9560-D6A982746307}" destId="{69839D6C-D2C4-45DA-84D0-1E36A4031CD8}" srcOrd="2" destOrd="0" parTransId="{6F3EF214-8A13-4E13-9DC6-DC0C94FCCE38}" sibTransId="{8771707B-9793-4481-B540-D09390CF66B6}"/>
    <dgm:cxn modelId="{7B33E957-C8C0-43DA-BDBF-A9E43F61D353}" srcId="{41CDDFAF-2295-4198-9560-D6A982746307}" destId="{F734C256-A01E-48E9-8797-EF64D4D3549F}" srcOrd="0" destOrd="0" parTransId="{521CB473-58A3-4947-AE0C-E82C36C1AD2B}" sibTransId="{CDA6FA72-F5C3-4B44-A2E8-132F55EA197B}"/>
    <dgm:cxn modelId="{4A97E68D-7D61-4009-9412-60CBF3CE8BA1}" srcId="{41CDDFAF-2295-4198-9560-D6A982746307}" destId="{9CEB835A-B496-4B6B-A675-1425024F6F53}" srcOrd="1" destOrd="0" parTransId="{32E5D797-7857-4AB1-973C-4B4F8D8DD35A}" sibTransId="{CF4C2089-8CBF-4922-B2A2-C448726A60CE}"/>
    <dgm:cxn modelId="{675F05CB-7972-44BC-A518-5D6C01F32409}" type="presOf" srcId="{F734C256-A01E-48E9-8797-EF64D4D3549F}" destId="{3CAC3076-1FD7-42CF-BB70-35FEA968E733}" srcOrd="0" destOrd="0" presId="urn:microsoft.com/office/officeart/2018/2/layout/IconVerticalSolidList"/>
    <dgm:cxn modelId="{BEDE9BD3-E91E-4831-973E-9152AC0DA109}" type="presOf" srcId="{74187AEF-95BF-4B91-9B93-B47D757D7CFC}" destId="{A47E46E2-0671-456A-A439-4EFE0244EBAB}" srcOrd="0" destOrd="0" presId="urn:microsoft.com/office/officeart/2018/2/layout/IconVerticalSolidList"/>
    <dgm:cxn modelId="{3C0667E6-2AB3-4969-B88D-D3D958F8B649}" srcId="{41CDDFAF-2295-4198-9560-D6A982746307}" destId="{74187AEF-95BF-4B91-9B93-B47D757D7CFC}" srcOrd="3" destOrd="0" parTransId="{057F34B4-2C33-470D-89B7-D3AD010DCC0E}" sibTransId="{8DDA797D-F3EC-4973-A2C7-724BEE925B8F}"/>
    <dgm:cxn modelId="{0FCA35E8-3883-4E96-9A11-B93C27ACE4E4}" type="presOf" srcId="{69839D6C-D2C4-45DA-84D0-1E36A4031CD8}" destId="{AB612E85-3976-4E8F-BB01-4AA9A1376928}" srcOrd="0" destOrd="0" presId="urn:microsoft.com/office/officeart/2018/2/layout/IconVerticalSolidList"/>
    <dgm:cxn modelId="{79F2FFF8-3D65-498A-9DEB-73B34A07B148}" type="presOf" srcId="{41CDDFAF-2295-4198-9560-D6A982746307}" destId="{E153E99C-C9F6-4311-A143-C6CC82F99779}" srcOrd="0" destOrd="0" presId="urn:microsoft.com/office/officeart/2018/2/layout/IconVerticalSolidList"/>
    <dgm:cxn modelId="{35E77FFC-167E-42FA-83E0-AFD013AA2D9F}" type="presOf" srcId="{9CEB835A-B496-4B6B-A675-1425024F6F53}" destId="{2AD3ED3A-8593-499F-8CD1-BB34387EAC30}" srcOrd="0" destOrd="0" presId="urn:microsoft.com/office/officeart/2018/2/layout/IconVerticalSolidList"/>
    <dgm:cxn modelId="{86F89C1D-40DE-4BB6-95B2-066076B336C1}" type="presParOf" srcId="{E153E99C-C9F6-4311-A143-C6CC82F99779}" destId="{6C707220-D38D-49E1-A351-421A0913E845}" srcOrd="0" destOrd="0" presId="urn:microsoft.com/office/officeart/2018/2/layout/IconVerticalSolidList"/>
    <dgm:cxn modelId="{C40397A2-7CC4-45A3-9716-5B91017D3425}" type="presParOf" srcId="{6C707220-D38D-49E1-A351-421A0913E845}" destId="{CB83802D-8183-4D24-8E96-230443FCDB9E}" srcOrd="0" destOrd="0" presId="urn:microsoft.com/office/officeart/2018/2/layout/IconVerticalSolidList"/>
    <dgm:cxn modelId="{499CD6FE-6367-4F19-8BEE-8367097A679C}" type="presParOf" srcId="{6C707220-D38D-49E1-A351-421A0913E845}" destId="{F759BFE7-AB0D-44EC-8FD4-CD8EC30537CB}" srcOrd="1" destOrd="0" presId="urn:microsoft.com/office/officeart/2018/2/layout/IconVerticalSolidList"/>
    <dgm:cxn modelId="{6D26188E-1ED9-44F2-B46C-6113289AEA97}" type="presParOf" srcId="{6C707220-D38D-49E1-A351-421A0913E845}" destId="{FF951FF7-9368-4C4A-B547-80854385A089}" srcOrd="2" destOrd="0" presId="urn:microsoft.com/office/officeart/2018/2/layout/IconVerticalSolidList"/>
    <dgm:cxn modelId="{92FC5D29-4561-4F55-A6E4-45E2DE16CE2E}" type="presParOf" srcId="{6C707220-D38D-49E1-A351-421A0913E845}" destId="{3CAC3076-1FD7-42CF-BB70-35FEA968E733}" srcOrd="3" destOrd="0" presId="urn:microsoft.com/office/officeart/2018/2/layout/IconVerticalSolidList"/>
    <dgm:cxn modelId="{4441462E-1A9C-4B0B-AF81-EB715FE5A4AA}" type="presParOf" srcId="{E153E99C-C9F6-4311-A143-C6CC82F99779}" destId="{1AD1B5BB-20C5-4CB1-AD1C-6A25DCEE19B0}" srcOrd="1" destOrd="0" presId="urn:microsoft.com/office/officeart/2018/2/layout/IconVerticalSolidList"/>
    <dgm:cxn modelId="{C98DB7EB-8D7E-4093-9268-3B098158B2C9}" type="presParOf" srcId="{E153E99C-C9F6-4311-A143-C6CC82F99779}" destId="{3B842283-AFCD-4565-8938-AEFC15782BCD}" srcOrd="2" destOrd="0" presId="urn:microsoft.com/office/officeart/2018/2/layout/IconVerticalSolidList"/>
    <dgm:cxn modelId="{E7883105-0982-4705-BEA7-2F7FC9DFCA3C}" type="presParOf" srcId="{3B842283-AFCD-4565-8938-AEFC15782BCD}" destId="{59E2D59F-054F-42F5-9576-26E8E446B544}" srcOrd="0" destOrd="0" presId="urn:microsoft.com/office/officeart/2018/2/layout/IconVerticalSolidList"/>
    <dgm:cxn modelId="{B77C93DD-084C-418A-A15F-A397E102CC95}" type="presParOf" srcId="{3B842283-AFCD-4565-8938-AEFC15782BCD}" destId="{16E0A0EB-1627-4D0B-9547-94B9EF2C4B73}" srcOrd="1" destOrd="0" presId="urn:microsoft.com/office/officeart/2018/2/layout/IconVerticalSolidList"/>
    <dgm:cxn modelId="{72B5C10D-2255-413B-9B03-4EACA1DEF9CC}" type="presParOf" srcId="{3B842283-AFCD-4565-8938-AEFC15782BCD}" destId="{33217FE9-A715-40C8-AE51-708462169CC2}" srcOrd="2" destOrd="0" presId="urn:microsoft.com/office/officeart/2018/2/layout/IconVerticalSolidList"/>
    <dgm:cxn modelId="{9CFE4D8C-7F92-4045-9BC4-836563A310A9}" type="presParOf" srcId="{3B842283-AFCD-4565-8938-AEFC15782BCD}" destId="{2AD3ED3A-8593-499F-8CD1-BB34387EAC30}" srcOrd="3" destOrd="0" presId="urn:microsoft.com/office/officeart/2018/2/layout/IconVerticalSolidList"/>
    <dgm:cxn modelId="{1055E594-769C-40D1-BEC1-86E8960A5E96}" type="presParOf" srcId="{E153E99C-C9F6-4311-A143-C6CC82F99779}" destId="{7F1BB540-B6BC-4103-A636-0B74C2AA2F61}" srcOrd="3" destOrd="0" presId="urn:microsoft.com/office/officeart/2018/2/layout/IconVerticalSolidList"/>
    <dgm:cxn modelId="{468BDE4C-9720-4CD4-B70D-8757790243CC}" type="presParOf" srcId="{E153E99C-C9F6-4311-A143-C6CC82F99779}" destId="{59322095-5991-4A6A-9CAB-A48D5DC54B30}" srcOrd="4" destOrd="0" presId="urn:microsoft.com/office/officeart/2018/2/layout/IconVerticalSolidList"/>
    <dgm:cxn modelId="{CEEA9164-3434-4587-950B-061C8F74EE03}" type="presParOf" srcId="{59322095-5991-4A6A-9CAB-A48D5DC54B30}" destId="{36A0BCE2-9778-470B-92E0-F58F6A6B132F}" srcOrd="0" destOrd="0" presId="urn:microsoft.com/office/officeart/2018/2/layout/IconVerticalSolidList"/>
    <dgm:cxn modelId="{536046BB-4CB7-4CF1-BCEB-8B4AEBD27B59}" type="presParOf" srcId="{59322095-5991-4A6A-9CAB-A48D5DC54B30}" destId="{67F8B793-C65C-4E2B-A2BB-B7B773396D7E}" srcOrd="1" destOrd="0" presId="urn:microsoft.com/office/officeart/2018/2/layout/IconVerticalSolidList"/>
    <dgm:cxn modelId="{30626970-22E3-4369-AD39-AD400305ED4E}" type="presParOf" srcId="{59322095-5991-4A6A-9CAB-A48D5DC54B30}" destId="{788E099E-6A98-4983-9290-7770668844F6}" srcOrd="2" destOrd="0" presId="urn:microsoft.com/office/officeart/2018/2/layout/IconVerticalSolidList"/>
    <dgm:cxn modelId="{155053E0-D649-415E-9FF0-F3CAE6306EE9}" type="presParOf" srcId="{59322095-5991-4A6A-9CAB-A48D5DC54B30}" destId="{AB612E85-3976-4E8F-BB01-4AA9A1376928}" srcOrd="3" destOrd="0" presId="urn:microsoft.com/office/officeart/2018/2/layout/IconVerticalSolidList"/>
    <dgm:cxn modelId="{6D74A5CF-6DFD-4925-BEB4-6D6C66BAD1A6}" type="presParOf" srcId="{E153E99C-C9F6-4311-A143-C6CC82F99779}" destId="{73BA63D3-183C-4A07-ACDE-1BF6CE4D2885}" srcOrd="5" destOrd="0" presId="urn:microsoft.com/office/officeart/2018/2/layout/IconVerticalSolidList"/>
    <dgm:cxn modelId="{F8A0350F-DA4E-4AB7-B293-2D7B179821B9}" type="presParOf" srcId="{E153E99C-C9F6-4311-A143-C6CC82F99779}" destId="{2899B259-07DE-4387-90E5-F9BDFF75B6E6}" srcOrd="6" destOrd="0" presId="urn:microsoft.com/office/officeart/2018/2/layout/IconVerticalSolidList"/>
    <dgm:cxn modelId="{C66DC027-85A4-4730-BF39-BB03581D424F}" type="presParOf" srcId="{2899B259-07DE-4387-90E5-F9BDFF75B6E6}" destId="{344849D1-C54A-4FE3-A5CE-8C84515912BD}" srcOrd="0" destOrd="0" presId="urn:microsoft.com/office/officeart/2018/2/layout/IconVerticalSolidList"/>
    <dgm:cxn modelId="{AC145387-F033-4A77-BC6D-A2D67328BBE8}" type="presParOf" srcId="{2899B259-07DE-4387-90E5-F9BDFF75B6E6}" destId="{BCD090ED-7A36-47A4-A8FB-AAFC4E12491D}" srcOrd="1" destOrd="0" presId="urn:microsoft.com/office/officeart/2018/2/layout/IconVerticalSolidList"/>
    <dgm:cxn modelId="{206C2D5E-D76D-45E9-A38A-62E222080B1F}" type="presParOf" srcId="{2899B259-07DE-4387-90E5-F9BDFF75B6E6}" destId="{60EECA36-FD1A-4927-B8C5-326C4ABD0D12}" srcOrd="2" destOrd="0" presId="urn:microsoft.com/office/officeart/2018/2/layout/IconVerticalSolidList"/>
    <dgm:cxn modelId="{7923EA6D-4FAC-4175-BDF2-5DFAA6CFDBCE}" type="presParOf" srcId="{2899B259-07DE-4387-90E5-F9BDFF75B6E6}" destId="{A47E46E2-0671-456A-A439-4EFE0244EBA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76D8C2-D8CE-4B3C-8085-D287F9FB2B4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B95BAFD-3BE0-465F-83BA-ED045F8112D4}">
      <dgm:prSet/>
      <dgm:spPr/>
      <dgm:t>
        <a:bodyPr/>
        <a:lstStyle/>
        <a:p>
          <a:r>
            <a:rPr lang="cs-CZ"/>
            <a:t>Volba jiné alternativy, než té s nejvyšším užitkem ze zvolení</a:t>
          </a:r>
          <a:endParaRPr lang="en-US"/>
        </a:p>
      </dgm:t>
    </dgm:pt>
    <dgm:pt modelId="{E2318090-A2DB-49A8-99BE-D80B0A8AB6EA}" type="parTrans" cxnId="{F720AD76-51F3-4C46-A375-6B4012F9A24F}">
      <dgm:prSet/>
      <dgm:spPr/>
      <dgm:t>
        <a:bodyPr/>
        <a:lstStyle/>
        <a:p>
          <a:endParaRPr lang="en-US"/>
        </a:p>
      </dgm:t>
    </dgm:pt>
    <dgm:pt modelId="{8CDF1EEC-963C-4F4F-ADB1-CEBA1AD16431}" type="sibTrans" cxnId="{F720AD76-51F3-4C46-A375-6B4012F9A24F}">
      <dgm:prSet/>
      <dgm:spPr/>
      <dgm:t>
        <a:bodyPr/>
        <a:lstStyle/>
        <a:p>
          <a:endParaRPr lang="en-US"/>
        </a:p>
      </dgm:t>
    </dgm:pt>
    <dgm:pt modelId="{6D950206-DE84-4A1D-BB6A-FE557A78C130}">
      <dgm:prSet/>
      <dgm:spPr/>
      <dgm:t>
        <a:bodyPr/>
        <a:lstStyle/>
        <a:p>
          <a:r>
            <a:rPr lang="cs-CZ"/>
            <a:t>Duverger: opuštění beznadějných kandidátů</a:t>
          </a:r>
          <a:endParaRPr lang="en-US"/>
        </a:p>
      </dgm:t>
    </dgm:pt>
    <dgm:pt modelId="{7CFFC354-DA91-4DDF-983B-F8657C4EA0C2}" type="parTrans" cxnId="{C058716D-9D35-40C5-ABB5-F180F442F808}">
      <dgm:prSet/>
      <dgm:spPr/>
      <dgm:t>
        <a:bodyPr/>
        <a:lstStyle/>
        <a:p>
          <a:endParaRPr lang="en-US"/>
        </a:p>
      </dgm:t>
    </dgm:pt>
    <dgm:pt modelId="{39BF8FDE-EF2C-4F4C-9AFE-D061BE450231}" type="sibTrans" cxnId="{C058716D-9D35-40C5-ABB5-F180F442F808}">
      <dgm:prSet/>
      <dgm:spPr/>
      <dgm:t>
        <a:bodyPr/>
        <a:lstStyle/>
        <a:p>
          <a:endParaRPr lang="en-US"/>
        </a:p>
      </dgm:t>
    </dgm:pt>
    <dgm:pt modelId="{A6B4F22B-D0BE-4B25-B448-9039FF864F86}">
      <dgm:prSet/>
      <dgm:spPr/>
      <dgm:t>
        <a:bodyPr/>
        <a:lstStyle/>
        <a:p>
          <a:r>
            <a:rPr lang="cs-CZ"/>
            <a:t>Postupně komplikovanějěí: </a:t>
          </a:r>
          <a:r>
            <a:rPr lang="cs-CZ" i="1"/>
            <a:t>seat</a:t>
          </a:r>
          <a:r>
            <a:rPr lang="cs-CZ"/>
            <a:t> vs. </a:t>
          </a:r>
          <a:r>
            <a:rPr lang="cs-CZ" i="1"/>
            <a:t>portfolio</a:t>
          </a:r>
          <a:r>
            <a:rPr lang="cs-CZ"/>
            <a:t> maximizing (rozšíření na další VS), portfolio maximizing funguje jen ve strukturovaných stranických systémech</a:t>
          </a:r>
          <a:endParaRPr lang="en-US"/>
        </a:p>
      </dgm:t>
    </dgm:pt>
    <dgm:pt modelId="{43FDBA07-0E72-4B51-A399-DD5974F0DBCC}" type="parTrans" cxnId="{50961959-CEFC-4513-87B5-D35EAB2C3F49}">
      <dgm:prSet/>
      <dgm:spPr/>
      <dgm:t>
        <a:bodyPr/>
        <a:lstStyle/>
        <a:p>
          <a:endParaRPr lang="en-US"/>
        </a:p>
      </dgm:t>
    </dgm:pt>
    <dgm:pt modelId="{16EF6D71-B878-4BA5-A3EB-382ECED2EA15}" type="sibTrans" cxnId="{50961959-CEFC-4513-87B5-D35EAB2C3F49}">
      <dgm:prSet/>
      <dgm:spPr/>
      <dgm:t>
        <a:bodyPr/>
        <a:lstStyle/>
        <a:p>
          <a:endParaRPr lang="en-US"/>
        </a:p>
      </dgm:t>
    </dgm:pt>
    <dgm:pt modelId="{4E7F6072-CFD4-444D-9564-B9FDF12E6666}" type="pres">
      <dgm:prSet presAssocID="{9276D8C2-D8CE-4B3C-8085-D287F9FB2B40}" presName="root" presStyleCnt="0">
        <dgm:presLayoutVars>
          <dgm:dir/>
          <dgm:resizeHandles val="exact"/>
        </dgm:presLayoutVars>
      </dgm:prSet>
      <dgm:spPr/>
    </dgm:pt>
    <dgm:pt modelId="{DC02A9F7-6E28-4AD2-841B-E1C1C78F28DF}" type="pres">
      <dgm:prSet presAssocID="{5B95BAFD-3BE0-465F-83BA-ED045F8112D4}" presName="compNode" presStyleCnt="0"/>
      <dgm:spPr/>
    </dgm:pt>
    <dgm:pt modelId="{6534F286-1B16-48B8-BBB7-5F0379B17598}" type="pres">
      <dgm:prSet presAssocID="{5B95BAFD-3BE0-465F-83BA-ED045F8112D4}" presName="bgRect" presStyleLbl="bgShp" presStyleIdx="0" presStyleCnt="3"/>
      <dgm:spPr/>
    </dgm:pt>
    <dgm:pt modelId="{64731DCA-0046-47C4-9A7E-493CB233E37F}" type="pres">
      <dgm:prSet presAssocID="{5B95BAFD-3BE0-465F-83BA-ED045F8112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18FBBA1-5133-412D-A881-2E24BF5BCD65}" type="pres">
      <dgm:prSet presAssocID="{5B95BAFD-3BE0-465F-83BA-ED045F8112D4}" presName="spaceRect" presStyleCnt="0"/>
      <dgm:spPr/>
    </dgm:pt>
    <dgm:pt modelId="{B57B3424-D115-4245-B63B-0A17E5DF4108}" type="pres">
      <dgm:prSet presAssocID="{5B95BAFD-3BE0-465F-83BA-ED045F8112D4}" presName="parTx" presStyleLbl="revTx" presStyleIdx="0" presStyleCnt="3">
        <dgm:presLayoutVars>
          <dgm:chMax val="0"/>
          <dgm:chPref val="0"/>
        </dgm:presLayoutVars>
      </dgm:prSet>
      <dgm:spPr/>
    </dgm:pt>
    <dgm:pt modelId="{64DADDBF-C789-4EA9-B4B0-5804256250BF}" type="pres">
      <dgm:prSet presAssocID="{8CDF1EEC-963C-4F4F-ADB1-CEBA1AD16431}" presName="sibTrans" presStyleCnt="0"/>
      <dgm:spPr/>
    </dgm:pt>
    <dgm:pt modelId="{8E0B58BD-BA9D-4717-B746-7DD380C9C841}" type="pres">
      <dgm:prSet presAssocID="{6D950206-DE84-4A1D-BB6A-FE557A78C130}" presName="compNode" presStyleCnt="0"/>
      <dgm:spPr/>
    </dgm:pt>
    <dgm:pt modelId="{7506C2DE-1DD1-4B7D-A008-1B98040B8D37}" type="pres">
      <dgm:prSet presAssocID="{6D950206-DE84-4A1D-BB6A-FE557A78C130}" presName="bgRect" presStyleLbl="bgShp" presStyleIdx="1" presStyleCnt="3"/>
      <dgm:spPr/>
    </dgm:pt>
    <dgm:pt modelId="{2BB02E50-A0F2-4AC7-BD35-FD5F4805F3B5}" type="pres">
      <dgm:prSet presAssocID="{6D950206-DE84-4A1D-BB6A-FE557A78C13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3700F9-1696-4BF5-A91D-0240D445E83E}" type="pres">
      <dgm:prSet presAssocID="{6D950206-DE84-4A1D-BB6A-FE557A78C130}" presName="spaceRect" presStyleCnt="0"/>
      <dgm:spPr/>
    </dgm:pt>
    <dgm:pt modelId="{9FDB24E0-6ABF-47CF-85C6-7BE6F9B273DE}" type="pres">
      <dgm:prSet presAssocID="{6D950206-DE84-4A1D-BB6A-FE557A78C130}" presName="parTx" presStyleLbl="revTx" presStyleIdx="1" presStyleCnt="3">
        <dgm:presLayoutVars>
          <dgm:chMax val="0"/>
          <dgm:chPref val="0"/>
        </dgm:presLayoutVars>
      </dgm:prSet>
      <dgm:spPr/>
    </dgm:pt>
    <dgm:pt modelId="{3E1823FE-7DA5-409E-9421-E0786FA94AD6}" type="pres">
      <dgm:prSet presAssocID="{39BF8FDE-EF2C-4F4C-9AFE-D061BE450231}" presName="sibTrans" presStyleCnt="0"/>
      <dgm:spPr/>
    </dgm:pt>
    <dgm:pt modelId="{EA7136B9-8313-4BAF-AAB9-3E601E525EB4}" type="pres">
      <dgm:prSet presAssocID="{A6B4F22B-D0BE-4B25-B448-9039FF864F86}" presName="compNode" presStyleCnt="0"/>
      <dgm:spPr/>
    </dgm:pt>
    <dgm:pt modelId="{56A75BB6-643A-4960-A1E8-FD69947CB160}" type="pres">
      <dgm:prSet presAssocID="{A6B4F22B-D0BE-4B25-B448-9039FF864F86}" presName="bgRect" presStyleLbl="bgShp" presStyleIdx="2" presStyleCnt="3"/>
      <dgm:spPr/>
    </dgm:pt>
    <dgm:pt modelId="{86255F42-67C9-448D-B1AF-D5B0713CCF70}" type="pres">
      <dgm:prSet presAssocID="{A6B4F22B-D0BE-4B25-B448-9039FF864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29F9C1EA-1A67-463F-A93D-4B1D6717581D}" type="pres">
      <dgm:prSet presAssocID="{A6B4F22B-D0BE-4B25-B448-9039FF864F86}" presName="spaceRect" presStyleCnt="0"/>
      <dgm:spPr/>
    </dgm:pt>
    <dgm:pt modelId="{B84DA696-B14C-4D1E-A5CB-10BEB1520341}" type="pres">
      <dgm:prSet presAssocID="{A6B4F22B-D0BE-4B25-B448-9039FF864F8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058716D-9D35-40C5-ABB5-F180F442F808}" srcId="{9276D8C2-D8CE-4B3C-8085-D287F9FB2B40}" destId="{6D950206-DE84-4A1D-BB6A-FE557A78C130}" srcOrd="1" destOrd="0" parTransId="{7CFFC354-DA91-4DDF-983B-F8657C4EA0C2}" sibTransId="{39BF8FDE-EF2C-4F4C-9AFE-D061BE450231}"/>
    <dgm:cxn modelId="{1ECFC571-7A31-4636-943D-5C5EDC09FB9F}" type="presOf" srcId="{9276D8C2-D8CE-4B3C-8085-D287F9FB2B40}" destId="{4E7F6072-CFD4-444D-9564-B9FDF12E6666}" srcOrd="0" destOrd="0" presId="urn:microsoft.com/office/officeart/2018/2/layout/IconVerticalSolidList"/>
    <dgm:cxn modelId="{F720AD76-51F3-4C46-A375-6B4012F9A24F}" srcId="{9276D8C2-D8CE-4B3C-8085-D287F9FB2B40}" destId="{5B95BAFD-3BE0-465F-83BA-ED045F8112D4}" srcOrd="0" destOrd="0" parTransId="{E2318090-A2DB-49A8-99BE-D80B0A8AB6EA}" sibTransId="{8CDF1EEC-963C-4F4F-ADB1-CEBA1AD16431}"/>
    <dgm:cxn modelId="{50961959-CEFC-4513-87B5-D35EAB2C3F49}" srcId="{9276D8C2-D8CE-4B3C-8085-D287F9FB2B40}" destId="{A6B4F22B-D0BE-4B25-B448-9039FF864F86}" srcOrd="2" destOrd="0" parTransId="{43FDBA07-0E72-4B51-A399-DD5974F0DBCC}" sibTransId="{16EF6D71-B878-4BA5-A3EB-382ECED2EA15}"/>
    <dgm:cxn modelId="{C43CFD8F-D357-4984-94DE-EA83CF5CF88D}" type="presOf" srcId="{A6B4F22B-D0BE-4B25-B448-9039FF864F86}" destId="{B84DA696-B14C-4D1E-A5CB-10BEB1520341}" srcOrd="0" destOrd="0" presId="urn:microsoft.com/office/officeart/2018/2/layout/IconVerticalSolidList"/>
    <dgm:cxn modelId="{E2E79ADB-74F8-41F2-8B2B-D283AC45D2C5}" type="presOf" srcId="{6D950206-DE84-4A1D-BB6A-FE557A78C130}" destId="{9FDB24E0-6ABF-47CF-85C6-7BE6F9B273DE}" srcOrd="0" destOrd="0" presId="urn:microsoft.com/office/officeart/2018/2/layout/IconVerticalSolidList"/>
    <dgm:cxn modelId="{08DB26F0-5C73-484E-9DA7-22F3CE1967B2}" type="presOf" srcId="{5B95BAFD-3BE0-465F-83BA-ED045F8112D4}" destId="{B57B3424-D115-4245-B63B-0A17E5DF4108}" srcOrd="0" destOrd="0" presId="urn:microsoft.com/office/officeart/2018/2/layout/IconVerticalSolidList"/>
    <dgm:cxn modelId="{A380A6F4-8C22-4D0F-8B73-15018745D269}" type="presParOf" srcId="{4E7F6072-CFD4-444D-9564-B9FDF12E6666}" destId="{DC02A9F7-6E28-4AD2-841B-E1C1C78F28DF}" srcOrd="0" destOrd="0" presId="urn:microsoft.com/office/officeart/2018/2/layout/IconVerticalSolidList"/>
    <dgm:cxn modelId="{AC86AF2A-DFA1-417B-B12E-53534377F0AD}" type="presParOf" srcId="{DC02A9F7-6E28-4AD2-841B-E1C1C78F28DF}" destId="{6534F286-1B16-48B8-BBB7-5F0379B17598}" srcOrd="0" destOrd="0" presId="urn:microsoft.com/office/officeart/2018/2/layout/IconVerticalSolidList"/>
    <dgm:cxn modelId="{A15EA036-3617-47B7-838D-45FF40E39692}" type="presParOf" srcId="{DC02A9F7-6E28-4AD2-841B-E1C1C78F28DF}" destId="{64731DCA-0046-47C4-9A7E-493CB233E37F}" srcOrd="1" destOrd="0" presId="urn:microsoft.com/office/officeart/2018/2/layout/IconVerticalSolidList"/>
    <dgm:cxn modelId="{27A08CC6-E57A-46B4-9397-B031EB731F86}" type="presParOf" srcId="{DC02A9F7-6E28-4AD2-841B-E1C1C78F28DF}" destId="{418FBBA1-5133-412D-A881-2E24BF5BCD65}" srcOrd="2" destOrd="0" presId="urn:microsoft.com/office/officeart/2018/2/layout/IconVerticalSolidList"/>
    <dgm:cxn modelId="{14ED9228-2EC7-4132-9A50-C8A08C95C66E}" type="presParOf" srcId="{DC02A9F7-6E28-4AD2-841B-E1C1C78F28DF}" destId="{B57B3424-D115-4245-B63B-0A17E5DF4108}" srcOrd="3" destOrd="0" presId="urn:microsoft.com/office/officeart/2018/2/layout/IconVerticalSolidList"/>
    <dgm:cxn modelId="{7FB0CCFA-E487-4078-8595-A2EE6C3B695A}" type="presParOf" srcId="{4E7F6072-CFD4-444D-9564-B9FDF12E6666}" destId="{64DADDBF-C789-4EA9-B4B0-5804256250BF}" srcOrd="1" destOrd="0" presId="urn:microsoft.com/office/officeart/2018/2/layout/IconVerticalSolidList"/>
    <dgm:cxn modelId="{26B2F0FC-CA89-4CE1-ADB3-3C056F75A4BE}" type="presParOf" srcId="{4E7F6072-CFD4-444D-9564-B9FDF12E6666}" destId="{8E0B58BD-BA9D-4717-B746-7DD380C9C841}" srcOrd="2" destOrd="0" presId="urn:microsoft.com/office/officeart/2018/2/layout/IconVerticalSolidList"/>
    <dgm:cxn modelId="{AF4DC255-FA60-497D-8804-EEFC51FEADAE}" type="presParOf" srcId="{8E0B58BD-BA9D-4717-B746-7DD380C9C841}" destId="{7506C2DE-1DD1-4B7D-A008-1B98040B8D37}" srcOrd="0" destOrd="0" presId="urn:microsoft.com/office/officeart/2018/2/layout/IconVerticalSolidList"/>
    <dgm:cxn modelId="{BB25DF1B-A01D-4ED8-9A49-BEB6C2A73BE4}" type="presParOf" srcId="{8E0B58BD-BA9D-4717-B746-7DD380C9C841}" destId="{2BB02E50-A0F2-4AC7-BD35-FD5F4805F3B5}" srcOrd="1" destOrd="0" presId="urn:microsoft.com/office/officeart/2018/2/layout/IconVerticalSolidList"/>
    <dgm:cxn modelId="{A14220F5-2DB4-42E3-B307-D2E82049CABB}" type="presParOf" srcId="{8E0B58BD-BA9D-4717-B746-7DD380C9C841}" destId="{1D3700F9-1696-4BF5-A91D-0240D445E83E}" srcOrd="2" destOrd="0" presId="urn:microsoft.com/office/officeart/2018/2/layout/IconVerticalSolidList"/>
    <dgm:cxn modelId="{F8F5AFF0-172B-4423-BABE-15462022ACDE}" type="presParOf" srcId="{8E0B58BD-BA9D-4717-B746-7DD380C9C841}" destId="{9FDB24E0-6ABF-47CF-85C6-7BE6F9B273DE}" srcOrd="3" destOrd="0" presId="urn:microsoft.com/office/officeart/2018/2/layout/IconVerticalSolidList"/>
    <dgm:cxn modelId="{80C2BADB-39F7-406A-AF7D-071DD8882BCD}" type="presParOf" srcId="{4E7F6072-CFD4-444D-9564-B9FDF12E6666}" destId="{3E1823FE-7DA5-409E-9421-E0786FA94AD6}" srcOrd="3" destOrd="0" presId="urn:microsoft.com/office/officeart/2018/2/layout/IconVerticalSolidList"/>
    <dgm:cxn modelId="{89E41F1F-C9AF-4161-8032-ADDD98C0F970}" type="presParOf" srcId="{4E7F6072-CFD4-444D-9564-B9FDF12E6666}" destId="{EA7136B9-8313-4BAF-AAB9-3E601E525EB4}" srcOrd="4" destOrd="0" presId="urn:microsoft.com/office/officeart/2018/2/layout/IconVerticalSolidList"/>
    <dgm:cxn modelId="{9F7F46A9-E662-4FF4-89FB-FB25BEEFB9DF}" type="presParOf" srcId="{EA7136B9-8313-4BAF-AAB9-3E601E525EB4}" destId="{56A75BB6-643A-4960-A1E8-FD69947CB160}" srcOrd="0" destOrd="0" presId="urn:microsoft.com/office/officeart/2018/2/layout/IconVerticalSolidList"/>
    <dgm:cxn modelId="{3FC2F8D9-2E77-4D4B-B359-0C900CDB3B0F}" type="presParOf" srcId="{EA7136B9-8313-4BAF-AAB9-3E601E525EB4}" destId="{86255F42-67C9-448D-B1AF-D5B0713CCF70}" srcOrd="1" destOrd="0" presId="urn:microsoft.com/office/officeart/2018/2/layout/IconVerticalSolidList"/>
    <dgm:cxn modelId="{D58B3BE2-5145-40B7-9C17-F04ADED80A16}" type="presParOf" srcId="{EA7136B9-8313-4BAF-AAB9-3E601E525EB4}" destId="{29F9C1EA-1A67-463F-A93D-4B1D6717581D}" srcOrd="2" destOrd="0" presId="urn:microsoft.com/office/officeart/2018/2/layout/IconVerticalSolidList"/>
    <dgm:cxn modelId="{1BCCBE50-4B6D-401A-A5A7-7DF73FDE358C}" type="presParOf" srcId="{EA7136B9-8313-4BAF-AAB9-3E601E525EB4}" destId="{B84DA696-B14C-4D1E-A5CB-10BEB152034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896E8D-88EC-42D4-803C-672DF67F536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E84D4B6-5D2F-4612-A92C-33A9278E52D6}">
      <dgm:prSet/>
      <dgm:spPr/>
      <dgm:t>
        <a:bodyPr/>
        <a:lstStyle/>
        <a:p>
          <a:r>
            <a:rPr lang="cs-CZ" b="1"/>
            <a:t>FPTP</a:t>
          </a:r>
          <a:r>
            <a:rPr lang="cs-CZ"/>
            <a:t>- zajímá ho jen první preference, nižší ignoruje</a:t>
          </a:r>
          <a:endParaRPr lang="en-US"/>
        </a:p>
      </dgm:t>
    </dgm:pt>
    <dgm:pt modelId="{D8A036DD-BAB2-4117-92C9-957F9547C3FD}" type="parTrans" cxnId="{0D953CD4-EBDE-45D7-BFFC-90E52E9D24C4}">
      <dgm:prSet/>
      <dgm:spPr/>
      <dgm:t>
        <a:bodyPr/>
        <a:lstStyle/>
        <a:p>
          <a:endParaRPr lang="en-US"/>
        </a:p>
      </dgm:t>
    </dgm:pt>
    <dgm:pt modelId="{75275B5B-06CB-4FC9-808D-2E52FED9E0D9}" type="sibTrans" cxnId="{0D953CD4-EBDE-45D7-BFFC-90E52E9D24C4}">
      <dgm:prSet/>
      <dgm:spPr/>
      <dgm:t>
        <a:bodyPr/>
        <a:lstStyle/>
        <a:p>
          <a:endParaRPr lang="en-US"/>
        </a:p>
      </dgm:t>
    </dgm:pt>
    <dgm:pt modelId="{D97811E4-DB62-4A99-8062-1E749652230C}">
      <dgm:prSet/>
      <dgm:spPr/>
      <dgm:t>
        <a:bodyPr/>
        <a:lstStyle/>
        <a:p>
          <a:r>
            <a:rPr lang="cs-CZ" b="1"/>
            <a:t>TRS-</a:t>
          </a:r>
          <a:r>
            <a:rPr lang="cs-CZ"/>
            <a:t> zajímá ho první preference v prvním kole a nejvyšší v eliminovaném poli</a:t>
          </a:r>
          <a:endParaRPr lang="en-US"/>
        </a:p>
      </dgm:t>
    </dgm:pt>
    <dgm:pt modelId="{B4D161B2-768B-4BC1-978B-BC41CD6B1363}" type="parTrans" cxnId="{9B1E0078-EC6F-43EE-B007-BEEB22AD63AA}">
      <dgm:prSet/>
      <dgm:spPr/>
      <dgm:t>
        <a:bodyPr/>
        <a:lstStyle/>
        <a:p>
          <a:endParaRPr lang="en-US"/>
        </a:p>
      </dgm:t>
    </dgm:pt>
    <dgm:pt modelId="{626677C6-BA48-4212-8D26-0488876976B1}" type="sibTrans" cxnId="{9B1E0078-EC6F-43EE-B007-BEEB22AD63AA}">
      <dgm:prSet/>
      <dgm:spPr/>
      <dgm:t>
        <a:bodyPr/>
        <a:lstStyle/>
        <a:p>
          <a:endParaRPr lang="en-US"/>
        </a:p>
      </dgm:t>
    </dgm:pt>
    <dgm:pt modelId="{5CB4B3CB-F3F0-4900-BB11-109631ECA52B}">
      <dgm:prSet/>
      <dgm:spPr/>
      <dgm:t>
        <a:bodyPr/>
        <a:lstStyle/>
        <a:p>
          <a:r>
            <a:rPr lang="cs-CZ" b="1"/>
            <a:t>Doplňkové hlasování- </a:t>
          </a:r>
          <a:r>
            <a:rPr lang="cs-CZ"/>
            <a:t>zajímá ho několik málo nejvyšších preferencí</a:t>
          </a:r>
          <a:endParaRPr lang="en-US"/>
        </a:p>
      </dgm:t>
    </dgm:pt>
    <dgm:pt modelId="{F11C290C-1CCF-4CBA-BDDA-A274DC3A78E2}" type="parTrans" cxnId="{83DDE3A6-9B58-482F-BBAA-6FE205670736}">
      <dgm:prSet/>
      <dgm:spPr/>
      <dgm:t>
        <a:bodyPr/>
        <a:lstStyle/>
        <a:p>
          <a:endParaRPr lang="en-US"/>
        </a:p>
      </dgm:t>
    </dgm:pt>
    <dgm:pt modelId="{53A4A6CC-94EC-4CF9-A69E-08581E03B14C}" type="sibTrans" cxnId="{83DDE3A6-9B58-482F-BBAA-6FE205670736}">
      <dgm:prSet/>
      <dgm:spPr/>
      <dgm:t>
        <a:bodyPr/>
        <a:lstStyle/>
        <a:p>
          <a:endParaRPr lang="en-US"/>
        </a:p>
      </dgm:t>
    </dgm:pt>
    <dgm:pt modelId="{B615EDC7-E2A7-46D1-B471-783D3AE53FF7}">
      <dgm:prSet/>
      <dgm:spPr/>
      <dgm:t>
        <a:bodyPr/>
        <a:lstStyle/>
        <a:p>
          <a:r>
            <a:rPr lang="cs-CZ" b="1"/>
            <a:t>AV, Bordovo hlasování- </a:t>
          </a:r>
          <a:r>
            <a:rPr lang="cs-CZ"/>
            <a:t>zajímají ho kompletně seřazené preference, Bordovo je přepočítává o něco přesněji</a:t>
          </a:r>
          <a:endParaRPr lang="en-US"/>
        </a:p>
      </dgm:t>
    </dgm:pt>
    <dgm:pt modelId="{2B96022B-D863-4EF8-9592-7BFB3CE88249}" type="parTrans" cxnId="{89935D05-26E9-4969-B613-ED075F277B79}">
      <dgm:prSet/>
      <dgm:spPr/>
      <dgm:t>
        <a:bodyPr/>
        <a:lstStyle/>
        <a:p>
          <a:endParaRPr lang="en-US"/>
        </a:p>
      </dgm:t>
    </dgm:pt>
    <dgm:pt modelId="{5367F898-3010-41CB-AB22-E9707504CEF1}" type="sibTrans" cxnId="{89935D05-26E9-4969-B613-ED075F277B79}">
      <dgm:prSet/>
      <dgm:spPr/>
      <dgm:t>
        <a:bodyPr/>
        <a:lstStyle/>
        <a:p>
          <a:endParaRPr lang="en-US"/>
        </a:p>
      </dgm:t>
    </dgm:pt>
    <dgm:pt modelId="{88F86823-5A92-4B61-82E3-5FCC37F7B7B7}">
      <dgm:prSet/>
      <dgm:spPr/>
      <dgm:t>
        <a:bodyPr/>
        <a:lstStyle/>
        <a:p>
          <a:r>
            <a:rPr lang="cs-CZ" b="1"/>
            <a:t>Odmítání, Schvalování- </a:t>
          </a:r>
          <a:r>
            <a:rPr lang="cs-CZ"/>
            <a:t>zajímají ho hlavně negativní preference, resp. hranice mezi ještě přijatelnými a nepřijatelnými výsledky.</a:t>
          </a:r>
          <a:endParaRPr lang="en-US"/>
        </a:p>
      </dgm:t>
    </dgm:pt>
    <dgm:pt modelId="{95670242-9475-40EB-A414-7D14B1B8C594}" type="parTrans" cxnId="{A83E6E32-C1C9-4C77-BBAC-E902A193218A}">
      <dgm:prSet/>
      <dgm:spPr/>
      <dgm:t>
        <a:bodyPr/>
        <a:lstStyle/>
        <a:p>
          <a:endParaRPr lang="en-US"/>
        </a:p>
      </dgm:t>
    </dgm:pt>
    <dgm:pt modelId="{63D05979-0A5C-442C-9CCE-8788B3F8D49C}" type="sibTrans" cxnId="{A83E6E32-C1C9-4C77-BBAC-E902A193218A}">
      <dgm:prSet/>
      <dgm:spPr/>
      <dgm:t>
        <a:bodyPr/>
        <a:lstStyle/>
        <a:p>
          <a:endParaRPr lang="en-US"/>
        </a:p>
      </dgm:t>
    </dgm:pt>
    <dgm:pt modelId="{162ABF4C-D781-4CE9-BE6E-B24944426FA8}" type="pres">
      <dgm:prSet presAssocID="{6E896E8D-88EC-42D4-803C-672DF67F5365}" presName="vert0" presStyleCnt="0">
        <dgm:presLayoutVars>
          <dgm:dir/>
          <dgm:animOne val="branch"/>
          <dgm:animLvl val="lvl"/>
        </dgm:presLayoutVars>
      </dgm:prSet>
      <dgm:spPr/>
    </dgm:pt>
    <dgm:pt modelId="{71167D57-8BED-4E89-896A-A3FA1C75D075}" type="pres">
      <dgm:prSet presAssocID="{DE84D4B6-5D2F-4612-A92C-33A9278E52D6}" presName="thickLine" presStyleLbl="alignNode1" presStyleIdx="0" presStyleCnt="5"/>
      <dgm:spPr/>
    </dgm:pt>
    <dgm:pt modelId="{3D255D46-2227-4191-8AB2-58B19DFF7176}" type="pres">
      <dgm:prSet presAssocID="{DE84D4B6-5D2F-4612-A92C-33A9278E52D6}" presName="horz1" presStyleCnt="0"/>
      <dgm:spPr/>
    </dgm:pt>
    <dgm:pt modelId="{EA8690DF-3E61-42EE-BE67-E8CDCC81201E}" type="pres">
      <dgm:prSet presAssocID="{DE84D4B6-5D2F-4612-A92C-33A9278E52D6}" presName="tx1" presStyleLbl="revTx" presStyleIdx="0" presStyleCnt="5"/>
      <dgm:spPr/>
    </dgm:pt>
    <dgm:pt modelId="{8D45B256-198C-4FF5-9F85-B13D62EC7BC4}" type="pres">
      <dgm:prSet presAssocID="{DE84D4B6-5D2F-4612-A92C-33A9278E52D6}" presName="vert1" presStyleCnt="0"/>
      <dgm:spPr/>
    </dgm:pt>
    <dgm:pt modelId="{042E8E26-CF96-4CF2-86B9-BD965D1EE45C}" type="pres">
      <dgm:prSet presAssocID="{D97811E4-DB62-4A99-8062-1E749652230C}" presName="thickLine" presStyleLbl="alignNode1" presStyleIdx="1" presStyleCnt="5"/>
      <dgm:spPr/>
    </dgm:pt>
    <dgm:pt modelId="{15B07189-2E9E-4C22-97F6-B7334602C005}" type="pres">
      <dgm:prSet presAssocID="{D97811E4-DB62-4A99-8062-1E749652230C}" presName="horz1" presStyleCnt="0"/>
      <dgm:spPr/>
    </dgm:pt>
    <dgm:pt modelId="{957EBCE0-66B2-4127-B000-7B687AF9FC29}" type="pres">
      <dgm:prSet presAssocID="{D97811E4-DB62-4A99-8062-1E749652230C}" presName="tx1" presStyleLbl="revTx" presStyleIdx="1" presStyleCnt="5"/>
      <dgm:spPr/>
    </dgm:pt>
    <dgm:pt modelId="{4771F2FC-B040-4F63-9DB7-D41A4C8B95ED}" type="pres">
      <dgm:prSet presAssocID="{D97811E4-DB62-4A99-8062-1E749652230C}" presName="vert1" presStyleCnt="0"/>
      <dgm:spPr/>
    </dgm:pt>
    <dgm:pt modelId="{CF4A62A1-FB6B-454F-898D-5BCF3D778F80}" type="pres">
      <dgm:prSet presAssocID="{5CB4B3CB-F3F0-4900-BB11-109631ECA52B}" presName="thickLine" presStyleLbl="alignNode1" presStyleIdx="2" presStyleCnt="5"/>
      <dgm:spPr/>
    </dgm:pt>
    <dgm:pt modelId="{5E867CDA-D9E4-4B82-9166-020AF9B95BF5}" type="pres">
      <dgm:prSet presAssocID="{5CB4B3CB-F3F0-4900-BB11-109631ECA52B}" presName="horz1" presStyleCnt="0"/>
      <dgm:spPr/>
    </dgm:pt>
    <dgm:pt modelId="{83592D68-A8EC-4E90-936E-E87190AE6718}" type="pres">
      <dgm:prSet presAssocID="{5CB4B3CB-F3F0-4900-BB11-109631ECA52B}" presName="tx1" presStyleLbl="revTx" presStyleIdx="2" presStyleCnt="5"/>
      <dgm:spPr/>
    </dgm:pt>
    <dgm:pt modelId="{2ACA9E9C-6813-4864-A4E3-1B4783C30B5B}" type="pres">
      <dgm:prSet presAssocID="{5CB4B3CB-F3F0-4900-BB11-109631ECA52B}" presName="vert1" presStyleCnt="0"/>
      <dgm:spPr/>
    </dgm:pt>
    <dgm:pt modelId="{42E545ED-ECE5-4BAA-82FA-9024FB0C83B8}" type="pres">
      <dgm:prSet presAssocID="{B615EDC7-E2A7-46D1-B471-783D3AE53FF7}" presName="thickLine" presStyleLbl="alignNode1" presStyleIdx="3" presStyleCnt="5"/>
      <dgm:spPr/>
    </dgm:pt>
    <dgm:pt modelId="{E2A109AE-20D6-48BD-A473-EE5E8BB3E59F}" type="pres">
      <dgm:prSet presAssocID="{B615EDC7-E2A7-46D1-B471-783D3AE53FF7}" presName="horz1" presStyleCnt="0"/>
      <dgm:spPr/>
    </dgm:pt>
    <dgm:pt modelId="{E5719001-C2E2-453F-8E89-B300A2DD1124}" type="pres">
      <dgm:prSet presAssocID="{B615EDC7-E2A7-46D1-B471-783D3AE53FF7}" presName="tx1" presStyleLbl="revTx" presStyleIdx="3" presStyleCnt="5"/>
      <dgm:spPr/>
    </dgm:pt>
    <dgm:pt modelId="{D4C52EFD-52A8-47B2-AC3A-AA0673FB96C6}" type="pres">
      <dgm:prSet presAssocID="{B615EDC7-E2A7-46D1-B471-783D3AE53FF7}" presName="vert1" presStyleCnt="0"/>
      <dgm:spPr/>
    </dgm:pt>
    <dgm:pt modelId="{A019DB94-23EA-46ED-8263-68E0AC4DA37D}" type="pres">
      <dgm:prSet presAssocID="{88F86823-5A92-4B61-82E3-5FCC37F7B7B7}" presName="thickLine" presStyleLbl="alignNode1" presStyleIdx="4" presStyleCnt="5"/>
      <dgm:spPr/>
    </dgm:pt>
    <dgm:pt modelId="{9617A90B-6B31-47C8-99A9-482651C62EC8}" type="pres">
      <dgm:prSet presAssocID="{88F86823-5A92-4B61-82E3-5FCC37F7B7B7}" presName="horz1" presStyleCnt="0"/>
      <dgm:spPr/>
    </dgm:pt>
    <dgm:pt modelId="{B2FCAFA9-C9DD-4708-BB97-0702B136318D}" type="pres">
      <dgm:prSet presAssocID="{88F86823-5A92-4B61-82E3-5FCC37F7B7B7}" presName="tx1" presStyleLbl="revTx" presStyleIdx="4" presStyleCnt="5"/>
      <dgm:spPr/>
    </dgm:pt>
    <dgm:pt modelId="{CAA10EB6-8382-4540-AA71-AA7491267868}" type="pres">
      <dgm:prSet presAssocID="{88F86823-5A92-4B61-82E3-5FCC37F7B7B7}" presName="vert1" presStyleCnt="0"/>
      <dgm:spPr/>
    </dgm:pt>
  </dgm:ptLst>
  <dgm:cxnLst>
    <dgm:cxn modelId="{89935D05-26E9-4969-B613-ED075F277B79}" srcId="{6E896E8D-88EC-42D4-803C-672DF67F5365}" destId="{B615EDC7-E2A7-46D1-B471-783D3AE53FF7}" srcOrd="3" destOrd="0" parTransId="{2B96022B-D863-4EF8-9592-7BFB3CE88249}" sibTransId="{5367F898-3010-41CB-AB22-E9707504CEF1}"/>
    <dgm:cxn modelId="{538FCB23-152E-45BF-931B-2C83039DA77B}" type="presOf" srcId="{88F86823-5A92-4B61-82E3-5FCC37F7B7B7}" destId="{B2FCAFA9-C9DD-4708-BB97-0702B136318D}" srcOrd="0" destOrd="0" presId="urn:microsoft.com/office/officeart/2008/layout/LinedList"/>
    <dgm:cxn modelId="{6D3B3E32-DDB9-41E3-887D-E806F87A6D38}" type="presOf" srcId="{DE84D4B6-5D2F-4612-A92C-33A9278E52D6}" destId="{EA8690DF-3E61-42EE-BE67-E8CDCC81201E}" srcOrd="0" destOrd="0" presId="urn:microsoft.com/office/officeart/2008/layout/LinedList"/>
    <dgm:cxn modelId="{A83E6E32-C1C9-4C77-BBAC-E902A193218A}" srcId="{6E896E8D-88EC-42D4-803C-672DF67F5365}" destId="{88F86823-5A92-4B61-82E3-5FCC37F7B7B7}" srcOrd="4" destOrd="0" parTransId="{95670242-9475-40EB-A414-7D14B1B8C594}" sibTransId="{63D05979-0A5C-442C-9CCE-8788B3F8D49C}"/>
    <dgm:cxn modelId="{63095C36-2F5E-43E9-8AE6-AD99BB4A0CCB}" type="presOf" srcId="{5CB4B3CB-F3F0-4900-BB11-109631ECA52B}" destId="{83592D68-A8EC-4E90-936E-E87190AE6718}" srcOrd="0" destOrd="0" presId="urn:microsoft.com/office/officeart/2008/layout/LinedList"/>
    <dgm:cxn modelId="{9B1E0078-EC6F-43EE-B007-BEEB22AD63AA}" srcId="{6E896E8D-88EC-42D4-803C-672DF67F5365}" destId="{D97811E4-DB62-4A99-8062-1E749652230C}" srcOrd="1" destOrd="0" parTransId="{B4D161B2-768B-4BC1-978B-BC41CD6B1363}" sibTransId="{626677C6-BA48-4212-8D26-0488876976B1}"/>
    <dgm:cxn modelId="{83DDE3A6-9B58-482F-BBAA-6FE205670736}" srcId="{6E896E8D-88EC-42D4-803C-672DF67F5365}" destId="{5CB4B3CB-F3F0-4900-BB11-109631ECA52B}" srcOrd="2" destOrd="0" parTransId="{F11C290C-1CCF-4CBA-BDDA-A274DC3A78E2}" sibTransId="{53A4A6CC-94EC-4CF9-A69E-08581E03B14C}"/>
    <dgm:cxn modelId="{524CA3CA-13E1-4FF1-9542-86E3F9F72202}" type="presOf" srcId="{6E896E8D-88EC-42D4-803C-672DF67F5365}" destId="{162ABF4C-D781-4CE9-BE6E-B24944426FA8}" srcOrd="0" destOrd="0" presId="urn:microsoft.com/office/officeart/2008/layout/LinedList"/>
    <dgm:cxn modelId="{DDE216D2-87D3-4FAF-92E7-FCCA107F41D3}" type="presOf" srcId="{B615EDC7-E2A7-46D1-B471-783D3AE53FF7}" destId="{E5719001-C2E2-453F-8E89-B300A2DD1124}" srcOrd="0" destOrd="0" presId="urn:microsoft.com/office/officeart/2008/layout/LinedList"/>
    <dgm:cxn modelId="{0D953CD4-EBDE-45D7-BFFC-90E52E9D24C4}" srcId="{6E896E8D-88EC-42D4-803C-672DF67F5365}" destId="{DE84D4B6-5D2F-4612-A92C-33A9278E52D6}" srcOrd="0" destOrd="0" parTransId="{D8A036DD-BAB2-4117-92C9-957F9547C3FD}" sibTransId="{75275B5B-06CB-4FC9-808D-2E52FED9E0D9}"/>
    <dgm:cxn modelId="{FD1E44E0-75AD-45B3-B07C-09C3D1BB422F}" type="presOf" srcId="{D97811E4-DB62-4A99-8062-1E749652230C}" destId="{957EBCE0-66B2-4127-B000-7B687AF9FC29}" srcOrd="0" destOrd="0" presId="urn:microsoft.com/office/officeart/2008/layout/LinedList"/>
    <dgm:cxn modelId="{A0C8BE7C-4B9D-4961-B11C-02DCB3C6D58C}" type="presParOf" srcId="{162ABF4C-D781-4CE9-BE6E-B24944426FA8}" destId="{71167D57-8BED-4E89-896A-A3FA1C75D075}" srcOrd="0" destOrd="0" presId="urn:microsoft.com/office/officeart/2008/layout/LinedList"/>
    <dgm:cxn modelId="{6D33236C-4E6B-4FB4-BAB3-5E7A9730D307}" type="presParOf" srcId="{162ABF4C-D781-4CE9-BE6E-B24944426FA8}" destId="{3D255D46-2227-4191-8AB2-58B19DFF7176}" srcOrd="1" destOrd="0" presId="urn:microsoft.com/office/officeart/2008/layout/LinedList"/>
    <dgm:cxn modelId="{71FBBBF6-AC61-4009-A8FF-800D21F8C236}" type="presParOf" srcId="{3D255D46-2227-4191-8AB2-58B19DFF7176}" destId="{EA8690DF-3E61-42EE-BE67-E8CDCC81201E}" srcOrd="0" destOrd="0" presId="urn:microsoft.com/office/officeart/2008/layout/LinedList"/>
    <dgm:cxn modelId="{6A21DE7E-F348-4DA2-9B7D-588EDCA902D9}" type="presParOf" srcId="{3D255D46-2227-4191-8AB2-58B19DFF7176}" destId="{8D45B256-198C-4FF5-9F85-B13D62EC7BC4}" srcOrd="1" destOrd="0" presId="urn:microsoft.com/office/officeart/2008/layout/LinedList"/>
    <dgm:cxn modelId="{4B15C01B-2313-4C5A-A8F1-8D80CCF338F3}" type="presParOf" srcId="{162ABF4C-D781-4CE9-BE6E-B24944426FA8}" destId="{042E8E26-CF96-4CF2-86B9-BD965D1EE45C}" srcOrd="2" destOrd="0" presId="urn:microsoft.com/office/officeart/2008/layout/LinedList"/>
    <dgm:cxn modelId="{F92B1F5D-3AB5-483E-A88D-050A67890CC5}" type="presParOf" srcId="{162ABF4C-D781-4CE9-BE6E-B24944426FA8}" destId="{15B07189-2E9E-4C22-97F6-B7334602C005}" srcOrd="3" destOrd="0" presId="urn:microsoft.com/office/officeart/2008/layout/LinedList"/>
    <dgm:cxn modelId="{53A08AF8-1BF7-4EFF-A06E-8B70A19800D2}" type="presParOf" srcId="{15B07189-2E9E-4C22-97F6-B7334602C005}" destId="{957EBCE0-66B2-4127-B000-7B687AF9FC29}" srcOrd="0" destOrd="0" presId="urn:microsoft.com/office/officeart/2008/layout/LinedList"/>
    <dgm:cxn modelId="{B99C620E-EE5E-41C8-8919-0B1804BD7159}" type="presParOf" srcId="{15B07189-2E9E-4C22-97F6-B7334602C005}" destId="{4771F2FC-B040-4F63-9DB7-D41A4C8B95ED}" srcOrd="1" destOrd="0" presId="urn:microsoft.com/office/officeart/2008/layout/LinedList"/>
    <dgm:cxn modelId="{6E1F88C4-3BCC-46CE-87AE-6D88DAEA48C9}" type="presParOf" srcId="{162ABF4C-D781-4CE9-BE6E-B24944426FA8}" destId="{CF4A62A1-FB6B-454F-898D-5BCF3D778F80}" srcOrd="4" destOrd="0" presId="urn:microsoft.com/office/officeart/2008/layout/LinedList"/>
    <dgm:cxn modelId="{832EB0B1-F027-43A5-BE02-DB950E8D94D4}" type="presParOf" srcId="{162ABF4C-D781-4CE9-BE6E-B24944426FA8}" destId="{5E867CDA-D9E4-4B82-9166-020AF9B95BF5}" srcOrd="5" destOrd="0" presId="urn:microsoft.com/office/officeart/2008/layout/LinedList"/>
    <dgm:cxn modelId="{5F4660D1-1DA3-484A-BFBE-6412764BC43A}" type="presParOf" srcId="{5E867CDA-D9E4-4B82-9166-020AF9B95BF5}" destId="{83592D68-A8EC-4E90-936E-E87190AE6718}" srcOrd="0" destOrd="0" presId="urn:microsoft.com/office/officeart/2008/layout/LinedList"/>
    <dgm:cxn modelId="{CC2C77F3-1070-4077-AD19-0AD0BCDD0DB8}" type="presParOf" srcId="{5E867CDA-D9E4-4B82-9166-020AF9B95BF5}" destId="{2ACA9E9C-6813-4864-A4E3-1B4783C30B5B}" srcOrd="1" destOrd="0" presId="urn:microsoft.com/office/officeart/2008/layout/LinedList"/>
    <dgm:cxn modelId="{ED9ED3D2-563E-4ADE-B78B-A0293C5392F8}" type="presParOf" srcId="{162ABF4C-D781-4CE9-BE6E-B24944426FA8}" destId="{42E545ED-ECE5-4BAA-82FA-9024FB0C83B8}" srcOrd="6" destOrd="0" presId="urn:microsoft.com/office/officeart/2008/layout/LinedList"/>
    <dgm:cxn modelId="{23FA073B-E62A-45D9-B529-51C084E71D22}" type="presParOf" srcId="{162ABF4C-D781-4CE9-BE6E-B24944426FA8}" destId="{E2A109AE-20D6-48BD-A473-EE5E8BB3E59F}" srcOrd="7" destOrd="0" presId="urn:microsoft.com/office/officeart/2008/layout/LinedList"/>
    <dgm:cxn modelId="{D4FA6B32-2096-4470-B361-DDAD3C41A0B9}" type="presParOf" srcId="{E2A109AE-20D6-48BD-A473-EE5E8BB3E59F}" destId="{E5719001-C2E2-453F-8E89-B300A2DD1124}" srcOrd="0" destOrd="0" presId="urn:microsoft.com/office/officeart/2008/layout/LinedList"/>
    <dgm:cxn modelId="{C60F6601-C955-4FAF-B04B-6ACFA55E735D}" type="presParOf" srcId="{E2A109AE-20D6-48BD-A473-EE5E8BB3E59F}" destId="{D4C52EFD-52A8-47B2-AC3A-AA0673FB96C6}" srcOrd="1" destOrd="0" presId="urn:microsoft.com/office/officeart/2008/layout/LinedList"/>
    <dgm:cxn modelId="{E25684B5-6A27-4BAA-8336-499619164CF3}" type="presParOf" srcId="{162ABF4C-D781-4CE9-BE6E-B24944426FA8}" destId="{A019DB94-23EA-46ED-8263-68E0AC4DA37D}" srcOrd="8" destOrd="0" presId="urn:microsoft.com/office/officeart/2008/layout/LinedList"/>
    <dgm:cxn modelId="{35CBCF9A-A86A-4036-B0F0-17D30D537BE2}" type="presParOf" srcId="{162ABF4C-D781-4CE9-BE6E-B24944426FA8}" destId="{9617A90B-6B31-47C8-99A9-482651C62EC8}" srcOrd="9" destOrd="0" presId="urn:microsoft.com/office/officeart/2008/layout/LinedList"/>
    <dgm:cxn modelId="{449A0028-43EA-4D16-920A-B892AEA61DA4}" type="presParOf" srcId="{9617A90B-6B31-47C8-99A9-482651C62EC8}" destId="{B2FCAFA9-C9DD-4708-BB97-0702B136318D}" srcOrd="0" destOrd="0" presId="urn:microsoft.com/office/officeart/2008/layout/LinedList"/>
    <dgm:cxn modelId="{8E11496A-1112-46C2-910A-85A504CFCA64}" type="presParOf" srcId="{9617A90B-6B31-47C8-99A9-482651C62EC8}" destId="{CAA10EB6-8382-4540-AA71-AA74912678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4FF84-0550-47A0-B137-F750BDBFEEEA}">
      <dsp:nvSpPr>
        <dsp:cNvPr id="0" name=""/>
        <dsp:cNvSpPr/>
      </dsp:nvSpPr>
      <dsp:spPr>
        <a:xfrm>
          <a:off x="0" y="600"/>
          <a:ext cx="4231481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F9E0F8-DD8F-40C6-AAE5-EA2CFD07E385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42C58-7D45-4AEE-AF6F-9DD7954E1423}">
      <dsp:nvSpPr>
        <dsp:cNvPr id="0" name=""/>
        <dsp:cNvSpPr/>
      </dsp:nvSpPr>
      <dsp:spPr>
        <a:xfrm>
          <a:off x="1623616" y="60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Alias „systém relativní většiny“ (single member plurality)</a:t>
          </a:r>
          <a:endParaRPr lang="en-US" sz="1700" kern="1200"/>
        </a:p>
      </dsp:txBody>
      <dsp:txXfrm>
        <a:off x="1623616" y="600"/>
        <a:ext cx="2607864" cy="1405728"/>
      </dsp:txXfrm>
    </dsp:sp>
    <dsp:sp modelId="{3CDE326A-3D99-4E33-BAFC-748E62BCB896}">
      <dsp:nvSpPr>
        <dsp:cNvPr id="0" name=""/>
        <dsp:cNvSpPr/>
      </dsp:nvSpPr>
      <dsp:spPr>
        <a:xfrm>
          <a:off x="0" y="1757760"/>
          <a:ext cx="4231481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1B604-64F9-42D0-AF0B-AA9F58C9E7C6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0B13C-0340-453A-B370-EC712EB02127}">
      <dsp:nvSpPr>
        <dsp:cNvPr id="0" name=""/>
        <dsp:cNvSpPr/>
      </dsp:nvSpPr>
      <dsp:spPr>
        <a:xfrm>
          <a:off x="1623616" y="175776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1.jednokolová volba 2.jednoho kandidáta 3.v jednomandátovém obvodě, 4.vítězí kandidát s největším počtem hlasů.</a:t>
          </a:r>
          <a:endParaRPr lang="en-US" sz="1700" kern="1200"/>
        </a:p>
      </dsp:txBody>
      <dsp:txXfrm>
        <a:off x="1623616" y="1757760"/>
        <a:ext cx="2607864" cy="1405728"/>
      </dsp:txXfrm>
    </dsp:sp>
    <dsp:sp modelId="{83C65631-5F23-4243-9929-EC827C45B559}">
      <dsp:nvSpPr>
        <dsp:cNvPr id="0" name=""/>
        <dsp:cNvSpPr/>
      </dsp:nvSpPr>
      <dsp:spPr>
        <a:xfrm>
          <a:off x="0" y="3514921"/>
          <a:ext cx="4231481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07176-5817-4029-AE02-020EC9A03284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A1672-F48B-4940-A2C0-C053D9DF4DC3}">
      <dsp:nvSpPr>
        <dsp:cNvPr id="0" name=""/>
        <dsp:cNvSpPr/>
      </dsp:nvSpPr>
      <dsp:spPr>
        <a:xfrm>
          <a:off x="1623616" y="3514921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Rozšířen v cca 65 zemích světa (mj. USA, GB, Kanada, Indie, dříve Nový Zéland)</a:t>
          </a:r>
          <a:endParaRPr lang="en-US" sz="1700" kern="1200"/>
        </a:p>
      </dsp:txBody>
      <dsp:txXfrm>
        <a:off x="1623616" y="3514921"/>
        <a:ext cx="2607864" cy="1405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3802D-8183-4D24-8E96-230443FCDB9E}">
      <dsp:nvSpPr>
        <dsp:cNvPr id="0" name=""/>
        <dsp:cNvSpPr/>
      </dsp:nvSpPr>
      <dsp:spPr>
        <a:xfrm>
          <a:off x="0" y="4803"/>
          <a:ext cx="4231481" cy="1042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9BFE7-AB0D-44EC-8FD4-CD8EC30537CB}">
      <dsp:nvSpPr>
        <dsp:cNvPr id="0" name=""/>
        <dsp:cNvSpPr/>
      </dsp:nvSpPr>
      <dsp:spPr>
        <a:xfrm>
          <a:off x="315418" y="239412"/>
          <a:ext cx="574048" cy="5734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C3076-1FD7-42CF-BB70-35FEA968E733}">
      <dsp:nvSpPr>
        <dsp:cNvPr id="0" name=""/>
        <dsp:cNvSpPr/>
      </dsp:nvSpPr>
      <dsp:spPr>
        <a:xfrm>
          <a:off x="1204884" y="4803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Speciální situace- volební systém má bezpochyby reduktivní účinek, přesto není schopný redukovat stranický formát na méně než 20-30 subjektů (problém </a:t>
          </a:r>
          <a:r>
            <a:rPr lang="cs-CZ" sz="1400" b="1" kern="1200"/>
            <a:t>linkage</a:t>
          </a:r>
          <a:r>
            <a:rPr lang="cs-CZ" sz="1400" kern="1200"/>
            <a:t>- G. Cox)</a:t>
          </a:r>
          <a:endParaRPr lang="en-US" sz="1400" kern="1200"/>
        </a:p>
      </dsp:txBody>
      <dsp:txXfrm>
        <a:off x="1204884" y="4803"/>
        <a:ext cx="2736654" cy="1043724"/>
      </dsp:txXfrm>
    </dsp:sp>
    <dsp:sp modelId="{59E2D59F-054F-42F5-9576-26E8E446B544}">
      <dsp:nvSpPr>
        <dsp:cNvPr id="0" name=""/>
        <dsp:cNvSpPr/>
      </dsp:nvSpPr>
      <dsp:spPr>
        <a:xfrm>
          <a:off x="0" y="1294109"/>
          <a:ext cx="4231481" cy="1042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E0A0EB-1627-4D0B-9547-94B9EF2C4B73}">
      <dsp:nvSpPr>
        <dsp:cNvPr id="0" name=""/>
        <dsp:cNvSpPr/>
      </dsp:nvSpPr>
      <dsp:spPr>
        <a:xfrm>
          <a:off x="315418" y="1528718"/>
          <a:ext cx="574048" cy="5734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3ED3A-8593-499F-8CD1-BB34387EAC30}">
      <dsp:nvSpPr>
        <dsp:cNvPr id="0" name=""/>
        <dsp:cNvSpPr/>
      </dsp:nvSpPr>
      <dsp:spPr>
        <a:xfrm>
          <a:off x="1204884" y="1294109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Častá situace, kdy v jednotlivých volebních obvodech kandiduje některá z velkých stran (INC, BJP) a proti ní regionální strany</a:t>
          </a:r>
          <a:endParaRPr lang="en-US" sz="1400" kern="1200"/>
        </a:p>
      </dsp:txBody>
      <dsp:txXfrm>
        <a:off x="1204884" y="1294109"/>
        <a:ext cx="2736654" cy="1043724"/>
      </dsp:txXfrm>
    </dsp:sp>
    <dsp:sp modelId="{36A0BCE2-9778-470B-92E0-F58F6A6B132F}">
      <dsp:nvSpPr>
        <dsp:cNvPr id="0" name=""/>
        <dsp:cNvSpPr/>
      </dsp:nvSpPr>
      <dsp:spPr>
        <a:xfrm>
          <a:off x="0" y="2583416"/>
          <a:ext cx="4231481" cy="1042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8B793-C65C-4E2B-A2BB-B7B773396D7E}">
      <dsp:nvSpPr>
        <dsp:cNvPr id="0" name=""/>
        <dsp:cNvSpPr/>
      </dsp:nvSpPr>
      <dsp:spPr>
        <a:xfrm>
          <a:off x="315418" y="2818024"/>
          <a:ext cx="574048" cy="5734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12E85-3976-4E8F-BB01-4AA9A1376928}">
      <dsp:nvSpPr>
        <dsp:cNvPr id="0" name=""/>
        <dsp:cNvSpPr/>
      </dsp:nvSpPr>
      <dsp:spPr>
        <a:xfrm>
          <a:off x="1204884" y="2583416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Volební systém dlouho podporoval systém predominantní strany (fragmentovaná opozice).</a:t>
          </a:r>
          <a:endParaRPr lang="en-US" sz="1400" kern="1200"/>
        </a:p>
      </dsp:txBody>
      <dsp:txXfrm>
        <a:off x="1204884" y="2583416"/>
        <a:ext cx="2736654" cy="1043724"/>
      </dsp:txXfrm>
    </dsp:sp>
    <dsp:sp modelId="{344849D1-C54A-4FE3-A5CE-8C84515912BD}">
      <dsp:nvSpPr>
        <dsp:cNvPr id="0" name=""/>
        <dsp:cNvSpPr/>
      </dsp:nvSpPr>
      <dsp:spPr>
        <a:xfrm>
          <a:off x="0" y="3872722"/>
          <a:ext cx="4231481" cy="1042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090ED-7A36-47A4-A8FB-AAFC4E12491D}">
      <dsp:nvSpPr>
        <dsp:cNvPr id="0" name=""/>
        <dsp:cNvSpPr/>
      </dsp:nvSpPr>
      <dsp:spPr>
        <a:xfrm>
          <a:off x="315418" y="4107330"/>
          <a:ext cx="574048" cy="5734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E46E2-0671-456A-A439-4EFE0244EBAB}">
      <dsp:nvSpPr>
        <dsp:cNvPr id="0" name=""/>
        <dsp:cNvSpPr/>
      </dsp:nvSpPr>
      <dsp:spPr>
        <a:xfrm>
          <a:off x="1204884" y="3872722"/>
          <a:ext cx="2736654" cy="1043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61" tIns="110461" rIns="110461" bIns="11046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Paradoxně funguje dnes možná nejvíce z dvoustranických systémů s bipartijní logikou (alternace většinových vlád)</a:t>
          </a:r>
          <a:endParaRPr lang="en-US" sz="1400" kern="1200"/>
        </a:p>
      </dsp:txBody>
      <dsp:txXfrm>
        <a:off x="1204884" y="3872722"/>
        <a:ext cx="2736654" cy="1043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4F286-1B16-48B8-BBB7-5F0379B17598}">
      <dsp:nvSpPr>
        <dsp:cNvPr id="0" name=""/>
        <dsp:cNvSpPr/>
      </dsp:nvSpPr>
      <dsp:spPr>
        <a:xfrm>
          <a:off x="0" y="600"/>
          <a:ext cx="4231481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31DCA-0046-47C4-9A7E-493CB233E37F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B3424-D115-4245-B63B-0A17E5DF4108}">
      <dsp:nvSpPr>
        <dsp:cNvPr id="0" name=""/>
        <dsp:cNvSpPr/>
      </dsp:nvSpPr>
      <dsp:spPr>
        <a:xfrm>
          <a:off x="1623616" y="60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Volba jiné alternativy, než té s nejvyšším užitkem ze zvolení</a:t>
          </a:r>
          <a:endParaRPr lang="en-US" sz="1400" kern="1200"/>
        </a:p>
      </dsp:txBody>
      <dsp:txXfrm>
        <a:off x="1623616" y="600"/>
        <a:ext cx="2607864" cy="1405728"/>
      </dsp:txXfrm>
    </dsp:sp>
    <dsp:sp modelId="{7506C2DE-1DD1-4B7D-A008-1B98040B8D37}">
      <dsp:nvSpPr>
        <dsp:cNvPr id="0" name=""/>
        <dsp:cNvSpPr/>
      </dsp:nvSpPr>
      <dsp:spPr>
        <a:xfrm>
          <a:off x="0" y="1757760"/>
          <a:ext cx="4231481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02E50-A0F2-4AC7-BD35-FD5F4805F3B5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B24E0-6ABF-47CF-85C6-7BE6F9B273DE}">
      <dsp:nvSpPr>
        <dsp:cNvPr id="0" name=""/>
        <dsp:cNvSpPr/>
      </dsp:nvSpPr>
      <dsp:spPr>
        <a:xfrm>
          <a:off x="1623616" y="1757760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Duverger: opuštění beznadějných kandidátů</a:t>
          </a:r>
          <a:endParaRPr lang="en-US" sz="1400" kern="1200"/>
        </a:p>
      </dsp:txBody>
      <dsp:txXfrm>
        <a:off x="1623616" y="1757760"/>
        <a:ext cx="2607864" cy="1405728"/>
      </dsp:txXfrm>
    </dsp:sp>
    <dsp:sp modelId="{56A75BB6-643A-4960-A1E8-FD69947CB160}">
      <dsp:nvSpPr>
        <dsp:cNvPr id="0" name=""/>
        <dsp:cNvSpPr/>
      </dsp:nvSpPr>
      <dsp:spPr>
        <a:xfrm>
          <a:off x="0" y="3514921"/>
          <a:ext cx="4231481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55F42-67C9-448D-B1AF-D5B0713CCF70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DA696-B14C-4D1E-A5CB-10BEB1520341}">
      <dsp:nvSpPr>
        <dsp:cNvPr id="0" name=""/>
        <dsp:cNvSpPr/>
      </dsp:nvSpPr>
      <dsp:spPr>
        <a:xfrm>
          <a:off x="1623616" y="3514921"/>
          <a:ext cx="2607864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Postupně komplikovanějěí: </a:t>
          </a:r>
          <a:r>
            <a:rPr lang="cs-CZ" sz="1400" i="1" kern="1200"/>
            <a:t>seat</a:t>
          </a:r>
          <a:r>
            <a:rPr lang="cs-CZ" sz="1400" kern="1200"/>
            <a:t> vs. </a:t>
          </a:r>
          <a:r>
            <a:rPr lang="cs-CZ" sz="1400" i="1" kern="1200"/>
            <a:t>portfolio</a:t>
          </a:r>
          <a:r>
            <a:rPr lang="cs-CZ" sz="1400" kern="1200"/>
            <a:t> maximizing (rozšíření na další VS), portfolio maximizing funguje jen ve strukturovaných stranických systémech</a:t>
          </a:r>
          <a:endParaRPr lang="en-US" sz="1400" kern="1200"/>
        </a:p>
      </dsp:txBody>
      <dsp:txXfrm>
        <a:off x="1623616" y="3514921"/>
        <a:ext cx="2607864" cy="14057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67D57-8BED-4E89-896A-A3FA1C75D075}">
      <dsp:nvSpPr>
        <dsp:cNvPr id="0" name=""/>
        <dsp:cNvSpPr/>
      </dsp:nvSpPr>
      <dsp:spPr>
        <a:xfrm>
          <a:off x="0" y="60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690DF-3E61-42EE-BE67-E8CDCC81201E}">
      <dsp:nvSpPr>
        <dsp:cNvPr id="0" name=""/>
        <dsp:cNvSpPr/>
      </dsp:nvSpPr>
      <dsp:spPr>
        <a:xfrm>
          <a:off x="0" y="60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FPTP</a:t>
          </a:r>
          <a:r>
            <a:rPr lang="cs-CZ" sz="1800" kern="1200"/>
            <a:t>- zajímá ho jen první preference, nižší ignoruje</a:t>
          </a:r>
          <a:endParaRPr lang="en-US" sz="1800" kern="1200"/>
        </a:p>
      </dsp:txBody>
      <dsp:txXfrm>
        <a:off x="0" y="600"/>
        <a:ext cx="4231481" cy="984009"/>
      </dsp:txXfrm>
    </dsp:sp>
    <dsp:sp modelId="{042E8E26-CF96-4CF2-86B9-BD965D1EE45C}">
      <dsp:nvSpPr>
        <dsp:cNvPr id="0" name=""/>
        <dsp:cNvSpPr/>
      </dsp:nvSpPr>
      <dsp:spPr>
        <a:xfrm>
          <a:off x="0" y="98461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EBCE0-66B2-4127-B000-7B687AF9FC29}">
      <dsp:nvSpPr>
        <dsp:cNvPr id="0" name=""/>
        <dsp:cNvSpPr/>
      </dsp:nvSpPr>
      <dsp:spPr>
        <a:xfrm>
          <a:off x="0" y="98461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TRS-</a:t>
          </a:r>
          <a:r>
            <a:rPr lang="cs-CZ" sz="1800" kern="1200"/>
            <a:t> zajímá ho první preference v prvním kole a nejvyšší v eliminovaném poli</a:t>
          </a:r>
          <a:endParaRPr lang="en-US" sz="1800" kern="1200"/>
        </a:p>
      </dsp:txBody>
      <dsp:txXfrm>
        <a:off x="0" y="984610"/>
        <a:ext cx="4231481" cy="984009"/>
      </dsp:txXfrm>
    </dsp:sp>
    <dsp:sp modelId="{CF4A62A1-FB6B-454F-898D-5BCF3D778F80}">
      <dsp:nvSpPr>
        <dsp:cNvPr id="0" name=""/>
        <dsp:cNvSpPr/>
      </dsp:nvSpPr>
      <dsp:spPr>
        <a:xfrm>
          <a:off x="0" y="1968620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92D68-A8EC-4E90-936E-E87190AE6718}">
      <dsp:nvSpPr>
        <dsp:cNvPr id="0" name=""/>
        <dsp:cNvSpPr/>
      </dsp:nvSpPr>
      <dsp:spPr>
        <a:xfrm>
          <a:off x="0" y="1968620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Doplňkové hlasování- </a:t>
          </a:r>
          <a:r>
            <a:rPr lang="cs-CZ" sz="1800" kern="1200"/>
            <a:t>zajímá ho několik málo nejvyšších preferencí</a:t>
          </a:r>
          <a:endParaRPr lang="en-US" sz="1800" kern="1200"/>
        </a:p>
      </dsp:txBody>
      <dsp:txXfrm>
        <a:off x="0" y="1968620"/>
        <a:ext cx="4231481" cy="984009"/>
      </dsp:txXfrm>
    </dsp:sp>
    <dsp:sp modelId="{42E545ED-ECE5-4BAA-82FA-9024FB0C83B8}">
      <dsp:nvSpPr>
        <dsp:cNvPr id="0" name=""/>
        <dsp:cNvSpPr/>
      </dsp:nvSpPr>
      <dsp:spPr>
        <a:xfrm>
          <a:off x="0" y="2952629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19001-C2E2-453F-8E89-B300A2DD1124}">
      <dsp:nvSpPr>
        <dsp:cNvPr id="0" name=""/>
        <dsp:cNvSpPr/>
      </dsp:nvSpPr>
      <dsp:spPr>
        <a:xfrm>
          <a:off x="0" y="295262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AV, Bordovo hlasování- </a:t>
          </a:r>
          <a:r>
            <a:rPr lang="cs-CZ" sz="1800" kern="1200"/>
            <a:t>zajímají ho kompletně seřazené preference, Bordovo je přepočítává o něco přesněji</a:t>
          </a:r>
          <a:endParaRPr lang="en-US" sz="1800" kern="1200"/>
        </a:p>
      </dsp:txBody>
      <dsp:txXfrm>
        <a:off x="0" y="2952629"/>
        <a:ext cx="4231481" cy="984009"/>
      </dsp:txXfrm>
    </dsp:sp>
    <dsp:sp modelId="{A019DB94-23EA-46ED-8263-68E0AC4DA37D}">
      <dsp:nvSpPr>
        <dsp:cNvPr id="0" name=""/>
        <dsp:cNvSpPr/>
      </dsp:nvSpPr>
      <dsp:spPr>
        <a:xfrm>
          <a:off x="0" y="3936639"/>
          <a:ext cx="42314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CAFA9-C9DD-4708-BB97-0702B136318D}">
      <dsp:nvSpPr>
        <dsp:cNvPr id="0" name=""/>
        <dsp:cNvSpPr/>
      </dsp:nvSpPr>
      <dsp:spPr>
        <a:xfrm>
          <a:off x="0" y="3936639"/>
          <a:ext cx="4231481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Odmítání, Schvalování- </a:t>
          </a:r>
          <a:r>
            <a:rPr lang="cs-CZ" sz="1800" kern="1200"/>
            <a:t>zajímají ho hlavně negativní preference, resp. hranice mezi ještě přijatelnými a nepřijatelnými výsledky.</a:t>
          </a:r>
          <a:endParaRPr lang="en-US" sz="1800" kern="1200"/>
        </a:p>
      </dsp:txBody>
      <dsp:txXfrm>
        <a:off x="0" y="3936639"/>
        <a:ext cx="4231481" cy="984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EA38B2-26D0-493B-9978-4C50289984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DCC156-B2E9-4B17-A859-7C1967722A2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F67817-C7EA-43BD-862A-F7FF73A54DE7}" type="datetimeFigureOut">
              <a:rPr lang="cs-CZ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6213A9-85CC-4DEE-96B7-6451DEB0BE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CFA41D9-CFE6-4262-8EC5-FAE0308BA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7E4C7-B321-4A6C-98B4-3B6D6EE272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97628-0DB5-4B52-A582-3D51ADA8C5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EDA889-54E5-4785-83B3-CFB42C4EC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31663C6-5C2B-4400-A3D4-B817B9E4EA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D4B82CB-D222-4CF5-A90D-78A1670BB2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608D1BF-A08D-4119-992A-8BA4886ED0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373F3B-BC34-499E-AD69-1688783037AD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081A215E-8FBC-437A-86B0-8DBDBD6FD9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99BE0A7-6252-4A2E-A820-5D51ABC7ED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043F2A1A-CF16-4F5C-9F3E-E4D299003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9EB17E-E0B6-4F09-8A67-6BB897CAD1A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73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185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35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EF4B1-A782-4DC8-8E48-4AFACA4D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48EF0-66BA-4B12-B1A3-B90DDA41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7C31E-92E4-4536-8D5B-991FBC09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81E017-8077-4160-A953-B982F4041AF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958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14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64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98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2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63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05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930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2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20C7870-A056-4B88-BC17-41CB25185AB3}" type="datetimeFigureOut">
              <a:rPr lang="cs-CZ" smtClean="0"/>
              <a:pPr>
                <a:defRPr/>
              </a:pPr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29261F5-DB2C-43C0-8B1B-6910301823B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2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  <p:sldLayoutId id="214748423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aktualne.cz/blogy/karel-janecek.php?itemid=3144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jority-choice_approva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1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544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0" name="Rectangle 73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5377D6-0996-47CB-ADB9-0F2CEBF6C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875" y="640080"/>
            <a:ext cx="3014572" cy="3339348"/>
          </a:xfrm>
        </p:spPr>
        <p:txBody>
          <a:bodyPr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1267" name="Subtitle 2">
            <a:extLst>
              <a:ext uri="{FF2B5EF4-FFF2-40B4-BE49-F238E27FC236}">
                <a16:creationId xmlns:a16="http://schemas.microsoft.com/office/drawing/2014/main" id="{6122E184-778F-4F44-BF1E-C6BCF3E4E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190" y="4315017"/>
            <a:ext cx="3011257" cy="1893939"/>
          </a:xfrm>
        </p:spPr>
        <p:txBody>
          <a:bodyPr anchor="t">
            <a:normAutofit/>
          </a:bodyPr>
          <a:lstStyle/>
          <a:p>
            <a:pPr algn="r" eaLnBrk="1" hangingPunct="1"/>
            <a:r>
              <a:rPr lang="cs-CZ" altLang="cs-CZ" sz="1400" dirty="0">
                <a:solidFill>
                  <a:srgbClr val="FFFFFF"/>
                </a:solidFill>
              </a:rPr>
              <a:t>POLn6000  29.10.2019 Roman Chytilek</a:t>
            </a:r>
          </a:p>
        </p:txBody>
      </p:sp>
      <p:cxnSp>
        <p:nvCxnSpPr>
          <p:cNvPr id="11271" name="Straight Connector 75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9347" y="4156010"/>
            <a:ext cx="267462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Rectangle 77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047" y="0"/>
            <a:ext cx="5182493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72BC8C0-6FAE-4D96-A8EF-5DC8E6F04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2005 a kanadských voleb 2006-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id="{4300683E-186B-41DE-9399-30D9B42C1A52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2006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2005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55,2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33,1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32,3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22,0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756C920-D437-4C52-8533-8B550A462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800" dirty="0"/>
              <a:t>Příklad: Srovnání britských voleb 2010 a kanadských voleb 2015- rozdílný účinek FPTP</a:t>
            </a:r>
            <a:endParaRPr lang="en-US" sz="3800" dirty="0"/>
          </a:p>
        </p:txBody>
      </p:sp>
      <p:graphicFrame>
        <p:nvGraphicFramePr>
          <p:cNvPr id="35942" name="Group 102">
            <a:extLst>
              <a:ext uri="{FF2B5EF4-FFF2-40B4-BE49-F238E27FC236}">
                <a16:creationId xmlns:a16="http://schemas.microsoft.com/office/drawing/2014/main" id="{551EF865-155A-479A-8459-31E2F9E0BE2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530728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7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Kanada 2015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Velká Británie 2010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Strana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hlasů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mandátů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Deformace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31,9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Lab.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BQ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LibDem.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23,0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8,8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NDP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13,01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SNP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Green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0,09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0,83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91C39-2002-4740-9E56-82434393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720724"/>
            <a:ext cx="2496670" cy="499492"/>
          </a:xfrm>
        </p:spPr>
        <p:txBody>
          <a:bodyPr>
            <a:normAutofit fontScale="90000"/>
          </a:bodyPr>
          <a:lstStyle/>
          <a:p>
            <a:r>
              <a:rPr lang="cs-CZ" dirty="0"/>
              <a:t>KANADA 2019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6121241-3531-4AF1-B518-D7D79C7E3BDF}"/>
              </a:ext>
            </a:extLst>
          </p:cNvPr>
          <p:cNvSpPr>
            <a:spLocks noGrp="1"/>
          </p:cNvSpPr>
          <p:nvPr>
            <p:ph type="tbl" idx="1"/>
          </p:nvPr>
        </p:nvSpPr>
        <p:spPr/>
      </p:sp>
      <p:pic>
        <p:nvPicPr>
          <p:cNvPr id="5" name="Obrázek 4" descr="Obsah obrázku snímek obrazovky, počítač&#10;&#10;Popis byl vytvořen automaticky">
            <a:extLst>
              <a:ext uri="{FF2B5EF4-FFF2-40B4-BE49-F238E27FC236}">
                <a16:creationId xmlns:a16="http://schemas.microsoft.com/office/drawing/2014/main" id="{4AF4E0A2-A461-44E8-975F-B208CF250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7134148" cy="51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4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748E74F-31EA-4F48-A22C-7E9497E97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Indie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3557" name="Rectangle 3">
            <a:extLst>
              <a:ext uri="{FF2B5EF4-FFF2-40B4-BE49-F238E27FC236}">
                <a16:creationId xmlns:a16="http://schemas.microsoft.com/office/drawing/2014/main" id="{EEEA32E5-D3F2-4EB8-84A1-A5D6DBE8B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969138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Nadpis 1">
            <a:extLst>
              <a:ext uri="{FF2B5EF4-FFF2-40B4-BE49-F238E27FC236}">
                <a16:creationId xmlns:a16="http://schemas.microsoft.com/office/drawing/2014/main" id="{51347F9D-9FCE-42A0-8C92-2773B0F3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„Strategické hlasování“</a:t>
            </a:r>
          </a:p>
        </p:txBody>
      </p:sp>
      <p:graphicFrame>
        <p:nvGraphicFramePr>
          <p:cNvPr id="24581" name="Zástupný symbol pro obsah 2">
            <a:extLst>
              <a:ext uri="{FF2B5EF4-FFF2-40B4-BE49-F238E27FC236}">
                <a16:creationId xmlns:a16="http://schemas.microsoft.com/office/drawing/2014/main" id="{43186BDE-D1A8-440F-85FD-25B84C692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248001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12AA3380-6EC8-4482-8E4B-82717E5C8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800">
                <a:solidFill>
                  <a:srgbClr val="FFFFFF"/>
                </a:solidFill>
                <a:latin typeface="+mn-lt"/>
              </a:rPr>
              <a:t>Dvojkolové hlasování</a:t>
            </a:r>
            <a:endParaRPr lang="en-US" altLang="cs-CZ" sz="28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634E05-712A-41E4-A372-220877C74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Základním kritérii pro určení efektů </a:t>
            </a:r>
            <a:r>
              <a:rPr lang="cs-CZ" altLang="cs-CZ" sz="2000" b="1">
                <a:cs typeface="Calibri" panose="020F0502020204030204" pitchFamily="34" charset="0"/>
              </a:rPr>
              <a:t>pravidla pro hlasování ve druhém kole (konání, podmínky postupu do něj)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b="1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Některé země (Kostarika- prezident 40%, Mongolsko- parlament 25%) nevyžadují pro ukončení voleb v 1.kole nadpoloviční většinu, nýbrž pouze „kvalifikovaný nejvyšší počet“.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	Taagepera-Shugart: „pravidlo dvojitého komplementu“ (pro určení ne/konání druhého kola): 2 (v1-50) &gt; v2-50,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cs typeface="Calibri" panose="020F0502020204030204" pitchFamily="34" charset="0"/>
              </a:rPr>
              <a:t> Dvojkolové hlasování bývá výjimečně využíváno i vícemandátových obvodech (Mali).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88644529-655D-43B6-8F84-F94E6411F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400">
                <a:solidFill>
                  <a:srgbClr val="FFFFFF"/>
                </a:solidFill>
                <a:latin typeface="+mn-lt"/>
              </a:rPr>
              <a:t>Sartoriho kontinuum dvojkolového hlasování</a:t>
            </a:r>
            <a:endParaRPr lang="en-US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C4E4CD3-79F1-46E2-B9B3-C02C09D43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Podle Giovanni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je z hlediska efektů vzhledem ke stranickému systému bariéra pro postup do druhého kola. Podle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lze </a:t>
            </a:r>
            <a:r>
              <a:rPr lang="cs-CZ" altLang="cs-CZ" sz="2000" b="1" dirty="0">
                <a:cs typeface="Calibri" panose="020F0502020204030204" pitchFamily="34" charset="0"/>
              </a:rPr>
              <a:t>efekty</a:t>
            </a:r>
            <a:r>
              <a:rPr lang="cs-CZ" altLang="cs-CZ" sz="2000" dirty="0">
                <a:cs typeface="Calibri" panose="020F0502020204030204" pitchFamily="34" charset="0"/>
              </a:rPr>
              <a:t> pomocí vhodného nastavení bariér pro postup do druhého kola </a:t>
            </a:r>
            <a:r>
              <a:rPr lang="cs-CZ" altLang="cs-CZ" sz="2000" b="1" dirty="0">
                <a:cs typeface="Calibri" panose="020F0502020204030204" pitchFamily="34" charset="0"/>
              </a:rPr>
              <a:t>cíleně generovat</a:t>
            </a:r>
            <a:r>
              <a:rPr lang="cs-CZ" altLang="cs-CZ" sz="2000" dirty="0">
                <a:cs typeface="Calibri" panose="020F0502020204030204" pitchFamily="34" charset="0"/>
              </a:rPr>
              <a:t> (např. i ve smyslu eliminace konkrétních stranických alternativ, např. extrémních stran)</a:t>
            </a:r>
            <a:r>
              <a:rPr lang="cs-CZ" altLang="cs-CZ" sz="2000" b="1" dirty="0">
                <a:cs typeface="Calibri" panose="020F050202020403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Uzavřené druhé kolo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Polootevřené druhé kolo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cs typeface="Calibri" panose="020F0502020204030204" pitchFamily="34" charset="0"/>
              </a:rPr>
              <a:t>Otevřené druhé kolo („románský systém“)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Problémem je zatím malá možnost </a:t>
            </a:r>
            <a:r>
              <a:rPr lang="cs-CZ" altLang="cs-CZ" sz="2000" dirty="0" err="1">
                <a:cs typeface="Calibri" panose="020F0502020204030204" pitchFamily="34" charset="0"/>
              </a:rPr>
              <a:t>Sartoriho</a:t>
            </a:r>
            <a:r>
              <a:rPr lang="cs-CZ" altLang="cs-CZ" sz="2000" dirty="0">
                <a:cs typeface="Calibri" panose="020F0502020204030204" pitchFamily="34" charset="0"/>
              </a:rPr>
              <a:t> hypotézy empiricky testovat (s výjimkou francouzského polootevřeného druhého kola).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C0B4FE42-A4B9-498B-B5B2-A69E2C4A8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2400">
                <a:solidFill>
                  <a:srgbClr val="FFFFFF"/>
                </a:solidFill>
                <a:latin typeface="+mn-lt"/>
              </a:rPr>
              <a:t>Defektní fungování dvojkolového hlasování- Ukrajina 1994</a:t>
            </a:r>
            <a:endParaRPr lang="en-US" altLang="cs-CZ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C1EACF4-F57B-4A72-B3BB-F55D73FC2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/>
              <a:t>Neprojevil se základní rys dvojkolového hlasování- výměna podpory mezi kandidáty, byla zvolena řada (cca 1/3) lokalistických nezávislých kandidátů, volební systém nijak nenapomohl strukturaci stranického spektra (po roce 1994 smíšený volební systém)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679DD62-D95F-446B-8EA8-CD80B71C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>
                <a:solidFill>
                  <a:srgbClr val="FFFFFF"/>
                </a:solidFill>
              </a:rPr>
              <a:t>Alternativní hlasování</a:t>
            </a:r>
            <a:endParaRPr lang="en-US" altLang="cs-CZ" sz="4100">
              <a:solidFill>
                <a:srgbClr val="FFFFFF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0F0718E-D554-4846-AEEA-D735AFFF7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dirty="0"/>
              <a:t>Z hlediska efektů na stranický systém je podstatné, zda je alternativní hlasování dobrovolné anebo nedobrovolné.</a:t>
            </a:r>
          </a:p>
          <a:p>
            <a:pPr eaLnBrk="1" hangingPunct="1"/>
            <a:r>
              <a:rPr lang="cs-CZ" altLang="cs-CZ" sz="1900" dirty="0"/>
              <a:t>Mělo by eliminovat extrémní strany a kandidáty (projevilo se v Austrálii v případě strany </a:t>
            </a:r>
            <a:r>
              <a:rPr lang="cs-CZ" altLang="cs-CZ" sz="1900" i="1" dirty="0" err="1"/>
              <a:t>One</a:t>
            </a:r>
            <a:r>
              <a:rPr lang="cs-CZ" altLang="cs-CZ" sz="1900" i="1" dirty="0"/>
              <a:t> </a:t>
            </a:r>
            <a:r>
              <a:rPr lang="cs-CZ" altLang="cs-CZ" sz="1900" i="1" dirty="0" err="1"/>
              <a:t>Nation</a:t>
            </a:r>
            <a:r>
              <a:rPr lang="cs-CZ" altLang="cs-CZ" sz="1900" dirty="0"/>
              <a:t>)</a:t>
            </a:r>
          </a:p>
          <a:p>
            <a:pPr eaLnBrk="1" hangingPunct="1"/>
            <a:r>
              <a:rPr lang="cs-CZ" altLang="cs-CZ" sz="1900" dirty="0"/>
              <a:t>U nepovinného hlasování občas strany vydávají pokyn nepodporovat další kandidáty </a:t>
            </a:r>
            <a:r>
              <a:rPr lang="cs-CZ" altLang="cs-CZ" sz="1900" b="1" dirty="0"/>
              <a:t>(„paradox“ alternativního hlasování</a:t>
            </a:r>
            <a:r>
              <a:rPr lang="cs-CZ" altLang="cs-CZ" sz="1900" dirty="0"/>
              <a:t>: obvykle využíván v zemích se silnou pozicí politických stran, resp. silnou loajalitou voličů)</a:t>
            </a:r>
          </a:p>
          <a:p>
            <a:pPr eaLnBrk="1" hangingPunct="1"/>
            <a:r>
              <a:rPr lang="cs-CZ" altLang="cs-CZ" sz="1900" dirty="0"/>
              <a:t>V letech 1964-73 se využívalo alternativní hlasování v Papui-Nové Guineji, mělo v procesu opakování voleb centripetální účinky. </a:t>
            </a:r>
          </a:p>
          <a:p>
            <a:pPr eaLnBrk="1" hangingPunct="1"/>
            <a:r>
              <a:rPr lang="cs-CZ" altLang="cs-CZ" sz="1900" dirty="0"/>
              <a:t>Austrálie, Fidži (do r. 2006), od r. 2006 opět Papua-Nová Guinea).</a:t>
            </a:r>
            <a:endParaRPr lang="en-US" altLang="cs-CZ" sz="1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94E52086-E13E-41BE-A3BD-9C60A11B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32656"/>
            <a:ext cx="7290054" cy="1080120"/>
          </a:xfrm>
        </p:spPr>
        <p:txBody>
          <a:bodyPr/>
          <a:lstStyle/>
          <a:p>
            <a:pPr eaLnBrk="1" hangingPunct="1"/>
            <a:r>
              <a:rPr lang="cs-CZ" altLang="cs-CZ" dirty="0"/>
              <a:t>Fidžijský hlasovací lístek</a:t>
            </a:r>
          </a:p>
        </p:txBody>
      </p:sp>
      <p:pic>
        <p:nvPicPr>
          <p:cNvPr id="30723" name="Picture 2" descr="ballot51">
            <a:extLst>
              <a:ext uri="{FF2B5EF4-FFF2-40B4-BE49-F238E27FC236}">
                <a16:creationId xmlns:a16="http://schemas.microsoft.com/office/drawing/2014/main" id="{FCD50911-AD77-46F1-9714-D41C0CF418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752" y="1438001"/>
            <a:ext cx="3521075" cy="53657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A21570D9-42B8-41C9-9443-6A62FBE0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Většinové volební systémy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3FEBEE4-C204-4B97-9445-BC166E921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900" b="1" dirty="0">
                <a:cs typeface="Calibri" panose="020F0502020204030204" pitchFamily="34" charset="0"/>
              </a:rPr>
              <a:t>Všechny mandáty na úrovni volebního obvodu jsou přiděleny jedné kandidátce</a:t>
            </a:r>
          </a:p>
          <a:p>
            <a:pPr eaLnBrk="1" hangingPunct="1"/>
            <a:r>
              <a:rPr lang="cs-CZ" altLang="cs-CZ" sz="1900" dirty="0">
                <a:cs typeface="Calibri" panose="020F0502020204030204" pitchFamily="34" charset="0"/>
              </a:rPr>
              <a:t>Jednomandátové nebo </a:t>
            </a:r>
            <a:r>
              <a:rPr lang="cs-CZ" altLang="cs-CZ" sz="1900" dirty="0" err="1">
                <a:cs typeface="Calibri" panose="020F0502020204030204" pitchFamily="34" charset="0"/>
              </a:rPr>
              <a:t>vícemandátové</a:t>
            </a:r>
            <a:r>
              <a:rPr lang="cs-CZ" altLang="cs-CZ" sz="1900" dirty="0">
                <a:cs typeface="Calibri" panose="020F0502020204030204" pitchFamily="34" charset="0"/>
              </a:rPr>
              <a:t> volební obvody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Systém prvního v cíli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Dvojkolové (</a:t>
            </a:r>
            <a:r>
              <a:rPr lang="cs-CZ" altLang="cs-CZ" sz="1900" b="1" dirty="0" err="1">
                <a:cs typeface="Calibri" panose="020F0502020204030204" pitchFamily="34" charset="0"/>
              </a:rPr>
              <a:t>vícekolové</a:t>
            </a:r>
            <a:r>
              <a:rPr lang="cs-CZ" altLang="cs-CZ" sz="1900" b="1" dirty="0">
                <a:cs typeface="Calibri" panose="020F0502020204030204" pitchFamily="34" charset="0"/>
              </a:rPr>
              <a:t>)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Alternativní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 err="1">
                <a:cs typeface="Calibri" panose="020F0502020204030204" pitchFamily="34" charset="0"/>
              </a:rPr>
              <a:t>Bordovo</a:t>
            </a:r>
            <a:r>
              <a:rPr lang="cs-CZ" altLang="cs-CZ" sz="1900" b="1" dirty="0">
                <a:cs typeface="Calibri" panose="020F0502020204030204" pitchFamily="34" charset="0"/>
              </a:rPr>
              <a:t>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Doplňkové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Stranické blokové hlasování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Schvalování, odmítání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cs-CZ" altLang="cs-CZ" sz="1900" b="1" dirty="0">
                <a:cs typeface="Calibri" panose="020F0502020204030204" pitchFamily="34" charset="0"/>
              </a:rPr>
              <a:t>Méně obvyklá pravidla (sociální volba)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cs-CZ" altLang="cs-CZ" sz="19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22F19A6-8349-459C-B2E8-0C7B2BA3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z="2400" b="1"/>
              <a:t>Alternativní hlasování a jeho strategické efekty v mezistranické dimenzi (Sharman-Sayers-Miragliotta 2002)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44AF08C-00C4-4C54-BCD7-D57487C7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99D360B3-5966-452D-AF46-A6ADE487A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559675" cy="523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32DC77-C015-42ED-8CB1-35893C94F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sz="4400">
                <a:solidFill>
                  <a:srgbClr val="FFFFFF"/>
                </a:solidFill>
              </a:rPr>
              <a:t>Kritika 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CACF29-F42F-4163-A88D-7AAF223B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>
                <a:hlinkClick r:id="rId2"/>
              </a:rPr>
              <a:t>http://blog.aktualne.cz/blogy/karel-janecek.php?itemid=31446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Složitost</a:t>
            </a:r>
          </a:p>
          <a:p>
            <a:pPr marL="0" indent="0">
              <a:buNone/>
            </a:pPr>
            <a:r>
              <a:rPr lang="cs-CZ" sz="2000" dirty="0"/>
              <a:t>Neplní vždy účel (volba konsensuálního kandidáta).</a:t>
            </a:r>
          </a:p>
          <a:p>
            <a:pPr marL="0" indent="0">
              <a:buNone/>
            </a:pPr>
            <a:r>
              <a:rPr lang="cs-CZ" sz="2000" dirty="0"/>
              <a:t>Cyklické preference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Možná dosti podobné efekty jako TRS, ale </a:t>
            </a:r>
            <a:r>
              <a:rPr lang="cs-CZ" sz="2000" dirty="0" err="1"/>
              <a:t>Sartori</a:t>
            </a:r>
            <a:r>
              <a:rPr lang="cs-CZ" sz="2000" dirty="0"/>
              <a:t>: „</a:t>
            </a:r>
            <a:r>
              <a:rPr lang="cs-CZ" sz="2000" i="1" dirty="0"/>
              <a:t>Srovnávat TRS a AV je jako srovnávat orla s mouchou</a:t>
            </a:r>
            <a:r>
              <a:rPr lang="cs-CZ" sz="2000" dirty="0"/>
              <a:t>“.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880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4F308-530B-477D-8144-546466E0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MÍTING V PORT MORESBY, PNG (</a:t>
            </a:r>
            <a:r>
              <a:rPr lang="cs-CZ" sz="1200" dirty="0"/>
              <a:t>FOTO: Eric TLOZEK/AP</a:t>
            </a:r>
            <a:r>
              <a:rPr lang="cs-CZ" dirty="0"/>
              <a:t>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978B6D-433C-409A-B8FD-2C90439B08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44823"/>
            <a:ext cx="8033268" cy="481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67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728EC242-AAA0-433D-BEDA-4A82C740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Stranické blokové hlasování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02FFA74-F4CC-4E9B-8588-5AA28FD7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Využívá se v Singapuru a Libanonu, oba případy jsou klasifikačně sporné (Libanon je možné přiřadit i neomezenému hlasování, Singapur ke smíšenému systému).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Systém se supervětšinovými výsledky, chybně se někdy uvádí, že podporuje zastoupení menšin (souvisí s volební legislativou Libanonu a Singapuru, vykazující řadu zvláštností a společný rys povinného zastoupení etnik při sestavování kandidátek).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0907E8E-752F-461B-ACE6-E0D1B2F4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400">
                <a:solidFill>
                  <a:srgbClr val="FFFFFF"/>
                </a:solidFill>
              </a:rPr>
              <a:t>Doplňkové hlasování (supplementary vote)</a:t>
            </a:r>
            <a:endParaRPr lang="en-US" altLang="cs-CZ" sz="3400">
              <a:solidFill>
                <a:srgbClr val="FFFFFF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174536F-4A63-46DF-A8E5-82ACC3A28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Stojí mezi silným dvojkolovým systémem a alternativním hlasováním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Podporuje silné a zároveň přijatelné kandidáty, poskytuje stranám pobídky k vyjednávání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Je experimentem v reálných životních podmínkách, umožňuje testovat hypotézy „duvergerovské agendy“ 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Perspektivní systém: Srí Lanka (prezident), starosta Londýna a lokální volby v UK, začíná se prosazovat na lokální úrovni v USA</a:t>
            </a:r>
            <a:endParaRPr lang="en-US" altLang="cs-CZ" sz="200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220C30C8-0AD9-4841-8E2C-6D2935A4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400">
                <a:solidFill>
                  <a:srgbClr val="FFFFFF"/>
                </a:solidFill>
              </a:rPr>
              <a:t>Méně obvyklé techniky</a:t>
            </a:r>
            <a:endParaRPr lang="en-US" altLang="cs-CZ" sz="4400">
              <a:solidFill>
                <a:srgbClr val="FFFFFF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E9259C4-F98E-4317-91F9-E593E9D68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Bordovo hlasování-</a:t>
            </a:r>
            <a:r>
              <a:rPr lang="cs-CZ" altLang="cs-CZ" sz="2000">
                <a:cs typeface="Calibri" panose="020F0502020204030204" pitchFamily="34" charset="0"/>
              </a:rPr>
              <a:t> většinový systém pouze v jednomandátových obvodech (2 mandáty pro menšiny ve slovinském parlamentu)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Ve vícemandátových obvodech (Nauru, Kiribati) se už řadí k semiproporčním technikám.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Teoreticky rovněž podporuje umírněné kandidáty, umožňuje strategické hlasování.</a:t>
            </a:r>
          </a:p>
          <a:p>
            <a:pPr eaLnBrk="1" hangingPunct="1"/>
            <a:r>
              <a:rPr lang="cs-CZ" altLang="cs-CZ" sz="2000" b="1">
                <a:cs typeface="Calibri" panose="020F0502020204030204" pitchFamily="34" charset="0"/>
              </a:rPr>
              <a:t>Schvalování, odmítání</a:t>
            </a:r>
            <a:r>
              <a:rPr lang="cs-CZ" altLang="cs-CZ" sz="2000">
                <a:cs typeface="Calibri" panose="020F0502020204030204" pitchFamily="34" charset="0"/>
              </a:rPr>
              <a:t>- používá se např. při volbě generálního tajemníka OSN</a:t>
            </a:r>
          </a:p>
          <a:p>
            <a:pPr eaLnBrk="1" hangingPunct="1"/>
            <a:r>
              <a:rPr lang="cs-CZ" altLang="cs-CZ" sz="2000">
                <a:cs typeface="Calibri" panose="020F0502020204030204" pitchFamily="34" charset="0"/>
              </a:rPr>
              <a:t>Málo obvyklé techniky (Bucklinovo hlasování, Coombsovo hlasování, </a:t>
            </a:r>
            <a:r>
              <a:rPr lang="cs-CZ" altLang="cs-CZ" sz="2000">
                <a:cs typeface="Calibri" panose="020F0502020204030204" pitchFamily="34" charset="0"/>
                <a:hlinkClick r:id="rId2"/>
              </a:rPr>
              <a:t>http://en.wikipedia.org/wiki/Majority-choice_approval</a:t>
            </a:r>
            <a:r>
              <a:rPr lang="cs-CZ" altLang="cs-CZ" sz="2000">
                <a:cs typeface="Calibri" panose="020F0502020204030204" pitchFamily="34" charset="0"/>
              </a:rPr>
              <a:t>) mají obvykle za cíl zvolení umírněných kandidátů, nevyužívají se prakticky.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sz="20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Title 1">
            <a:extLst>
              <a:ext uri="{FF2B5EF4-FFF2-40B4-BE49-F238E27FC236}">
                <a16:creationId xmlns:a16="http://schemas.microsoft.com/office/drawing/2014/main" id="{25A159C0-0B68-48D3-BEF8-F996E4FA6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cs-CZ" altLang="cs-CZ" sz="3100">
                <a:solidFill>
                  <a:srgbClr val="FFFFFF"/>
                </a:solidFill>
              </a:rPr>
              <a:t>VVS z hlediska proporcionality v širším slova smyslu</a:t>
            </a:r>
            <a:br>
              <a:rPr lang="cs-CZ" altLang="cs-CZ" sz="3100">
                <a:solidFill>
                  <a:srgbClr val="FFFFFF"/>
                </a:solidFill>
              </a:rPr>
            </a:br>
            <a:endParaRPr lang="cs-CZ" altLang="cs-CZ" sz="3100">
              <a:solidFill>
                <a:srgbClr val="FFFFFF"/>
              </a:solidFill>
            </a:endParaRPr>
          </a:p>
        </p:txBody>
      </p:sp>
      <p:graphicFrame>
        <p:nvGraphicFramePr>
          <p:cNvPr id="35848" name="Content Placeholder 2">
            <a:extLst>
              <a:ext uri="{FF2B5EF4-FFF2-40B4-BE49-F238E27FC236}">
                <a16:creationId xmlns:a16="http://schemas.microsoft.com/office/drawing/2014/main" id="{C1FC7206-7DF7-4AD5-A1AF-059A83F80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43945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le 1">
            <a:extLst>
              <a:ext uri="{FF2B5EF4-FFF2-40B4-BE49-F238E27FC236}">
                <a16:creationId xmlns:a16="http://schemas.microsoft.com/office/drawing/2014/main" id="{D08E5A3B-EE60-48AA-B420-49A1AC05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cs-CZ" altLang="cs-CZ" sz="4400">
                <a:solidFill>
                  <a:srgbClr val="FFFFFF"/>
                </a:solidFill>
              </a:rPr>
              <a:t>Základní problém s většinovými systémy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BD487A2D-ACBD-4AC2-A123-AE709DBDE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cs-CZ" altLang="cs-CZ" sz="2000" b="1"/>
              <a:t>Na základě jakých preferencí voličů má být vybrán vítěz?</a:t>
            </a:r>
          </a:p>
          <a:p>
            <a:r>
              <a:rPr lang="cs-CZ" altLang="cs-CZ" sz="2000"/>
              <a:t>Jen prvních nebo i nižších?</a:t>
            </a:r>
          </a:p>
          <a:p>
            <a:r>
              <a:rPr lang="cs-CZ" altLang="cs-CZ" sz="2000"/>
              <a:t>Co nejnižší preference?</a:t>
            </a:r>
          </a:p>
          <a:p>
            <a:endParaRPr lang="cs-CZ" altLang="cs-CZ" sz="2000"/>
          </a:p>
          <a:p>
            <a:r>
              <a:rPr lang="cs-CZ" altLang="cs-CZ" sz="2000"/>
              <a:t>Proporcionalita v </a:t>
            </a:r>
            <a:r>
              <a:rPr lang="cs-CZ" altLang="cs-CZ" sz="2000" b="1"/>
              <a:t>užším (mechanický účinek) a širším (individuální preference vs. kolektivní rozhodnutí) smyslu</a:t>
            </a:r>
          </a:p>
          <a:p>
            <a:endParaRPr lang="cs-CZ" altLang="cs-CZ" sz="2000"/>
          </a:p>
          <a:p>
            <a:r>
              <a:rPr lang="cs-CZ" altLang="cs-CZ" sz="2000"/>
              <a:t>Kolem ní se točí nejrůznější reformní návrhy v rámci VVS (AV+ v Británii, D21 v ČR- striktně vzato </a:t>
            </a:r>
            <a:r>
              <a:rPr lang="cs-CZ" altLang="cs-CZ" sz="2000" err="1"/>
              <a:t>semiproporční</a:t>
            </a:r>
            <a:r>
              <a:rPr lang="cs-CZ" altLang="cs-CZ" sz="2000"/>
              <a:t> systém, senátní novela voleb do Senátu).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5FD39BA3-E7FE-4C3B-A562-0655C202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>
                <a:solidFill>
                  <a:srgbClr val="FFFFFF"/>
                </a:solidFill>
              </a:rPr>
              <a:t>Systém prvního v cíli (FPTP)</a:t>
            </a:r>
          </a:p>
        </p:txBody>
      </p:sp>
      <p:graphicFrame>
        <p:nvGraphicFramePr>
          <p:cNvPr id="15365" name="Content Placeholder 2">
            <a:extLst>
              <a:ext uri="{FF2B5EF4-FFF2-40B4-BE49-F238E27FC236}">
                <a16:creationId xmlns:a16="http://schemas.microsoft.com/office/drawing/2014/main" id="{9F3108E0-3B58-469F-A3C8-5BF33B3636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282490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B3A939D3-5A0A-4F85-98C4-5E503BD7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100" dirty="0">
                <a:solidFill>
                  <a:srgbClr val="FFFFFF"/>
                </a:solidFill>
              </a:rPr>
              <a:t>Účinky FPTP (</a:t>
            </a:r>
            <a:r>
              <a:rPr lang="cs-CZ" altLang="cs-CZ" sz="4100" dirty="0" err="1">
                <a:solidFill>
                  <a:srgbClr val="FFFFFF"/>
                </a:solidFill>
              </a:rPr>
              <a:t>Reilly</a:t>
            </a:r>
            <a:r>
              <a:rPr lang="cs-CZ" altLang="cs-CZ" sz="4100" dirty="0">
                <a:solidFill>
                  <a:srgbClr val="FFFFFF"/>
                </a:solidFill>
              </a:rPr>
              <a:t>, </a:t>
            </a:r>
            <a:r>
              <a:rPr lang="cs-CZ" altLang="cs-CZ" sz="4100" dirty="0" err="1">
                <a:solidFill>
                  <a:srgbClr val="FFFFFF"/>
                </a:solidFill>
              </a:rPr>
              <a:t>Reynolds</a:t>
            </a:r>
            <a:r>
              <a:rPr lang="cs-CZ" altLang="cs-CZ" sz="4100" dirty="0">
                <a:solidFill>
                  <a:srgbClr val="FFFFFF"/>
                </a:solidFill>
              </a:rPr>
              <a:t>- pozor, v konkrétních zemích se demonstrují jen některé!)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94E67669-21FF-463A-B60F-920D4381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44624"/>
            <a:ext cx="4729502" cy="681337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Jasná volba mezi dvěma vládními alternativami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Ztížení přístupu třetích stran do systému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Produkce jednobarevných většinových vlád a sdružené opozice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Podporuje souborné, teritoriálně i funkcionálně rozprostřené strany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Redukce zastoupení stran z okrajů politického spektra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Zvláštní vztah mezi poslancem a voliči ve volebním obvodu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Šance na zvolení po nezávislé kandidáty</a:t>
            </a:r>
          </a:p>
          <a:p>
            <a:pPr eaLnBrk="1" hangingPunct="1"/>
            <a:r>
              <a:rPr lang="cs-CZ" altLang="cs-CZ" sz="1400" dirty="0" err="1">
                <a:cs typeface="Calibri" panose="020F0502020204030204" pitchFamily="34" charset="0"/>
              </a:rPr>
              <a:t>Podreprezentace</a:t>
            </a:r>
            <a:r>
              <a:rPr lang="cs-CZ" altLang="cs-CZ" sz="1400" dirty="0">
                <a:cs typeface="Calibri" panose="020F0502020204030204" pitchFamily="34" charset="0"/>
              </a:rPr>
              <a:t> menších stran (malé strany x strany odolávajících menšin)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Kandidáty politici se šancí oslovit většinu voličů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Snížení zastoupení žen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Podpora stran na klanovém či etnickém principu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Zvýšený význam „regionálních lén“ (</a:t>
            </a:r>
            <a:r>
              <a:rPr lang="cs-CZ" altLang="cs-CZ" sz="1400" i="1" dirty="0" err="1">
                <a:cs typeface="Calibri" panose="020F0502020204030204" pitchFamily="34" charset="0"/>
              </a:rPr>
              <a:t>regional</a:t>
            </a:r>
            <a:r>
              <a:rPr lang="cs-CZ" altLang="cs-CZ" sz="1400" i="1" dirty="0">
                <a:cs typeface="Calibri" panose="020F0502020204030204" pitchFamily="34" charset="0"/>
              </a:rPr>
              <a:t> </a:t>
            </a:r>
            <a:r>
              <a:rPr lang="cs-CZ" altLang="cs-CZ" sz="1400" i="1" dirty="0" err="1">
                <a:cs typeface="Calibri" panose="020F0502020204030204" pitchFamily="34" charset="0"/>
              </a:rPr>
              <a:t>fiefdoms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Velké množství hlasů není převedeno na mandáty</a:t>
            </a:r>
          </a:p>
          <a:p>
            <a:pPr eaLnBrk="1" hangingPunct="1"/>
            <a:r>
              <a:rPr lang="cs-CZ" altLang="cs-CZ" sz="1400" dirty="0">
                <a:cs typeface="Calibri" panose="020F0502020204030204" pitchFamily="34" charset="0"/>
              </a:rPr>
              <a:t>Otevřenost manipulacím s hranicemi volebních obvodů (</a:t>
            </a:r>
            <a:r>
              <a:rPr lang="cs-CZ" altLang="cs-CZ" sz="1400" i="1" dirty="0" err="1">
                <a:cs typeface="Calibri" panose="020F0502020204030204" pitchFamily="34" charset="0"/>
              </a:rPr>
              <a:t>gerrymandering</a:t>
            </a:r>
            <a:r>
              <a:rPr lang="cs-CZ" altLang="cs-CZ" sz="1400" dirty="0">
                <a:cs typeface="Calibri" panose="020F0502020204030204" pitchFamily="34" charset="0"/>
              </a:rPr>
              <a:t>)</a:t>
            </a:r>
            <a:endParaRPr lang="en-US" altLang="cs-CZ" sz="1400" dirty="0"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BD3E334-6B0A-4FC9-9D3A-51493A60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Velká Británie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F292C63-03BF-48CC-B01E-4192F1B8A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letech 1945-70 vzorový příklad, pak začíná docházet k oslabování typického vzorce (fragmentace opozice, třetí strany, více než </a:t>
            </a:r>
            <a:r>
              <a:rPr lang="cs-CZ" altLang="cs-CZ" sz="1800" dirty="0" err="1">
                <a:cs typeface="Calibri" panose="020F0502020204030204" pitchFamily="34" charset="0"/>
              </a:rPr>
              <a:t>dvojstranické</a:t>
            </a:r>
            <a:r>
              <a:rPr lang="cs-CZ" altLang="cs-CZ" sz="1800" dirty="0">
                <a:cs typeface="Calibri" panose="020F0502020204030204" pitchFamily="34" charset="0"/>
              </a:rPr>
              <a:t> matrice na úrovni obvodů, po roce 2010 koaliční vláda), někteří politologové (</a:t>
            </a:r>
            <a:r>
              <a:rPr lang="cs-CZ" altLang="cs-CZ" sz="1800" dirty="0" err="1">
                <a:cs typeface="Calibri" panose="020F0502020204030204" pitchFamily="34" charset="0"/>
              </a:rPr>
              <a:t>Dunleavy</a:t>
            </a:r>
            <a:r>
              <a:rPr lang="cs-CZ" altLang="cs-CZ" sz="1800" dirty="0">
                <a:cs typeface="Calibri" panose="020F0502020204030204" pitchFamily="34" charset="0"/>
              </a:rPr>
              <a:t>, </a:t>
            </a:r>
            <a:r>
              <a:rPr lang="cs-CZ" altLang="cs-CZ" sz="1800" dirty="0" err="1">
                <a:cs typeface="Calibri" panose="020F0502020204030204" pitchFamily="34" charset="0"/>
              </a:rPr>
              <a:t>Margetts</a:t>
            </a:r>
            <a:r>
              <a:rPr lang="cs-CZ" altLang="cs-CZ" sz="1800" dirty="0">
                <a:cs typeface="Calibri" panose="020F0502020204030204" pitchFamily="34" charset="0"/>
              </a:rPr>
              <a:t>) dokonce začínají tvrdit, že Británie již je </a:t>
            </a:r>
            <a:r>
              <a:rPr lang="cs-CZ" altLang="cs-CZ" sz="1800" b="1" dirty="0">
                <a:cs typeface="Calibri" panose="020F0502020204030204" pitchFamily="34" charset="0"/>
              </a:rPr>
              <a:t>na výstupu</a:t>
            </a:r>
            <a:r>
              <a:rPr lang="cs-CZ" altLang="cs-CZ" sz="1800" dirty="0">
                <a:cs typeface="Calibri" panose="020F0502020204030204" pitchFamily="34" charset="0"/>
              </a:rPr>
              <a:t> systémem, </a:t>
            </a:r>
            <a:r>
              <a:rPr lang="cs-CZ" altLang="cs-CZ" sz="1800" b="1" dirty="0">
                <a:cs typeface="Calibri" panose="020F0502020204030204" pitchFamily="34" charset="0"/>
              </a:rPr>
              <a:t>fungujícím na principu poměrného zastoupení</a:t>
            </a:r>
            <a:r>
              <a:rPr lang="cs-CZ" altLang="cs-CZ" sz="1800" dirty="0">
                <a:cs typeface="Calibri" panose="020F0502020204030204" pitchFamily="34" charset="0"/>
              </a:rPr>
              <a:t> (i v souvislosti s volebními systémy na dalších úrovních vlády).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Po volbách 2010 koaliční vláda a neúspěšné referendum o volební reformě.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1800" dirty="0">
                <a:cs typeface="Calibri" panose="020F0502020204030204" pitchFamily="34" charset="0"/>
              </a:rPr>
              <a:t>V současnosti komplikované- menšinová vláda podporovaná severoirskou stranou, špatná akceschopnost.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cs-CZ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D07E31D-9E08-48B1-8D60-51811462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b="1"/>
              <a:t>Oslabování Duvergerovských tendencí- Británie před volbami 2015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9F0859-F670-479E-8420-6F5349B3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8436" name="Picture 2" descr="ICM Poll Pie">
            <a:extLst>
              <a:ext uri="{FF2B5EF4-FFF2-40B4-BE49-F238E27FC236}">
                <a16:creationId xmlns:a16="http://schemas.microsoft.com/office/drawing/2014/main" id="{6AB79BA8-175F-467D-9AA1-9A3EC3D9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89138"/>
            <a:ext cx="43815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A066544-3FB4-4E78-BC24-BCF5E0341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400">
                <a:solidFill>
                  <a:srgbClr val="FFFFFF"/>
                </a:solidFill>
                <a:latin typeface="+mn-lt"/>
              </a:rPr>
              <a:t>Kanada</a:t>
            </a:r>
            <a:endParaRPr lang="en-US" altLang="cs-CZ" sz="4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EDA630-44C6-4CC3-82AD-D84336F8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Hlavní výjimka, nenaplňuje většinu charakteristik.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2006 označena </a:t>
            </a:r>
            <a:r>
              <a:rPr lang="cs-CZ" altLang="cs-CZ" sz="2000" dirty="0" err="1">
                <a:cs typeface="Calibri" panose="020F0502020204030204" pitchFamily="34" charset="0"/>
              </a:rPr>
              <a:t>Shugartem</a:t>
            </a:r>
            <a:r>
              <a:rPr lang="cs-CZ" altLang="cs-CZ" sz="2000" dirty="0">
                <a:cs typeface="Calibri" panose="020F0502020204030204" pitchFamily="34" charset="0"/>
              </a:rPr>
              <a:t> za </a:t>
            </a:r>
            <a:r>
              <a:rPr lang="cs-CZ" altLang="cs-CZ" sz="2000" b="1" dirty="0">
                <a:cs typeface="Calibri" panose="020F0502020204030204" pitchFamily="34" charset="0"/>
              </a:rPr>
              <a:t>defektní </a:t>
            </a:r>
            <a:r>
              <a:rPr lang="cs-CZ" altLang="cs-CZ" sz="2000" b="1" dirty="0" err="1">
                <a:cs typeface="Calibri" panose="020F0502020204030204" pitchFamily="34" charset="0"/>
              </a:rPr>
              <a:t>westminsterský</a:t>
            </a:r>
            <a:r>
              <a:rPr lang="cs-CZ" altLang="cs-CZ" sz="2000" b="1" dirty="0">
                <a:cs typeface="Calibri" panose="020F0502020204030204" pitchFamily="34" charset="0"/>
              </a:rPr>
              <a:t> systém</a:t>
            </a:r>
            <a:r>
              <a:rPr lang="cs-CZ" altLang="cs-CZ" sz="2000" dirty="0">
                <a:cs typeface="Calibri" panose="020F0502020204030204" pitchFamily="34" charset="0"/>
              </a:rPr>
              <a:t>, neboť přepočet hlasů na mandáty již poněkolikáté nevygeneroval akceschopnou většinu (opakovalo se 2008)</a:t>
            </a:r>
          </a:p>
          <a:p>
            <a:pPr eaLnBrk="1" hangingPunct="1"/>
            <a:r>
              <a:rPr lang="cs-CZ" altLang="cs-CZ" sz="2000" dirty="0">
                <a:cs typeface="Calibri" panose="020F0502020204030204" pitchFamily="34" charset="0"/>
              </a:rPr>
              <a:t>Po volbách 2015 krátce úvahy o reformě (podporoval vítěz voleb, což je neobvyklé), později se vítěz odklonil.</a:t>
            </a:r>
          </a:p>
          <a:p>
            <a:pPr eaLnBrk="1" hangingPunct="1"/>
            <a:r>
              <a:rPr lang="cs-CZ" altLang="cs-CZ" dirty="0">
                <a:cs typeface="Calibri" panose="020F0502020204030204" pitchFamily="34" charset="0"/>
              </a:rPr>
              <a:t>Po volbách 2019 asi menšinová vláda</a:t>
            </a:r>
            <a:endParaRPr lang="cs-CZ" altLang="cs-CZ" sz="20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4EEA76B-D6BB-47E6-BA40-3AEFBD5FA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9328A2A-4C0F-4AB0-8944-05537B601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Picture 2" descr="http://vipmedia.globalnews.ca/2014/09/horse-race.jpg">
            <a:extLst>
              <a:ext uri="{FF2B5EF4-FFF2-40B4-BE49-F238E27FC236}">
                <a16:creationId xmlns:a16="http://schemas.microsoft.com/office/drawing/2014/main" id="{BAB2C544-655F-4862-9EAD-080EFFD3F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6759575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1395</Words>
  <Application>Microsoft Office PowerPoint</Application>
  <PresentationFormat>Předvádění na obrazovce (4:3)</PresentationFormat>
  <Paragraphs>215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Většinové volební systémy</vt:lpstr>
      <vt:lpstr>Většinové volební systémy</vt:lpstr>
      <vt:lpstr>Základní problém s většinovými systémy</vt:lpstr>
      <vt:lpstr>Systém prvního v cíli (FPTP)</vt:lpstr>
      <vt:lpstr>Účinky FPTP (Reilly, Reynolds- pozor, v konkrétních zemích se demonstrují jen některé!)</vt:lpstr>
      <vt:lpstr>Velká Británie</vt:lpstr>
      <vt:lpstr>Oslabování Duvergerovských tendencí- Británie před volbami 2015</vt:lpstr>
      <vt:lpstr>Kanada</vt:lpstr>
      <vt:lpstr>Prezentace aplikace PowerPoint</vt:lpstr>
      <vt:lpstr>Příklad: Srovnání britských voleb 2005 a kanadských voleb 2006- rozdílný účinek FPTP</vt:lpstr>
      <vt:lpstr>Příklad: Srovnání britských voleb 2010 a kanadských voleb 2015- rozdílný účinek FPTP</vt:lpstr>
      <vt:lpstr>KANADA 2019</vt:lpstr>
      <vt:lpstr>Indie</vt:lpstr>
      <vt:lpstr>„Strategické hlasování“</vt:lpstr>
      <vt:lpstr>Dvojkolové hlasování</vt:lpstr>
      <vt:lpstr>Sartoriho kontinuum dvojkolového hlasování</vt:lpstr>
      <vt:lpstr>Defektní fungování dvojkolového hlasování- Ukrajina 1994</vt:lpstr>
      <vt:lpstr>Alternativní hlasování</vt:lpstr>
      <vt:lpstr>Fidžijský hlasovací lístek</vt:lpstr>
      <vt:lpstr>Alternativní hlasování a jeho strategické efekty v mezistranické dimenzi (Sharman-Sayers-Miragliotta 2002)</vt:lpstr>
      <vt:lpstr>Kritika AV</vt:lpstr>
      <vt:lpstr>VOLEBNÍ MÍTING V PORT MORESBY, PNG (FOTO: Eric TLOZEK/AP)</vt:lpstr>
      <vt:lpstr>Stranické blokové hlasování</vt:lpstr>
      <vt:lpstr>Doplňkové hlasování (supplementary vote)</vt:lpstr>
      <vt:lpstr>Méně obvyklé techniky</vt:lpstr>
      <vt:lpstr>VVS z hlediska proporcionality v širším slova smyslu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Většinové volební systémy</dc:title>
  <dc:creator>Roman Chytilek</dc:creator>
  <cp:lastModifiedBy>Roman Chytilek</cp:lastModifiedBy>
  <cp:revision>5</cp:revision>
  <dcterms:created xsi:type="dcterms:W3CDTF">2019-10-28T14:57:20Z</dcterms:created>
  <dcterms:modified xsi:type="dcterms:W3CDTF">2019-10-29T06:40:06Z</dcterms:modified>
</cp:coreProperties>
</file>