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65" r:id="rId4"/>
    <p:sldId id="270" r:id="rId5"/>
    <p:sldId id="271" r:id="rId6"/>
    <p:sldId id="257" r:id="rId7"/>
    <p:sldId id="258" r:id="rId8"/>
    <p:sldId id="264" r:id="rId9"/>
    <p:sldId id="269" r:id="rId10"/>
    <p:sldId id="272" r:id="rId11"/>
    <p:sldId id="259" r:id="rId12"/>
    <p:sldId id="260" r:id="rId13"/>
    <p:sldId id="261" r:id="rId14"/>
    <p:sldId id="262" r:id="rId15"/>
    <p:sldId id="263" r:id="rId16"/>
    <p:sldId id="266" r:id="rId17"/>
    <p:sldId id="267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0A21B-E6ED-45ED-BA3D-6605194E2B2F}" type="datetimeFigureOut">
              <a:rPr lang="cs-CZ" smtClean="0"/>
              <a:t>02.10.2019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51F3F-48AC-4963-B187-0E2BB8B6A1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09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F51F3F-48AC-4963-B187-0E2BB8B6A1D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48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D41-B88F-4106-ABCD-05AAE58D1FC0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52C7-82C4-4A37-94A8-695E24F698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spo.fss.muni.cz/electmach-1?lang=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ispo.fss.muni.cz/technik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Kvantitativní způsoby reprezentace výsledku voleb/stranické soutěže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POLn6000, Roman Chytilek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D20845-2272-4445-B25A-DE2D0114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Banzhafův</a:t>
            </a:r>
            <a:r>
              <a:rPr lang="cs-CZ" dirty="0"/>
              <a:t> index a ENRP (výpočet)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E661AC-A7B3-48D3-AB54-FF7EB3DCD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Nejdříve je nutné zjistit, kolikrát je strana i nezbytnou součástí všech minimálních vítězných koalic (tedy těch, které mají více než 50 procent křesel ve sněmovně). Tento počet je vyjádřen označením </a:t>
            </a:r>
            <a:r>
              <a:rPr lang="el-GR" sz="2400" dirty="0"/>
              <a:t>η</a:t>
            </a:r>
            <a:r>
              <a:rPr lang="cs-CZ" sz="2400" dirty="0"/>
              <a:t>i, přičemž poté se toto číslo dělí součtem všech hodnot </a:t>
            </a:r>
            <a:r>
              <a:rPr lang="el-GR" sz="2400" dirty="0"/>
              <a:t>η</a:t>
            </a:r>
            <a:r>
              <a:rPr lang="cs-CZ" sz="2400" dirty="0"/>
              <a:t>i. Pokud je strana i stranou s nadpoloviční většinou křesel, potom </a:t>
            </a:r>
            <a:r>
              <a:rPr lang="el-GR" sz="2400" dirty="0"/>
              <a:t>β</a:t>
            </a:r>
            <a:r>
              <a:rPr lang="cs-CZ" sz="2400" dirty="0"/>
              <a:t>i = 1, a pokud se jedná o stranu s minimálním vlivem ve sněmovně (bez koaličního či vyděračského potenciálu), potom </a:t>
            </a:r>
            <a:r>
              <a:rPr lang="el-GR" sz="2400" dirty="0"/>
              <a:t>β</a:t>
            </a:r>
            <a:r>
              <a:rPr lang="cs-CZ" sz="2400" dirty="0"/>
              <a:t>i = 0.</a:t>
            </a:r>
          </a:p>
          <a:p>
            <a:r>
              <a:rPr lang="cs-CZ" sz="2400" dirty="0"/>
              <a:t>Příklad: A:40-B:30-C:30, vítězné koalice AB,AC,BC, každá strana má sílu 2/6, ENRP je 1/0,33, tj. 3.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5485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reprezentovat stranickou soutěž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Výzkum toho, jak se vyvíjí stranická soutěž v čase</a:t>
            </a:r>
          </a:p>
          <a:p>
            <a:r>
              <a:rPr lang="cs-CZ" dirty="0"/>
              <a:t>Srovnání stranické soutěže ve více zemích se stejným volebním systémem</a:t>
            </a:r>
          </a:p>
          <a:p>
            <a:r>
              <a:rPr lang="cs-CZ" dirty="0"/>
              <a:t>Srovnání stranické soutěže před a po reformě</a:t>
            </a:r>
          </a:p>
          <a:p>
            <a:r>
              <a:rPr lang="cs-CZ" dirty="0"/>
              <a:t>Důležité místo srovnání </a:t>
            </a:r>
            <a:r>
              <a:rPr lang="cs-CZ" b="1" dirty="0"/>
              <a:t>volební obvod (viz </a:t>
            </a:r>
            <a:r>
              <a:rPr lang="cs-CZ" b="1" dirty="0" err="1"/>
              <a:t>Sartoriho</a:t>
            </a:r>
            <a:r>
              <a:rPr lang="cs-CZ" b="1" dirty="0"/>
              <a:t> zákony)</a:t>
            </a:r>
          </a:p>
          <a:p>
            <a:r>
              <a:rPr lang="cs-CZ" dirty="0"/>
              <a:t>Šlo by i pomocí efektivních počtů stran, ale dat by bylo moc.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Nagayamovy segmentované diagramy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zobrazují relativní podíl hlasů největšího a druhého největšího stranického subjektu ve volebním obvodu, nepřímo podávají informace o pravděpodobném podílu hlasů dalších subjektů. </a:t>
            </a:r>
          </a:p>
          <a:p>
            <a:r>
              <a:rPr lang="cs-CZ" dirty="0"/>
              <a:t>diagram je možné rozdělit do segmentů, každý indikuje trochu jinou stranickou soutěž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diagramu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093" y="1600200"/>
            <a:ext cx="62658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srovnání britské stranické soutěže 1951 a 2005: Nagayamův diagram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49245"/>
            <a:ext cx="8229600" cy="3027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vše počítat: ElectMach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2005 (</a:t>
            </a:r>
            <a:r>
              <a:rPr lang="cs-CZ" dirty="0">
                <a:hlinkClick r:id="rId2"/>
              </a:rPr>
              <a:t>http://ispo.fss.muni.cz/electmach-1?lang=1</a:t>
            </a:r>
            <a:r>
              <a:rPr lang="cs-CZ" dirty="0"/>
              <a:t> včetně manuálu, ke stažení, potřebuje Javu)</a:t>
            </a:r>
          </a:p>
          <a:p>
            <a:endParaRPr lang="cs-CZ" dirty="0"/>
          </a:p>
          <a:p>
            <a:r>
              <a:rPr lang="cs-CZ" dirty="0"/>
              <a:t>dělení mandátů v poměrných volebních systémech</a:t>
            </a:r>
          </a:p>
          <a:p>
            <a:r>
              <a:rPr lang="cs-CZ" dirty="0"/>
              <a:t>indexy proporcionality</a:t>
            </a:r>
          </a:p>
          <a:p>
            <a:r>
              <a:rPr lang="cs-CZ" dirty="0"/>
              <a:t>indexy efektivního počtu stran</a:t>
            </a:r>
          </a:p>
          <a:p>
            <a:r>
              <a:rPr lang="cs-CZ" dirty="0"/>
              <a:t>grafická reprezentace stranické soutěže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7AA45-DF98-4D38-92E7-12D6099B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Electmach</a:t>
            </a:r>
            <a:r>
              <a:rPr lang="cs-CZ" dirty="0"/>
              <a:t>- data input</a:t>
            </a:r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4E5C7123-7725-4518-AEA2-335C09FB9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63" y="1655763"/>
            <a:ext cx="8674593" cy="4653557"/>
          </a:xfrm>
        </p:spPr>
      </p:pic>
    </p:spTree>
    <p:extLst>
      <p:ext uri="{BB962C8B-B14F-4D97-AF65-F5344CB8AC3E}">
        <p14:creationId xmlns:p14="http://schemas.microsoft.com/office/powerpoint/2010/main" val="3841156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7CCC9-83B9-479A-BB29-CC875039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Electmach</a:t>
            </a:r>
            <a:r>
              <a:rPr lang="cs-CZ" dirty="0"/>
              <a:t>- vzorce</a:t>
            </a:r>
          </a:p>
        </p:txBody>
      </p:sp>
      <p:pic>
        <p:nvPicPr>
          <p:cNvPr id="5" name="Zástupný obsah 4" descr="Obsah obrázku snímek obrazovky, počítač, přenosný počítač&#10;&#10;Popis byl vytvořen automaticky">
            <a:extLst>
              <a:ext uri="{FF2B5EF4-FFF2-40B4-BE49-F238E27FC236}">
                <a16:creationId xmlns:a16="http://schemas.microsoft.com/office/drawing/2014/main" id="{E3617B3E-F4B4-4311-80E1-FE1AF5ECD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23" y="1417638"/>
            <a:ext cx="8854223" cy="4747665"/>
          </a:xfrm>
        </p:spPr>
      </p:pic>
    </p:spTree>
    <p:extLst>
      <p:ext uri="{BB962C8B-B14F-4D97-AF65-F5344CB8AC3E}">
        <p14:creationId xmlns:p14="http://schemas.microsoft.com/office/powerpoint/2010/main" val="395682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3C4D1-454C-43AF-8D5B-9B4626A48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2492D9-6B75-4D37-810D-565DAF90B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95C8755-133D-49F5-87B4-600AC460D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81854"/>
              </p:ext>
            </p:extLst>
          </p:nvPr>
        </p:nvGraphicFramePr>
        <p:xfrm>
          <a:off x="457200" y="3625271"/>
          <a:ext cx="8229600" cy="1325048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4142374963"/>
                    </a:ext>
                  </a:extLst>
                </a:gridCol>
              </a:tblGrid>
              <a:tr h="475821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dirty="0">
                          <a:effectLst/>
                        </a:rPr>
                        <a:t>DUDÁKOVÁ, Barbora, Roman CHYTILEK a Petr ZVÁRA. Techniky výzkumu výstup volební soutěže. Druhá generace. </a:t>
                      </a:r>
                      <a:r>
                        <a:rPr lang="cs-CZ" sz="1400" b="0" i="1" dirty="0">
                          <a:effectLst/>
                        </a:rPr>
                        <a:t>Evropská volební studia</a:t>
                      </a:r>
                      <a:r>
                        <a:rPr lang="cs-CZ" sz="1400" b="0" dirty="0">
                          <a:effectLst/>
                        </a:rPr>
                        <a:t>, 2006, roč. 1, č. 1, s. 3-37</a:t>
                      </a:r>
                    </a:p>
                    <a:p>
                      <a:pPr algn="l" fontAlgn="t"/>
                      <a:endParaRPr lang="cs-CZ" sz="1400" b="0" dirty="0">
                        <a:effectLst/>
                      </a:endParaRPr>
                    </a:p>
                    <a:p>
                      <a:pPr algn="l" fontAlgn="t"/>
                      <a:endParaRPr lang="cs-CZ" sz="1400" b="0" dirty="0">
                        <a:effectLst/>
                      </a:endParaRPr>
                    </a:p>
                    <a:p>
                      <a:pPr algn="l" fontAlgn="t"/>
                      <a:r>
                        <a:rPr lang="cs-CZ" sz="1400" dirty="0">
                          <a:hlinkClick r:id="rId2"/>
                        </a:rPr>
                        <a:t>http://ispo.fss.muni.cz/techniky</a:t>
                      </a:r>
                      <a:endParaRPr lang="cs-CZ" sz="1400" b="0" dirty="0">
                        <a:effectLst/>
                      </a:endParaRPr>
                    </a:p>
                    <a:p>
                      <a:pPr algn="l" fontAlgn="t"/>
                      <a:endParaRPr lang="cs-CZ" sz="1400" b="0" dirty="0">
                        <a:effectLst/>
                      </a:endParaRPr>
                    </a:p>
                  </a:txBody>
                  <a:tcPr marL="22444" marR="22444" marT="22444" marB="22444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0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02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4C95C-DCEF-4E40-BF0C-76AEC8DD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začala politologie počítat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08DE4-2E82-4FBE-B04F-98217F5D5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Souvisí s prověřováním </a:t>
            </a:r>
            <a:r>
              <a:rPr lang="cs-CZ" dirty="0" err="1"/>
              <a:t>Duvergera</a:t>
            </a:r>
            <a:r>
              <a:rPr lang="cs-CZ" dirty="0"/>
              <a:t> (minulá přednáška)</a:t>
            </a:r>
          </a:p>
          <a:p>
            <a:r>
              <a:rPr lang="cs-CZ" dirty="0"/>
              <a:t>Zájem o účinky volebních systémů</a:t>
            </a:r>
          </a:p>
          <a:p>
            <a:r>
              <a:rPr lang="cs-CZ" dirty="0"/>
              <a:t>Jako první </a:t>
            </a:r>
            <a:r>
              <a:rPr lang="cs-CZ" dirty="0" err="1"/>
              <a:t>Rae</a:t>
            </a:r>
            <a:r>
              <a:rPr lang="cs-CZ" dirty="0"/>
              <a:t> (proporcionalita a </a:t>
            </a:r>
            <a:r>
              <a:rPr lang="cs-CZ" b="1" dirty="0"/>
              <a:t>počty stran)</a:t>
            </a:r>
          </a:p>
          <a:p>
            <a:r>
              <a:rPr lang="cs-CZ" dirty="0"/>
              <a:t>Později hlavně </a:t>
            </a:r>
            <a:r>
              <a:rPr lang="cs-CZ" dirty="0" err="1"/>
              <a:t>Taagepera</a:t>
            </a:r>
            <a:r>
              <a:rPr lang="cs-CZ" dirty="0"/>
              <a:t> v oblasti snahy o lepší vyjádření konfigurace stran ve stranickém systému než je jejich prostý počet</a:t>
            </a:r>
          </a:p>
          <a:p>
            <a:r>
              <a:rPr lang="cs-CZ" dirty="0"/>
              <a:t>Počítání obvykle </a:t>
            </a:r>
            <a:r>
              <a:rPr lang="cs-CZ" b="1" dirty="0"/>
              <a:t>nebere v potaz ideologii</a:t>
            </a:r>
          </a:p>
        </p:txBody>
      </p:sp>
    </p:spTree>
    <p:extLst>
      <p:ext uri="{BB962C8B-B14F-4D97-AF65-F5344CB8AC3E}">
        <p14:creationId xmlns:p14="http://schemas.microsoft.com/office/powerpoint/2010/main" val="263015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První pokusy: Herfindahl-Hirschmann a Rae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Herfindahl-Hirschmannův index koncentrace (1945):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204864"/>
            <a:ext cx="17049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3501008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dirty="0" err="1"/>
              <a:t>Raeho</a:t>
            </a:r>
            <a:r>
              <a:rPr lang="cs-CZ" sz="3600" dirty="0"/>
              <a:t> index frakcionalizace (1967):</a:t>
            </a:r>
          </a:p>
          <a:p>
            <a:endParaRPr lang="cs-CZ" sz="3600" dirty="0"/>
          </a:p>
          <a:p>
            <a:endParaRPr lang="cs-CZ" sz="3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365104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9F4F2-F51B-4CDC-8799-1A1C53AC7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HH a F (interpretace)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6CAFE8-7E49-4D23-A385-931FA905F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HH index udává pravděpodobnost, že dva náhodně vybrané parlamentní hlasy jsou pro tutéž stranu nebo – při aplikaci na členy parlamentu – že dva náhodně vybraní poslanci náleží k téže straně</a:t>
            </a:r>
          </a:p>
          <a:p>
            <a:r>
              <a:rPr lang="cs-CZ" dirty="0"/>
              <a:t>FF index určuje pravděpodobnost, že dva náhodně vybrané parlamentní hlasy patří různým stranám. </a:t>
            </a:r>
          </a:p>
        </p:txBody>
      </p:sp>
    </p:spTree>
    <p:extLst>
      <p:ext uri="{BB962C8B-B14F-4D97-AF65-F5344CB8AC3E}">
        <p14:creationId xmlns:p14="http://schemas.microsoft.com/office/powerpoint/2010/main" val="30973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27216-11C1-4C4C-9C49-97D88CC26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5774F2-4E7B-4A58-B680-9A927D324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Konfigurace 50-50 H= 0.5 F=0.5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 	25-25-25-25 H=0.25, F=0.75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(F není intuitivní)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0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Laakso-Taageperův</a:t>
            </a:r>
            <a:r>
              <a:rPr lang="cs-CZ" dirty="0"/>
              <a:t> (1979) index efektivního počtu stran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060848"/>
            <a:ext cx="25336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350100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Index, udávající počet stejně velkých stran, které by měly potenciálně stejný vliv na frakcionalizaci stranického systému, jako mají různě velké strany.</a:t>
            </a:r>
          </a:p>
          <a:p>
            <a:r>
              <a:rPr lang="cs-CZ" dirty="0"/>
              <a:t>„Váží“: nadhodnocuje velké strany, podhodnocuje malé, nejmenší nepočítá skoro vůbec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vlastnosti 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Stejná hodnota N (např. 3) může být generována rozdílnými počty stran (3-23)</a:t>
            </a:r>
          </a:p>
          <a:p>
            <a:r>
              <a:rPr lang="cs-CZ" dirty="0"/>
              <a:t>Systém může být fragmentovanější bez toho, aniž by v něm přibyla další strana</a:t>
            </a:r>
          </a:p>
          <a:p>
            <a:r>
              <a:rPr lang="cs-CZ" dirty="0"/>
              <a:t>Když strana přibude (ubude), fragmentace se vůbec nemusí změnit stejným směrem</a:t>
            </a:r>
          </a:p>
          <a:p>
            <a:r>
              <a:rPr lang="cs-CZ" dirty="0"/>
              <a:t>Tyto vlastnosti </a:t>
            </a:r>
            <a:r>
              <a:rPr lang="cs-CZ" b="1" dirty="0"/>
              <a:t>komplikují interpretaci indexu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si N moc neví rady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Stranické systémy: 51-49 a 51-10-10-10-10-9.</a:t>
            </a:r>
          </a:p>
          <a:p>
            <a:endParaRPr lang="cs-CZ" dirty="0"/>
          </a:p>
          <a:p>
            <a:r>
              <a:rPr lang="cs-CZ" dirty="0"/>
              <a:t>N v prvním případě asi 1,98, ve druhém 3,22.</a:t>
            </a:r>
          </a:p>
          <a:p>
            <a:endParaRPr lang="cs-CZ" dirty="0"/>
          </a:p>
          <a:p>
            <a:r>
              <a:rPr lang="cs-CZ" dirty="0"/>
              <a:t>Druhý výsledek není moc intuitivní.</a:t>
            </a:r>
          </a:p>
          <a:p>
            <a:endParaRPr lang="cs-CZ" dirty="0"/>
          </a:p>
          <a:p>
            <a:r>
              <a:rPr lang="cs-CZ" dirty="0"/>
              <a:t>Řada pokusů to napravit (</a:t>
            </a:r>
            <a:r>
              <a:rPr lang="cs-CZ" dirty="0" err="1"/>
              <a:t>Molinar</a:t>
            </a:r>
            <a:r>
              <a:rPr lang="cs-CZ" dirty="0"/>
              <a:t>, </a:t>
            </a:r>
            <a:r>
              <a:rPr lang="cs-CZ" dirty="0" err="1"/>
              <a:t>Dunleavy-Boucek</a:t>
            </a:r>
            <a:r>
              <a:rPr lang="cs-CZ" dirty="0"/>
              <a:t> indexy)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15641-30AD-40AD-AD4F-279D60A3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Možné řešení: Efektivní počet relevantních stran (Dumont-Caulier 2003)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051F8-704D-49F7-B460-9E4F1CCB6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Pracuje se silou stran při vytváření většinových koalic (Banzhafův index)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 konfigurace se stranou nad 50% je vždy 1.</a:t>
            </a:r>
          </a:p>
          <a:p>
            <a:r>
              <a:rPr lang="cs-CZ" dirty="0"/>
              <a:t>„</a:t>
            </a:r>
            <a:r>
              <a:rPr lang="cs-CZ" dirty="0" err="1"/>
              <a:t>Relevantní“v</a:t>
            </a:r>
            <a:r>
              <a:rPr lang="cs-CZ" dirty="0"/>
              <a:t> názvu vlastně skutečně reprezentuje </a:t>
            </a:r>
            <a:r>
              <a:rPr lang="cs-CZ" dirty="0" err="1"/>
              <a:t>Sartoriho</a:t>
            </a:r>
            <a:r>
              <a:rPr lang="cs-CZ" dirty="0"/>
              <a:t> koaliční nebo vyděračský potenciál. Strany, které nejsou k vytváření minimálních koalic potřeba, ho nemají.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429000"/>
            <a:ext cx="19716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44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656</Words>
  <Application>Microsoft Office PowerPoint</Application>
  <PresentationFormat>Předvádění na obrazovce (4:3)</PresentationFormat>
  <Paragraphs>73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Kvantitativní způsoby reprezentace výsledku voleb/stranické soutěže</vt:lpstr>
      <vt:lpstr>Kdy začala politologie počítat</vt:lpstr>
      <vt:lpstr>První pokusy: Herfindahl-Hirschmann a Rae</vt:lpstr>
      <vt:lpstr>HH a F (interpretace)</vt:lpstr>
      <vt:lpstr>Problém</vt:lpstr>
      <vt:lpstr>Laakso-Taageperův (1979) index efektivního počtu stran</vt:lpstr>
      <vt:lpstr>Vybrané vlastnosti N</vt:lpstr>
      <vt:lpstr>Kde si N moc neví rady</vt:lpstr>
      <vt:lpstr>Možné řešení: Efektivní počet relevantních stran (Dumont-Caulier 2003) </vt:lpstr>
      <vt:lpstr>Banzhafův index a ENRP (výpočet)</vt:lpstr>
      <vt:lpstr>Jak reprezentovat stranickou soutěž</vt:lpstr>
      <vt:lpstr>Nagayamovy segmentované diagramy</vt:lpstr>
      <vt:lpstr>Struktura diagramu</vt:lpstr>
      <vt:lpstr>Příklad: srovnání britské stranické soutěže 1951 a 2005: Nagayamův diagram</vt:lpstr>
      <vt:lpstr>Jak vše počítat: ElectMach</vt:lpstr>
      <vt:lpstr>Electmach- data input</vt:lpstr>
      <vt:lpstr>Electmach- vzorce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 Chytilek</cp:lastModifiedBy>
  <cp:revision>37</cp:revision>
  <dcterms:created xsi:type="dcterms:W3CDTF">2019-09-30T20:05:41Z</dcterms:created>
  <dcterms:modified xsi:type="dcterms:W3CDTF">2019-10-02T16:18:47Z</dcterms:modified>
</cp:coreProperties>
</file>