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5" r:id="rId3"/>
    <p:sldMasterId id="2147483750" r:id="rId4"/>
    <p:sldMasterId id="2147483765" r:id="rId5"/>
    <p:sldMasterId id="2147483780" r:id="rId6"/>
    <p:sldMasterId id="2147483795" r:id="rId7"/>
  </p:sldMasterIdLst>
  <p:notesMasterIdLst>
    <p:notesMasterId r:id="rId32"/>
  </p:notesMasterIdLst>
  <p:sldIdLst>
    <p:sldId id="256" r:id="rId8"/>
    <p:sldId id="259" r:id="rId9"/>
    <p:sldId id="289" r:id="rId10"/>
    <p:sldId id="292" r:id="rId11"/>
    <p:sldId id="293" r:id="rId12"/>
    <p:sldId id="282" r:id="rId13"/>
    <p:sldId id="287" r:id="rId14"/>
    <p:sldId id="288" r:id="rId15"/>
    <p:sldId id="286" r:id="rId16"/>
    <p:sldId id="261" r:id="rId17"/>
    <p:sldId id="291" r:id="rId18"/>
    <p:sldId id="263" r:id="rId19"/>
    <p:sldId id="267" r:id="rId20"/>
    <p:sldId id="265" r:id="rId21"/>
    <p:sldId id="274" r:id="rId22"/>
    <p:sldId id="276" r:id="rId23"/>
    <p:sldId id="273" r:id="rId24"/>
    <p:sldId id="294" r:id="rId25"/>
    <p:sldId id="290" r:id="rId26"/>
    <p:sldId id="285" r:id="rId27"/>
    <p:sldId id="278" r:id="rId28"/>
    <p:sldId id="283" r:id="rId29"/>
    <p:sldId id="284" r:id="rId30"/>
    <p:sldId id="281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1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38196-B9D9-4E55-9D99-D46B10DA9FD9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D949A4-F731-4823-AD69-1BF23D595288}">
      <dgm:prSet phldrT="[Text]"/>
      <dgm:spPr/>
      <dgm:t>
        <a:bodyPr/>
        <a:lstStyle/>
        <a:p>
          <a:r>
            <a:rPr lang="cs-CZ" b="1" dirty="0" smtClean="0"/>
            <a:t>Proč se tématu vyhýbat</a:t>
          </a:r>
          <a:endParaRPr lang="cs-CZ" b="1" dirty="0"/>
        </a:p>
      </dgm:t>
    </dgm:pt>
    <dgm:pt modelId="{25F6E372-99DC-4761-9A3F-A71643A98449}" type="parTrans" cxnId="{0E3F8F9B-80D4-4D58-9461-26C782821087}">
      <dgm:prSet/>
      <dgm:spPr/>
      <dgm:t>
        <a:bodyPr/>
        <a:lstStyle/>
        <a:p>
          <a:endParaRPr lang="cs-CZ"/>
        </a:p>
      </dgm:t>
    </dgm:pt>
    <dgm:pt modelId="{9DAA7E91-0216-4042-981F-89427806DF3B}" type="sibTrans" cxnId="{0E3F8F9B-80D4-4D58-9461-26C782821087}">
      <dgm:prSet/>
      <dgm:spPr/>
      <dgm:t>
        <a:bodyPr/>
        <a:lstStyle/>
        <a:p>
          <a:endParaRPr lang="cs-CZ"/>
        </a:p>
      </dgm:t>
    </dgm:pt>
    <dgm:pt modelId="{F9EE3A90-27E7-4760-9CD6-EF0C9EB74014}">
      <dgm:prSet phldrT="[Text]"/>
      <dgm:spPr/>
      <dgm:t>
        <a:bodyPr/>
        <a:lstStyle/>
        <a:p>
          <a:r>
            <a:rPr lang="cs-CZ" b="1" dirty="0" smtClean="0"/>
            <a:t>Výhoda vlastníka tématu (voliči, tón v médiích- multiplikuje se)</a:t>
          </a:r>
          <a:endParaRPr lang="cs-CZ" b="1" dirty="0"/>
        </a:p>
      </dgm:t>
    </dgm:pt>
    <dgm:pt modelId="{3C5B1D95-6F16-426E-91C4-EE2CC4DDD4A7}" type="parTrans" cxnId="{511937D8-B4B7-4CE1-9E74-9A8E750294B1}">
      <dgm:prSet/>
      <dgm:spPr/>
      <dgm:t>
        <a:bodyPr/>
        <a:lstStyle/>
        <a:p>
          <a:endParaRPr lang="cs-CZ"/>
        </a:p>
      </dgm:t>
    </dgm:pt>
    <dgm:pt modelId="{FE006E6E-4134-4C4D-AE96-88E7349BAA87}" type="sibTrans" cxnId="{511937D8-B4B7-4CE1-9E74-9A8E750294B1}">
      <dgm:prSet/>
      <dgm:spPr/>
      <dgm:t>
        <a:bodyPr/>
        <a:lstStyle/>
        <a:p>
          <a:endParaRPr lang="cs-CZ"/>
        </a:p>
      </dgm:t>
    </dgm:pt>
    <dgm:pt modelId="{F16C0C13-DEE3-4F56-867B-08513605A68F}">
      <dgm:prSet phldrT="[Text]"/>
      <dgm:spPr/>
      <dgm:t>
        <a:bodyPr/>
        <a:lstStyle/>
        <a:p>
          <a:r>
            <a:rPr lang="cs-CZ" b="1" dirty="0" smtClean="0"/>
            <a:t>Proč se tématu nevyhýbat</a:t>
          </a:r>
          <a:endParaRPr lang="cs-CZ" b="1" dirty="0"/>
        </a:p>
      </dgm:t>
    </dgm:pt>
    <dgm:pt modelId="{D8DBA772-D268-4DA9-90B4-D3A9D8CDC188}" type="parTrans" cxnId="{86BD67BD-CAF6-451A-8AC6-D04DD169955B}">
      <dgm:prSet/>
      <dgm:spPr/>
      <dgm:t>
        <a:bodyPr/>
        <a:lstStyle/>
        <a:p>
          <a:endParaRPr lang="cs-CZ"/>
        </a:p>
      </dgm:t>
    </dgm:pt>
    <dgm:pt modelId="{8693ECEB-4728-42A7-B77B-642633D650D0}" type="sibTrans" cxnId="{86BD67BD-CAF6-451A-8AC6-D04DD169955B}">
      <dgm:prSet/>
      <dgm:spPr/>
      <dgm:t>
        <a:bodyPr/>
        <a:lstStyle/>
        <a:p>
          <a:endParaRPr lang="cs-CZ"/>
        </a:p>
      </dgm:t>
    </dgm:pt>
    <dgm:pt modelId="{4BC05940-9ADF-4EC7-864F-17F062965CBF}">
      <dgm:prSet phldrT="[Text]"/>
      <dgm:spPr/>
      <dgm:t>
        <a:bodyPr/>
        <a:lstStyle/>
        <a:p>
          <a:r>
            <a:rPr lang="cs-CZ" b="1" dirty="0" smtClean="0"/>
            <a:t>Strach z posunu mediánu (propojení TV a pozice- multipartismy) </a:t>
          </a:r>
          <a:endParaRPr lang="cs-CZ" b="1" dirty="0"/>
        </a:p>
      </dgm:t>
    </dgm:pt>
    <dgm:pt modelId="{7C914744-AE90-43DB-852E-AF4B242932EF}" type="parTrans" cxnId="{1A523451-3076-4205-B5F8-60EBC8EA2D6B}">
      <dgm:prSet/>
      <dgm:spPr/>
      <dgm:t>
        <a:bodyPr/>
        <a:lstStyle/>
        <a:p>
          <a:endParaRPr lang="cs-CZ"/>
        </a:p>
      </dgm:t>
    </dgm:pt>
    <dgm:pt modelId="{6D439BC7-EFE7-4987-A505-EFAAE10667A2}" type="sibTrans" cxnId="{1A523451-3076-4205-B5F8-60EBC8EA2D6B}">
      <dgm:prSet/>
      <dgm:spPr/>
      <dgm:t>
        <a:bodyPr/>
        <a:lstStyle/>
        <a:p>
          <a:endParaRPr lang="cs-CZ"/>
        </a:p>
      </dgm:t>
    </dgm:pt>
    <dgm:pt modelId="{1A16254A-B200-4B83-9224-E4847290ED04}">
      <dgm:prSet phldrT="[Text]"/>
      <dgm:spPr/>
      <dgm:t>
        <a:bodyPr/>
        <a:lstStyle/>
        <a:p>
          <a:r>
            <a:rPr lang="cs-CZ" b="1" dirty="0" smtClean="0"/>
            <a:t>Exogenní vlivy, média (US, multipartismy)</a:t>
          </a:r>
          <a:endParaRPr lang="cs-CZ" b="1" dirty="0"/>
        </a:p>
      </dgm:t>
    </dgm:pt>
    <dgm:pt modelId="{86EC94F9-C4BB-4FEC-A0DF-B0FEBAD03D95}" type="parTrans" cxnId="{779DA60A-4B28-4C52-B6F5-D270855ED036}">
      <dgm:prSet/>
      <dgm:spPr/>
      <dgm:t>
        <a:bodyPr/>
        <a:lstStyle/>
        <a:p>
          <a:endParaRPr lang="cs-CZ"/>
        </a:p>
      </dgm:t>
    </dgm:pt>
    <dgm:pt modelId="{1B46B520-9232-49DE-A783-A3F37656B644}" type="sibTrans" cxnId="{779DA60A-4B28-4C52-B6F5-D270855ED036}">
      <dgm:prSet/>
      <dgm:spPr/>
      <dgm:t>
        <a:bodyPr/>
        <a:lstStyle/>
        <a:p>
          <a:endParaRPr lang="cs-CZ"/>
        </a:p>
      </dgm:t>
    </dgm:pt>
    <dgm:pt modelId="{DFF2D259-1780-474B-BE25-F6C73DE9D6C7}">
      <dgm:prSet phldrT="[Text]"/>
      <dgm:spPr/>
      <dgm:t>
        <a:bodyPr/>
        <a:lstStyle/>
        <a:p>
          <a:r>
            <a:rPr lang="cs-CZ" b="1" dirty="0" smtClean="0"/>
            <a:t>Nemožnost soupeře negativně konfrontovat (US)</a:t>
          </a:r>
          <a:endParaRPr lang="cs-CZ" b="1" dirty="0"/>
        </a:p>
      </dgm:t>
    </dgm:pt>
    <dgm:pt modelId="{FD309FDA-7C53-4711-871B-F427C30E3C33}" type="parTrans" cxnId="{0A561E26-E3D7-46A8-B140-E8CD2319C50E}">
      <dgm:prSet/>
      <dgm:spPr/>
      <dgm:t>
        <a:bodyPr/>
        <a:lstStyle/>
        <a:p>
          <a:endParaRPr lang="cs-CZ"/>
        </a:p>
      </dgm:t>
    </dgm:pt>
    <dgm:pt modelId="{D4279A19-DABF-4577-BC36-F19BFDF24C4C}" type="sibTrans" cxnId="{0A561E26-E3D7-46A8-B140-E8CD2319C50E}">
      <dgm:prSet/>
      <dgm:spPr/>
      <dgm:t>
        <a:bodyPr/>
        <a:lstStyle/>
        <a:p>
          <a:endParaRPr lang="cs-CZ"/>
        </a:p>
      </dgm:t>
    </dgm:pt>
    <dgm:pt modelId="{40E7C1A6-8C90-42C5-BAB1-57B4154AEC55}" type="pres">
      <dgm:prSet presAssocID="{84538196-B9D9-4E55-9D99-D46B10DA9FD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17183D-ADF5-41A3-9081-0B629ECABD50}" type="pres">
      <dgm:prSet presAssocID="{84538196-B9D9-4E55-9D99-D46B10DA9FD9}" presName="dummyMaxCanvas" presStyleCnt="0"/>
      <dgm:spPr/>
    </dgm:pt>
    <dgm:pt modelId="{32819281-8410-4AF6-9EC9-491BE7EF05DD}" type="pres">
      <dgm:prSet presAssocID="{84538196-B9D9-4E55-9D99-D46B10DA9FD9}" presName="parentComposite" presStyleCnt="0"/>
      <dgm:spPr/>
    </dgm:pt>
    <dgm:pt modelId="{D978FDFB-67BD-421E-9BBC-08634E019B98}" type="pres">
      <dgm:prSet presAssocID="{84538196-B9D9-4E55-9D99-D46B10DA9FD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EFF06786-7D71-42DF-9671-E4C8CCAD13B0}" type="pres">
      <dgm:prSet presAssocID="{84538196-B9D9-4E55-9D99-D46B10DA9FD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711DD2E4-3977-4C0D-8E6C-E1D31CECAAF7}" type="pres">
      <dgm:prSet presAssocID="{84538196-B9D9-4E55-9D99-D46B10DA9FD9}" presName="childrenComposite" presStyleCnt="0"/>
      <dgm:spPr/>
    </dgm:pt>
    <dgm:pt modelId="{BD4DFD09-76BA-40E9-B562-3D4E035DE1C4}" type="pres">
      <dgm:prSet presAssocID="{84538196-B9D9-4E55-9D99-D46B10DA9FD9}" presName="dummyMaxCanvas_ChildArea" presStyleCnt="0"/>
      <dgm:spPr/>
    </dgm:pt>
    <dgm:pt modelId="{BBB710F6-BDDC-4493-BDCB-D40AD4691C0B}" type="pres">
      <dgm:prSet presAssocID="{84538196-B9D9-4E55-9D99-D46B10DA9FD9}" presName="fulcrum" presStyleLbl="alignAccFollowNode1" presStyleIdx="2" presStyleCnt="4"/>
      <dgm:spPr/>
    </dgm:pt>
    <dgm:pt modelId="{4AB089E1-0965-429B-81EA-32B8240CF5F5}" type="pres">
      <dgm:prSet presAssocID="{84538196-B9D9-4E55-9D99-D46B10DA9FD9}" presName="balance_13" presStyleLbl="alignAccFollowNode1" presStyleIdx="3" presStyleCnt="4">
        <dgm:presLayoutVars>
          <dgm:bulletEnabled val="1"/>
        </dgm:presLayoutVars>
      </dgm:prSet>
      <dgm:spPr/>
    </dgm:pt>
    <dgm:pt modelId="{B0DAAE7F-8E83-49BF-B5B4-24F32E9682AC}" type="pres">
      <dgm:prSet presAssocID="{84538196-B9D9-4E55-9D99-D46B10DA9FD9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6C8871-9D18-4112-BA42-5C4032A98F58}" type="pres">
      <dgm:prSet presAssocID="{84538196-B9D9-4E55-9D99-D46B10DA9FD9}" presName="right_13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3C6C9C-D097-41A2-8C65-B6BD10389587}" type="pres">
      <dgm:prSet presAssocID="{84538196-B9D9-4E55-9D99-D46B10DA9FD9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19A5EA-7A24-4049-8013-39BC6D47741D}" type="pres">
      <dgm:prSet presAssocID="{84538196-B9D9-4E55-9D99-D46B10DA9FD9}" presName="left_13_1" presStyleLbl="node1" presStyleIdx="3" presStyleCnt="4" custLinFactNeighborX="473" custLinFactNeighborY="-18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1615CF-0556-4491-B9F8-3ADACA7BE7A9}" type="presOf" srcId="{4BC05940-9ADF-4EC7-864F-17F062965CBF}" destId="{B0DAAE7F-8E83-49BF-B5B4-24F32E9682AC}" srcOrd="0" destOrd="0" presId="urn:microsoft.com/office/officeart/2005/8/layout/balance1"/>
    <dgm:cxn modelId="{9B11CB45-9607-4F9E-8E87-6D6ED5594D06}" type="presOf" srcId="{F16C0C13-DEE3-4F56-867B-08513605A68F}" destId="{EFF06786-7D71-42DF-9671-E4C8CCAD13B0}" srcOrd="0" destOrd="0" presId="urn:microsoft.com/office/officeart/2005/8/layout/balance1"/>
    <dgm:cxn modelId="{BD488A5F-8903-4C20-874E-12CAAC5A8A0F}" type="presOf" srcId="{F9EE3A90-27E7-4760-9CD6-EF0C9EB74014}" destId="{9319A5EA-7A24-4049-8013-39BC6D47741D}" srcOrd="0" destOrd="0" presId="urn:microsoft.com/office/officeart/2005/8/layout/balance1"/>
    <dgm:cxn modelId="{779DA60A-4B28-4C52-B6F5-D270855ED036}" srcId="{F16C0C13-DEE3-4F56-867B-08513605A68F}" destId="{1A16254A-B200-4B83-9224-E4847290ED04}" srcOrd="1" destOrd="0" parTransId="{86EC94F9-C4BB-4FEC-A0DF-B0FEBAD03D95}" sibTransId="{1B46B520-9232-49DE-A783-A3F37656B644}"/>
    <dgm:cxn modelId="{FE984119-B8F3-4DEE-AE23-792EE75A3DAB}" type="presOf" srcId="{A6D949A4-F731-4823-AD69-1BF23D595288}" destId="{D978FDFB-67BD-421E-9BBC-08634E019B98}" srcOrd="0" destOrd="0" presId="urn:microsoft.com/office/officeart/2005/8/layout/balance1"/>
    <dgm:cxn modelId="{07B7A4E7-1197-4D38-8816-484D9E2F3650}" type="presOf" srcId="{1A16254A-B200-4B83-9224-E4847290ED04}" destId="{AF6C8871-9D18-4112-BA42-5C4032A98F58}" srcOrd="0" destOrd="0" presId="urn:microsoft.com/office/officeart/2005/8/layout/balance1"/>
    <dgm:cxn modelId="{295B975B-584A-47A1-88B8-0C12D0B71ACD}" type="presOf" srcId="{DFF2D259-1780-474B-BE25-F6C73DE9D6C7}" destId="{A33C6C9C-D097-41A2-8C65-B6BD10389587}" srcOrd="0" destOrd="0" presId="urn:microsoft.com/office/officeart/2005/8/layout/balance1"/>
    <dgm:cxn modelId="{511937D8-B4B7-4CE1-9E74-9A8E750294B1}" srcId="{A6D949A4-F731-4823-AD69-1BF23D595288}" destId="{F9EE3A90-27E7-4760-9CD6-EF0C9EB74014}" srcOrd="0" destOrd="0" parTransId="{3C5B1D95-6F16-426E-91C4-EE2CC4DDD4A7}" sibTransId="{FE006E6E-4134-4C4D-AE96-88E7349BAA87}"/>
    <dgm:cxn modelId="{0E3F8F9B-80D4-4D58-9461-26C782821087}" srcId="{84538196-B9D9-4E55-9D99-D46B10DA9FD9}" destId="{A6D949A4-F731-4823-AD69-1BF23D595288}" srcOrd="0" destOrd="0" parTransId="{25F6E372-99DC-4761-9A3F-A71643A98449}" sibTransId="{9DAA7E91-0216-4042-981F-89427806DF3B}"/>
    <dgm:cxn modelId="{9D165A58-AF98-4A25-93F3-071F1B1DBCAC}" type="presOf" srcId="{84538196-B9D9-4E55-9D99-D46B10DA9FD9}" destId="{40E7C1A6-8C90-42C5-BAB1-57B4154AEC55}" srcOrd="0" destOrd="0" presId="urn:microsoft.com/office/officeart/2005/8/layout/balance1"/>
    <dgm:cxn modelId="{86BD67BD-CAF6-451A-8AC6-D04DD169955B}" srcId="{84538196-B9D9-4E55-9D99-D46B10DA9FD9}" destId="{F16C0C13-DEE3-4F56-867B-08513605A68F}" srcOrd="1" destOrd="0" parTransId="{D8DBA772-D268-4DA9-90B4-D3A9D8CDC188}" sibTransId="{8693ECEB-4728-42A7-B77B-642633D650D0}"/>
    <dgm:cxn modelId="{1A523451-3076-4205-B5F8-60EBC8EA2D6B}" srcId="{F16C0C13-DEE3-4F56-867B-08513605A68F}" destId="{4BC05940-9ADF-4EC7-864F-17F062965CBF}" srcOrd="0" destOrd="0" parTransId="{7C914744-AE90-43DB-852E-AF4B242932EF}" sibTransId="{6D439BC7-EFE7-4987-A505-EFAAE10667A2}"/>
    <dgm:cxn modelId="{0A561E26-E3D7-46A8-B140-E8CD2319C50E}" srcId="{F16C0C13-DEE3-4F56-867B-08513605A68F}" destId="{DFF2D259-1780-474B-BE25-F6C73DE9D6C7}" srcOrd="2" destOrd="0" parTransId="{FD309FDA-7C53-4711-871B-F427C30E3C33}" sibTransId="{D4279A19-DABF-4577-BC36-F19BFDF24C4C}"/>
    <dgm:cxn modelId="{AD81B54F-9D11-4862-A3F0-3132C983D3EB}" type="presParOf" srcId="{40E7C1A6-8C90-42C5-BAB1-57B4154AEC55}" destId="{9017183D-ADF5-41A3-9081-0B629ECABD50}" srcOrd="0" destOrd="0" presId="urn:microsoft.com/office/officeart/2005/8/layout/balance1"/>
    <dgm:cxn modelId="{9AB050BD-7F9B-409D-B893-87CC34DFC4B0}" type="presParOf" srcId="{40E7C1A6-8C90-42C5-BAB1-57B4154AEC55}" destId="{32819281-8410-4AF6-9EC9-491BE7EF05DD}" srcOrd="1" destOrd="0" presId="urn:microsoft.com/office/officeart/2005/8/layout/balance1"/>
    <dgm:cxn modelId="{70F3D1AB-91F4-4DAD-8B04-FB8F0FEE5A7F}" type="presParOf" srcId="{32819281-8410-4AF6-9EC9-491BE7EF05DD}" destId="{D978FDFB-67BD-421E-9BBC-08634E019B98}" srcOrd="0" destOrd="0" presId="urn:microsoft.com/office/officeart/2005/8/layout/balance1"/>
    <dgm:cxn modelId="{6BC9B4F0-029D-451A-BF0B-546C0F6DD802}" type="presParOf" srcId="{32819281-8410-4AF6-9EC9-491BE7EF05DD}" destId="{EFF06786-7D71-42DF-9671-E4C8CCAD13B0}" srcOrd="1" destOrd="0" presId="urn:microsoft.com/office/officeart/2005/8/layout/balance1"/>
    <dgm:cxn modelId="{DD4411D9-AC37-401B-A2F1-CDF596B247B6}" type="presParOf" srcId="{40E7C1A6-8C90-42C5-BAB1-57B4154AEC55}" destId="{711DD2E4-3977-4C0D-8E6C-E1D31CECAAF7}" srcOrd="2" destOrd="0" presId="urn:microsoft.com/office/officeart/2005/8/layout/balance1"/>
    <dgm:cxn modelId="{C9B6E699-2212-4405-AAF6-6EA6DFABF9F1}" type="presParOf" srcId="{711DD2E4-3977-4C0D-8E6C-E1D31CECAAF7}" destId="{BD4DFD09-76BA-40E9-B562-3D4E035DE1C4}" srcOrd="0" destOrd="0" presId="urn:microsoft.com/office/officeart/2005/8/layout/balance1"/>
    <dgm:cxn modelId="{76687EDB-5D6C-4198-AFEF-6841ABCABA5C}" type="presParOf" srcId="{711DD2E4-3977-4C0D-8E6C-E1D31CECAAF7}" destId="{BBB710F6-BDDC-4493-BDCB-D40AD4691C0B}" srcOrd="1" destOrd="0" presId="urn:microsoft.com/office/officeart/2005/8/layout/balance1"/>
    <dgm:cxn modelId="{01A4E824-7EF9-43FB-BB8C-9DF1BB7E4592}" type="presParOf" srcId="{711DD2E4-3977-4C0D-8E6C-E1D31CECAAF7}" destId="{4AB089E1-0965-429B-81EA-32B8240CF5F5}" srcOrd="2" destOrd="0" presId="urn:microsoft.com/office/officeart/2005/8/layout/balance1"/>
    <dgm:cxn modelId="{4260A089-E5AC-472C-9A35-DE63DD5207AC}" type="presParOf" srcId="{711DD2E4-3977-4C0D-8E6C-E1D31CECAAF7}" destId="{B0DAAE7F-8E83-49BF-B5B4-24F32E9682AC}" srcOrd="3" destOrd="0" presId="urn:microsoft.com/office/officeart/2005/8/layout/balance1"/>
    <dgm:cxn modelId="{067E8D94-0CD9-4F49-9922-08C131369DC2}" type="presParOf" srcId="{711DD2E4-3977-4C0D-8E6C-E1D31CECAAF7}" destId="{AF6C8871-9D18-4112-BA42-5C4032A98F58}" srcOrd="4" destOrd="0" presId="urn:microsoft.com/office/officeart/2005/8/layout/balance1"/>
    <dgm:cxn modelId="{72E8CC4D-5B85-4D20-8EFE-5BF43156A8FD}" type="presParOf" srcId="{711DD2E4-3977-4C0D-8E6C-E1D31CECAAF7}" destId="{A33C6C9C-D097-41A2-8C65-B6BD10389587}" srcOrd="5" destOrd="0" presId="urn:microsoft.com/office/officeart/2005/8/layout/balance1"/>
    <dgm:cxn modelId="{FB6A17F1-CC90-409F-BF8D-C34F2E925A6A}" type="presParOf" srcId="{711DD2E4-3977-4C0D-8E6C-E1D31CECAAF7}" destId="{9319A5EA-7A24-4049-8013-39BC6D47741D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78FDFB-67BD-421E-9BBC-08634E019B98}">
      <dsp:nvSpPr>
        <dsp:cNvPr id="0" name=""/>
        <dsp:cNvSpPr/>
      </dsp:nvSpPr>
      <dsp:spPr>
        <a:xfrm>
          <a:off x="476451" y="0"/>
          <a:ext cx="1941167" cy="10784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Proč se tématu vyhýbat</a:t>
          </a:r>
          <a:endParaRPr lang="cs-CZ" sz="2000" b="1" kern="1200" dirty="0"/>
        </a:p>
      </dsp:txBody>
      <dsp:txXfrm>
        <a:off x="476451" y="0"/>
        <a:ext cx="1941167" cy="1078426"/>
      </dsp:txXfrm>
    </dsp:sp>
    <dsp:sp modelId="{EFF06786-7D71-42DF-9671-E4C8CCAD13B0}">
      <dsp:nvSpPr>
        <dsp:cNvPr id="0" name=""/>
        <dsp:cNvSpPr/>
      </dsp:nvSpPr>
      <dsp:spPr>
        <a:xfrm>
          <a:off x="3280360" y="0"/>
          <a:ext cx="1941167" cy="10784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Proč se tématu nevyhýbat</a:t>
          </a:r>
          <a:endParaRPr lang="cs-CZ" sz="2000" b="1" kern="1200" dirty="0"/>
        </a:p>
      </dsp:txBody>
      <dsp:txXfrm>
        <a:off x="3280360" y="0"/>
        <a:ext cx="1941167" cy="1078426"/>
      </dsp:txXfrm>
    </dsp:sp>
    <dsp:sp modelId="{BBB710F6-BDDC-4493-BDCB-D40AD4691C0B}">
      <dsp:nvSpPr>
        <dsp:cNvPr id="0" name=""/>
        <dsp:cNvSpPr/>
      </dsp:nvSpPr>
      <dsp:spPr>
        <a:xfrm>
          <a:off x="2444579" y="4583312"/>
          <a:ext cx="808819" cy="80881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089E1-0965-429B-81EA-32B8240CF5F5}">
      <dsp:nvSpPr>
        <dsp:cNvPr id="0" name=""/>
        <dsp:cNvSpPr/>
      </dsp:nvSpPr>
      <dsp:spPr>
        <a:xfrm rot="240000">
          <a:off x="421789" y="4236723"/>
          <a:ext cx="4854400" cy="339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AAE7F-8E83-49BF-B5B4-24F32E9682AC}">
      <dsp:nvSpPr>
        <dsp:cNvPr id="0" name=""/>
        <dsp:cNvSpPr/>
      </dsp:nvSpPr>
      <dsp:spPr>
        <a:xfrm rot="240000">
          <a:off x="3336435" y="3388008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Strach z posunu mediánu (propojení TV a pozice- multipartismy) </a:t>
          </a:r>
          <a:endParaRPr lang="cs-CZ" sz="1200" b="1" kern="1200" dirty="0"/>
        </a:p>
      </dsp:txBody>
      <dsp:txXfrm rot="240000">
        <a:off x="3336435" y="3388008"/>
        <a:ext cx="1936860" cy="902378"/>
      </dsp:txXfrm>
    </dsp:sp>
    <dsp:sp modelId="{AF6C8871-9D18-4112-BA42-5C4032A98F58}">
      <dsp:nvSpPr>
        <dsp:cNvPr id="0" name=""/>
        <dsp:cNvSpPr/>
      </dsp:nvSpPr>
      <dsp:spPr>
        <a:xfrm rot="240000">
          <a:off x="3406532" y="2417424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Exogenní vlivy, média (US, multipartismy)</a:t>
          </a:r>
          <a:endParaRPr lang="cs-CZ" sz="1200" b="1" kern="1200" dirty="0"/>
        </a:p>
      </dsp:txBody>
      <dsp:txXfrm rot="240000">
        <a:off x="3406532" y="2417424"/>
        <a:ext cx="1936860" cy="902378"/>
      </dsp:txXfrm>
    </dsp:sp>
    <dsp:sp modelId="{A33C6C9C-D097-41A2-8C65-B6BD10389587}">
      <dsp:nvSpPr>
        <dsp:cNvPr id="0" name=""/>
        <dsp:cNvSpPr/>
      </dsp:nvSpPr>
      <dsp:spPr>
        <a:xfrm rot="240000">
          <a:off x="3476630" y="1468409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Nemožnost soupeře negativně konfrontovat (US)</a:t>
          </a:r>
          <a:endParaRPr lang="cs-CZ" sz="1200" b="1" kern="1200" dirty="0"/>
        </a:p>
      </dsp:txBody>
      <dsp:txXfrm rot="240000">
        <a:off x="3476630" y="1468409"/>
        <a:ext cx="1936860" cy="902378"/>
      </dsp:txXfrm>
    </dsp:sp>
    <dsp:sp modelId="{9319A5EA-7A24-4049-8013-39BC6D47741D}">
      <dsp:nvSpPr>
        <dsp:cNvPr id="0" name=""/>
        <dsp:cNvSpPr/>
      </dsp:nvSpPr>
      <dsp:spPr>
        <a:xfrm rot="240000">
          <a:off x="568923" y="3175039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Výhoda vlastníka tématu (voliči, tón v médiích- multiplikuje se)</a:t>
          </a:r>
          <a:endParaRPr lang="cs-CZ" sz="1200" b="1" kern="1200" dirty="0"/>
        </a:p>
      </dsp:txBody>
      <dsp:txXfrm rot="240000">
        <a:off x="568923" y="3175039"/>
        <a:ext cx="1936860" cy="902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CBE8-16D2-4682-B2A6-493937E4A052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C914-075C-471D-AACC-235C5DAD5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9765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0DA9-0696-47F7-A25F-EB8E854482F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152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0470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3813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864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4466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8236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541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760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3451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63609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0459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8775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75085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727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17071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85294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1222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76215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258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82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8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61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4253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91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82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980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839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777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942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182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183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469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6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16270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196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005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042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0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9945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284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927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237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67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57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4155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631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41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177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801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969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69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973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791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854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58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792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873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169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414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127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263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720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51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042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309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12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7298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923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99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184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62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96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673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6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1418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824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07236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174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389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252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957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973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3714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589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4829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7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18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64811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504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579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88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227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7275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524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979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083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3.12.2019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217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3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Pozice, valence, tematické vlastnictví a volební chování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Roman Chytilek, </a:t>
            </a:r>
            <a:r>
              <a:rPr lang="cs-CZ" dirty="0" smtClean="0"/>
              <a:t>3.12</a:t>
            </a:r>
            <a:r>
              <a:rPr lang="cs-CZ" dirty="0" smtClean="0"/>
              <a:t>. </a:t>
            </a:r>
            <a:r>
              <a:rPr lang="cs-CZ" dirty="0" smtClean="0"/>
              <a:t>2019 POLn6000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461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Tematické vlastnictví (koncept)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Riker</a:t>
            </a:r>
            <a:r>
              <a:rPr lang="cs-CZ" dirty="0" smtClean="0">
                <a:solidFill>
                  <a:schemeClr val="bg1"/>
                </a:solidFill>
              </a:rPr>
              <a:t> (1983, 1993), </a:t>
            </a:r>
            <a:r>
              <a:rPr lang="cs-CZ" dirty="0" err="1" smtClean="0">
                <a:solidFill>
                  <a:schemeClr val="bg1"/>
                </a:solidFill>
              </a:rPr>
              <a:t>Budge-Farlie</a:t>
            </a:r>
            <a:r>
              <a:rPr lang="cs-CZ" dirty="0" smtClean="0">
                <a:solidFill>
                  <a:schemeClr val="bg1"/>
                </a:solidFill>
              </a:rPr>
              <a:t> (1983), </a:t>
            </a:r>
            <a:r>
              <a:rPr lang="cs-CZ" dirty="0" err="1" smtClean="0">
                <a:solidFill>
                  <a:schemeClr val="bg1"/>
                </a:solidFill>
              </a:rPr>
              <a:t>Petrocik</a:t>
            </a:r>
            <a:r>
              <a:rPr lang="cs-CZ" dirty="0" smtClean="0">
                <a:solidFill>
                  <a:schemeClr val="bg1"/>
                </a:solidFill>
              </a:rPr>
              <a:t> (1996):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bg1"/>
                </a:solidFill>
              </a:rPr>
              <a:t>Přesvědčení (voličů), </a:t>
            </a:r>
            <a:r>
              <a:rPr lang="cs-CZ" i="1" dirty="0">
                <a:solidFill>
                  <a:schemeClr val="bg1"/>
                </a:solidFill>
              </a:rPr>
              <a:t>že některé strany jsou schopny lépe nakládat s určitými problémy než </a:t>
            </a:r>
            <a:r>
              <a:rPr lang="cs-CZ" i="1" dirty="0" smtClean="0">
                <a:solidFill>
                  <a:schemeClr val="bg1"/>
                </a:solidFill>
              </a:rPr>
              <a:t>jiné…. "</a:t>
            </a:r>
            <a:r>
              <a:rPr lang="cs-CZ" i="1" dirty="0">
                <a:solidFill>
                  <a:schemeClr val="bg1"/>
                </a:solidFill>
              </a:rPr>
              <a:t>lepší </a:t>
            </a:r>
            <a:r>
              <a:rPr lang="cs-CZ" i="1" dirty="0" smtClean="0">
                <a:solidFill>
                  <a:schemeClr val="bg1"/>
                </a:solidFill>
              </a:rPr>
              <a:t>nakládání„= (</a:t>
            </a:r>
            <a:r>
              <a:rPr lang="cs-CZ" i="1" dirty="0" err="1">
                <a:solidFill>
                  <a:schemeClr val="bg1"/>
                </a:solidFill>
              </a:rPr>
              <a:t>Petrocik</a:t>
            </a:r>
            <a:r>
              <a:rPr lang="cs-CZ" i="1" dirty="0">
                <a:solidFill>
                  <a:schemeClr val="bg1"/>
                </a:solidFill>
              </a:rPr>
              <a:t> 1996: 826</a:t>
            </a:r>
            <a:r>
              <a:rPr lang="cs-CZ" i="1" dirty="0" smtClean="0">
                <a:solidFill>
                  <a:schemeClr val="bg1"/>
                </a:solidFill>
              </a:rPr>
              <a:t>)„</a:t>
            </a:r>
            <a:r>
              <a:rPr lang="cs-CZ" i="1" dirty="0">
                <a:solidFill>
                  <a:schemeClr val="bg1"/>
                </a:solidFill>
              </a:rPr>
              <a:t>schopnost lépe zvládat problémy, které jsou významné pro voliče. Děje se tak pomocí reputace, kterou si strana vydobyla v některých politických otázkách a pozornosti, kterou jim věnuje. To vše vede voliče k tomu, aby se domnívali, že je více než ostatní strany zavázána k tomu, aby je řešila“. </a:t>
            </a:r>
            <a:endParaRPr lang="cs-CZ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Na individuální i agregované úrovni </a:t>
            </a:r>
            <a:r>
              <a:rPr lang="cs-CZ" b="1" dirty="0" smtClean="0">
                <a:solidFill>
                  <a:schemeClr val="bg1"/>
                </a:solidFill>
              </a:rPr>
              <a:t>relativně stabilní veličina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schemeClr val="bg1"/>
                </a:solidFill>
              </a:rPr>
              <a:t>Problém s </a:t>
            </a:r>
            <a:r>
              <a:rPr lang="cs-CZ" b="1" dirty="0" err="1" smtClean="0">
                <a:solidFill>
                  <a:schemeClr val="bg1"/>
                </a:solidFill>
              </a:rPr>
              <a:t>jednodimenzionalitou</a:t>
            </a:r>
            <a:r>
              <a:rPr lang="cs-CZ" b="1" dirty="0" smtClean="0">
                <a:solidFill>
                  <a:schemeClr val="bg1"/>
                </a:solidFill>
              </a:rPr>
              <a:t> a měřením</a:t>
            </a:r>
          </a:p>
        </p:txBody>
      </p:sp>
    </p:spTree>
    <p:extLst>
      <p:ext uri="{BB962C8B-B14F-4D97-AF65-F5344CB8AC3E}">
        <p14:creationId xmlns="" xmlns:p14="http://schemas.microsoft.com/office/powerpoint/2010/main" val="41029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Tématické hlasování/vlastnictví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John Petrocik (1980- studie amerických prezidentských voleb- Reagan vs. Carter)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Voliči se rozhodují podle toho, komu přisuzují největší kompetenci v tématech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Úkolem stran není umisťovat se v prostoru, ale snažit se zeslabit nebo zesílit přítomnost témat v politické soutěži („boj tématy“, </a:t>
            </a:r>
            <a:r>
              <a:rPr lang="cs-CZ" b="1" dirty="0" smtClean="0">
                <a:solidFill>
                  <a:schemeClr val="bg1"/>
                </a:solidFill>
              </a:rPr>
              <a:t>Stokes, Riker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17923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dimenze tematického vlastnictví (</a:t>
            </a:r>
            <a:r>
              <a:rPr lang="cs-CZ" dirty="0" err="1" smtClean="0"/>
              <a:t>Walgrave</a:t>
            </a:r>
            <a:r>
              <a:rPr lang="cs-CZ" dirty="0" smtClean="0"/>
              <a:t> et al. 2012)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Kompetenční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Vyšší </a:t>
            </a:r>
            <a:r>
              <a:rPr lang="cs-CZ" b="1" dirty="0" smtClean="0">
                <a:solidFill>
                  <a:schemeClr val="bg1"/>
                </a:solidFill>
              </a:rPr>
              <a:t>přiznaná kompetence </a:t>
            </a:r>
            <a:r>
              <a:rPr lang="cs-CZ" dirty="0" smtClean="0">
                <a:solidFill>
                  <a:schemeClr val="bg1"/>
                </a:solidFill>
              </a:rPr>
              <a:t>straně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v tématu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Přizná ho méně respondentů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Více fragmentované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Lepší prediktor volby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Více koreluje s dalšími proměnnými (</a:t>
            </a:r>
            <a:r>
              <a:rPr lang="cs-CZ" dirty="0" err="1" smtClean="0">
                <a:solidFill>
                  <a:schemeClr val="bg1"/>
                </a:solidFill>
              </a:rPr>
              <a:t>makrokompetence</a:t>
            </a:r>
            <a:r>
              <a:rPr lang="cs-CZ" dirty="0" smtClean="0">
                <a:solidFill>
                  <a:schemeClr val="bg1"/>
                </a:solidFill>
              </a:rPr>
              <a:t>, stranická identifikace)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Proměnlivější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Asociativní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Silnější </a:t>
            </a:r>
            <a:r>
              <a:rPr lang="cs-CZ" b="1" dirty="0" smtClean="0">
                <a:solidFill>
                  <a:schemeClr val="bg1"/>
                </a:solidFill>
              </a:rPr>
              <a:t>spontánní asociace </a:t>
            </a:r>
            <a:r>
              <a:rPr lang="cs-CZ" dirty="0" smtClean="0">
                <a:solidFill>
                  <a:schemeClr val="bg1"/>
                </a:solidFill>
              </a:rPr>
              <a:t>strany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s tématem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Přizná více respondentů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Větší koncentrace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 něco horší prediktor volby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Stálejší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949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Americká varianta (</a:t>
            </a:r>
            <a:r>
              <a:rPr lang="cs-CZ" b="1" dirty="0" err="1" smtClean="0">
                <a:solidFill>
                  <a:schemeClr val="bg1"/>
                </a:solidFill>
              </a:rPr>
              <a:t>Riker</a:t>
            </a:r>
            <a:r>
              <a:rPr lang="cs-CZ" b="1" dirty="0" smtClean="0">
                <a:solidFill>
                  <a:schemeClr val="bg1"/>
                </a:solidFill>
              </a:rPr>
              <a:t> 1983)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vnášet a zvýrazňovat ve stranické soutěži </a:t>
            </a:r>
            <a:r>
              <a:rPr lang="cs-CZ" b="1" i="1" dirty="0" smtClean="0">
                <a:solidFill>
                  <a:schemeClr val="bg1"/>
                </a:solidFill>
              </a:rPr>
              <a:t>nikoliv ta </a:t>
            </a:r>
            <a:r>
              <a:rPr lang="cs-CZ" i="1" dirty="0" smtClean="0">
                <a:solidFill>
                  <a:schemeClr val="bg1"/>
                </a:solidFill>
              </a:rPr>
              <a:t>témata, v nichž strana chce v diskusi </a:t>
            </a:r>
            <a:r>
              <a:rPr lang="cs-CZ" b="1" i="1" dirty="0" smtClean="0">
                <a:solidFill>
                  <a:schemeClr val="bg1"/>
                </a:solidFill>
              </a:rPr>
              <a:t>konfrontovat opozici</a:t>
            </a:r>
            <a:r>
              <a:rPr lang="cs-CZ" b="1" i="1" dirty="0">
                <a:solidFill>
                  <a:schemeClr val="bg1"/>
                </a:solidFill>
              </a:rPr>
              <a:t>, </a:t>
            </a:r>
            <a:r>
              <a:rPr lang="cs-CZ" i="1" dirty="0">
                <a:solidFill>
                  <a:schemeClr val="bg1"/>
                </a:solidFill>
              </a:rPr>
              <a:t>ale taková, v nichž se cítí </a:t>
            </a:r>
            <a:r>
              <a:rPr lang="cs-CZ" b="1" i="1" dirty="0" smtClean="0">
                <a:solidFill>
                  <a:schemeClr val="bg1"/>
                </a:solidFill>
              </a:rPr>
              <a:t>silná </a:t>
            </a:r>
            <a:r>
              <a:rPr lang="cs-CZ" b="1" i="1" dirty="0">
                <a:solidFill>
                  <a:schemeClr val="bg1"/>
                </a:solidFill>
              </a:rPr>
              <a:t>a </a:t>
            </a:r>
            <a:r>
              <a:rPr lang="cs-CZ" b="1" i="1" dirty="0" err="1">
                <a:solidFill>
                  <a:schemeClr val="bg1"/>
                </a:solidFill>
              </a:rPr>
              <a:t>kredibilní</a:t>
            </a:r>
            <a:r>
              <a:rPr lang="cs-CZ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Ostatním tématům se vyhýbá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Témata, v nichž nikdo nemá převahu, nejsou obsahem soutěže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Normativní pohled: </a:t>
            </a:r>
            <a:r>
              <a:rPr lang="cs-CZ" u="sng" dirty="0" smtClean="0">
                <a:solidFill>
                  <a:schemeClr val="bg1"/>
                </a:solidFill>
              </a:rPr>
              <a:t>nebezpečný </a:t>
            </a:r>
            <a:r>
              <a:rPr lang="cs-CZ" dirty="0" smtClean="0">
                <a:solidFill>
                  <a:schemeClr val="bg1"/>
                </a:solidFill>
              </a:rPr>
              <a:t>mód soutěže z hlediska </a:t>
            </a:r>
            <a:r>
              <a:rPr lang="cs-CZ" u="sng" dirty="0" smtClean="0">
                <a:solidFill>
                  <a:schemeClr val="bg1"/>
                </a:solidFill>
              </a:rPr>
              <a:t>kvality demokracie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Egan</a:t>
            </a:r>
            <a:r>
              <a:rPr lang="cs-CZ" dirty="0" smtClean="0">
                <a:solidFill>
                  <a:schemeClr val="bg1"/>
                </a:solidFill>
              </a:rPr>
              <a:t> 2013)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Evropská varianta (</a:t>
            </a:r>
            <a:r>
              <a:rPr lang="cs-CZ" b="1" dirty="0" err="1" smtClean="0">
                <a:solidFill>
                  <a:schemeClr val="bg1"/>
                </a:solidFill>
              </a:rPr>
              <a:t>Budge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Farlie</a:t>
            </a:r>
            <a:r>
              <a:rPr lang="cs-CZ" b="1" dirty="0" smtClean="0">
                <a:solidFill>
                  <a:schemeClr val="bg1"/>
                </a:solidFill>
              </a:rPr>
              <a:t> 1983)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Zvyšování nebo naopak snižování palčivosti jednotlivých témat má </a:t>
            </a:r>
            <a:r>
              <a:rPr lang="cs-CZ" dirty="0" smtClean="0">
                <a:solidFill>
                  <a:schemeClr val="bg1"/>
                </a:solidFill>
              </a:rPr>
              <a:t>bezprostřední </a:t>
            </a:r>
            <a:r>
              <a:rPr lang="cs-CZ" dirty="0">
                <a:solidFill>
                  <a:schemeClr val="bg1"/>
                </a:solidFill>
              </a:rPr>
              <a:t>efekt na volební zisk </a:t>
            </a:r>
            <a:r>
              <a:rPr lang="cs-CZ" dirty="0" smtClean="0">
                <a:solidFill>
                  <a:schemeClr val="bg1"/>
                </a:solidFill>
              </a:rPr>
              <a:t>strany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Volič volí ty strany, kterým přiznává nejvyšší kompetenci v nejpalčivějších tématech v době voleb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Strany se víc liší v palčivosti než v pozicích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? PROČ V EVROPSKÝCH MULTIPARTISMECH NEEXISTUJE AMERICKÝ PROBLÉM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Tematické vlastnictví jako strategie stranické soutěže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8428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Prerekvizita</a:t>
            </a:r>
            <a:r>
              <a:rPr lang="cs-CZ" dirty="0" smtClean="0"/>
              <a:t>: strany vlastní témata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Část stran (silně) </a:t>
            </a:r>
            <a:r>
              <a:rPr lang="cs-CZ" b="1" dirty="0" smtClean="0">
                <a:solidFill>
                  <a:schemeClr val="bg1"/>
                </a:solidFill>
              </a:rPr>
              <a:t>nevlastní žádné téma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Část témat nikdo </a:t>
            </a:r>
            <a:r>
              <a:rPr lang="cs-CZ" dirty="0" smtClean="0">
                <a:solidFill>
                  <a:schemeClr val="bg1"/>
                </a:solidFill>
              </a:rPr>
              <a:t>dlouhodobě </a:t>
            </a:r>
            <a:r>
              <a:rPr lang="cs-CZ" b="1" dirty="0" smtClean="0">
                <a:solidFill>
                  <a:schemeClr val="bg1"/>
                </a:solidFill>
              </a:rPr>
              <a:t>nevlastní („</a:t>
            </a:r>
            <a:r>
              <a:rPr lang="cs-CZ" dirty="0" smtClean="0">
                <a:solidFill>
                  <a:schemeClr val="bg1"/>
                </a:solidFill>
              </a:rPr>
              <a:t>výkonnostní témata“)</a:t>
            </a:r>
          </a:p>
          <a:p>
            <a:r>
              <a:rPr lang="cs-CZ" b="1" dirty="0">
                <a:solidFill>
                  <a:schemeClr val="bg1"/>
                </a:solidFill>
              </a:rPr>
              <a:t>Vlastnické poměry </a:t>
            </a:r>
            <a:r>
              <a:rPr lang="cs-CZ" dirty="0">
                <a:solidFill>
                  <a:schemeClr val="bg1"/>
                </a:solidFill>
              </a:rPr>
              <a:t>ve vyspělých západních zemích velmi různé (</a:t>
            </a:r>
            <a:r>
              <a:rPr lang="cs-CZ" dirty="0" err="1">
                <a:solidFill>
                  <a:schemeClr val="bg1"/>
                </a:solidFill>
              </a:rPr>
              <a:t>Bech-Seeberg</a:t>
            </a:r>
            <a:r>
              <a:rPr lang="cs-CZ" dirty="0">
                <a:solidFill>
                  <a:schemeClr val="bg1"/>
                </a:solidFill>
              </a:rPr>
              <a:t> 2014), příliš dobře není vysvětlitelné ani ideologicky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Některá témata </a:t>
            </a:r>
            <a:r>
              <a:rPr lang="cs-CZ" b="1" dirty="0" smtClean="0">
                <a:solidFill>
                  <a:schemeClr val="bg1"/>
                </a:solidFill>
              </a:rPr>
              <a:t>nikdo nechce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vlastněné téma „nepřátelsky převzít“? (</a:t>
            </a:r>
            <a:r>
              <a:rPr lang="cs-CZ" dirty="0" err="1" smtClean="0">
                <a:solidFill>
                  <a:schemeClr val="bg1"/>
                </a:solidFill>
              </a:rPr>
              <a:t>Walgrave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et al. 2009, </a:t>
            </a:r>
            <a:r>
              <a:rPr lang="cs-CZ" dirty="0" err="1" smtClean="0">
                <a:solidFill>
                  <a:schemeClr val="bg1"/>
                </a:solidFill>
              </a:rPr>
              <a:t>Tresch</a:t>
            </a:r>
            <a:r>
              <a:rPr lang="cs-CZ" dirty="0" smtClean="0">
                <a:solidFill>
                  <a:schemeClr val="bg1"/>
                </a:solidFill>
              </a:rPr>
              <a:t> et al. 2012):  </a:t>
            </a:r>
            <a:r>
              <a:rPr lang="cs-CZ" b="1" dirty="0" smtClean="0">
                <a:solidFill>
                  <a:schemeClr val="bg1"/>
                </a:solidFill>
              </a:rPr>
              <a:t>ne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téma ztratit? (</a:t>
            </a:r>
            <a:r>
              <a:rPr lang="cs-CZ" dirty="0" err="1" smtClean="0">
                <a:solidFill>
                  <a:schemeClr val="bg1"/>
                </a:solidFill>
              </a:rPr>
              <a:t>Bélanger</a:t>
            </a:r>
            <a:r>
              <a:rPr lang="cs-CZ" dirty="0" smtClean="0">
                <a:solidFill>
                  <a:schemeClr val="bg1"/>
                </a:solidFill>
              </a:rPr>
              <a:t> 2003, 2008): </a:t>
            </a:r>
            <a:r>
              <a:rPr lang="cs-CZ" b="1" dirty="0" smtClean="0">
                <a:solidFill>
                  <a:schemeClr val="bg1"/>
                </a:solidFill>
              </a:rPr>
              <a:t>ano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Nejslibnější </a:t>
            </a:r>
            <a:r>
              <a:rPr lang="cs-CZ" dirty="0" smtClean="0">
                <a:solidFill>
                  <a:schemeClr val="bg1"/>
                </a:solidFill>
              </a:rPr>
              <a:t>zisk tématu, které je v soutěži přítomné a nikdo ho silně nevlastní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</a:t>
            </a:r>
            <a:r>
              <a:rPr lang="cs-CZ" b="1" dirty="0" smtClean="0">
                <a:solidFill>
                  <a:schemeClr val="bg1"/>
                </a:solidFill>
              </a:rPr>
              <a:t> nových témat </a:t>
            </a:r>
            <a:r>
              <a:rPr lang="cs-CZ" dirty="0" smtClean="0">
                <a:solidFill>
                  <a:schemeClr val="bg1"/>
                </a:solidFill>
              </a:rPr>
              <a:t>společně s nimi často </a:t>
            </a:r>
            <a:r>
              <a:rPr lang="cs-CZ" b="1" dirty="0" smtClean="0">
                <a:solidFill>
                  <a:schemeClr val="bg1"/>
                </a:solidFill>
              </a:rPr>
              <a:t>vznikají i strany </a:t>
            </a:r>
            <a:r>
              <a:rPr lang="cs-CZ" dirty="0" smtClean="0">
                <a:solidFill>
                  <a:schemeClr val="bg1"/>
                </a:solidFill>
              </a:rPr>
              <a:t>(Wagner 2012)</a:t>
            </a:r>
          </a:p>
          <a:p>
            <a:endParaRPr lang="cs-CZ" b="1" dirty="0" smtClean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1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Taktiky zisku tématu (</a:t>
            </a:r>
            <a:r>
              <a:rPr lang="cs-CZ" dirty="0" err="1" smtClean="0"/>
              <a:t>Stubager</a:t>
            </a:r>
            <a:r>
              <a:rPr lang="cs-CZ" dirty="0" smtClean="0"/>
              <a:t> et al. 2012, </a:t>
            </a:r>
            <a:r>
              <a:rPr lang="cs-CZ" dirty="0" err="1" smtClean="0"/>
              <a:t>Stubager</a:t>
            </a:r>
            <a:r>
              <a:rPr lang="cs-CZ" dirty="0" smtClean="0"/>
              <a:t> 2014)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Výkonnost v politickém úřadu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Zesílená komunikace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Poziční úvahy (</a:t>
            </a:r>
            <a:r>
              <a:rPr lang="cs-CZ" dirty="0" smtClean="0">
                <a:solidFill>
                  <a:schemeClr val="bg1"/>
                </a:solidFill>
              </a:rPr>
              <a:t>dvě strategie- </a:t>
            </a:r>
            <a:r>
              <a:rPr lang="cs-CZ" b="1" dirty="0" smtClean="0">
                <a:solidFill>
                  <a:schemeClr val="bg1"/>
                </a:solidFill>
              </a:rPr>
              <a:t>mediánový volič </a:t>
            </a:r>
            <a:r>
              <a:rPr lang="cs-CZ" dirty="0" smtClean="0">
                <a:solidFill>
                  <a:schemeClr val="bg1"/>
                </a:solidFill>
              </a:rPr>
              <a:t>vs. </a:t>
            </a:r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oziční diferenciace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Širší propojení s elektorátem, kterého se téma nejvíc týká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Přerámování</a:t>
            </a:r>
          </a:p>
          <a:p>
            <a:endParaRPr lang="cs-CZ" b="1" dirty="0" smtClean="0"/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Blesk 3"/>
          <p:cNvSpPr/>
          <p:nvPr/>
        </p:nvSpPr>
        <p:spPr>
          <a:xfrm>
            <a:off x="4176585" y="4604953"/>
            <a:ext cx="2059459" cy="85673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31243" y="5290911"/>
            <a:ext cx="42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Do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1"/>
                </a:solidFill>
              </a:rPr>
              <a:t>hry začíná vstupovat </a:t>
            </a:r>
            <a:r>
              <a:rPr lang="cs-CZ" b="1" dirty="0" smtClean="0">
                <a:solidFill>
                  <a:schemeClr val="bg1"/>
                </a:solidFill>
              </a:rPr>
              <a:t>valence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17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Jak se bojuje tématy (Wagner 2012, </a:t>
            </a:r>
            <a:r>
              <a:rPr lang="cs-CZ" sz="3200" dirty="0" err="1"/>
              <a:t>Dolezal</a:t>
            </a:r>
            <a:r>
              <a:rPr lang="cs-CZ" sz="3200" dirty="0"/>
              <a:t> et al. 2014, </a:t>
            </a:r>
            <a:r>
              <a:rPr lang="cs-CZ" sz="3200" dirty="0" err="1"/>
              <a:t>Pardos</a:t>
            </a:r>
            <a:r>
              <a:rPr lang="cs-CZ" sz="3200" dirty="0"/>
              <a:t>- </a:t>
            </a:r>
            <a:r>
              <a:rPr lang="cs-CZ" sz="3200" dirty="0" err="1"/>
              <a:t>Prado</a:t>
            </a:r>
            <a:r>
              <a:rPr lang="cs-CZ" sz="3200" dirty="0"/>
              <a:t> 2012, </a:t>
            </a:r>
            <a:r>
              <a:rPr lang="cs-CZ" sz="3200" dirty="0" err="1"/>
              <a:t>Lachat</a:t>
            </a:r>
            <a:r>
              <a:rPr lang="cs-CZ" sz="3200" dirty="0"/>
              <a:t> 2014 a další)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Strany </a:t>
            </a:r>
            <a:r>
              <a:rPr lang="cs-CZ" b="1" dirty="0" smtClean="0">
                <a:solidFill>
                  <a:schemeClr val="bg1"/>
                </a:solidFill>
              </a:rPr>
              <a:t>zesíleně komunikují </a:t>
            </a:r>
            <a:r>
              <a:rPr lang="cs-CZ" dirty="0" smtClean="0">
                <a:solidFill>
                  <a:schemeClr val="bg1"/>
                </a:solidFill>
              </a:rPr>
              <a:t>témata, která vlastní- </a:t>
            </a:r>
            <a:r>
              <a:rPr lang="cs-CZ" b="1" dirty="0" smtClean="0">
                <a:solidFill>
                  <a:schemeClr val="bg1"/>
                </a:solidFill>
              </a:rPr>
              <a:t>řada výhod </a:t>
            </a:r>
            <a:r>
              <a:rPr lang="cs-CZ" dirty="0" smtClean="0">
                <a:solidFill>
                  <a:schemeClr val="bg1"/>
                </a:solidFill>
              </a:rPr>
              <a:t>(mj. </a:t>
            </a:r>
            <a:r>
              <a:rPr lang="cs-CZ" b="1" dirty="0" smtClean="0">
                <a:solidFill>
                  <a:schemeClr val="bg1"/>
                </a:solidFill>
              </a:rPr>
              <a:t>moderuje vliv prostorových vzdáleností</a:t>
            </a:r>
            <a:r>
              <a:rPr lang="cs-CZ" dirty="0" smtClean="0">
                <a:solidFill>
                  <a:schemeClr val="bg1"/>
                </a:solidFill>
              </a:rPr>
              <a:t>- </a:t>
            </a:r>
            <a:r>
              <a:rPr lang="cs-CZ" dirty="0" err="1" smtClean="0">
                <a:solidFill>
                  <a:schemeClr val="bg1"/>
                </a:solidFill>
              </a:rPr>
              <a:t>Lachat</a:t>
            </a:r>
            <a:r>
              <a:rPr lang="cs-CZ" dirty="0" smtClean="0">
                <a:solidFill>
                  <a:schemeClr val="bg1"/>
                </a:solidFill>
              </a:rPr>
              <a:t> 2014)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Soupeři stojí před rozhodnutím, zda se účastnit soutěže v tématech, která vlastní někdo jiný, empiricky se v multipartismech účastní (</a:t>
            </a:r>
            <a:r>
              <a:rPr lang="cs-CZ" dirty="0" err="1" smtClean="0">
                <a:solidFill>
                  <a:schemeClr val="bg1"/>
                </a:solidFill>
              </a:rPr>
              <a:t>Dolezal</a:t>
            </a:r>
            <a:r>
              <a:rPr lang="cs-CZ" dirty="0" smtClean="0">
                <a:solidFill>
                  <a:schemeClr val="bg1"/>
                </a:solidFill>
              </a:rPr>
              <a:t> et al. 2014), proč?</a:t>
            </a:r>
            <a:endParaRPr lang="cs-CZ" b="1" dirty="0" smtClean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83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Jak se bojuje tématy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b="1" dirty="0" smtClean="0"/>
          </a:p>
          <a:p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023924856"/>
              </p:ext>
            </p:extLst>
          </p:nvPr>
        </p:nvGraphicFramePr>
        <p:xfrm>
          <a:off x="976199" y="1979629"/>
          <a:ext cx="5697979" cy="53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985262" y="3535051"/>
            <a:ext cx="4835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Obvyklý výsledný stav- strany se mnohem více </a:t>
            </a:r>
            <a:r>
              <a:rPr lang="cs-CZ" b="1" dirty="0" smtClean="0">
                <a:solidFill>
                  <a:schemeClr val="bg1"/>
                </a:solidFill>
              </a:rPr>
              <a:t>odlišují v pozici</a:t>
            </a:r>
            <a:r>
              <a:rPr lang="cs-CZ" dirty="0" smtClean="0">
                <a:solidFill>
                  <a:schemeClr val="bg1"/>
                </a:solidFill>
              </a:rPr>
              <a:t>, kterou u témat zastávají, </a:t>
            </a:r>
            <a:r>
              <a:rPr lang="cs-CZ" b="1" dirty="0" smtClean="0">
                <a:solidFill>
                  <a:schemeClr val="bg1"/>
                </a:solidFill>
              </a:rPr>
              <a:t>než v důrazu</a:t>
            </a:r>
            <a:r>
              <a:rPr lang="cs-CZ" dirty="0" smtClean="0">
                <a:solidFill>
                  <a:schemeClr val="bg1"/>
                </a:solidFill>
              </a:rPr>
              <a:t>, který jim přikládají.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Jiná strategie- „rozmazání tématu“ (</a:t>
            </a:r>
            <a:r>
              <a:rPr lang="cs-CZ" b="1" i="1" dirty="0" err="1" smtClean="0">
                <a:solidFill>
                  <a:schemeClr val="bg1"/>
                </a:solidFill>
              </a:rPr>
              <a:t>blur</a:t>
            </a:r>
            <a:r>
              <a:rPr lang="cs-CZ" dirty="0" smtClean="0">
                <a:solidFill>
                  <a:schemeClr val="bg1"/>
                </a:solidFill>
              </a:rPr>
              <a:t>, Rovný 2012)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Jak se bojuje tématy (Wagner 2012, </a:t>
            </a:r>
            <a:r>
              <a:rPr lang="cs-CZ" sz="3200" dirty="0" err="1"/>
              <a:t>Dolezal</a:t>
            </a:r>
            <a:r>
              <a:rPr lang="cs-CZ" sz="3200" dirty="0"/>
              <a:t> et al. 2014, </a:t>
            </a:r>
            <a:r>
              <a:rPr lang="cs-CZ" sz="3200" dirty="0" err="1"/>
              <a:t>Pardos</a:t>
            </a:r>
            <a:r>
              <a:rPr lang="cs-CZ" sz="3200" dirty="0"/>
              <a:t>- </a:t>
            </a:r>
            <a:r>
              <a:rPr lang="cs-CZ" sz="3200" dirty="0" err="1"/>
              <a:t>Prado</a:t>
            </a:r>
            <a:r>
              <a:rPr lang="cs-CZ" sz="3200" dirty="0"/>
              <a:t> 2012, </a:t>
            </a:r>
            <a:r>
              <a:rPr lang="cs-CZ" sz="3200" dirty="0" err="1"/>
              <a:t>Lachat</a:t>
            </a:r>
            <a:r>
              <a:rPr lang="cs-CZ" sz="3200" dirty="0"/>
              <a:t> 2014 a další)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Strany </a:t>
            </a:r>
            <a:r>
              <a:rPr lang="cs-CZ" b="1" dirty="0" smtClean="0">
                <a:solidFill>
                  <a:schemeClr val="bg1"/>
                </a:solidFill>
              </a:rPr>
              <a:t>zesíleně komunikují </a:t>
            </a:r>
            <a:r>
              <a:rPr lang="cs-CZ" dirty="0" smtClean="0">
                <a:solidFill>
                  <a:schemeClr val="bg1"/>
                </a:solidFill>
              </a:rPr>
              <a:t>témata, která vlastní- </a:t>
            </a:r>
            <a:r>
              <a:rPr lang="cs-CZ" b="1" dirty="0" smtClean="0">
                <a:solidFill>
                  <a:schemeClr val="bg1"/>
                </a:solidFill>
              </a:rPr>
              <a:t>řada výhod </a:t>
            </a:r>
            <a:r>
              <a:rPr lang="cs-CZ" dirty="0" smtClean="0">
                <a:solidFill>
                  <a:schemeClr val="bg1"/>
                </a:solidFill>
              </a:rPr>
              <a:t>(mj. </a:t>
            </a:r>
            <a:r>
              <a:rPr lang="cs-CZ" b="1" dirty="0" smtClean="0">
                <a:solidFill>
                  <a:schemeClr val="bg1"/>
                </a:solidFill>
              </a:rPr>
              <a:t>moderuje vliv prostorových vzdáleností</a:t>
            </a:r>
            <a:r>
              <a:rPr lang="cs-CZ" dirty="0" smtClean="0">
                <a:solidFill>
                  <a:schemeClr val="bg1"/>
                </a:solidFill>
              </a:rPr>
              <a:t>- </a:t>
            </a:r>
            <a:r>
              <a:rPr lang="cs-CZ" dirty="0" err="1" smtClean="0">
                <a:solidFill>
                  <a:schemeClr val="bg1"/>
                </a:solidFill>
              </a:rPr>
              <a:t>Lachat</a:t>
            </a:r>
            <a:r>
              <a:rPr lang="cs-CZ" dirty="0" smtClean="0">
                <a:solidFill>
                  <a:schemeClr val="bg1"/>
                </a:solidFill>
              </a:rPr>
              <a:t> 2014)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Soupeři stojí před rozhodnutím, zda se účastnit soutěže v tématech, která vlastní někdo jiný, empiricky se v multipartismech účastní (</a:t>
            </a:r>
            <a:r>
              <a:rPr lang="cs-CZ" dirty="0" err="1" smtClean="0">
                <a:solidFill>
                  <a:schemeClr val="bg1"/>
                </a:solidFill>
              </a:rPr>
              <a:t>Dolezal</a:t>
            </a:r>
            <a:r>
              <a:rPr lang="cs-CZ" dirty="0" smtClean="0">
                <a:solidFill>
                  <a:schemeClr val="bg1"/>
                </a:solidFill>
              </a:rPr>
              <a:t> et al. 2014), proč?</a:t>
            </a:r>
            <a:endParaRPr lang="cs-CZ" b="1" dirty="0" smtClean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83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spolu souvisí valence, prostor a tematické vlastnictví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169" y="2211754"/>
            <a:ext cx="7901354" cy="42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916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strategie ve stranické soutěži a volební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Aktéři  (kandidáti, strany)ve stranickopolitické soutěži mají dostupné </a:t>
            </a:r>
            <a:r>
              <a:rPr lang="cs-CZ" b="1" dirty="0" smtClean="0">
                <a:solidFill>
                  <a:schemeClr val="bg1"/>
                </a:solidFill>
              </a:rPr>
              <a:t>tři kategorie strategií</a:t>
            </a:r>
            <a:r>
              <a:rPr lang="cs-CZ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bg1"/>
                </a:solidFill>
              </a:rPr>
              <a:t>Prostorové: </a:t>
            </a:r>
            <a:r>
              <a:rPr lang="cs-CZ" dirty="0" smtClean="0">
                <a:solidFill>
                  <a:schemeClr val="bg1"/>
                </a:solidFill>
              </a:rPr>
              <a:t>klíčová činnost </a:t>
            </a:r>
            <a:r>
              <a:rPr lang="cs-CZ" b="1" dirty="0" smtClean="0">
                <a:solidFill>
                  <a:schemeClr val="bg1"/>
                </a:solidFill>
              </a:rPr>
              <a:t>zaujímání</a:t>
            </a:r>
            <a:r>
              <a:rPr lang="cs-CZ" dirty="0" smtClean="0">
                <a:solidFill>
                  <a:schemeClr val="bg1"/>
                </a:solidFill>
              </a:rPr>
              <a:t> politických </a:t>
            </a:r>
            <a:r>
              <a:rPr lang="cs-CZ" b="1" dirty="0" smtClean="0">
                <a:solidFill>
                  <a:schemeClr val="bg1"/>
                </a:solidFill>
              </a:rPr>
              <a:t>pozic</a:t>
            </a:r>
            <a:r>
              <a:rPr lang="cs-CZ" dirty="0" smtClean="0">
                <a:solidFill>
                  <a:schemeClr val="bg1"/>
                </a:solidFill>
              </a:rPr>
              <a:t> (vůči sobě navzájem)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bg1"/>
                </a:solidFill>
              </a:rPr>
              <a:t>Valenční: </a:t>
            </a:r>
            <a:r>
              <a:rPr lang="cs-CZ" dirty="0" smtClean="0">
                <a:solidFill>
                  <a:schemeClr val="bg1"/>
                </a:solidFill>
              </a:rPr>
              <a:t>klíčová činnost důraz na vztah toho, </a:t>
            </a:r>
            <a:r>
              <a:rPr lang="cs-CZ" b="1" dirty="0" smtClean="0">
                <a:solidFill>
                  <a:schemeClr val="bg1"/>
                </a:solidFill>
              </a:rPr>
              <a:t>co strana chce a jaká 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bg1"/>
                </a:solidFill>
              </a:rPr>
              <a:t>Tematické vlastnictví: </a:t>
            </a:r>
            <a:r>
              <a:rPr lang="cs-CZ" dirty="0" smtClean="0">
                <a:solidFill>
                  <a:schemeClr val="bg1"/>
                </a:solidFill>
              </a:rPr>
              <a:t>klíčová činnost snaha o kontrolu </a:t>
            </a:r>
            <a:r>
              <a:rPr lang="cs-CZ" b="1" dirty="0" smtClean="0">
                <a:solidFill>
                  <a:schemeClr val="bg1"/>
                </a:solidFill>
              </a:rPr>
              <a:t>palčivosti</a:t>
            </a:r>
            <a:r>
              <a:rPr lang="cs-CZ" dirty="0" smtClean="0">
                <a:solidFill>
                  <a:schemeClr val="bg1"/>
                </a:solidFill>
              </a:rPr>
              <a:t> politických témat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bg1"/>
                </a:solidFill>
              </a:rPr>
              <a:t>ARGUMENT PŘEDNÁŠKY: Z HLEDISKA SOUTĚŽE STRAN I ROZHODOVÁNÍ VOLIČŮ TO NENÍ BUĎ/ANEBO, ALE VZTAHY JSOU SLOŽITĚJŠÍ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49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využívání strategií </a:t>
            </a:r>
            <a:r>
              <a:rPr lang="cs-CZ" b="1" dirty="0" smtClean="0">
                <a:solidFill>
                  <a:schemeClr val="bg1"/>
                </a:solidFill>
              </a:rPr>
              <a:t>není </a:t>
            </a:r>
            <a:r>
              <a:rPr lang="cs-CZ" dirty="0" smtClean="0">
                <a:solidFill>
                  <a:schemeClr val="bg1"/>
                </a:solidFill>
              </a:rPr>
              <a:t>(z hlediska aktivity stran ani rozhodování voličů)</a:t>
            </a:r>
            <a:r>
              <a:rPr lang="cs-CZ" b="1" dirty="0" smtClean="0">
                <a:solidFill>
                  <a:schemeClr val="bg1"/>
                </a:solidFill>
              </a:rPr>
              <a:t> hra s nulovým součtem.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z</a:t>
            </a:r>
            <a:r>
              <a:rPr lang="cs-CZ" b="1" dirty="0" smtClean="0">
                <a:solidFill>
                  <a:schemeClr val="bg1"/>
                </a:solidFill>
              </a:rPr>
              <a:t>výšený význam jedné </a:t>
            </a:r>
            <a:r>
              <a:rPr lang="cs-CZ" dirty="0">
                <a:solidFill>
                  <a:schemeClr val="bg1"/>
                </a:solidFill>
              </a:rPr>
              <a:t>v soutěži stran </a:t>
            </a:r>
            <a:r>
              <a:rPr lang="cs-CZ" dirty="0" smtClean="0">
                <a:solidFill>
                  <a:schemeClr val="bg1"/>
                </a:solidFill>
              </a:rPr>
              <a:t>obvykle</a:t>
            </a:r>
            <a:r>
              <a:rPr lang="cs-CZ" b="1" dirty="0" smtClean="0">
                <a:solidFill>
                  <a:schemeClr val="bg1"/>
                </a:solidFill>
              </a:rPr>
              <a:t> zvyšuje i hodnotu zbývajících.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ropojenost strategií (</a:t>
            </a:r>
            <a:r>
              <a:rPr lang="cs-CZ" dirty="0" smtClean="0">
                <a:solidFill>
                  <a:schemeClr val="bg1"/>
                </a:solidFill>
              </a:rPr>
              <a:t>věcná i analytická)</a:t>
            </a:r>
            <a:endParaRPr lang="cs-CZ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v rámci každé ze strategií existují pro strany „</a:t>
            </a:r>
            <a:r>
              <a:rPr lang="cs-CZ" b="1" dirty="0" smtClean="0">
                <a:solidFill>
                  <a:schemeClr val="bg1"/>
                </a:solidFill>
              </a:rPr>
              <a:t>odměňující taktiky“ </a:t>
            </a:r>
            <a:r>
              <a:rPr lang="cs-CZ" dirty="0" smtClean="0">
                <a:solidFill>
                  <a:schemeClr val="bg1"/>
                </a:solidFill>
              </a:rPr>
              <a:t>(Sartori 1976, č.2005).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modifikované pojetí kategorie </a:t>
            </a:r>
            <a:r>
              <a:rPr lang="cs-CZ" b="1" dirty="0" smtClean="0">
                <a:solidFill>
                  <a:schemeClr val="bg1"/>
                </a:solidFill>
              </a:rPr>
              <a:t>valence</a:t>
            </a:r>
          </a:p>
        </p:txBody>
      </p:sp>
    </p:spTree>
    <p:extLst>
      <p:ext uri="{BB962C8B-B14F-4D97-AF65-F5344CB8AC3E}">
        <p14:creationId xmlns="" xmlns:p14="http://schemas.microsoft.com/office/powerpoint/2010/main" val="1016086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ČR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Hrubý 2016 (diplomová práce)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Potvrdil, že strany postupují podle teorií tematického vlastnictví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Vybírají si několik málo témat, uvažují s ohledem na konkurenci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Přesto nesoulad mezi tím, jaká témata by strany chtěly prosazovat a jaká prosazují (veřejné mínění)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73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Případová studie: ANO 2011 a ODS v parlamentních volbách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191027"/>
            <a:ext cx="10554575" cy="3636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představit trojdimenzionální analytický rámec na úvahách o soutěžních strategiích ANO 2011 a ODS ve volbách do PS PČR 2013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zhodnotit možnosti využití v kvalitativněji pojatých studiích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důraz na pojetí kategorie valence </a:t>
            </a:r>
          </a:p>
        </p:txBody>
      </p:sp>
    </p:spTree>
    <p:extLst>
      <p:ext uri="{BB962C8B-B14F-4D97-AF65-F5344CB8AC3E}">
        <p14:creationId xmlns="" xmlns:p14="http://schemas.microsoft.com/office/powerpoint/2010/main" val="312665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Případová studie: Hnutí ANO2011 a ODS v parlamentních volbách 2013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ANO 2011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22763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Velmi slabá </a:t>
            </a:r>
            <a:r>
              <a:rPr lang="cs-CZ" dirty="0" err="1" smtClean="0">
                <a:solidFill>
                  <a:schemeClr val="bg1"/>
                </a:solidFill>
              </a:rPr>
              <a:t>navázanost</a:t>
            </a:r>
            <a:r>
              <a:rPr lang="cs-CZ" dirty="0" smtClean="0">
                <a:solidFill>
                  <a:schemeClr val="bg1"/>
                </a:solidFill>
              </a:rPr>
              <a:t> na společenské struktury (Lebeda 2014), význam krátkodobých faktorů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Téma </a:t>
            </a:r>
            <a:r>
              <a:rPr lang="cs-CZ" b="1" dirty="0" smtClean="0">
                <a:solidFill>
                  <a:schemeClr val="bg1"/>
                </a:solidFill>
              </a:rPr>
              <a:t>podoby politického procesu/systému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b="1" dirty="0" smtClean="0">
                <a:solidFill>
                  <a:schemeClr val="bg1"/>
                </a:solidFill>
              </a:rPr>
              <a:t>palčivost</a:t>
            </a:r>
            <a:r>
              <a:rPr lang="cs-CZ" dirty="0" smtClean="0">
                <a:solidFill>
                  <a:schemeClr val="bg1"/>
                </a:solidFill>
              </a:rPr>
              <a:t> ovlivňována i jinak než skrze program- Hrbková - Macková 2014, Vránková 2015)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Pozice: </a:t>
            </a:r>
            <a:r>
              <a:rPr lang="cs-CZ" dirty="0" smtClean="0">
                <a:solidFill>
                  <a:schemeClr val="bg1"/>
                </a:solidFill>
              </a:rPr>
              <a:t>kompletní obměna politických elit (krajní pozice- KDK, nejde tedy o „valenční téma“)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Dobrá </a:t>
            </a:r>
            <a:r>
              <a:rPr lang="cs-CZ" b="1" dirty="0" smtClean="0">
                <a:solidFill>
                  <a:schemeClr val="bg1"/>
                </a:solidFill>
              </a:rPr>
              <a:t>valence</a:t>
            </a:r>
            <a:r>
              <a:rPr lang="cs-CZ" dirty="0" smtClean="0">
                <a:solidFill>
                  <a:schemeClr val="bg1"/>
                </a:solidFill>
              </a:rPr>
              <a:t> (strana lidí vesměs nově vstupujících do celostátní politiky, v souladu s tématem i pozicí v něm)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Kombinace pozice, palčivosti a valence „podle teorie“ (Pardos-Prado 2012, Wagner 2012, Ezrow et al. 2014)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87417" y="2751139"/>
            <a:ext cx="5194583" cy="375907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Nejslabší </a:t>
            </a:r>
            <a:r>
              <a:rPr lang="cs-CZ" dirty="0" err="1" smtClean="0">
                <a:solidFill>
                  <a:schemeClr val="bg1"/>
                </a:solidFill>
              </a:rPr>
              <a:t>navázanost</a:t>
            </a:r>
            <a:r>
              <a:rPr lang="cs-CZ" dirty="0" smtClean="0">
                <a:solidFill>
                  <a:schemeClr val="bg1"/>
                </a:solidFill>
              </a:rPr>
              <a:t> na společenské struktury z tradičních stran (Lebeda 2014)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Snížená „makrokompetence“ strany před volbami 2013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Tradiční témata ekonomika a zahraniční/evropská politika, akcentuje (</a:t>
            </a:r>
            <a:r>
              <a:rPr lang="cs-CZ" b="1" dirty="0" smtClean="0">
                <a:solidFill>
                  <a:schemeClr val="bg1"/>
                </a:solidFill>
              </a:rPr>
              <a:t>palčivost</a:t>
            </a:r>
            <a:r>
              <a:rPr lang="cs-CZ" dirty="0" smtClean="0">
                <a:solidFill>
                  <a:schemeClr val="bg1"/>
                </a:solidFill>
              </a:rPr>
              <a:t>) i ve volbách 2013 (Eibl 2010, 2014)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ekonomických tématech se </a:t>
            </a:r>
            <a:r>
              <a:rPr lang="cs-CZ" b="1" dirty="0" smtClean="0">
                <a:solidFill>
                  <a:schemeClr val="bg1"/>
                </a:solidFill>
              </a:rPr>
              <a:t>pozice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blíží </a:t>
            </a:r>
            <a:r>
              <a:rPr lang="cs-CZ" dirty="0" smtClean="0">
                <a:solidFill>
                  <a:schemeClr val="bg1"/>
                </a:solidFill>
              </a:rPr>
              <a:t>TOP09 (Eibl – Havlík – Chytilek - Linek </a:t>
            </a:r>
            <a:r>
              <a:rPr lang="cs-CZ" dirty="0">
                <a:solidFill>
                  <a:schemeClr val="bg1"/>
                </a:solidFill>
              </a:rPr>
              <a:t>2014), </a:t>
            </a:r>
            <a:r>
              <a:rPr lang="cs-CZ" dirty="0" smtClean="0">
                <a:solidFill>
                  <a:schemeClr val="bg1"/>
                </a:solidFill>
              </a:rPr>
              <a:t>v evropských Svobodným, obě strany mají v nich minimálně stejnou </a:t>
            </a:r>
            <a:r>
              <a:rPr lang="cs-CZ" b="1" dirty="0" smtClean="0">
                <a:solidFill>
                  <a:schemeClr val="bg1"/>
                </a:solidFill>
              </a:rPr>
              <a:t>valenci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Musí soutěžit v dimenzi podoby politického systému (</a:t>
            </a:r>
            <a:r>
              <a:rPr lang="cs-CZ" b="1" dirty="0" smtClean="0">
                <a:solidFill>
                  <a:schemeClr val="bg1"/>
                </a:solidFill>
              </a:rPr>
              <a:t>pozice</a:t>
            </a:r>
            <a:r>
              <a:rPr lang="cs-CZ" dirty="0" smtClean="0">
                <a:solidFill>
                  <a:schemeClr val="bg1"/>
                </a:solidFill>
              </a:rPr>
              <a:t> „náprava legální cestou“, jen průměrná </a:t>
            </a:r>
            <a:r>
              <a:rPr lang="cs-CZ" b="1" dirty="0" smtClean="0">
                <a:solidFill>
                  <a:schemeClr val="bg1"/>
                </a:solidFill>
              </a:rPr>
              <a:t>valence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Uzavřená struktura příležitostí v oblasti tematické soutěže, valence hlavní kategorií, „v souladu s teorií“ (Clark 2008)</a:t>
            </a:r>
          </a:p>
        </p:txBody>
      </p:sp>
    </p:spTree>
    <p:extLst>
      <p:ext uri="{BB962C8B-B14F-4D97-AF65-F5344CB8AC3E}">
        <p14:creationId xmlns="" xmlns:p14="http://schemas.microsoft.com/office/powerpoint/2010/main" val="3966787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Literatura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4524" y="1932495"/>
            <a:ext cx="11726944" cy="4854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74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O jak důležité proměnné z hlediska voličovy volby jde? </a:t>
            </a:r>
            <a:r>
              <a:rPr lang="cs-CZ" sz="3200" dirty="0" err="1" smtClean="0"/>
              <a:t>Tématické</a:t>
            </a:r>
            <a:r>
              <a:rPr lang="cs-CZ" sz="3200" dirty="0" smtClean="0"/>
              <a:t> vlastnictví vs. Stranická identifikace (Lanz 2014)</a:t>
            </a:r>
            <a:endParaRPr lang="cs-CZ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3786330"/>
              </p:ext>
            </p:extLst>
          </p:nvPr>
        </p:nvGraphicFramePr>
        <p:xfrm>
          <a:off x="239350" y="1922584"/>
          <a:ext cx="10849206" cy="4746775"/>
        </p:xfrm>
        <a:graphic>
          <a:graphicData uri="http://schemas.openxmlformats.org/drawingml/2006/table">
            <a:tbl>
              <a:tblPr/>
              <a:tblGrid>
                <a:gridCol w="5424603"/>
                <a:gridCol w="5424603"/>
              </a:tblGrid>
              <a:tr h="944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 respondenta z hlediska stranické identifikace a přiznání kompetenčního tématického vlastnictví v nejpalčivějším tématu</a:t>
                      </a:r>
                      <a:endParaRPr lang="cs-CZ" sz="1100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Četnost</a:t>
                      </a:r>
                      <a:endParaRPr lang="cs-CZ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Nedeklaroval blízkost k žádné straně, některé ze stran přiřadil kompetenci v nejpalčivějším tématu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Deklaroval blízkost ke straně, přiřadil jí kompetenci v nejpalčivějším tématu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Deklaroval blízkost ke straně, přiřadil kompetenci v nejpalčivějším tématu jiné straně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Neoznačil v nejpalčivějším tématu žádnou stranu jako kompetentní, deklaroval blízkost ke straně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Neoznačil v nejpalčivějším tématu žádnou stranu jako kompetentní, nedeklaroval blízkost k žádné straně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659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probíhá soutěž v politickém prostoru (minulá přednáška)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-  Vychází z Downse: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Sartori: „odměňující taktika stranické soutěže“ </a:t>
            </a:r>
            <a:r>
              <a:rPr lang="cs-CZ" dirty="0" smtClean="0">
                <a:solidFill>
                  <a:schemeClr val="bg1"/>
                </a:solidFill>
              </a:rPr>
              <a:t>klíčová proměnná počet stran (důležité rozložení voličů), do čtyř stran dostředivě, od čtyř stran odstředivě. Strany si někdy prostor </a:t>
            </a:r>
            <a:r>
              <a:rPr lang="cs-CZ" b="1" dirty="0" smtClean="0">
                <a:solidFill>
                  <a:schemeClr val="bg1"/>
                </a:solidFill>
              </a:rPr>
              <a:t>brání, </a:t>
            </a:r>
            <a:r>
              <a:rPr lang="cs-CZ" dirty="0" smtClean="0">
                <a:solidFill>
                  <a:schemeClr val="bg1"/>
                </a:solidFill>
              </a:rPr>
              <a:t>někdy v něm bojují s jinými stranami (</a:t>
            </a:r>
            <a:r>
              <a:rPr lang="cs-CZ" b="1" dirty="0" smtClean="0">
                <a:solidFill>
                  <a:schemeClr val="bg1"/>
                </a:solidFill>
              </a:rPr>
              <a:t>akviziční soutěž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b="1" dirty="0" smtClean="0">
              <a:solidFill>
                <a:schemeClr val="bg1"/>
              </a:solidFill>
            </a:endParaRP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Ezrow et al.</a:t>
            </a:r>
            <a:r>
              <a:rPr lang="cs-CZ" dirty="0" smtClean="0">
                <a:solidFill>
                  <a:schemeClr val="bg1"/>
                </a:solidFill>
              </a:rPr>
              <a:t> (2005, 2008, 2014): komplikovanější argument- ve vyspělých zemích dostředivě, v postkomunistických větší polarizace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KLÍČOVÁ  OTÁZKA: JAKÁ JE ODMĚŇUJÍCÍ STRATEGIE Z HLEDISKA VZDÁLENOSTÍ STRAN OD SEBE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62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Příklad: srovnání prostorové soutěže stran v LP (ekonomika) a SLK (konzervatismus vs. liberalismus) dimenzi (Linek-Chytilek-Eibl 2016)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180" y="2590800"/>
            <a:ext cx="4510152" cy="37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145" y="2448185"/>
            <a:ext cx="4757902" cy="397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Valence ve stranické soutěži (dvě pojetí)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Typ tematické soutěže stran </a:t>
            </a:r>
            <a:r>
              <a:rPr lang="cs-CZ" dirty="0" smtClean="0">
                <a:solidFill>
                  <a:schemeClr val="bg1"/>
                </a:solidFill>
              </a:rPr>
              <a:t>(Budge, Linek, Eibl): konflikt ve stranické soutěži není dán </a:t>
            </a:r>
            <a:r>
              <a:rPr lang="cs-CZ" b="1" dirty="0" smtClean="0">
                <a:solidFill>
                  <a:schemeClr val="bg1"/>
                </a:solidFill>
              </a:rPr>
              <a:t>odlišností pozic </a:t>
            </a:r>
            <a:r>
              <a:rPr lang="cs-CZ" dirty="0" smtClean="0">
                <a:solidFill>
                  <a:schemeClr val="bg1"/>
                </a:solidFill>
              </a:rPr>
              <a:t>aktérů, ale jejich soubojem o to, kdo má lepší </a:t>
            </a:r>
            <a:r>
              <a:rPr lang="cs-CZ" b="1" dirty="0" smtClean="0">
                <a:solidFill>
                  <a:schemeClr val="bg1"/>
                </a:solidFill>
              </a:rPr>
              <a:t>kompetenci</a:t>
            </a:r>
            <a:r>
              <a:rPr lang="cs-CZ" dirty="0" smtClean="0">
                <a:solidFill>
                  <a:schemeClr val="bg1"/>
                </a:solidFill>
              </a:rPr>
              <a:t> ke zvládání polických témat. Soutěž stran je vždy buďto </a:t>
            </a:r>
            <a:r>
              <a:rPr lang="cs-CZ" b="1" dirty="0" smtClean="0">
                <a:solidFill>
                  <a:schemeClr val="bg1"/>
                </a:solidFill>
              </a:rPr>
              <a:t>více poziční nebo více valenční.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bg1"/>
                </a:solidFill>
              </a:rPr>
              <a:t>Donald Stokes </a:t>
            </a:r>
            <a:r>
              <a:rPr lang="cs-CZ" dirty="0" smtClean="0">
                <a:solidFill>
                  <a:schemeClr val="bg1"/>
                </a:solidFill>
              </a:rPr>
              <a:t>(zakladatel konceptu valence, stojí mezi oběma pojetími) </a:t>
            </a:r>
            <a:endParaRPr lang="cs-CZ" dirty="0">
              <a:solidFill>
                <a:schemeClr val="bg1"/>
              </a:solidFill>
            </a:endParaRP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Dimenze tematické soutěže stran </a:t>
            </a:r>
            <a:r>
              <a:rPr lang="cs-CZ" dirty="0" smtClean="0">
                <a:solidFill>
                  <a:schemeClr val="bg1"/>
                </a:solidFill>
              </a:rPr>
              <a:t>(Schofield, Laver, Clark, Chytilek): valence je přítomna vždy bez ohledu na míru pozičních odlišností aktérů. Úkolem strany spojit to, </a:t>
            </a:r>
            <a:r>
              <a:rPr lang="cs-CZ" b="1" dirty="0" smtClean="0">
                <a:solidFill>
                  <a:schemeClr val="bg1"/>
                </a:solidFill>
              </a:rPr>
              <a:t>co chce </a:t>
            </a:r>
            <a:r>
              <a:rPr lang="cs-CZ" dirty="0" smtClean="0">
                <a:solidFill>
                  <a:schemeClr val="bg1"/>
                </a:solidFill>
              </a:rPr>
              <a:t>(jaká témata a jakou pozici) s tím,</a:t>
            </a:r>
            <a:r>
              <a:rPr lang="cs-CZ" b="1" dirty="0" smtClean="0">
                <a:solidFill>
                  <a:schemeClr val="bg1"/>
                </a:solidFill>
              </a:rPr>
              <a:t> jaká je </a:t>
            </a:r>
            <a:r>
              <a:rPr lang="cs-CZ" dirty="0" smtClean="0">
                <a:solidFill>
                  <a:schemeClr val="bg1"/>
                </a:solidFill>
              </a:rPr>
              <a:t>(pověst strany, kompetence, výkonnost, integrita, odbornost). </a:t>
            </a:r>
            <a:r>
              <a:rPr lang="cs-CZ" b="1" dirty="0" smtClean="0">
                <a:solidFill>
                  <a:schemeClr val="bg1"/>
                </a:solidFill>
              </a:rPr>
              <a:t>Valence</a:t>
            </a:r>
            <a:r>
              <a:rPr lang="cs-CZ" dirty="0" smtClean="0">
                <a:solidFill>
                  <a:schemeClr val="bg1"/>
                </a:solidFill>
              </a:rPr>
              <a:t> může </a:t>
            </a:r>
            <a:r>
              <a:rPr lang="cs-CZ" b="1" dirty="0" smtClean="0">
                <a:solidFill>
                  <a:schemeClr val="bg1"/>
                </a:solidFill>
              </a:rPr>
              <a:t>moderovat</a:t>
            </a:r>
            <a:r>
              <a:rPr lang="cs-CZ" dirty="0" smtClean="0">
                <a:solidFill>
                  <a:schemeClr val="bg1"/>
                </a:solidFill>
              </a:rPr>
              <a:t> efekt </a:t>
            </a:r>
            <a:r>
              <a:rPr lang="cs-CZ" b="1" dirty="0" smtClean="0">
                <a:solidFill>
                  <a:schemeClr val="bg1"/>
                </a:solidFill>
              </a:rPr>
              <a:t>pozice.</a:t>
            </a:r>
          </a:p>
        </p:txBody>
      </p:sp>
    </p:spTree>
    <p:extLst>
      <p:ext uri="{BB962C8B-B14F-4D97-AF65-F5344CB8AC3E}">
        <p14:creationId xmlns="" xmlns:p14="http://schemas.microsoft.com/office/powerpoint/2010/main" val="24865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Valence (Clark)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Tématická</a:t>
            </a:r>
            <a:r>
              <a:rPr lang="cs-CZ" dirty="0" smtClean="0">
                <a:solidFill>
                  <a:schemeClr val="bg1"/>
                </a:solidFill>
              </a:rPr>
              <a:t> (všechny strany mají tytéž pozice, rozhoduje jen vnímaná kompetence)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Obecná </a:t>
            </a:r>
            <a:r>
              <a:rPr lang="cs-CZ" dirty="0" smtClean="0">
                <a:solidFill>
                  <a:schemeClr val="bg1"/>
                </a:solidFill>
              </a:rPr>
              <a:t>(charakter kandidáta/strany, jeho výkonnost, integrita)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82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tématické valence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Stokes</a:t>
            </a:r>
            <a:r>
              <a:rPr lang="cs-CZ" dirty="0" smtClean="0">
                <a:solidFill>
                  <a:schemeClr val="bg1"/>
                </a:solidFill>
              </a:rPr>
              <a:t> přiznával, že každé téma může být poziční i valenční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Sartori</a:t>
            </a:r>
            <a:r>
              <a:rPr lang="cs-CZ" dirty="0" smtClean="0">
                <a:solidFill>
                  <a:schemeClr val="bg1"/>
                </a:solidFill>
              </a:rPr>
              <a:t>: „problém, u kterého neexistuje neshoda, přesto je konfliktním tématem, v němž se strany obviňují z toho, že jejich pozice je jen domnělá“.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Pardos-Prado</a:t>
            </a:r>
            <a:r>
              <a:rPr lang="cs-CZ" dirty="0" smtClean="0">
                <a:solidFill>
                  <a:schemeClr val="bg1"/>
                </a:solidFill>
              </a:rPr>
              <a:t>: i když existuje shoda o cíli, není shoda o prostředcích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McDonald-Rabinowitz</a:t>
            </a:r>
            <a:r>
              <a:rPr lang="cs-CZ" dirty="0" smtClean="0">
                <a:solidFill>
                  <a:schemeClr val="bg1"/>
                </a:solidFill>
              </a:rPr>
              <a:t>: pokud by strany zastávaly stejnou pozici, rozhodovala by jejich nepoziční valence, tu nemají stejnou, proto se pozičně diferencují. 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Clark</a:t>
            </a:r>
            <a:r>
              <a:rPr lang="cs-CZ" dirty="0" smtClean="0">
                <a:solidFill>
                  <a:schemeClr val="bg1"/>
                </a:solidFill>
              </a:rPr>
              <a:t>- důležitější pro vysvětlení volby </a:t>
            </a:r>
            <a:r>
              <a:rPr lang="cs-CZ" b="1" dirty="0" smtClean="0">
                <a:solidFill>
                  <a:schemeClr val="bg1"/>
                </a:solidFill>
              </a:rPr>
              <a:t>nepoziční valence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Hollweg </a:t>
            </a:r>
            <a:r>
              <a:rPr lang="cs-CZ" dirty="0" smtClean="0">
                <a:solidFill>
                  <a:schemeClr val="bg1"/>
                </a:solidFill>
              </a:rPr>
              <a:t>(2012): Pokud se strany nediferencují v cílech ani prostředcích, vliv valenční soutěže v tématech je nepatrný pro pochopení toho, jak lidé volí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489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entury Gothic" panose="020B0502020202020204" pitchFamily="34" charset="0"/>
              </a:rPr>
              <a:t>Jak valence moderuje pozici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entury Gothic" panose="020B0502020202020204" pitchFamily="34" charset="0"/>
              </a:rPr>
              <a:t>Downs (horní obr.) Ezrow (dolní obr.) prostorové a valenční teorie)</a:t>
            </a:r>
            <a:endParaRPr lang="cs-CZ" sz="2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3" y="2276872"/>
            <a:ext cx="92170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71319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1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2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3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6.xml><?xml version="1.0" encoding="utf-8"?>
<a:theme xmlns:a="http://schemas.openxmlformats.org/drawingml/2006/main" name="4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0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1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2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3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7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9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TM02900743[[fn=Organický motiv]]</Template>
  <TotalTime>2027</TotalTime>
  <Words>1674</Words>
  <Application>Microsoft Office PowerPoint</Application>
  <PresentationFormat>Custom</PresentationFormat>
  <Paragraphs>159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HDOfficeLightV0</vt:lpstr>
      <vt:lpstr>Citáty</vt:lpstr>
      <vt:lpstr>1_Citáty</vt:lpstr>
      <vt:lpstr>2_Citáty</vt:lpstr>
      <vt:lpstr>3_Citáty</vt:lpstr>
      <vt:lpstr>4_Citáty</vt:lpstr>
      <vt:lpstr>Motiv sady Office</vt:lpstr>
      <vt:lpstr>Pozice, valence, tematické vlastnictví a volební chování</vt:lpstr>
      <vt:lpstr>Tři strategie ve stranické soutěži a volební chování</vt:lpstr>
      <vt:lpstr>O jak důležité proměnné z hlediska voličovy volby jde? Tématické vlastnictví vs. Stranická identifikace (Lanz 2014)</vt:lpstr>
      <vt:lpstr>Jak probíhá soutěž v politickém prostoru (minulá přednáška)</vt:lpstr>
      <vt:lpstr>Příklad: srovnání prostorové soutěže stran v LP (ekonomika) a SLK (konzervatismus vs. liberalismus) dimenzi (Linek-Chytilek-Eibl 2016)</vt:lpstr>
      <vt:lpstr>Valence ve stranické soutěži (dvě pojetí)</vt:lpstr>
      <vt:lpstr>Valence (Clark)</vt:lpstr>
      <vt:lpstr>Kritika tématické valence</vt:lpstr>
      <vt:lpstr>Jak valence moderuje pozici </vt:lpstr>
      <vt:lpstr>Tematické vlastnictví (koncept)</vt:lpstr>
      <vt:lpstr>Tématické hlasování/vlastnictví</vt:lpstr>
      <vt:lpstr>Dvě dimenze tematického vlastnictví (Walgrave et al. 2012) </vt:lpstr>
      <vt:lpstr>Tematické vlastnictví jako strategie stranické soutěže</vt:lpstr>
      <vt:lpstr>Prerekvizita: strany vlastní témata</vt:lpstr>
      <vt:lpstr>Taktiky zisku tématu (Stubager et al. 2012, Stubager 2014)</vt:lpstr>
      <vt:lpstr>Jak se bojuje tématy (Wagner 2012, Dolezal et al. 2014, Pardos- Prado 2012, Lachat 2014 a další)</vt:lpstr>
      <vt:lpstr>Jak se bojuje tématy</vt:lpstr>
      <vt:lpstr>Jak se bojuje tématy (Wagner 2012, Dolezal et al. 2014, Pardos- Prado 2012, Lachat 2014 a další)</vt:lpstr>
      <vt:lpstr>Jak spolu souvisí valence, prostor a tematické vlastnictví </vt:lpstr>
      <vt:lpstr>Shrnutí</vt:lpstr>
      <vt:lpstr>ČR</vt:lpstr>
      <vt:lpstr>Případová studie: ANO 2011 a ODS v parlamentních volbách 2013</vt:lpstr>
      <vt:lpstr>Případová studie: Hnutí ANO2011 a ODS v parlamentních volbách 2013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Tematické vlastnictví:  boj o témata a boj tématy</dc:title>
  <dc:creator>Roman Chytilek</dc:creator>
  <cp:lastModifiedBy>Roman</cp:lastModifiedBy>
  <cp:revision>72</cp:revision>
  <dcterms:created xsi:type="dcterms:W3CDTF">2015-05-10T13:08:17Z</dcterms:created>
  <dcterms:modified xsi:type="dcterms:W3CDTF">2019-12-03T08:08:39Z</dcterms:modified>
</cp:coreProperties>
</file>