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8"/>
  </p:notesMasterIdLst>
  <p:sldIdLst>
    <p:sldId id="263" r:id="rId2"/>
    <p:sldId id="336" r:id="rId3"/>
    <p:sldId id="338" r:id="rId4"/>
    <p:sldId id="337" r:id="rId5"/>
    <p:sldId id="324" r:id="rId6"/>
    <p:sldId id="343" r:id="rId7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88971" autoAdjust="0"/>
  </p:normalViewPr>
  <p:slideViewPr>
    <p:cSldViewPr>
      <p:cViewPr varScale="1">
        <p:scale>
          <a:sx n="67" d="100"/>
          <a:sy n="67" d="100"/>
        </p:scale>
        <p:origin x="66" y="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C8ABFD-CCA0-42DA-9086-6D0CE02F6D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E608AB-3F30-42DD-B4E3-917AC4577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F960792-669E-4341-B08F-59250C07D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525E3-9CD4-4126-88BE-B9DCC1459F55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746FF2C-C6A9-4303-B439-880655747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D6FBFEE-7FEE-4A35-BE98-0457A5442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8AA6B38C-2C7C-4891-97B4-17E3FCABF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ADDE6BEA-31B6-460F-A3C5-F3BE6C89A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Též podle kohorty a podle pohlaví v rámci kohorty.</a:t>
            </a:r>
          </a:p>
          <a:p>
            <a:r>
              <a:rPr lang="cs-CZ" altLang="cs-CZ">
                <a:latin typeface="Arial" panose="020B0604020202020204" pitchFamily="34" charset="0"/>
              </a:rPr>
              <a:t>Kopírování do Wordu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A1851FFD-41F6-479E-91CB-6E680EE34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D58FE3-B19B-4518-BC96-C03B62F2564B}" type="slidenum">
              <a:rPr lang="cs-CZ" altLang="cs-CZ" sz="1200" smtClean="0"/>
              <a:pPr/>
              <a:t>2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64772BD7-4A42-4291-98E7-89B486B4C607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id="{C1665252-C5E4-44D7-AF38-FD1331EBA8DB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A4D040-2365-4666-832F-973DD8FA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DDCE11-F8FD-4393-9DA8-3EC86A7F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FF86F0A-4082-4138-94C1-80292805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D73A-6A27-4B52-984D-6344CB140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13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609EE-C9DA-4B7B-8A8F-E1F6A212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38F4-27AC-48FC-BB91-0693B35B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A8B64-01E9-45E1-B988-524363B4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ADD8-190B-4EB6-9BE7-4D9767783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DABC98B-7730-4307-B2DE-ED572CA3171B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B324AB-8A10-4D43-8F71-C2A5D48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2D140A-D81D-4D85-A643-A46913D9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E8E913-79D9-49D5-A12A-522EF7F2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0BC2-A78D-4982-8206-FF1A6945F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09D9-C92F-49D0-AE8A-D548D64C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5F707-0FF3-4F35-BA55-EEF9BF9E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C9130-D5DC-4600-BFA1-78B33FD6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1BF7-1E44-4F24-97F2-1544A4852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2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F10F65DC-1172-4280-A5C8-619730E8EE48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7CA67488-394B-4C8A-9C99-234F08EF53A5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FBEF57-4E83-4B46-A20E-102ECD54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FADE7-E85F-4390-8E0F-BA0E1D71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F2C471-F4F5-4665-8687-9E816C10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DD8B-580D-4F93-8487-649073BC3D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21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F82FE5-AFFC-4D4D-B598-9CE2246E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58DFD8-3AC4-41F0-AAE6-A48B773C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31FFF-EC9D-4D8B-9E88-04A7FF9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A02B-0CB5-4D48-B563-2C3E15AB4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0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F72579-9F39-4AEA-A76A-53D119BA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2D7F73-6E12-4097-9662-C19053E7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A707A36-021F-4CF6-9398-9518F619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E949-A33D-4D52-A14F-7FB6D14D6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3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FD1BFB-8C9C-417B-8863-0A0F2B71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F87B795-B8D9-4C9A-B95D-719E82D2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F4CE99-EB97-41CE-978D-0D30ECEE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F2D7-4B19-4306-8446-E39183B204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5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170B1-00B2-4462-A945-0F2351E3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D3606-8B31-48DF-AF9C-A5ED7C64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64EE5-38D8-4F06-9950-95035CBC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D4F3-7C5F-4607-B441-2D65FDB02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39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5A2908-67F9-4F6F-A67D-F9D88638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6D081A-1689-4489-BCAB-D618616A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B502A-6408-484D-95C2-47A5BC3A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C38F-58D1-49CD-819E-D97D1A8F5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7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7000CEEE-F1C8-449D-81F9-69E71CD03A1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1C9BA19-98F9-4B5E-9CFC-F072A6B5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3E0271A-FB51-44B2-86B2-521E59DF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7EF5B8B-F879-477D-BAB8-EB6CC99A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24FD-97E8-44DD-BB8F-60E763CEE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2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5FC45DC-37C5-4408-8297-124FF6AE76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208201C-64A2-4A44-9DD5-945874DDE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6" r:id="rId1"/>
    <p:sldLayoutId id="2147484090" r:id="rId2"/>
    <p:sldLayoutId id="2147484097" r:id="rId3"/>
    <p:sldLayoutId id="2147484091" r:id="rId4"/>
    <p:sldLayoutId id="2147484092" r:id="rId5"/>
    <p:sldLayoutId id="2147484093" r:id="rId6"/>
    <p:sldLayoutId id="2147484098" r:id="rId7"/>
    <p:sldLayoutId id="2147484094" r:id="rId8"/>
    <p:sldLayoutId id="2147484099" r:id="rId9"/>
    <p:sldLayoutId id="2147484095" r:id="rId10"/>
    <p:sldLayoutId id="2147484100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jse_data_archive.htm" TargetMode="External"/><Relationship Id="rId2" Type="http://schemas.openxmlformats.org/officeDocument/2006/relationships/hyperlink" Target="http://lib.stat.cmu.edu/cgi-bin/dasl.cgi?query=Psychology&amp;submit=Search!&amp;metaname=topics&amp;sort=swish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sda.org/" TargetMode="External"/><Relationship Id="rId5" Type="http://schemas.openxmlformats.org/officeDocument/2006/relationships/hyperlink" Target="http://www.kdnuggets.com/datasets/index.html" TargetMode="External"/><Relationship Id="rId4" Type="http://schemas.openxmlformats.org/officeDocument/2006/relationships/hyperlink" Target="http://www.statsci.org/dataset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id="{A79CCB41-F67B-4E35-AEFF-052A20B7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 dirty="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Opakování</a:t>
            </a:r>
            <a:b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seznámení se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PSYb252</a:t>
            </a:r>
            <a:r>
              <a:rPr lang="cs-CZ" sz="1600" dirty="0"/>
              <a:t>0</a:t>
            </a:r>
            <a:endParaRPr lang="cs-CZ" dirty="0"/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1. seminář </a:t>
            </a:r>
          </a:p>
        </p:txBody>
      </p:sp>
    </p:spTree>
  </p:cSld>
  <p:clrMapOvr>
    <a:masterClrMapping/>
  </p:clrMapOvr>
  <p:transition advTm="309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02FCC-F59A-40E6-AB2B-61199D4E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Jsou dívky více monitorovány svými rodiči než kluci?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A787B-A311-42BE-ADF7-92AE8540B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E82B0-21B3-49C2-8EF3-FD2D9BAD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Liší se počet dětí v rodinách různých národností?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E336-9191-461E-A2EF-79B07FC5C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Národnost a Počet dětí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četnosti a překódování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kontingenční tabulka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t-test nebo nějaký </a:t>
            </a:r>
            <a:r>
              <a:rPr lang="cs-CZ" sz="2400" dirty="0" err="1"/>
              <a:t>neparametrický</a:t>
            </a:r>
            <a:r>
              <a:rPr lang="cs-CZ" sz="2400" dirty="0"/>
              <a:t>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600" dirty="0"/>
              <a:t>Rozložení kategorizovaného počtu dětí v českých rodinách se liší od počtu dětí v rodinách jiných národností (</a:t>
            </a:r>
            <a:r>
              <a:rPr lang="cs-CZ" sz="2600" i="1" dirty="0">
                <a:latin typeface="Symbol" panose="05050102010706020507" pitchFamily="18" charset="2"/>
              </a:rPr>
              <a:t>c</a:t>
            </a:r>
            <a:r>
              <a:rPr lang="cs-CZ" sz="2600" baseline="30000" dirty="0"/>
              <a:t>2</a:t>
            </a:r>
            <a:r>
              <a:rPr lang="cs-CZ" sz="2600" dirty="0"/>
              <a:t>(3, </a:t>
            </a:r>
            <a:r>
              <a:rPr lang="cs-CZ" sz="2600" i="1" dirty="0"/>
              <a:t>N</a:t>
            </a:r>
            <a:r>
              <a:rPr lang="cs-CZ" sz="2600" dirty="0"/>
              <a:t>=768)=9,44; p</a:t>
            </a:r>
            <a:r>
              <a:rPr lang="en-GB" sz="2600" dirty="0"/>
              <a:t>=</a:t>
            </a:r>
            <a:r>
              <a:rPr lang="cs-CZ" sz="2600" dirty="0"/>
              <a:t>0,02; </a:t>
            </a:r>
            <a:r>
              <a:rPr lang="cs-CZ" sz="2600" dirty="0" err="1"/>
              <a:t>Cramér</a:t>
            </a:r>
            <a:r>
              <a:rPr lang="cs-CZ" sz="2600" dirty="0"/>
              <a:t> </a:t>
            </a:r>
            <a:r>
              <a:rPr lang="cs-CZ" sz="2600" i="1" dirty="0"/>
              <a:t>V</a:t>
            </a:r>
            <a:r>
              <a:rPr lang="cs-CZ" sz="2600" dirty="0"/>
              <a:t>=0,11). Adjustovaná rezidua indikují, že rozdíl spočívá především v menší relativní četnosti českých rodin se 3 dětmi a větší </a:t>
            </a:r>
            <a:r>
              <a:rPr lang="cs-CZ" sz="2600" dirty="0" err="1"/>
              <a:t>rel</a:t>
            </a:r>
            <a:r>
              <a:rPr lang="cs-CZ" sz="2600" dirty="0"/>
              <a:t>. četnosti českých rodin s jedináčky.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Vypovídají respondenti o vřelosti obou rodičů stejně?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6522444-2DDA-4D5F-8333-25C62E9F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vřelosti matky a otce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vztah mezi vřelostmi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Respondenti v průměru udávají vřelost matky (M=3,23, SD=0,47) přibližně o čtvrt směrodatné odchylky vyšší než vřelost otce (M=3,08; SD=0,58), </a:t>
            </a:r>
            <a:r>
              <a:rPr lang="cs-CZ" altLang="cs-CZ" sz="2600" i="1"/>
              <a:t>t</a:t>
            </a:r>
            <a:r>
              <a:rPr lang="cs-CZ" altLang="cs-CZ" sz="2600"/>
              <a:t>(743)=7,61;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0,29; 95% CI (0,11;0,19).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538E6D1-1BD2-4561-A9C7-7397EE51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Příklady zdrojů dat (g: „free data </a:t>
            </a:r>
            <a:r>
              <a:rPr lang="cs-CZ" altLang="cs-CZ" dirty="0" err="1"/>
              <a:t>sets</a:t>
            </a:r>
            <a:r>
              <a:rPr lang="cs-CZ" altLang="cs-CZ" dirty="0"/>
              <a:t>“) vedle </a:t>
            </a:r>
            <a:r>
              <a:rPr lang="cs-CZ" altLang="cs-CZ" dirty="0" err="1"/>
              <a:t>fielda</a:t>
            </a:r>
            <a:endParaRPr lang="cs-CZ" altLang="cs-CZ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AB6A22A-D35E-499B-A4BD-656B508A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https://toolbox.google.com/datasetsearch</a:t>
            </a:r>
          </a:p>
          <a:p>
            <a:r>
              <a:rPr lang="cs-CZ" altLang="cs-CZ" dirty="0">
                <a:hlinkClick r:id="rId2"/>
              </a:rPr>
              <a:t>http://lib.stat.cmu.edu/cgi-bin/dasl.cgi?query=Psychology&amp;submit=Search!&amp;metaname=topics&amp;sort=swishrank</a:t>
            </a:r>
            <a:r>
              <a:rPr lang="cs-CZ" altLang="cs-CZ" dirty="0"/>
              <a:t> (data v textové podobě v odkazu za </a:t>
            </a:r>
            <a:r>
              <a:rPr lang="cs-CZ" altLang="cs-CZ" dirty="0" err="1"/>
              <a:t>Datafile</a:t>
            </a:r>
            <a:r>
              <a:rPr lang="cs-CZ" altLang="cs-CZ" dirty="0"/>
              <a:t> Name:“</a:t>
            </a:r>
          </a:p>
          <a:p>
            <a:r>
              <a:rPr lang="cs-CZ" altLang="cs-CZ" dirty="0">
                <a:hlinkClick r:id="rId3"/>
              </a:rPr>
              <a:t>http://www.amstat.org/publications/jse/jse_data_archive.htm</a:t>
            </a:r>
            <a:endParaRPr lang="cs-CZ" altLang="cs-CZ" dirty="0"/>
          </a:p>
          <a:p>
            <a:r>
              <a:rPr lang="cs-CZ" altLang="cs-CZ" dirty="0"/>
              <a:t>StatSci.org – </a:t>
            </a:r>
            <a:r>
              <a:rPr lang="cs-CZ" altLang="cs-CZ" dirty="0" err="1"/>
              <a:t>metazdroj</a:t>
            </a:r>
            <a:r>
              <a:rPr lang="cs-CZ" altLang="cs-CZ" dirty="0"/>
              <a:t> - </a:t>
            </a:r>
            <a:r>
              <a:rPr lang="cs-CZ" altLang="cs-CZ" dirty="0">
                <a:hlinkClick r:id="rId4"/>
              </a:rPr>
              <a:t>http://www.statsci.org/datasets.html</a:t>
            </a:r>
            <a:endParaRPr lang="cs-CZ" altLang="cs-CZ" dirty="0"/>
          </a:p>
          <a:p>
            <a:r>
              <a:rPr lang="cs-CZ" altLang="cs-CZ" dirty="0">
                <a:hlinkClick r:id="rId5"/>
              </a:rPr>
              <a:t>http://www.kdnuggets.com/datasets/index.html</a:t>
            </a:r>
            <a:r>
              <a:rPr lang="cs-CZ" altLang="cs-CZ" dirty="0"/>
              <a:t> - </a:t>
            </a:r>
            <a:r>
              <a:rPr lang="cs-CZ" altLang="cs-CZ" dirty="0" err="1"/>
              <a:t>metazdroj</a:t>
            </a:r>
            <a:endParaRPr lang="cs-CZ" altLang="cs-CZ" dirty="0"/>
          </a:p>
          <a:p>
            <a:r>
              <a:rPr lang="cs-CZ" altLang="cs-CZ" dirty="0">
                <a:hlinkClick r:id="rId6"/>
              </a:rPr>
              <a:t>http://www.cessda.org/</a:t>
            </a:r>
            <a:r>
              <a:rPr lang="cs-CZ" altLang="cs-CZ" dirty="0"/>
              <a:t>  (Některá data na objednávku, jiná přímo ke stažení)</a:t>
            </a:r>
          </a:p>
          <a:p>
            <a:r>
              <a:rPr lang="cs-CZ" altLang="cs-CZ" dirty="0"/>
              <a:t>Diplomky – napište magistrovi :-)</a:t>
            </a:r>
          </a:p>
          <a:p>
            <a:endParaRPr lang="cs-CZ" altLang="cs-CZ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EEF51-0293-4E85-9138-FC826249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1. seminární Úkol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390905D3-C122-4238-BED9-25512B93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 </a:t>
            </a:r>
            <a:r>
              <a:rPr lang="cs-CZ" b="1" dirty="0"/>
              <a:t>dvoučlenném týmu</a:t>
            </a:r>
            <a:r>
              <a:rPr lang="cs-CZ" dirty="0"/>
              <a:t> z libovolných dostupných dat sérii </a:t>
            </a:r>
            <a:r>
              <a:rPr lang="cs-CZ" b="1" dirty="0"/>
              <a:t>tří</a:t>
            </a:r>
            <a:r>
              <a:rPr lang="cs-CZ" dirty="0"/>
              <a:t> analýz</a:t>
            </a:r>
          </a:p>
          <a:p>
            <a:r>
              <a:rPr lang="cs-CZ" dirty="0"/>
              <a:t>Jednu na srovnání dvou středních hodnot, jednu na korelaci a jednu na vztah mezi kategorickými proměnnými (chí-kvadrát test).</a:t>
            </a:r>
          </a:p>
          <a:p>
            <a:r>
              <a:rPr lang="cs-CZ" dirty="0"/>
              <a:t>Odevzdejte zprávou o analýze </a:t>
            </a:r>
          </a:p>
          <a:p>
            <a:r>
              <a:rPr lang="cs-CZ" dirty="0"/>
              <a:t>Odevzdejte také </a:t>
            </a:r>
            <a:r>
              <a:rPr lang="cs-CZ" b="1" dirty="0"/>
              <a:t>datový soubor</a:t>
            </a:r>
            <a:r>
              <a:rPr lang="cs-CZ" dirty="0"/>
              <a:t> (.</a:t>
            </a:r>
            <a:r>
              <a:rPr lang="cs-CZ" dirty="0" err="1"/>
              <a:t>sav</a:t>
            </a:r>
            <a:r>
              <a:rPr lang="cs-CZ" dirty="0"/>
              <a:t>) a </a:t>
            </a:r>
            <a:r>
              <a:rPr lang="cs-CZ" b="1" dirty="0"/>
              <a:t>skript/syntax</a:t>
            </a:r>
            <a:r>
              <a:rPr lang="cs-CZ" dirty="0"/>
              <a:t> (.</a:t>
            </a:r>
            <a:r>
              <a:rPr lang="cs-CZ" dirty="0" err="1"/>
              <a:t>sps</a:t>
            </a:r>
            <a:r>
              <a:rPr lang="cs-CZ" dirty="0"/>
              <a:t>), jehož spuštěním vzniknou výsledky, které prezentujete ve své zprávě. </a:t>
            </a:r>
          </a:p>
          <a:p>
            <a:r>
              <a:rPr lang="cs-CZ" dirty="0"/>
              <a:t>Pro zprávu můžete využít šablonu uloženou ve studijních materiálech.</a:t>
            </a:r>
          </a:p>
          <a:p>
            <a:r>
              <a:rPr lang="cs-CZ" dirty="0"/>
              <a:t>Na vypracování je týden od semináře - termín odevzdání je tedy ve středu následující po tomto semináři.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4711</TotalTime>
  <Words>281</Words>
  <Application>Microsoft Office PowerPoint</Application>
  <PresentationFormat>A3 (297 × 420 mm)</PresentationFormat>
  <Paragraphs>43</Paragraphs>
  <Slides>6</Slides>
  <Notes>2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Symbol</vt:lpstr>
      <vt:lpstr>Tw Cen MT</vt:lpstr>
      <vt:lpstr>Tw Cen MT Condensed</vt:lpstr>
      <vt:lpstr>Wingdings 3</vt:lpstr>
      <vt:lpstr>Integrál</vt:lpstr>
      <vt:lpstr>Opakování seznámení se spss</vt:lpstr>
      <vt:lpstr>Jsou dívky více monitorovány svými rodiči než kluci?</vt:lpstr>
      <vt:lpstr>Liší se počet dětí v rodinách různých národností?</vt:lpstr>
      <vt:lpstr>Vypovídají respondenti o vřelosti obou rodičů stejně?</vt:lpstr>
      <vt:lpstr>Příklady zdrojů dat (g: „free data sets“) vedle fielda</vt:lpstr>
      <vt:lpstr>1. 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182</cp:revision>
  <dcterms:created xsi:type="dcterms:W3CDTF">2007-02-27T13:07:47Z</dcterms:created>
  <dcterms:modified xsi:type="dcterms:W3CDTF">2019-09-18T09:53:33Z</dcterms:modified>
</cp:coreProperties>
</file>