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9" r:id="rId3"/>
    <p:sldId id="260" r:id="rId4"/>
    <p:sldId id="261" r:id="rId5"/>
    <p:sldId id="262" r:id="rId6"/>
    <p:sldId id="263" r:id="rId7"/>
    <p:sldId id="290" r:id="rId8"/>
    <p:sldId id="264" r:id="rId9"/>
    <p:sldId id="265" r:id="rId10"/>
    <p:sldId id="268" r:id="rId11"/>
    <p:sldId id="266" r:id="rId12"/>
    <p:sldId id="289" r:id="rId13"/>
    <p:sldId id="269" r:id="rId14"/>
    <p:sldId id="270" r:id="rId15"/>
    <p:sldId id="285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74" autoAdjust="0"/>
    <p:restoredTop sz="88017" autoAdjust="0"/>
  </p:normalViewPr>
  <p:slideViewPr>
    <p:cSldViewPr>
      <p:cViewPr varScale="1">
        <p:scale>
          <a:sx n="75" d="100"/>
          <a:sy n="75" d="100"/>
        </p:scale>
        <p:origin x="105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72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fld id="{46C79EB9-17FA-481D-A354-A873050B204D}" type="datetimeFigureOut">
              <a:rPr lang="cs-CZ"/>
              <a:t>02.10.2019</a:t>
            </a:fld>
            <a:endParaRPr lang="cs-CZ"/>
          </a:p>
        </p:txBody>
      </p:sp>
      <p:sp>
        <p:nvSpPr>
          <p:cNvPr id="104872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104872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72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72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F4DE738-3C1B-40AF-87CB-4E2A220D1B89}" type="slidenum">
              <a:rPr lang="cs-CZ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59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04859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A57BD0-A7CA-4584-8ABF-C5CFBD4EB31E}" type="slidenum">
              <a:rPr lang="cs-CZ" altLang="cs-CZ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8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58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4858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104858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104858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B46C99C6-80C5-4260-AB64-93E805E484FD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9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9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929E020C-EED7-4557-825B-CD788EB5D68C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82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8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87DD7A9-B866-4890-9A70-83AC0987FA0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04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0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0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0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0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99919E21-1D50-44A9-846D-0620C559B511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5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F5DB6A8-D2BD-42E3-BAC4-83E47893E147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698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69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0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0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0E5A05A0-2BBC-4FD4-B042-ACE8CA602C3D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70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0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0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0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0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D9F726B4-8575-47FF-B5F2-2E0A95C43DCC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709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10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11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12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1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1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1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7382209C-ADAA-4AB1-889A-76F1DB1A36BB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78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9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DF491B3D-C63F-47D7-8C27-6310CF2D9167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9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67BBEE0-2B79-4172-AA8A-D7E6E3B1197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717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1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1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2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2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8AB78D8-A669-45CB-936C-90A9BE0A667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68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104868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68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641096D-754C-4B65-A5FD-61739EBD5906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4857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7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8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58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58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B8B2BF6-7E3D-4766-9769-8452E9B44223}" type="slidenum">
              <a:rPr lang="cs-CZ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PSYb2520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 II</a:t>
            </a:r>
            <a:br>
              <a:rPr lang="cs-CZ" altLang="cs-CZ" sz="2400" dirty="0"/>
            </a:br>
            <a:r>
              <a:rPr lang="cs-CZ" altLang="cs-CZ" sz="2400" b="1" dirty="0"/>
              <a:t>Přednáška 2</a:t>
            </a:r>
          </a:p>
        </p:txBody>
      </p:sp>
      <p:sp>
        <p:nvSpPr>
          <p:cNvPr id="104859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en-US" altLang="cs-CZ" sz="4000">
                <a:solidFill>
                  <a:schemeClr val="accent2"/>
                </a:solidFill>
              </a:rPr>
              <a:t>{</a:t>
            </a:r>
            <a:r>
              <a:rPr lang="cs-CZ" altLang="cs-CZ" sz="2000" i="1">
                <a:solidFill>
                  <a:schemeClr val="accent2"/>
                </a:solidFill>
              </a:rPr>
              <a:t>Mnohonásobná</a:t>
            </a:r>
            <a:r>
              <a:rPr lang="en-US" altLang="cs-CZ" sz="2000" i="1">
                <a:solidFill>
                  <a:schemeClr val="accent2"/>
                </a:solidFill>
              </a:rPr>
              <a:t>, v</a:t>
            </a:r>
            <a:r>
              <a:rPr lang="cs-CZ" altLang="cs-CZ" sz="2000" i="1">
                <a:solidFill>
                  <a:schemeClr val="accent2"/>
                </a:solidFill>
              </a:rPr>
              <a:t>ícenásobná</a:t>
            </a:r>
            <a:r>
              <a:rPr lang="en-US" altLang="cs-CZ" sz="4000">
                <a:solidFill>
                  <a:schemeClr val="accent2"/>
                </a:solidFill>
              </a:rPr>
              <a:t>}</a:t>
            </a:r>
            <a:r>
              <a:rPr lang="cs-CZ" altLang="cs-CZ" sz="4000" b="1">
                <a:solidFill>
                  <a:schemeClr val="accent2"/>
                </a:solidFill>
              </a:rPr>
              <a:t> lineární regrese</a:t>
            </a:r>
          </a:p>
          <a:p>
            <a:pPr algn="ctr" eaLnBrk="1" hangingPunct="1"/>
            <a:r>
              <a:rPr lang="cs-CZ" altLang="cs-CZ" sz="2400" b="1">
                <a:solidFill>
                  <a:schemeClr val="accent2"/>
                </a:solidFill>
              </a:rPr>
              <a:t>Multiple linear regression</a:t>
            </a: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Nadpis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Novinky oproti PSY117</a:t>
            </a:r>
          </a:p>
        </p:txBody>
      </p:sp>
      <p:sp>
        <p:nvSpPr>
          <p:cNvPr id="1048624" name="Zástupný symbol pro obsah 5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r>
              <a:rPr lang="cs-CZ" altLang="cs-CZ" sz="2800" dirty="0" err="1"/>
              <a:t>Regr</a:t>
            </a:r>
            <a:r>
              <a:rPr lang="cs-CZ" altLang="cs-CZ" sz="2800" dirty="0"/>
              <a:t>. koeficienty jsou </a:t>
            </a:r>
            <a:r>
              <a:rPr lang="cs-CZ" altLang="cs-CZ" sz="2800" b="1" i="1" dirty="0"/>
              <a:t>b</a:t>
            </a:r>
            <a:r>
              <a:rPr lang="cs-CZ" altLang="cs-CZ" sz="2800" b="1" baseline="-25000" dirty="0"/>
              <a:t>0</a:t>
            </a:r>
            <a:r>
              <a:rPr lang="cs-CZ" altLang="cs-CZ" sz="2800" dirty="0"/>
              <a:t> (průsečík, </a:t>
            </a:r>
            <a:r>
              <a:rPr lang="cs-CZ" altLang="cs-CZ" sz="2800" i="1" dirty="0"/>
              <a:t>a, (</a:t>
            </a:r>
            <a:r>
              <a:rPr lang="cs-CZ" altLang="cs-CZ" sz="2800" i="1" dirty="0" err="1"/>
              <a:t>constant</a:t>
            </a:r>
            <a:r>
              <a:rPr lang="cs-CZ" altLang="cs-CZ" sz="2800" i="1" dirty="0"/>
              <a:t>)</a:t>
            </a:r>
            <a:r>
              <a:rPr lang="cs-CZ" altLang="cs-CZ" sz="2800" dirty="0"/>
              <a:t>) a </a:t>
            </a:r>
            <a:r>
              <a:rPr lang="cs-CZ" altLang="cs-CZ" sz="2800" b="1" i="1" dirty="0"/>
              <a:t>b</a:t>
            </a:r>
            <a:r>
              <a:rPr lang="cs-CZ" altLang="cs-CZ" sz="2800" b="1" baseline="-25000" dirty="0"/>
              <a:t>1</a:t>
            </a:r>
            <a:r>
              <a:rPr lang="cs-CZ" altLang="cs-CZ" sz="2800" dirty="0"/>
              <a:t>(směrnice, </a:t>
            </a:r>
            <a:r>
              <a:rPr lang="cs-CZ" altLang="cs-CZ" sz="2800" i="1" dirty="0"/>
              <a:t>b</a:t>
            </a:r>
            <a:r>
              <a:rPr lang="cs-CZ" altLang="cs-CZ" sz="2800" dirty="0"/>
              <a:t>) </a:t>
            </a:r>
          </a:p>
          <a:p>
            <a:pPr>
              <a:spcBef>
                <a:spcPts val="1800"/>
              </a:spcBef>
            </a:pPr>
            <a:r>
              <a:rPr lang="cs-CZ" altLang="cs-CZ" sz="2800" b="1" dirty="0"/>
              <a:t>Beta</a:t>
            </a:r>
            <a:r>
              <a:rPr lang="cs-CZ" altLang="cs-CZ" sz="2800" dirty="0"/>
              <a:t> – standardizovaný regresní koeficient. </a:t>
            </a:r>
          </a:p>
          <a:p>
            <a:pPr lvl="1"/>
            <a:r>
              <a:rPr lang="cs-CZ" altLang="cs-CZ" sz="2400" dirty="0"/>
              <a:t>O kolik víc násobku SD proměnné </a:t>
            </a:r>
            <a:r>
              <a:rPr lang="cs-CZ" altLang="cs-CZ" sz="2400" i="1" dirty="0"/>
              <a:t>Y</a:t>
            </a:r>
            <a:r>
              <a:rPr lang="cs-CZ" altLang="cs-CZ" sz="2400" dirty="0"/>
              <a:t> predikujeme člověku, který má o 1SD proměnné X víc. S jedním prediktorem = </a:t>
            </a:r>
            <a:r>
              <a:rPr lang="cs-CZ" altLang="cs-CZ" sz="2400" i="1" dirty="0"/>
              <a:t>r</a:t>
            </a:r>
            <a:r>
              <a:rPr lang="cs-CZ" altLang="cs-CZ" sz="2400" dirty="0"/>
              <a:t>.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Interpretace regresních koeficientů</a:t>
            </a:r>
          </a:p>
        </p:txBody>
      </p:sp>
      <p:sp>
        <p:nvSpPr>
          <p:cNvPr id="1048622" name="Zástupný symbol pro obsah 2"/>
          <p:cNvSpPr>
            <a:spLocks noGrp="1" noChangeArrowheads="1"/>
          </p:cNvSpPr>
          <p:nvPr>
            <p:ph sz="half" idx="1"/>
          </p:nvPr>
        </p:nvSpPr>
        <p:spPr>
          <a:xfrm>
            <a:off x="539750" y="1844675"/>
            <a:ext cx="8001000" cy="424815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000" i="1" dirty="0"/>
              <a:t>Y = b</a:t>
            </a:r>
            <a:r>
              <a:rPr lang="cs-CZ" altLang="cs-CZ" sz="2000" i="1" baseline="-25000" dirty="0"/>
              <a:t>0</a:t>
            </a:r>
            <a:r>
              <a:rPr lang="cs-CZ" altLang="cs-CZ" sz="2000" i="1" dirty="0"/>
              <a:t> +b</a:t>
            </a:r>
            <a:r>
              <a:rPr lang="cs-CZ" altLang="cs-CZ" sz="2000" i="1" baseline="-25000" dirty="0"/>
              <a:t>1</a:t>
            </a:r>
            <a:r>
              <a:rPr lang="cs-CZ" altLang="cs-CZ" sz="2000" i="1" dirty="0"/>
              <a:t>X</a:t>
            </a:r>
            <a:r>
              <a:rPr lang="cs-CZ" altLang="cs-CZ" sz="2000" i="1" baseline="-25000" dirty="0"/>
              <a:t>1</a:t>
            </a:r>
            <a:r>
              <a:rPr lang="cs-CZ" altLang="cs-CZ" sz="2000" i="1" dirty="0"/>
              <a:t> + b</a:t>
            </a:r>
            <a:r>
              <a:rPr lang="cs-CZ" altLang="cs-CZ" sz="2000" i="1" baseline="-25000" dirty="0"/>
              <a:t>2</a:t>
            </a:r>
            <a:r>
              <a:rPr lang="cs-CZ" altLang="cs-CZ" sz="2000" i="1" dirty="0"/>
              <a:t>X</a:t>
            </a:r>
            <a:r>
              <a:rPr lang="cs-CZ" altLang="cs-CZ" sz="2000" i="1" baseline="-25000" dirty="0"/>
              <a:t>2</a:t>
            </a:r>
            <a:r>
              <a:rPr lang="cs-CZ" altLang="cs-CZ" sz="2000" i="1" dirty="0"/>
              <a:t> + … + </a:t>
            </a:r>
            <a:r>
              <a:rPr lang="cs-CZ" altLang="cs-CZ" sz="2000" i="1" dirty="0" err="1"/>
              <a:t>b</a:t>
            </a:r>
            <a:r>
              <a:rPr lang="cs-CZ" altLang="cs-CZ" sz="2000" i="1" baseline="-25000" dirty="0" err="1"/>
              <a:t>k</a:t>
            </a:r>
            <a:r>
              <a:rPr lang="cs-CZ" altLang="cs-CZ" sz="2000" i="1" dirty="0" err="1"/>
              <a:t>X</a:t>
            </a:r>
            <a:r>
              <a:rPr lang="cs-CZ" altLang="cs-CZ" sz="2000" i="1" baseline="-25000" dirty="0" err="1"/>
              <a:t>k</a:t>
            </a:r>
            <a:r>
              <a:rPr lang="cs-CZ" altLang="cs-CZ" sz="2000" i="1" baseline="-25000" dirty="0"/>
              <a:t>  </a:t>
            </a:r>
            <a:r>
              <a:rPr lang="cs-CZ" altLang="cs-CZ" sz="2000" i="1" dirty="0"/>
              <a:t>+  e</a:t>
            </a:r>
            <a:endParaRPr lang="cs-CZ" altLang="cs-CZ" sz="2000" i="1" baseline="-25000" dirty="0"/>
          </a:p>
          <a:p>
            <a:pPr lvl="1" eaLnBrk="1" hangingPunct="1">
              <a:spcBef>
                <a:spcPts val="600"/>
              </a:spcBef>
            </a:pPr>
            <a:endParaRPr lang="cs-CZ" altLang="cs-CZ" sz="500" dirty="0"/>
          </a:p>
          <a:p>
            <a:pPr marL="469900" lvl="2" indent="-469900" eaLnBrk="1" hangingPunct="1">
              <a:spcBef>
                <a:spcPts val="600"/>
              </a:spcBef>
            </a:pPr>
            <a:r>
              <a:rPr lang="cs-CZ" altLang="cs-CZ" sz="2400" b="1" i="1" dirty="0" err="1"/>
              <a:t>B</a:t>
            </a:r>
            <a:r>
              <a:rPr lang="cs-CZ" altLang="cs-CZ" sz="2400" b="1" baseline="-25000" dirty="0" err="1"/>
              <a:t>i</a:t>
            </a:r>
            <a:r>
              <a:rPr lang="cs-CZ" altLang="cs-CZ" sz="1600" baseline="-25000" dirty="0"/>
              <a:t> </a:t>
            </a:r>
            <a:r>
              <a:rPr lang="cs-CZ" altLang="cs-CZ" sz="1600" dirty="0"/>
              <a:t>; </a:t>
            </a:r>
            <a:r>
              <a:rPr lang="cs-CZ" altLang="cs-CZ" sz="2400" b="1" i="1" dirty="0" err="1"/>
              <a:t>b</a:t>
            </a:r>
            <a:r>
              <a:rPr lang="cs-CZ" altLang="cs-CZ" sz="2400" b="1" baseline="-25000" dirty="0" err="1"/>
              <a:t>i</a:t>
            </a:r>
            <a:r>
              <a:rPr lang="cs-CZ" altLang="cs-CZ" sz="1600" dirty="0"/>
              <a:t> vyjadřuje nárůst </a:t>
            </a:r>
            <a:r>
              <a:rPr lang="cs-CZ" altLang="cs-CZ" sz="1600" i="1" dirty="0"/>
              <a:t>Y</a:t>
            </a:r>
            <a:r>
              <a:rPr lang="en-US" altLang="cs-CZ" sz="1600" i="1" dirty="0"/>
              <a:t>’</a:t>
            </a:r>
            <a:r>
              <a:rPr lang="cs-CZ" altLang="cs-CZ" sz="1600" dirty="0"/>
              <a:t> při nárůstu </a:t>
            </a:r>
            <a:r>
              <a:rPr lang="cs-CZ" altLang="cs-CZ" sz="1600" i="1" dirty="0" err="1"/>
              <a:t>X</a:t>
            </a:r>
            <a:r>
              <a:rPr lang="cs-CZ" altLang="cs-CZ" sz="1600" i="1" baseline="-25000" dirty="0" err="1"/>
              <a:t>i</a:t>
            </a:r>
            <a:r>
              <a:rPr lang="cs-CZ" altLang="cs-CZ" sz="1600" dirty="0"/>
              <a:t> o jednu jednotku; v jednotkách </a:t>
            </a:r>
            <a:r>
              <a:rPr lang="cs-CZ" altLang="cs-CZ" sz="1600" i="1" dirty="0"/>
              <a:t>Y, </a:t>
            </a:r>
            <a:r>
              <a:rPr lang="cs-CZ" altLang="cs-CZ" sz="1600" dirty="0"/>
              <a:t>při kontrole všech ostatních prediktorů (</a:t>
            </a:r>
            <a:r>
              <a:rPr lang="en-US" altLang="cs-CZ" sz="1600" i="1" dirty="0">
                <a:cs typeface="Segoe UI" panose="020B0502040204020203" pitchFamily="34" charset="0"/>
              </a:rPr>
              <a:t>≈</a:t>
            </a:r>
            <a:r>
              <a:rPr lang="cs-CZ" altLang="cs-CZ" sz="1600" dirty="0" err="1">
                <a:cs typeface="Segoe UI" panose="020B0502040204020203" pitchFamily="34" charset="0"/>
              </a:rPr>
              <a:t>semiparciální</a:t>
            </a:r>
            <a:r>
              <a:rPr lang="cs-CZ" altLang="cs-CZ" sz="1600" dirty="0">
                <a:cs typeface="Segoe UI" panose="020B0502040204020203" pitchFamily="34" charset="0"/>
              </a:rPr>
              <a:t> korelace); jedinečný přínos</a:t>
            </a:r>
          </a:p>
          <a:p>
            <a:pPr marL="858838" lvl="3" indent="-469900" eaLnBrk="1" hangingPunct="1">
              <a:spcBef>
                <a:spcPts val="600"/>
              </a:spcBef>
            </a:pPr>
            <a:r>
              <a:rPr lang="cs-CZ" altLang="cs-CZ" sz="1600" dirty="0"/>
              <a:t>K porovnání síly prediktoru v různých skupinách, modelech, vzorcích </a:t>
            </a:r>
            <a:endParaRPr lang="cs-CZ" altLang="cs-CZ" sz="1300" dirty="0"/>
          </a:p>
          <a:p>
            <a:pPr marL="469900" lvl="2" indent="-469900" eaLnBrk="1" hangingPunct="1">
              <a:spcBef>
                <a:spcPts val="600"/>
              </a:spcBef>
            </a:pPr>
            <a:r>
              <a:rPr lang="cs-CZ" altLang="cs-CZ" sz="2400" b="1" i="1" dirty="0" err="1">
                <a:latin typeface="Symbol" panose="05050102010706020507" pitchFamily="18" charset="2"/>
              </a:rPr>
              <a:t>b</a:t>
            </a:r>
            <a:r>
              <a:rPr lang="cs-CZ" altLang="cs-CZ" sz="2400" b="1" baseline="-25000" dirty="0" err="1"/>
              <a:t>i</a:t>
            </a:r>
            <a:r>
              <a:rPr lang="cs-CZ" altLang="cs-CZ" sz="1600" dirty="0"/>
              <a:t>; </a:t>
            </a:r>
            <a:r>
              <a:rPr lang="cs-CZ" altLang="cs-CZ" sz="2400" b="1" i="1" dirty="0" err="1"/>
              <a:t>b</a:t>
            </a:r>
            <a:r>
              <a:rPr lang="cs-CZ" altLang="cs-CZ" sz="2400" b="1" baseline="-25000" dirty="0" err="1"/>
              <a:t>i</a:t>
            </a:r>
            <a:r>
              <a:rPr lang="cs-CZ" altLang="cs-CZ" sz="2400" b="1" baseline="30000" dirty="0"/>
              <a:t>*</a:t>
            </a:r>
            <a:r>
              <a:rPr lang="cs-CZ" altLang="cs-CZ" sz="1600" dirty="0"/>
              <a:t>; </a:t>
            </a:r>
            <a:r>
              <a:rPr lang="cs-CZ" altLang="cs-CZ" sz="1600" b="1" i="1" dirty="0"/>
              <a:t>BETA </a:t>
            </a:r>
            <a:r>
              <a:rPr lang="cs-CZ" altLang="cs-CZ" sz="1600" dirty="0"/>
              <a:t>vyjadřuje nárůst </a:t>
            </a:r>
            <a:r>
              <a:rPr lang="cs-CZ" altLang="cs-CZ" sz="1600" i="1" dirty="0"/>
              <a:t>Y</a:t>
            </a:r>
            <a:r>
              <a:rPr lang="en-US" altLang="cs-CZ" sz="1600" i="1" dirty="0"/>
              <a:t>’</a:t>
            </a:r>
            <a:r>
              <a:rPr lang="cs-CZ" altLang="cs-CZ" sz="1600" dirty="0"/>
              <a:t> při nárůstu </a:t>
            </a:r>
            <a:r>
              <a:rPr lang="cs-CZ" altLang="cs-CZ" sz="1600" i="1" dirty="0" err="1"/>
              <a:t>X</a:t>
            </a:r>
            <a:r>
              <a:rPr lang="cs-CZ" altLang="cs-CZ" sz="1600" i="1" baseline="-25000" dirty="0" err="1"/>
              <a:t>i</a:t>
            </a:r>
            <a:r>
              <a:rPr lang="cs-CZ" altLang="cs-CZ" sz="1600" dirty="0"/>
              <a:t> o 1;  jsou-li </a:t>
            </a:r>
            <a:r>
              <a:rPr lang="cs-CZ" altLang="cs-CZ" sz="1600" i="1" dirty="0" err="1"/>
              <a:t>X</a:t>
            </a:r>
            <a:r>
              <a:rPr lang="cs-CZ" altLang="cs-CZ" sz="1600" i="1" baseline="-25000" dirty="0" err="1"/>
              <a:t>i</a:t>
            </a:r>
            <a:r>
              <a:rPr lang="cs-CZ" altLang="cs-CZ" sz="1600" dirty="0"/>
              <a:t> i </a:t>
            </a:r>
            <a:r>
              <a:rPr lang="cs-CZ" altLang="cs-CZ" sz="1600" i="1" dirty="0"/>
              <a:t>Y</a:t>
            </a:r>
            <a:r>
              <a:rPr lang="cs-CZ" altLang="cs-CZ" sz="1600" dirty="0"/>
              <a:t> standardizovány, při kontrole všech ostatních prediktorů (</a:t>
            </a:r>
            <a:r>
              <a:rPr lang="en-US" altLang="cs-CZ" sz="1600" i="1" dirty="0">
                <a:cs typeface="Segoe UI" panose="020B0502040204020203" pitchFamily="34" charset="0"/>
              </a:rPr>
              <a:t>≈</a:t>
            </a:r>
            <a:r>
              <a:rPr lang="cs-CZ" altLang="cs-CZ" sz="1600" dirty="0" err="1">
                <a:cs typeface="Segoe UI" panose="020B0502040204020203" pitchFamily="34" charset="0"/>
              </a:rPr>
              <a:t>semiparciální</a:t>
            </a:r>
            <a:r>
              <a:rPr lang="cs-CZ" altLang="cs-CZ" sz="1600" dirty="0">
                <a:cs typeface="Segoe UI" panose="020B0502040204020203" pitchFamily="34" charset="0"/>
              </a:rPr>
              <a:t> korelace); jedinečný přínos</a:t>
            </a:r>
          </a:p>
          <a:p>
            <a:pPr marL="858838" lvl="3" indent="-469900" eaLnBrk="1" hangingPunct="1">
              <a:spcBef>
                <a:spcPts val="600"/>
              </a:spcBef>
            </a:pPr>
            <a:r>
              <a:rPr lang="cs-CZ" altLang="cs-CZ" sz="1600" dirty="0">
                <a:cs typeface="Segoe UI" panose="020B0502040204020203" pitchFamily="34" charset="0"/>
              </a:rPr>
              <a:t>k porovnání </a:t>
            </a:r>
            <a:r>
              <a:rPr lang="cs-CZ" altLang="cs-CZ" sz="1600" dirty="0"/>
              <a:t>prediktorů mezi sebou v rámci jednoho modelu</a:t>
            </a:r>
          </a:p>
          <a:p>
            <a:pPr marL="858838" lvl="3" indent="-469900" eaLnBrk="1" hangingPunct="1">
              <a:spcBef>
                <a:spcPts val="600"/>
              </a:spcBef>
            </a:pPr>
            <a:r>
              <a:rPr lang="cs-CZ" altLang="cs-CZ" sz="1600" dirty="0"/>
              <a:t>k porovnání různě operacionalizovaného prediktoru v různých modelech</a:t>
            </a:r>
          </a:p>
          <a:p>
            <a:pPr marL="858838" lvl="3" indent="-469900" eaLnBrk="1" hangingPunct="1">
              <a:spcBef>
                <a:spcPts val="600"/>
              </a:spcBef>
            </a:pPr>
            <a:r>
              <a:rPr lang="cs-CZ" altLang="cs-CZ" sz="1600" dirty="0"/>
              <a:t>ukazatel velikosti účinku</a:t>
            </a:r>
          </a:p>
          <a:p>
            <a:pPr marL="469900" lvl="2" indent="-469900" eaLnBrk="1" hangingPunct="1">
              <a:spcBef>
                <a:spcPts val="600"/>
              </a:spcBef>
            </a:pPr>
            <a:r>
              <a:rPr lang="cs-CZ" altLang="cs-CZ" sz="2000" b="1" i="1" dirty="0"/>
              <a:t>b</a:t>
            </a:r>
            <a:r>
              <a:rPr lang="cs-CZ" altLang="cs-CZ" sz="2000" b="1" baseline="-25000" dirty="0"/>
              <a:t>0</a:t>
            </a:r>
            <a:r>
              <a:rPr lang="cs-CZ" altLang="cs-CZ" sz="1800" dirty="0"/>
              <a:t> – obtížně interpretovatelný průsečík … leda by prediktory byly </a:t>
            </a:r>
            <a:r>
              <a:rPr lang="cs-CZ" altLang="cs-CZ" sz="1800" b="1" dirty="0"/>
              <a:t>centrované</a:t>
            </a:r>
          </a:p>
          <a:p>
            <a:pPr marL="469900" lvl="2" indent="-469900" eaLnBrk="1" hangingPunct="1">
              <a:spcBef>
                <a:spcPts val="600"/>
              </a:spcBef>
            </a:pPr>
            <a:r>
              <a:rPr lang="cs-CZ" altLang="cs-CZ" sz="1800" dirty="0"/>
              <a:t>V různých modelech nemusí být vliv prediktoru stejný</a:t>
            </a:r>
          </a:p>
          <a:p>
            <a:pPr marL="469900" lvl="2" indent="-469900" eaLnBrk="1" hangingPunct="1">
              <a:spcBef>
                <a:spcPts val="600"/>
              </a:spcBef>
            </a:pPr>
            <a:endParaRPr lang="cs-CZ" altLang="cs-CZ" sz="1900" b="1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Nadpis 10487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Statistická kontrola</a:t>
            </a:r>
            <a:endParaRPr lang="cs-CZ"/>
          </a:p>
        </p:txBody>
      </p:sp>
      <p:sp>
        <p:nvSpPr>
          <p:cNvPr id="1048731" name="Zástupný obsah 10487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 bylo na předchozím slajdu komplikace, je vlastně velmi užitečné</a:t>
            </a:r>
            <a:endParaRPr lang="cs-CZ"/>
          </a:p>
          <a:p>
            <a:r>
              <a:rPr lang="en-US"/>
              <a:t>Dozvídame se efekt prediktoru očištěn</a:t>
            </a:r>
            <a:r>
              <a:rPr lang="cs-CZ" altLang="en-US"/>
              <a:t>ý</a:t>
            </a:r>
            <a:r>
              <a:rPr lang="en-US" altLang="en-US"/>
              <a:t> o vliv ostatních prediktor</a:t>
            </a:r>
            <a:r>
              <a:rPr lang="cs-CZ" altLang="en-US"/>
              <a:t>ů</a:t>
            </a:r>
            <a:endParaRPr lang="cs-CZ"/>
          </a:p>
          <a:p>
            <a:r>
              <a:rPr lang="en-US" altLang="en-US"/>
              <a:t>Doplňuje designov</a:t>
            </a:r>
            <a:r>
              <a:rPr lang="cs-CZ" altLang="en-US"/>
              <a:t>é</a:t>
            </a:r>
            <a:r>
              <a:rPr lang="en-US" altLang="en-US"/>
              <a:t> způsoby kontroly intervenujících</a:t>
            </a:r>
            <a:endParaRPr lang="cs-CZ"/>
          </a:p>
          <a:p>
            <a:r>
              <a:rPr lang="en-US" altLang="en-US"/>
              <a:t>Není samosp</a:t>
            </a:r>
            <a:r>
              <a:rPr lang="cs-CZ" altLang="en-US"/>
              <a:t>á</a:t>
            </a:r>
            <a:r>
              <a:rPr lang="en-US" altLang="en-US"/>
              <a:t>sn</a:t>
            </a:r>
            <a:r>
              <a:rPr lang="cs-CZ" altLang="en-US"/>
              <a:t>á</a:t>
            </a:r>
            <a:r>
              <a:rPr lang="en-US" altLang="en-US"/>
              <a:t>, zvyšuje nároky na N</a:t>
            </a: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Predikované hodnoty</a:t>
            </a:r>
          </a:p>
        </p:txBody>
      </p:sp>
      <p:sp>
        <p:nvSpPr>
          <p:cNvPr id="1048626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Dosazení hodnot prediktorů do regresní rovnice – modelu</a:t>
            </a:r>
          </a:p>
          <a:p>
            <a:r>
              <a:rPr lang="cs-CZ" dirty="0"/>
              <a:t>Někdy používáme k tvorbě grafů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Nadpis 1"/>
          <p:cNvSpPr>
            <a:spLocks noGrp="1" noChangeArrowheads="1"/>
          </p:cNvSpPr>
          <p:nvPr>
            <p:ph type="title"/>
          </p:nvPr>
        </p:nvSpPr>
        <p:spPr>
          <a:xfrm>
            <a:off x="574674" y="304800"/>
            <a:ext cx="8173789" cy="1216025"/>
          </a:xfrm>
        </p:spPr>
        <p:txBody>
          <a:bodyPr/>
          <a:lstStyle/>
          <a:p>
            <a:r>
              <a:rPr lang="cs-CZ" altLang="cs-CZ" sz="3200" dirty="0"/>
              <a:t>Krok 3 – Posouzení shody modelu s daty</a:t>
            </a:r>
            <a:br>
              <a:rPr lang="cs-CZ" altLang="cs-CZ" sz="3200" dirty="0"/>
            </a:br>
            <a:r>
              <a:rPr lang="cs-CZ" altLang="cs-CZ" sz="2400" dirty="0"/>
              <a:t>Rezidua a jejich rozložení</a:t>
            </a:r>
            <a:endParaRPr lang="cs-CZ" altLang="cs-CZ" sz="3200" dirty="0"/>
          </a:p>
        </p:txBody>
      </p:sp>
      <p:sp>
        <p:nvSpPr>
          <p:cNvPr id="1048628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Měřítkem jsou rezidua – jejich „průměrná velikost“ – rozptyl</a:t>
            </a:r>
          </a:p>
          <a:p>
            <a:pPr lvl="1"/>
            <a:r>
              <a:rPr lang="cs-CZ" altLang="cs-CZ" dirty="0"/>
              <a:t>Samotná SD reziduí nás zajímá při predikci</a:t>
            </a:r>
          </a:p>
          <a:p>
            <a:pPr lvl="1"/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 = (</a:t>
            </a:r>
            <a:r>
              <a:rPr lang="cs-CZ" altLang="cs-CZ" dirty="0" err="1"/>
              <a:t>SS</a:t>
            </a:r>
            <a:r>
              <a:rPr lang="cs-CZ" altLang="cs-CZ" baseline="-25000" dirty="0" err="1"/>
              <a:t>Total</a:t>
            </a:r>
            <a:r>
              <a:rPr lang="cs-CZ" altLang="cs-CZ" baseline="-25000" dirty="0"/>
              <a:t> </a:t>
            </a:r>
            <a:r>
              <a:rPr lang="cs-CZ" altLang="cs-CZ" dirty="0"/>
              <a:t>–</a:t>
            </a:r>
            <a:r>
              <a:rPr lang="cs-CZ" altLang="cs-CZ" dirty="0" err="1"/>
              <a:t>SS</a:t>
            </a:r>
            <a:r>
              <a:rPr lang="cs-CZ" altLang="cs-CZ" baseline="-25000" dirty="0" err="1"/>
              <a:t>reg</a:t>
            </a:r>
            <a:r>
              <a:rPr lang="cs-CZ" altLang="cs-CZ" dirty="0"/>
              <a:t>)/</a:t>
            </a:r>
            <a:r>
              <a:rPr lang="cs-CZ" altLang="cs-CZ" dirty="0" err="1"/>
              <a:t>SS</a:t>
            </a:r>
            <a:r>
              <a:rPr lang="cs-CZ" altLang="cs-CZ" baseline="-25000" dirty="0" err="1"/>
              <a:t>Total</a:t>
            </a:r>
            <a:r>
              <a:rPr lang="cs-CZ" altLang="cs-CZ" baseline="-25000" dirty="0"/>
              <a:t> </a:t>
            </a:r>
            <a:r>
              <a:rPr lang="cs-CZ" altLang="cs-CZ" dirty="0"/>
              <a:t>≈ </a:t>
            </a:r>
            <a:r>
              <a:rPr lang="cs-CZ" altLang="cs-CZ" i="1" dirty="0"/>
              <a:t>s</a:t>
            </a:r>
            <a:r>
              <a:rPr lang="cs-CZ" altLang="cs-CZ" baseline="30000" dirty="0"/>
              <a:t>2</a:t>
            </a:r>
            <a:r>
              <a:rPr lang="cs-CZ" altLang="cs-CZ" baseline="-25000" dirty="0"/>
              <a:t>res</a:t>
            </a:r>
            <a:r>
              <a:rPr lang="cs-CZ" altLang="cs-CZ" dirty="0"/>
              <a:t>/</a:t>
            </a:r>
            <a:r>
              <a:rPr lang="cs-CZ" altLang="cs-CZ" i="1" dirty="0"/>
              <a:t>s</a:t>
            </a:r>
            <a:r>
              <a:rPr lang="cs-CZ" altLang="cs-CZ" baseline="30000" dirty="0"/>
              <a:t>2</a:t>
            </a:r>
            <a:r>
              <a:rPr lang="cs-CZ" altLang="cs-CZ" baseline="-25000" dirty="0"/>
              <a:t>Y</a:t>
            </a:r>
          </a:p>
          <a:p>
            <a:pPr lvl="1"/>
            <a:r>
              <a:rPr lang="cs-CZ" altLang="cs-CZ" i="1" dirty="0"/>
              <a:t>R</a:t>
            </a:r>
            <a:r>
              <a:rPr lang="cs-CZ" altLang="cs-CZ" baseline="30000" dirty="0"/>
              <a:t>2 </a:t>
            </a:r>
            <a:r>
              <a:rPr lang="cs-CZ" altLang="cs-CZ" dirty="0"/>
              <a:t>je podíl rozptylu </a:t>
            </a:r>
            <a:r>
              <a:rPr lang="cs-CZ" altLang="cs-CZ" i="1" dirty="0"/>
              <a:t>Y</a:t>
            </a:r>
            <a:r>
              <a:rPr lang="cs-CZ" altLang="cs-CZ" dirty="0"/>
              <a:t> vysvětlený prediktory</a:t>
            </a:r>
          </a:p>
          <a:p>
            <a:pPr lvl="1"/>
            <a:r>
              <a:rPr lang="cs-CZ" altLang="cs-CZ" i="1" dirty="0"/>
              <a:t>R</a:t>
            </a:r>
            <a:r>
              <a:rPr lang="cs-CZ" altLang="cs-CZ" baseline="30000" dirty="0"/>
              <a:t> </a:t>
            </a:r>
            <a:r>
              <a:rPr lang="cs-CZ" altLang="cs-CZ" dirty="0"/>
              <a:t> = </a:t>
            </a:r>
            <a:r>
              <a:rPr lang="cs-CZ" altLang="cs-CZ" i="1" dirty="0" err="1"/>
              <a:t>r</a:t>
            </a:r>
            <a:r>
              <a:rPr lang="cs-CZ" altLang="cs-CZ" baseline="-25000" dirty="0" err="1"/>
              <a:t>YY</a:t>
            </a:r>
            <a:r>
              <a:rPr lang="cs-CZ" altLang="cs-CZ" baseline="-25000" dirty="0"/>
              <a:t>‘</a:t>
            </a:r>
            <a:r>
              <a:rPr lang="cs-CZ" altLang="cs-CZ" dirty="0"/>
              <a:t>=</a:t>
            </a:r>
            <a:r>
              <a:rPr lang="cs-CZ" altLang="cs-CZ" i="1" dirty="0" err="1"/>
              <a:t>r</a:t>
            </a:r>
            <a:r>
              <a:rPr lang="cs-CZ" altLang="cs-CZ" baseline="-25000" dirty="0" err="1"/>
              <a:t>Y</a:t>
            </a:r>
            <a:r>
              <a:rPr lang="cs-CZ" altLang="cs-CZ" baseline="-25000" dirty="0"/>
              <a:t>(b1X1+b2X2+ .. </a:t>
            </a:r>
            <a:r>
              <a:rPr lang="cs-CZ" altLang="cs-CZ" baseline="-25000" dirty="0" err="1"/>
              <a:t>bkXk</a:t>
            </a:r>
            <a:r>
              <a:rPr lang="cs-CZ" altLang="cs-CZ" baseline="-25000" dirty="0"/>
              <a:t>)</a:t>
            </a:r>
            <a:endParaRPr lang="cs-CZ" altLang="cs-CZ" dirty="0"/>
          </a:p>
          <a:p>
            <a:r>
              <a:rPr lang="cs-CZ" altLang="cs-CZ" dirty="0"/>
              <a:t>Lze si představit i jiná měřítka</a:t>
            </a:r>
          </a:p>
          <a:p>
            <a:r>
              <a:rPr lang="cs-CZ" altLang="cs-CZ" sz="2800" dirty="0"/>
              <a:t>Obvykle </a:t>
            </a:r>
            <a:r>
              <a:rPr lang="cs-CZ" altLang="cs-CZ" sz="2800" i="1" dirty="0"/>
              <a:t>R</a:t>
            </a:r>
            <a:r>
              <a:rPr lang="cs-CZ" altLang="cs-CZ" sz="2800" baseline="30000" dirty="0"/>
              <a:t>2</a:t>
            </a:r>
            <a:r>
              <a:rPr lang="cs-CZ" altLang="cs-CZ" sz="2800" dirty="0"/>
              <a:t> konstatujeme, ale nemáme na něj specifické nároky, tj. nemusí být větší než 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763" indent="0">
              <a:buNone/>
            </a:pPr>
            <a:r>
              <a:rPr lang="en-US" altLang="cs-CZ" i="1" baseline="30000"/>
              <a:t>Rozptyl vysvětlený modelem a jednotlivými prediktory</a:t>
            </a:r>
            <a:r>
              <a:rPr lang="en-US" altLang="cs-CZ" baseline="30000"/>
              <a:t> </a:t>
            </a:r>
            <a:endParaRPr lang="cs-CZ" altLang="cs-CZ"/>
          </a:p>
        </p:txBody>
      </p:sp>
      <p:sp>
        <p:nvSpPr>
          <p:cNvPr id="1048661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539750" y="1916113"/>
            <a:ext cx="3960242" cy="42672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sz="2000" dirty="0"/>
              <a:t>Část rozptylu </a:t>
            </a:r>
            <a:r>
              <a:rPr lang="cs-CZ" altLang="cs-CZ" sz="2000" i="1" dirty="0"/>
              <a:t>Y</a:t>
            </a:r>
            <a:r>
              <a:rPr lang="cs-CZ" altLang="cs-CZ" sz="2000" dirty="0"/>
              <a:t> vysvětleného dohromady všemi prediktory</a:t>
            </a:r>
          </a:p>
          <a:p>
            <a:pPr>
              <a:spcBef>
                <a:spcPts val="600"/>
              </a:spcBef>
            </a:pPr>
            <a:r>
              <a:rPr lang="cs-CZ" altLang="cs-CZ" sz="2000" dirty="0"/>
              <a:t>Predikční síla sady prediktorů</a:t>
            </a:r>
          </a:p>
          <a:p>
            <a:pPr>
              <a:spcBef>
                <a:spcPts val="600"/>
              </a:spcBef>
            </a:pPr>
            <a:r>
              <a:rPr lang="cs-CZ" altLang="cs-CZ" sz="2000" dirty="0"/>
              <a:t>Ukazatel velikosti účinku</a:t>
            </a:r>
          </a:p>
          <a:p>
            <a:pPr>
              <a:spcBef>
                <a:spcPts val="600"/>
              </a:spcBef>
            </a:pPr>
            <a:r>
              <a:rPr lang="cs-CZ" altLang="cs-CZ" sz="2000" i="1" dirty="0"/>
              <a:t>R</a:t>
            </a:r>
            <a:r>
              <a:rPr lang="cs-CZ" altLang="cs-CZ" sz="2000" dirty="0"/>
              <a:t>: Mnohonásobná (</a:t>
            </a:r>
            <a:r>
              <a:rPr lang="cs-CZ" altLang="cs-CZ" sz="2000" dirty="0" err="1"/>
              <a:t>mutiple</a:t>
            </a:r>
            <a:r>
              <a:rPr lang="cs-CZ" altLang="cs-CZ" sz="2000" dirty="0"/>
              <a:t>) korelace</a:t>
            </a:r>
          </a:p>
          <a:p>
            <a:pPr>
              <a:spcBef>
                <a:spcPts val="600"/>
              </a:spcBef>
            </a:pPr>
            <a:r>
              <a:rPr lang="cs-CZ" altLang="cs-CZ" sz="2000" dirty="0"/>
              <a:t>Vždy nadhodnocuje </a:t>
            </a:r>
            <a:r>
              <a:rPr lang="en-US" altLang="cs-CZ" sz="2000" dirty="0"/>
              <a:t>&gt;&gt; p</a:t>
            </a:r>
            <a:r>
              <a:rPr lang="cs-CZ" altLang="cs-CZ" sz="2000" dirty="0" err="1"/>
              <a:t>ři</a:t>
            </a:r>
            <a:r>
              <a:rPr lang="cs-CZ" altLang="cs-CZ" sz="2000" dirty="0"/>
              <a:t> replikaci vychází nižší </a:t>
            </a:r>
            <a:r>
              <a:rPr lang="cs-CZ" altLang="cs-CZ" sz="2000" i="1" dirty="0"/>
              <a:t>R</a:t>
            </a:r>
            <a:r>
              <a:rPr lang="cs-CZ" altLang="cs-CZ" sz="2000" baseline="30000" dirty="0"/>
              <a:t>2</a:t>
            </a:r>
          </a:p>
          <a:p>
            <a:pPr marL="0" indent="0">
              <a:buNone/>
            </a:pPr>
            <a:endParaRPr lang="cs-CZ" altLang="cs-CZ" sz="2800" dirty="0"/>
          </a:p>
        </p:txBody>
      </p:sp>
      <p:sp>
        <p:nvSpPr>
          <p:cNvPr id="1048662" name="Elipsa 5"/>
          <p:cNvSpPr>
            <a:spLocks noChangeArrowheads="1"/>
          </p:cNvSpPr>
          <p:nvPr/>
        </p:nvSpPr>
        <p:spPr bwMode="auto">
          <a:xfrm>
            <a:off x="6011863" y="1628775"/>
            <a:ext cx="1800225" cy="1728788"/>
          </a:xfrm>
          <a:prstGeom prst="ellipse">
            <a:avLst/>
          </a:prstGeom>
          <a:solidFill>
            <a:srgbClr val="92D050">
              <a:alpha val="5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X</a:t>
            </a:r>
            <a:r>
              <a:rPr lang="cs-CZ" altLang="cs-CZ" sz="2000" baseline="-25000"/>
              <a:t>1</a:t>
            </a:r>
          </a:p>
        </p:txBody>
      </p:sp>
      <p:sp>
        <p:nvSpPr>
          <p:cNvPr id="1048663" name="Elipsa 7"/>
          <p:cNvSpPr>
            <a:spLocks noChangeArrowheads="1"/>
          </p:cNvSpPr>
          <p:nvPr/>
        </p:nvSpPr>
        <p:spPr bwMode="auto">
          <a:xfrm>
            <a:off x="6443663" y="2636838"/>
            <a:ext cx="2160587" cy="1584325"/>
          </a:xfrm>
          <a:prstGeom prst="ellipse">
            <a:avLst/>
          </a:prstGeom>
          <a:solidFill>
            <a:srgbClr val="FFC000">
              <a:alpha val="5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X</a:t>
            </a:r>
            <a:r>
              <a:rPr lang="cs-CZ" altLang="cs-CZ" sz="2000" baseline="-25000"/>
              <a:t>2</a:t>
            </a:r>
          </a:p>
        </p:txBody>
      </p:sp>
      <p:sp>
        <p:nvSpPr>
          <p:cNvPr id="1048664" name="Elipsa 6"/>
          <p:cNvSpPr>
            <a:spLocks noChangeArrowheads="1"/>
          </p:cNvSpPr>
          <p:nvPr/>
        </p:nvSpPr>
        <p:spPr bwMode="auto">
          <a:xfrm>
            <a:off x="5940425" y="3789363"/>
            <a:ext cx="2232025" cy="1871662"/>
          </a:xfrm>
          <a:prstGeom prst="ellipse">
            <a:avLst/>
          </a:prstGeom>
          <a:solidFill>
            <a:schemeClr val="accent2">
              <a:alpha val="2509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X</a:t>
            </a:r>
            <a:r>
              <a:rPr lang="cs-CZ" altLang="cs-CZ" sz="2000" baseline="-25000"/>
              <a:t>3</a:t>
            </a:r>
          </a:p>
        </p:txBody>
      </p:sp>
      <p:sp>
        <p:nvSpPr>
          <p:cNvPr id="1048665" name="Zaoblený obdélník 4"/>
          <p:cNvSpPr>
            <a:spLocks noChangeArrowheads="1"/>
          </p:cNvSpPr>
          <p:nvPr/>
        </p:nvSpPr>
        <p:spPr bwMode="auto">
          <a:xfrm>
            <a:off x="5651500" y="2349500"/>
            <a:ext cx="1081088" cy="3024188"/>
          </a:xfrm>
          <a:prstGeom prst="roundRect">
            <a:avLst>
              <a:gd name="adj" fmla="val 16667"/>
            </a:avLst>
          </a:prstGeom>
          <a:solidFill>
            <a:schemeClr val="accent1">
              <a:alpha val="38039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4 – Zvážení možných zdrojů zkreslení </a:t>
            </a:r>
          </a:p>
        </p:txBody>
      </p:sp>
      <p:sp>
        <p:nvSpPr>
          <p:cNvPr id="1048630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dirty="0"/>
              <a:t>Jsou případy, které model predikuje zvlášť špatně?</a:t>
            </a:r>
          </a:p>
          <a:p>
            <a:pPr marL="781050" lvl="1" indent="-342900"/>
            <a:r>
              <a:rPr lang="cs-CZ" altLang="cs-CZ" sz="2000" dirty="0" err="1"/>
              <a:t>Outlieři</a:t>
            </a:r>
            <a:r>
              <a:rPr lang="cs-CZ" altLang="cs-CZ" sz="2000" dirty="0"/>
              <a:t> – mohou zvyšovat i snižovat </a:t>
            </a:r>
            <a:r>
              <a:rPr lang="cs-CZ" altLang="cs-CZ" sz="2000" i="1" dirty="0"/>
              <a:t>b </a:t>
            </a:r>
            <a:r>
              <a:rPr lang="cs-CZ" altLang="cs-CZ" sz="2000" dirty="0"/>
              <a:t>(jako u </a:t>
            </a:r>
            <a:r>
              <a:rPr lang="cs-CZ" altLang="cs-CZ" sz="2000" i="1" dirty="0"/>
              <a:t>r</a:t>
            </a:r>
            <a:r>
              <a:rPr lang="cs-CZ" altLang="cs-CZ" sz="2000" dirty="0"/>
              <a:t>)</a:t>
            </a:r>
          </a:p>
          <a:p>
            <a:pPr lvl="1"/>
            <a:r>
              <a:rPr lang="cs-CZ" altLang="cs-CZ" sz="2000" b="1" dirty="0"/>
              <a:t>Rezidua</a:t>
            </a:r>
            <a:r>
              <a:rPr lang="cs-CZ" altLang="cs-CZ" sz="2000" dirty="0"/>
              <a:t> –  případy s vysokými r. regrese predikuje nejhůř, standardizovaná, </a:t>
            </a:r>
            <a:r>
              <a:rPr lang="cs-CZ" altLang="cs-CZ" sz="2000" dirty="0" err="1"/>
              <a:t>studentizovaná</a:t>
            </a:r>
            <a:r>
              <a:rPr lang="cs-CZ" altLang="cs-CZ" sz="2000" dirty="0"/>
              <a:t> ±3</a:t>
            </a:r>
          </a:p>
          <a:p>
            <a:pPr marL="0" indent="0">
              <a:buNone/>
            </a:pPr>
            <a:r>
              <a:rPr lang="cs-CZ" altLang="cs-CZ" sz="2400" dirty="0"/>
              <a:t>Nemají některé případy příliš velký vliv na výsledky regrese?</a:t>
            </a:r>
          </a:p>
          <a:p>
            <a:pPr lvl="1"/>
            <a:r>
              <a:rPr lang="cs-CZ" altLang="cs-CZ" sz="2000" b="1" dirty="0"/>
              <a:t>Vlivné případy </a:t>
            </a:r>
            <a:r>
              <a:rPr lang="cs-CZ" altLang="cs-CZ" sz="2000" dirty="0"/>
              <a:t>– případy, které nejvíc ovlivňují parametry</a:t>
            </a:r>
          </a:p>
          <a:p>
            <a:pPr lvl="2"/>
            <a:r>
              <a:rPr lang="cs-CZ" altLang="cs-CZ" sz="1400" dirty="0"/>
              <a:t>Co se stane s parametry regrese, když případ odstraníme?</a:t>
            </a:r>
          </a:p>
          <a:p>
            <a:pPr lvl="2"/>
            <a:r>
              <a:rPr lang="cs-CZ" altLang="cs-CZ" sz="1400" dirty="0" err="1"/>
              <a:t>DFBeta</a:t>
            </a:r>
            <a:r>
              <a:rPr lang="cs-CZ" altLang="cs-CZ" sz="1400" dirty="0"/>
              <a:t> – rozdíl mezi parametrem s a bez, standardizované </a:t>
            </a:r>
            <a:r>
              <a:rPr lang="en-US" altLang="cs-CZ" sz="1400" dirty="0"/>
              <a:t>&gt; 1</a:t>
            </a:r>
            <a:endParaRPr lang="cs-CZ" altLang="cs-CZ" sz="1400" dirty="0"/>
          </a:p>
          <a:p>
            <a:pPr lvl="2"/>
            <a:r>
              <a:rPr lang="en-US" altLang="cs-CZ" sz="1400" dirty="0" err="1"/>
              <a:t>DFFit</a:t>
            </a:r>
            <a:r>
              <a:rPr lang="en-US" altLang="cs-CZ" sz="1400" dirty="0"/>
              <a:t> – r</a:t>
            </a:r>
            <a:r>
              <a:rPr lang="cs-CZ" altLang="cs-CZ" sz="1400" dirty="0" err="1"/>
              <a:t>ozdíl</a:t>
            </a:r>
            <a:r>
              <a:rPr lang="cs-CZ" altLang="cs-CZ" sz="1400" dirty="0"/>
              <a:t> mezi predikovanou hodnotou a predikovanou hodnotou bez případu (adjustovanou)</a:t>
            </a:r>
          </a:p>
          <a:p>
            <a:pPr lvl="2"/>
            <a:r>
              <a:rPr lang="cs-CZ" altLang="cs-CZ" sz="1400" dirty="0"/>
              <a:t>Cookova vzdálenost </a:t>
            </a:r>
            <a:r>
              <a:rPr lang="en-US" altLang="cs-CZ" sz="1400" dirty="0"/>
              <a:t>&gt; 1</a:t>
            </a:r>
          </a:p>
          <a:p>
            <a:pPr lvl="2"/>
            <a:r>
              <a:rPr lang="en-US" altLang="cs-CZ" sz="1400" dirty="0"/>
              <a:t>Leverage &gt; 2(</a:t>
            </a:r>
            <a:r>
              <a:rPr lang="en-US" altLang="cs-CZ" sz="1400" i="1" dirty="0"/>
              <a:t>k</a:t>
            </a:r>
            <a:r>
              <a:rPr lang="en-US" altLang="cs-CZ" sz="1400" dirty="0"/>
              <a:t>+1)/</a:t>
            </a:r>
            <a:r>
              <a:rPr lang="en-US" altLang="cs-CZ" sz="1400" i="1" dirty="0"/>
              <a:t>n</a:t>
            </a:r>
            <a:r>
              <a:rPr lang="en-US" altLang="cs-CZ" sz="1400" dirty="0"/>
              <a:t>  , </a:t>
            </a:r>
            <a:r>
              <a:rPr lang="en-US" altLang="cs-CZ" sz="1400" dirty="0" err="1"/>
              <a:t>kde</a:t>
            </a:r>
            <a:r>
              <a:rPr lang="en-US" altLang="cs-CZ" sz="1400" dirty="0"/>
              <a:t> </a:t>
            </a:r>
            <a:r>
              <a:rPr lang="en-US" altLang="cs-CZ" sz="1400" i="1" dirty="0"/>
              <a:t>k</a:t>
            </a:r>
            <a:r>
              <a:rPr lang="en-US" altLang="cs-CZ" sz="1400" dirty="0"/>
              <a:t> = po</a:t>
            </a:r>
            <a:r>
              <a:rPr lang="cs-CZ" altLang="cs-CZ" sz="1400" dirty="0"/>
              <a:t>čet prediktorů, </a:t>
            </a:r>
            <a:r>
              <a:rPr lang="cs-CZ" altLang="cs-CZ" sz="1400" i="1" dirty="0"/>
              <a:t>n</a:t>
            </a:r>
            <a:r>
              <a:rPr lang="cs-CZ" altLang="cs-CZ" sz="1400" dirty="0"/>
              <a:t>= velikost vzorku</a:t>
            </a:r>
          </a:p>
          <a:p>
            <a:r>
              <a:rPr lang="cs-CZ" altLang="cs-CZ" sz="2000" dirty="0"/>
              <a:t>Případy s vysokými rezidui či vlivné případy </a:t>
            </a:r>
            <a:r>
              <a:rPr lang="cs-CZ" altLang="cs-CZ" sz="2000" b="1" dirty="0"/>
              <a:t>NEODSTRAŇUJEME</a:t>
            </a:r>
          </a:p>
          <a:p>
            <a:pPr lvl="2"/>
            <a:r>
              <a:rPr lang="cs-CZ" altLang="cs-CZ" sz="1400" dirty="0"/>
              <a:t>…leda by šlo o zjevnou chybu v datech či vzorku</a:t>
            </a:r>
          </a:p>
          <a:p>
            <a:pPr lvl="2"/>
            <a:r>
              <a:rPr lang="cs-CZ" altLang="cs-CZ" sz="1400" dirty="0"/>
              <a:t>…leda by nám šlo výhradně o zpřesnění predikce (nikoli o testy hypotéz)</a:t>
            </a:r>
            <a:endParaRPr lang="en-US" altLang="cs-CZ" sz="1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5 -  Zobecnění ze vzorku na populaci</a:t>
            </a:r>
          </a:p>
        </p:txBody>
      </p:sp>
      <p:sp>
        <p:nvSpPr>
          <p:cNvPr id="1048632" name="Zástupný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750" cy="4267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Testy signifikance</a:t>
            </a:r>
          </a:p>
          <a:p>
            <a:pPr lvl="1">
              <a:spcBef>
                <a:spcPts val="1800"/>
              </a:spcBef>
            </a:pPr>
            <a:r>
              <a:rPr lang="cs-CZ" altLang="cs-CZ" sz="2400" dirty="0"/>
              <a:t>Testy jednotlivých regresních koeficientů.</a:t>
            </a:r>
          </a:p>
          <a:p>
            <a:pPr lvl="2"/>
            <a:r>
              <a:rPr lang="cs-CZ" altLang="cs-CZ" sz="2100" dirty="0"/>
              <a:t>Testují </a:t>
            </a:r>
            <a:r>
              <a:rPr lang="cs-CZ" altLang="cs-CZ" sz="2100" i="1" dirty="0"/>
              <a:t>H</a:t>
            </a:r>
            <a:r>
              <a:rPr lang="cs-CZ" altLang="cs-CZ" sz="2100" baseline="-25000" dirty="0"/>
              <a:t>0</a:t>
            </a:r>
            <a:r>
              <a:rPr lang="cs-CZ" altLang="cs-CZ" sz="2100" dirty="0"/>
              <a:t>: </a:t>
            </a:r>
            <a:r>
              <a:rPr lang="cs-CZ" altLang="cs-CZ" sz="2100" i="1" dirty="0" err="1"/>
              <a:t>b</a:t>
            </a:r>
            <a:r>
              <a:rPr lang="cs-CZ" altLang="cs-CZ" sz="2100" i="1" baseline="-25000" dirty="0" err="1"/>
              <a:t>k</a:t>
            </a:r>
            <a:r>
              <a:rPr lang="cs-CZ" altLang="cs-CZ" sz="2100" dirty="0"/>
              <a:t>=0.      (</a:t>
            </a:r>
            <a:r>
              <a:rPr lang="cs-CZ" altLang="cs-CZ" sz="2100" i="1" dirty="0"/>
              <a:t>t</a:t>
            </a:r>
            <a:r>
              <a:rPr lang="cs-CZ" altLang="cs-CZ" sz="2100" dirty="0"/>
              <a:t>=</a:t>
            </a:r>
            <a:r>
              <a:rPr lang="cs-CZ" altLang="cs-CZ" sz="2100" i="1" dirty="0"/>
              <a:t>b</a:t>
            </a:r>
            <a:r>
              <a:rPr lang="cs-CZ" altLang="cs-CZ" sz="2100" dirty="0"/>
              <a:t>/</a:t>
            </a:r>
            <a:r>
              <a:rPr lang="cs-CZ" altLang="cs-CZ" sz="2100" dirty="0" err="1"/>
              <a:t>SE</a:t>
            </a:r>
            <a:r>
              <a:rPr lang="cs-CZ" altLang="cs-CZ" sz="2100" i="1" baseline="-25000" dirty="0" err="1"/>
              <a:t>b</a:t>
            </a:r>
            <a:r>
              <a:rPr lang="cs-CZ" altLang="cs-CZ" sz="2100" dirty="0"/>
              <a:t>, </a:t>
            </a:r>
            <a:r>
              <a:rPr lang="cs-CZ" altLang="cs-CZ" sz="2100" i="1" dirty="0"/>
              <a:t>t</a:t>
            </a:r>
            <a:r>
              <a:rPr lang="cs-CZ" altLang="cs-CZ" sz="2100" dirty="0"/>
              <a:t>-rozložení s df=N-k-1 )</a:t>
            </a:r>
          </a:p>
          <a:p>
            <a:pPr lvl="1"/>
            <a:r>
              <a:rPr lang="cs-CZ" altLang="cs-CZ" sz="2400" dirty="0"/>
              <a:t>Test </a:t>
            </a:r>
            <a:r>
              <a:rPr lang="cs-CZ" altLang="cs-CZ" sz="2400" i="1" dirty="0"/>
              <a:t>H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: </a:t>
            </a:r>
            <a:r>
              <a:rPr lang="cs-CZ" altLang="cs-CZ" sz="2400" i="1" dirty="0"/>
              <a:t>R</a:t>
            </a:r>
            <a:r>
              <a:rPr lang="cs-CZ" altLang="cs-CZ" sz="2400" baseline="30000" dirty="0"/>
              <a:t>2</a:t>
            </a:r>
            <a:r>
              <a:rPr lang="cs-CZ" altLang="cs-CZ" sz="2400" dirty="0"/>
              <a:t> = 0  (ANOVA)</a:t>
            </a:r>
          </a:p>
          <a:p>
            <a:pPr lvl="1"/>
            <a:r>
              <a:rPr lang="cs-CZ" altLang="cs-CZ" sz="2400" dirty="0"/>
              <a:t>Předpoklady</a:t>
            </a:r>
          </a:p>
          <a:p>
            <a:pPr lvl="2"/>
            <a:r>
              <a:rPr lang="cs-CZ" altLang="cs-CZ" sz="2100" dirty="0"/>
              <a:t>Linearita vztahů</a:t>
            </a:r>
          </a:p>
          <a:p>
            <a:pPr lvl="2"/>
            <a:r>
              <a:rPr lang="cs-CZ" altLang="cs-CZ" sz="2100" dirty="0"/>
              <a:t>Nezávislost reziduí …. Případů</a:t>
            </a:r>
          </a:p>
          <a:p>
            <a:pPr lvl="2"/>
            <a:r>
              <a:rPr lang="cs-CZ" altLang="cs-CZ" sz="2100" dirty="0"/>
              <a:t>Homoskedascita</a:t>
            </a:r>
          </a:p>
          <a:p>
            <a:pPr lvl="2"/>
            <a:r>
              <a:rPr lang="cs-CZ" altLang="cs-CZ" sz="2100" dirty="0"/>
              <a:t>Normalita reziduí </a:t>
            </a:r>
          </a:p>
          <a:p>
            <a:pPr lvl="2"/>
            <a:r>
              <a:rPr lang="cs-CZ" altLang="cs-CZ" sz="2100" dirty="0"/>
              <a:t>Žádné další proměnné nekorelují se závislou</a:t>
            </a:r>
          </a:p>
          <a:p>
            <a:pPr lvl="2"/>
            <a:r>
              <a:rPr lang="cs-CZ" altLang="cs-CZ" sz="2100" dirty="0"/>
              <a:t>Absence výrazné </a:t>
            </a:r>
            <a:r>
              <a:rPr lang="cs-CZ" altLang="cs-CZ" sz="2100" dirty="0" err="1"/>
              <a:t>multikolinearity</a:t>
            </a:r>
            <a:endParaRPr lang="cs-CZ" altLang="cs-CZ" sz="2100" dirty="0"/>
          </a:p>
          <a:p>
            <a:pPr lvl="2"/>
            <a:endParaRPr lang="cs-CZ" altLang="cs-CZ" sz="2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5 -  Zobecnění ze vzorku na populaci</a:t>
            </a:r>
          </a:p>
        </p:txBody>
      </p:sp>
      <p:sp>
        <p:nvSpPr>
          <p:cNvPr id="1048634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2. </a:t>
            </a:r>
            <a:r>
              <a:rPr lang="cs-CZ" dirty="0" err="1"/>
              <a:t>Krosvalidace</a:t>
            </a:r>
            <a:r>
              <a:rPr lang="cs-CZ" dirty="0"/>
              <a:t> – R2</a:t>
            </a:r>
          </a:p>
          <a:p>
            <a:pPr marL="895350" lvl="1" indent="-457200"/>
            <a:r>
              <a:rPr lang="cs-CZ" dirty="0"/>
              <a:t>Kolik rozptylu bychom vysvětlili v populaci?</a:t>
            </a:r>
          </a:p>
          <a:p>
            <a:pPr marL="1292225" lvl="2" indent="-457200"/>
            <a:r>
              <a:rPr lang="cs-CZ" dirty="0"/>
              <a:t>Méně – </a:t>
            </a:r>
            <a:r>
              <a:rPr lang="cs-CZ" dirty="0" err="1"/>
              <a:t>overfitting</a:t>
            </a:r>
            <a:endParaRPr lang="cs-CZ" dirty="0"/>
          </a:p>
          <a:p>
            <a:pPr marL="1292225" lvl="2" indent="-457200"/>
            <a:r>
              <a:rPr lang="cs-CZ" dirty="0"/>
              <a:t>Korekce R2 (</a:t>
            </a:r>
            <a:r>
              <a:rPr lang="cs-CZ" dirty="0" err="1"/>
              <a:t>adjusted</a:t>
            </a:r>
            <a:r>
              <a:rPr lang="cs-CZ" dirty="0"/>
              <a:t> R2)</a:t>
            </a:r>
          </a:p>
          <a:p>
            <a:pPr marL="895350" lvl="1" indent="-457200"/>
            <a:r>
              <a:rPr lang="cs-CZ" dirty="0"/>
              <a:t>Kolik rozptylu bychom stejným modelem vysvětlili v jiném náhodném vzorku?</a:t>
            </a:r>
          </a:p>
          <a:p>
            <a:pPr marL="1292225" lvl="2" indent="-457200"/>
            <a:r>
              <a:rPr lang="cs-CZ" dirty="0"/>
              <a:t>Vzorec 9.15</a:t>
            </a:r>
          </a:p>
          <a:p>
            <a:pPr marL="1292225" lvl="2" indent="-457200"/>
            <a:r>
              <a:rPr lang="cs-CZ" dirty="0"/>
              <a:t>Půlením dat – na náhodné půlce data odhadneme, na druhé zjišťujeme shodu modelu s daty. </a:t>
            </a:r>
          </a:p>
          <a:p>
            <a:pPr marL="895350" lvl="1" indent="-45720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Síla testu a velikost vzorku v MLR</a:t>
            </a:r>
            <a:endParaRPr lang="en-US" altLang="cs-CZ"/>
          </a:p>
        </p:txBody>
      </p:sp>
      <p:sp>
        <p:nvSpPr>
          <p:cNvPr id="1048636" name="TextovéPole 4"/>
          <p:cNvSpPr txBox="1">
            <a:spLocks noChangeArrowheads="1"/>
          </p:cNvSpPr>
          <p:nvPr/>
        </p:nvSpPr>
        <p:spPr bwMode="auto">
          <a:xfrm>
            <a:off x="714375" y="1857375"/>
            <a:ext cx="6113780" cy="7010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dirty="0"/>
              <a:t>Přibývá nový faktor síly testu: </a:t>
            </a:r>
            <a:r>
              <a:rPr lang="cs-CZ" altLang="cs-CZ" sz="2000" b="1" dirty="0"/>
              <a:t>množství prediktorů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dirty="0"/>
              <a:t>2 efekty – 2 síly: Síla detekovat </a:t>
            </a:r>
            <a:r>
              <a:rPr lang="cs-CZ" altLang="cs-CZ" sz="2000" i="1" dirty="0"/>
              <a:t>R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, síla detekovat </a:t>
            </a:r>
            <a:r>
              <a:rPr lang="cs-CZ" altLang="cs-CZ" sz="2000" i="1" dirty="0"/>
              <a:t>b</a:t>
            </a:r>
            <a:r>
              <a:rPr lang="cs-CZ" altLang="cs-CZ" sz="2000" dirty="0"/>
              <a:t>.</a:t>
            </a:r>
            <a:endParaRPr lang="en-US" altLang="cs-CZ" sz="2000" dirty="0"/>
          </a:p>
        </p:txBody>
      </p:sp>
      <p:pic>
        <p:nvPicPr>
          <p:cNvPr id="209715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973388"/>
            <a:ext cx="4140200" cy="2994025"/>
          </a:xfrm>
          <a:noFill/>
        </p:spPr>
      </p:pic>
      <p:pic>
        <p:nvPicPr>
          <p:cNvPr id="209715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3213100"/>
            <a:ext cx="4932362" cy="272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Lineární model</a:t>
            </a:r>
            <a:br>
              <a:rPr lang="cs-CZ" altLang="cs-CZ"/>
            </a:br>
            <a:r>
              <a:rPr lang="cs-CZ" altLang="cs-CZ"/>
              <a:t>Lineárně-regresní model</a:t>
            </a:r>
          </a:p>
        </p:txBody>
      </p:sp>
      <p:sp>
        <p:nvSpPr>
          <p:cNvPr id="1048602" name="Zástupný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r>
              <a:rPr lang="cs-CZ" sz="2400" dirty="0"/>
              <a:t>Vztahy mezi proměnnými umožňují </a:t>
            </a:r>
            <a:r>
              <a:rPr lang="cs-CZ" sz="2400" b="1" dirty="0"/>
              <a:t>predikovat/ modelovat</a:t>
            </a:r>
            <a:r>
              <a:rPr lang="cs-CZ" sz="2400" dirty="0"/>
              <a:t> hodnoty proměnné , která nás zajímá – </a:t>
            </a:r>
            <a:r>
              <a:rPr lang="cs-CZ" sz="2400" b="1" dirty="0"/>
              <a:t>závislé proměnné/</a:t>
            </a:r>
            <a:r>
              <a:rPr lang="cs-CZ" sz="2400" b="1" dirty="0" err="1"/>
              <a:t>outcomu</a:t>
            </a:r>
            <a:r>
              <a:rPr lang="cs-CZ" sz="2400" b="1" dirty="0"/>
              <a:t>/výsledku </a:t>
            </a:r>
            <a:r>
              <a:rPr lang="cs-CZ" sz="2400" b="1" i="1" dirty="0"/>
              <a:t>Y</a:t>
            </a:r>
          </a:p>
          <a:p>
            <a:r>
              <a:rPr lang="cs-CZ" sz="2400" dirty="0"/>
              <a:t>Má-li </a:t>
            </a:r>
            <a:r>
              <a:rPr lang="cs-CZ" sz="2400" b="1" dirty="0"/>
              <a:t>prediktor</a:t>
            </a:r>
            <a:r>
              <a:rPr lang="cs-CZ" sz="2400" dirty="0"/>
              <a:t> </a:t>
            </a:r>
            <a:r>
              <a:rPr lang="cs-CZ" sz="2400" i="1" dirty="0"/>
              <a:t>X</a:t>
            </a:r>
            <a:r>
              <a:rPr lang="cs-CZ" sz="2400" dirty="0"/>
              <a:t> hodnotu </a:t>
            </a:r>
            <a:r>
              <a:rPr lang="cs-CZ" sz="2400" i="1" dirty="0" err="1"/>
              <a:t>x</a:t>
            </a:r>
            <a:r>
              <a:rPr lang="cs-CZ" altLang="cs-CZ" sz="2400" i="1" baseline="-25000" dirty="0" err="1"/>
              <a:t>i</a:t>
            </a:r>
            <a:r>
              <a:rPr lang="cs-CZ" sz="2400" dirty="0"/>
              <a:t>, jakou má asi hodnotu </a:t>
            </a:r>
            <a:r>
              <a:rPr lang="cs-CZ" sz="2400" i="1" dirty="0"/>
              <a:t>Y</a:t>
            </a:r>
            <a:r>
              <a:rPr lang="cs-CZ" sz="2400" dirty="0"/>
              <a:t>?</a:t>
            </a:r>
          </a:p>
          <a:p>
            <a:r>
              <a:rPr lang="cs-CZ" sz="2400" dirty="0"/>
              <a:t>Z mnoha možností modelování nejčastěji používáme </a:t>
            </a:r>
            <a:r>
              <a:rPr lang="cs-CZ" sz="2400" b="1" dirty="0"/>
              <a:t>lineární model: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 i="1" dirty="0" err="1"/>
              <a:t>Y</a:t>
            </a:r>
            <a:r>
              <a:rPr lang="cs-CZ" altLang="cs-CZ" sz="2800" i="1" baseline="-25000" dirty="0" err="1"/>
              <a:t>i</a:t>
            </a:r>
            <a:r>
              <a:rPr lang="cs-CZ" altLang="cs-CZ" sz="2800" i="1" dirty="0"/>
              <a:t> = (b</a:t>
            </a:r>
            <a:r>
              <a:rPr lang="cs-CZ" altLang="cs-CZ" sz="2800" i="1" baseline="-25000" dirty="0"/>
              <a:t>0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1i</a:t>
            </a:r>
            <a:r>
              <a:rPr lang="cs-CZ" altLang="cs-CZ" sz="2800" i="1" dirty="0"/>
              <a:t> + b</a:t>
            </a:r>
            <a:r>
              <a:rPr lang="cs-CZ" altLang="cs-CZ" sz="2800" i="1" baseline="-25000" dirty="0"/>
              <a:t>2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2i</a:t>
            </a:r>
            <a:r>
              <a:rPr lang="cs-CZ" altLang="cs-CZ" sz="2800" i="1" dirty="0"/>
              <a:t> + … + </a:t>
            </a:r>
            <a:r>
              <a:rPr lang="cs-CZ" altLang="cs-CZ" sz="2800" i="1" dirty="0" err="1"/>
              <a:t>b</a:t>
            </a:r>
            <a:r>
              <a:rPr lang="cs-CZ" altLang="cs-CZ" sz="2800" i="1" baseline="-25000" dirty="0" err="1"/>
              <a:t>k</a:t>
            </a:r>
            <a:r>
              <a:rPr lang="cs-CZ" altLang="cs-CZ" sz="2800" i="1" dirty="0" err="1"/>
              <a:t>X</a:t>
            </a:r>
            <a:r>
              <a:rPr lang="cs-CZ" altLang="cs-CZ" sz="2800" i="1" baseline="-25000" dirty="0" err="1"/>
              <a:t>ki</a:t>
            </a:r>
            <a:r>
              <a:rPr lang="cs-CZ" altLang="cs-CZ" sz="2800" i="1" baseline="-25000" dirty="0"/>
              <a:t> </a:t>
            </a:r>
            <a:r>
              <a:rPr lang="cs-CZ" altLang="cs-CZ" sz="2800" dirty="0"/>
              <a:t>)</a:t>
            </a:r>
            <a:r>
              <a:rPr lang="cs-CZ" altLang="cs-CZ" sz="2800" i="1" dirty="0"/>
              <a:t>+ 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i="1" dirty="0" err="1"/>
              <a:t>Y</a:t>
            </a:r>
            <a:r>
              <a:rPr lang="cs-CZ" altLang="cs-CZ" sz="2000" i="1" baseline="-25000" dirty="0" err="1"/>
              <a:t>i</a:t>
            </a:r>
            <a:r>
              <a:rPr lang="en-GB" altLang="cs-CZ" sz="2000" dirty="0"/>
              <a:t> </a:t>
            </a:r>
            <a:r>
              <a:rPr lang="cs-CZ" altLang="cs-CZ" sz="2000" dirty="0"/>
              <a:t> 	</a:t>
            </a:r>
            <a:r>
              <a:rPr lang="en-GB" altLang="cs-CZ" sz="2000" dirty="0" err="1"/>
              <a:t>jsou</a:t>
            </a:r>
            <a:r>
              <a:rPr lang="en-GB" altLang="cs-CZ" sz="2000" dirty="0"/>
              <a:t> </a:t>
            </a:r>
            <a:r>
              <a:rPr lang="en-GB" altLang="cs-CZ" sz="2000" dirty="0" err="1"/>
              <a:t>hodnot</a:t>
            </a:r>
            <a:r>
              <a:rPr lang="cs-CZ" altLang="cs-CZ" sz="2000" dirty="0"/>
              <a:t>y závislé pro jedince </a:t>
            </a:r>
            <a:r>
              <a:rPr lang="cs-CZ" altLang="cs-CZ" sz="2000" i="1" dirty="0"/>
              <a:t>i</a:t>
            </a:r>
            <a:r>
              <a:rPr lang="cs-CZ" altLang="cs-CZ" sz="2000" dirty="0"/>
              <a:t> – ty modelujeme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i="1" dirty="0"/>
              <a:t>X</a:t>
            </a:r>
            <a:r>
              <a:rPr lang="cs-CZ" altLang="cs-CZ" sz="2000" i="1" baseline="-25000" dirty="0"/>
              <a:t>1i</a:t>
            </a:r>
            <a:r>
              <a:rPr lang="cs-CZ" altLang="cs-CZ" sz="2000" i="1" dirty="0"/>
              <a:t>… </a:t>
            </a:r>
            <a:r>
              <a:rPr lang="cs-CZ" altLang="cs-CZ" sz="2000" i="1" dirty="0" err="1"/>
              <a:t>X</a:t>
            </a:r>
            <a:r>
              <a:rPr lang="cs-CZ" altLang="cs-CZ" sz="2000" i="1" baseline="-25000" dirty="0" err="1"/>
              <a:t>ki</a:t>
            </a:r>
            <a:r>
              <a:rPr lang="cs-CZ" altLang="cs-CZ" sz="2000" i="1" baseline="-25000" dirty="0"/>
              <a:t>  </a:t>
            </a:r>
            <a:r>
              <a:rPr lang="cs-CZ" altLang="cs-CZ" sz="2000" dirty="0"/>
              <a:t>jsou hodnoty prediktorů jedince </a:t>
            </a:r>
            <a:r>
              <a:rPr lang="cs-CZ" altLang="cs-CZ" sz="2000" i="1" dirty="0"/>
              <a:t>i </a:t>
            </a:r>
            <a:r>
              <a:rPr lang="cs-CZ" altLang="cs-CZ" sz="2000" dirty="0"/>
              <a:t>– ty známe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i="1" dirty="0"/>
              <a:t>b</a:t>
            </a:r>
            <a:r>
              <a:rPr lang="cs-CZ" altLang="cs-CZ" sz="2000" i="1" baseline="-25000" dirty="0"/>
              <a:t>0</a:t>
            </a:r>
            <a:r>
              <a:rPr lang="cs-CZ" altLang="cs-CZ" sz="2000" i="1" dirty="0"/>
              <a:t> … </a:t>
            </a:r>
            <a:r>
              <a:rPr lang="cs-CZ" altLang="cs-CZ" sz="2000" i="1" dirty="0" err="1"/>
              <a:t>b</a:t>
            </a:r>
            <a:r>
              <a:rPr lang="cs-CZ" altLang="cs-CZ" sz="2000" i="1" baseline="-25000" dirty="0" err="1"/>
              <a:t>k</a:t>
            </a:r>
            <a:r>
              <a:rPr lang="cs-CZ" altLang="cs-CZ" sz="2000" i="1" baseline="-25000" dirty="0"/>
              <a:t> 	</a:t>
            </a:r>
            <a:r>
              <a:rPr lang="cs-CZ" altLang="cs-CZ" sz="2000" dirty="0"/>
              <a:t>jsou </a:t>
            </a:r>
            <a:r>
              <a:rPr lang="cs-CZ" altLang="cs-CZ" sz="2000" dirty="0" err="1"/>
              <a:t>regr</a:t>
            </a:r>
            <a:r>
              <a:rPr lang="cs-CZ" altLang="cs-CZ" sz="2000" dirty="0"/>
              <a:t>. koeficienty/</a:t>
            </a:r>
            <a:r>
              <a:rPr lang="cs-CZ" altLang="cs-CZ" sz="2000" b="1" dirty="0"/>
              <a:t>parametry</a:t>
            </a:r>
            <a:r>
              <a:rPr lang="cs-CZ" altLang="cs-CZ" sz="2000" dirty="0"/>
              <a:t> – ty stanovujeme, odhadujeme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i="1" dirty="0" err="1"/>
              <a:t>e</a:t>
            </a:r>
            <a:r>
              <a:rPr lang="cs-CZ" altLang="cs-CZ" sz="2000" i="1" baseline="-25000" dirty="0" err="1"/>
              <a:t>i</a:t>
            </a:r>
            <a:r>
              <a:rPr lang="cs-CZ" altLang="cs-CZ" sz="2000" dirty="0"/>
              <a:t>  	je reziduum, chyba, rozdíl mezi predikcí a skutečnou hodnotou </a:t>
            </a:r>
            <a:r>
              <a:rPr lang="cs-CZ" altLang="cs-CZ" sz="2000" i="1" dirty="0" err="1"/>
              <a:t>Y</a:t>
            </a:r>
            <a:r>
              <a:rPr lang="cs-CZ" altLang="cs-CZ" sz="2000" i="1" baseline="-25000" dirty="0" err="1"/>
              <a:t>i</a:t>
            </a:r>
            <a:endParaRPr lang="cs-CZ" altLang="cs-CZ" sz="20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2800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000" i="1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800" i="1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000" i="1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800" i="1" baseline="-25000" dirty="0"/>
          </a:p>
          <a:p>
            <a:pPr eaLnBrk="1" hangingPunct="1"/>
            <a:endParaRPr lang="en-US" altLang="cs-CZ" sz="1800" dirty="0"/>
          </a:p>
          <a:p>
            <a:endParaRPr lang="cs-CZ" sz="2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38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Nadpis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Konstanta jako model</a:t>
            </a:r>
          </a:p>
        </p:txBody>
      </p:sp>
      <p:sp>
        <p:nvSpPr>
          <p:cNvPr id="1048640" name="Zástupný symbol pro obsah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/>
              <a:t>M</a:t>
            </a:r>
            <a:r>
              <a:rPr lang="cs-CZ" altLang="cs-CZ"/>
              <a:t>: všem predikujeme stejnou hodnotu </a:t>
            </a:r>
            <a:r>
              <a:rPr lang="cs-CZ" altLang="cs-CZ" i="1"/>
              <a:t>c</a:t>
            </a:r>
          </a:p>
          <a:p>
            <a:r>
              <a:rPr lang="cs-CZ" altLang="cs-CZ" i="1"/>
              <a:t>Y‘ = c  , Y = c + e</a:t>
            </a:r>
          </a:p>
          <a:p>
            <a:r>
              <a:rPr lang="cs-CZ" altLang="cs-CZ"/>
              <a:t>Deviance = </a:t>
            </a:r>
            <a:r>
              <a:rPr lang="cs-CZ" altLang="cs-CZ">
                <a:latin typeface="Symbol" panose="05050102010706020507" pitchFamily="18" charset="2"/>
              </a:rPr>
              <a:t>S</a:t>
            </a:r>
            <a:r>
              <a:rPr lang="cs-CZ" altLang="cs-CZ" sz="2400"/>
              <a:t>(</a:t>
            </a:r>
            <a:r>
              <a:rPr lang="cs-CZ" altLang="cs-CZ" sz="2400" i="1"/>
              <a:t>Y</a:t>
            </a:r>
            <a:r>
              <a:rPr lang="cs-CZ" altLang="cs-CZ" sz="2400" i="1" baseline="-25000"/>
              <a:t>i</a:t>
            </a:r>
            <a:r>
              <a:rPr lang="cs-CZ" altLang="cs-CZ" sz="2400"/>
              <a:t>−</a:t>
            </a:r>
            <a:r>
              <a:rPr lang="cs-CZ" altLang="cs-CZ" sz="2400" i="1"/>
              <a:t>c</a:t>
            </a:r>
            <a:r>
              <a:rPr lang="cs-CZ" altLang="cs-CZ" sz="2400"/>
              <a:t>)</a:t>
            </a:r>
            <a:r>
              <a:rPr lang="cs-CZ" altLang="cs-CZ" sz="2400" baseline="30000"/>
              <a:t>2</a:t>
            </a:r>
            <a:r>
              <a:rPr lang="cs-CZ" altLang="cs-CZ" sz="3200"/>
              <a:t> </a:t>
            </a:r>
          </a:p>
          <a:p>
            <a:r>
              <a:rPr lang="cs-CZ" altLang="cs-CZ"/>
              <a:t>Deviance je nejnižší, když </a:t>
            </a:r>
            <a:r>
              <a:rPr lang="cs-CZ" altLang="cs-CZ" i="1"/>
              <a:t>c </a:t>
            </a:r>
            <a:r>
              <a:rPr lang="cs-CZ" altLang="cs-CZ"/>
              <a:t>= </a:t>
            </a:r>
            <a:r>
              <a:rPr lang="cs-CZ" altLang="cs-CZ" i="1"/>
              <a:t>m</a:t>
            </a:r>
            <a:r>
              <a:rPr lang="cs-CZ" altLang="cs-CZ" baseline="-25000"/>
              <a:t>Y</a:t>
            </a:r>
          </a:p>
          <a:p>
            <a:r>
              <a:rPr lang="cs-CZ" altLang="cs-CZ"/>
              <a:t>Deviance =</a:t>
            </a:r>
            <a:r>
              <a:rPr lang="cs-CZ" altLang="cs-CZ" sz="3200"/>
              <a:t> </a:t>
            </a:r>
            <a:r>
              <a:rPr lang="cs-CZ" altLang="cs-CZ">
                <a:latin typeface="Symbol" panose="05050102010706020507" pitchFamily="18" charset="2"/>
              </a:rPr>
              <a:t>S</a:t>
            </a:r>
            <a:r>
              <a:rPr lang="cs-CZ" altLang="cs-CZ" sz="2400"/>
              <a:t>(</a:t>
            </a:r>
            <a:r>
              <a:rPr lang="cs-CZ" altLang="cs-CZ" sz="2400" i="1"/>
              <a:t>Y</a:t>
            </a:r>
            <a:r>
              <a:rPr lang="cs-CZ" altLang="cs-CZ" sz="2400" i="1" baseline="-25000"/>
              <a:t>i</a:t>
            </a:r>
            <a:r>
              <a:rPr lang="cs-CZ" altLang="cs-CZ" sz="2400"/>
              <a:t>−</a:t>
            </a:r>
            <a:r>
              <a:rPr lang="cs-CZ" altLang="cs-CZ" sz="2400" i="1"/>
              <a:t>m</a:t>
            </a:r>
            <a:r>
              <a:rPr lang="cs-CZ" altLang="cs-CZ" sz="2400" i="1" baseline="-25000"/>
              <a:t>Y</a:t>
            </a:r>
            <a:r>
              <a:rPr lang="cs-CZ" altLang="cs-CZ" sz="2400"/>
              <a:t>)</a:t>
            </a:r>
            <a:r>
              <a:rPr lang="cs-CZ" altLang="cs-CZ" sz="2400" baseline="30000"/>
              <a:t>2</a:t>
            </a:r>
            <a:r>
              <a:rPr lang="cs-CZ" altLang="cs-CZ" sz="3200"/>
              <a:t> </a:t>
            </a:r>
            <a:endParaRPr lang="cs-CZ" altLang="cs-CZ" sz="4000"/>
          </a:p>
          <a:p>
            <a:r>
              <a:rPr lang="cs-CZ" altLang="cs-CZ" i="1"/>
              <a:t>s</a:t>
            </a:r>
            <a:r>
              <a:rPr lang="cs-CZ" altLang="cs-CZ" sz="3200" baseline="30000"/>
              <a:t>2</a:t>
            </a:r>
            <a:r>
              <a:rPr lang="cs-CZ" altLang="cs-CZ" sz="3200" baseline="-25000"/>
              <a:t>res</a:t>
            </a:r>
            <a:r>
              <a:rPr lang="cs-CZ" altLang="cs-CZ" sz="3200"/>
              <a:t> = </a:t>
            </a:r>
            <a:r>
              <a:rPr lang="cs-CZ" altLang="cs-CZ">
                <a:latin typeface="Symbol" panose="05050102010706020507" pitchFamily="18" charset="2"/>
              </a:rPr>
              <a:t>S</a:t>
            </a:r>
            <a:r>
              <a:rPr lang="cs-CZ" altLang="cs-CZ" sz="2800"/>
              <a:t>(</a:t>
            </a:r>
            <a:r>
              <a:rPr lang="cs-CZ" altLang="cs-CZ" sz="2800" i="1"/>
              <a:t>Y</a:t>
            </a:r>
            <a:r>
              <a:rPr lang="cs-CZ" altLang="cs-CZ" sz="2800" i="1" baseline="-25000"/>
              <a:t>i</a:t>
            </a:r>
            <a:r>
              <a:rPr lang="cs-CZ" altLang="cs-CZ" sz="2800"/>
              <a:t>−</a:t>
            </a:r>
            <a:r>
              <a:rPr lang="cs-CZ" altLang="cs-CZ" sz="2800" i="1"/>
              <a:t>m</a:t>
            </a:r>
            <a:r>
              <a:rPr lang="cs-CZ" altLang="cs-CZ" sz="2800" i="1" baseline="-25000"/>
              <a:t>Y</a:t>
            </a:r>
            <a:r>
              <a:rPr lang="cs-CZ" altLang="cs-CZ" sz="2800"/>
              <a:t>)</a:t>
            </a:r>
            <a:r>
              <a:rPr lang="cs-CZ" altLang="cs-CZ" sz="2800" baseline="30000"/>
              <a:t>2</a:t>
            </a:r>
            <a:r>
              <a:rPr lang="cs-CZ" altLang="cs-CZ" sz="2800"/>
              <a:t> / (N-1)  … tedy </a:t>
            </a:r>
            <a:r>
              <a:rPr lang="cs-CZ" altLang="cs-CZ" sz="2800" i="1"/>
              <a:t>s</a:t>
            </a:r>
            <a:r>
              <a:rPr lang="cs-CZ" altLang="cs-CZ" sz="2800" baseline="30000"/>
              <a:t>2</a:t>
            </a:r>
            <a:r>
              <a:rPr lang="cs-CZ" altLang="cs-CZ" sz="2800" baseline="-25000"/>
              <a:t>Y</a:t>
            </a:r>
          </a:p>
          <a:p>
            <a:r>
              <a:rPr lang="cs-CZ" altLang="cs-CZ" sz="2800" i="1"/>
              <a:t>s</a:t>
            </a:r>
            <a:r>
              <a:rPr lang="cs-CZ" altLang="cs-CZ" sz="2800" baseline="30000"/>
              <a:t>2</a:t>
            </a:r>
            <a:r>
              <a:rPr lang="cs-CZ" altLang="cs-CZ" sz="2800" baseline="-25000"/>
              <a:t>reg</a:t>
            </a:r>
            <a:r>
              <a:rPr lang="cs-CZ" altLang="cs-CZ" sz="2800"/>
              <a:t> = 0 a tedy i </a:t>
            </a:r>
            <a:r>
              <a:rPr lang="cs-CZ" altLang="cs-CZ" sz="2800" i="1"/>
              <a:t>R</a:t>
            </a:r>
            <a:r>
              <a:rPr lang="cs-CZ" altLang="cs-CZ" sz="2800" baseline="30000"/>
              <a:t>2</a:t>
            </a:r>
            <a:r>
              <a:rPr lang="cs-CZ" altLang="cs-CZ" sz="2800"/>
              <a:t>=0</a:t>
            </a:r>
          </a:p>
          <a:p>
            <a:r>
              <a:rPr lang="cs-CZ" altLang="cs-CZ" sz="2800"/>
              <a:t>Nulový model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48642" name="Zástupný symbol pro obsah 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48643" name="Zástupný symbol pro text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Nadpis 10487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Možnosti práce s modely</a:t>
            </a:r>
            <a:endParaRPr lang="cs-CZ"/>
          </a:p>
        </p:txBody>
      </p:sp>
      <p:sp>
        <p:nvSpPr>
          <p:cNvPr id="1048729" name="Zástupný obsah 10487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Odhadneme model, který jsme plánovali.</a:t>
            </a:r>
            <a:endParaRPr lang="cs-CZ"/>
          </a:p>
          <a:p>
            <a:r>
              <a:rPr lang="en-US"/>
              <a:t>Odhadneme </a:t>
            </a:r>
            <a:r>
              <a:rPr lang="cs-CZ" altLang="en-US"/>
              <a:t>řadu</a:t>
            </a:r>
            <a:r>
              <a:rPr lang="en-US" altLang="en-US"/>
              <a:t> model</a:t>
            </a:r>
            <a:r>
              <a:rPr lang="cs-CZ" altLang="en-US"/>
              <a:t>ů</a:t>
            </a:r>
            <a:r>
              <a:rPr lang="en-US" altLang="en-US"/>
              <a:t>, s postupně se rozšiřující sadou prediktor</a:t>
            </a:r>
            <a:r>
              <a:rPr lang="cs-CZ" altLang="en-US"/>
              <a:t>ů</a:t>
            </a:r>
            <a:endParaRPr lang="cs-CZ"/>
          </a:p>
          <a:p>
            <a:r>
              <a:rPr lang="en-US" altLang="en-US"/>
              <a:t>- hierarchická regrese</a:t>
            </a:r>
            <a:endParaRPr lang="cs-CZ"/>
          </a:p>
          <a:p>
            <a:r>
              <a:rPr lang="en-US" altLang="en-US"/>
              <a:t>Necháme nějaký algoritmus vybrat nejlep</a:t>
            </a:r>
            <a:r>
              <a:rPr lang="cs-CZ" altLang="en-US"/>
              <a:t>ší</a:t>
            </a:r>
            <a:r>
              <a:rPr lang="en-US" altLang="en-US"/>
              <a:t> sadu prediktorů z dostupných</a:t>
            </a:r>
            <a:endParaRPr lang="cs-CZ"/>
          </a:p>
          <a:p>
            <a:endParaRPr lang="cs-CZ"/>
          </a:p>
          <a:p>
            <a:r>
              <a:rPr lang="en-US"/>
              <a:t>Modely srovnáváme podle R2, všímáme si i toho jak se proměňují b a jejich se</a:t>
            </a:r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Hierarchická lineární regrese</a:t>
            </a:r>
            <a:endParaRPr lang="en-US" altLang="cs-CZ"/>
          </a:p>
        </p:txBody>
      </p:sp>
      <p:sp>
        <p:nvSpPr>
          <p:cNvPr id="1048648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Bloková, se sadami (sets) prediktorů</a:t>
            </a:r>
          </a:p>
          <a:p>
            <a:r>
              <a:rPr lang="cs-CZ" altLang="cs-CZ" sz="2400"/>
              <a:t>Prediktory vkládáme po skupinách (popř. jednotlivě) v teoreticky zdůvodněném pořadí</a:t>
            </a:r>
          </a:p>
          <a:p>
            <a:r>
              <a:rPr lang="cs-CZ" altLang="cs-CZ" sz="2400"/>
              <a:t>Teoreticky zdůvodněné pořadí umožňuje rozdělit rozptyl Y na smysluplné části (variance partitioning)</a:t>
            </a:r>
          </a:p>
          <a:p>
            <a:pPr lvl="1"/>
            <a:r>
              <a:rPr lang="cs-CZ" altLang="cs-CZ" sz="2000"/>
              <a:t>Změna pořadí prediktorů změní velikost těch částí</a:t>
            </a:r>
          </a:p>
          <a:p>
            <a:r>
              <a:rPr lang="cs-CZ" altLang="cs-CZ" sz="2400"/>
              <a:t>Zajímá nás schopnost sady prediktorů vylepšit model</a:t>
            </a:r>
          </a:p>
          <a:p>
            <a:pPr lvl="1"/>
            <a:r>
              <a:rPr lang="cs-CZ" altLang="cs-CZ" sz="2000"/>
              <a:t>Srovnání různých oblastí vlivu na zkoumaný jev</a:t>
            </a:r>
          </a:p>
          <a:p>
            <a:pPr lvl="1"/>
            <a:r>
              <a:rPr lang="cs-CZ" altLang="cs-CZ" sz="2000"/>
              <a:t>Zkoumání inkrementální validity</a:t>
            </a:r>
          </a:p>
          <a:p>
            <a:pPr lvl="1"/>
            <a:endParaRPr lang="en-US" altLang="cs-CZ" sz="2000"/>
          </a:p>
          <a:p>
            <a:pPr lvl="1"/>
            <a:endParaRPr lang="cs-CZ" altLang="cs-CZ" sz="2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Obvyklá řazení bloků</a:t>
            </a:r>
            <a:endParaRPr lang="en-US" altLang="cs-CZ"/>
          </a:p>
        </p:txBody>
      </p:sp>
      <p:sp>
        <p:nvSpPr>
          <p:cNvPr id="1048650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Dle času, kauzální priority</a:t>
            </a:r>
          </a:p>
          <a:p>
            <a:pPr lvl="1"/>
            <a:r>
              <a:rPr lang="cs-CZ" altLang="cs-CZ"/>
              <a:t>Př. od dispozičním k situačním…</a:t>
            </a:r>
          </a:p>
          <a:p>
            <a:r>
              <a:rPr lang="cs-CZ" altLang="cs-CZ"/>
              <a:t>Od známých k neznámým vlivům</a:t>
            </a:r>
          </a:p>
          <a:p>
            <a:pPr lvl="1"/>
            <a:r>
              <a:rPr lang="cs-CZ" altLang="cs-CZ"/>
              <a:t>kontrola intervenujících proměnných</a:t>
            </a:r>
          </a:p>
          <a:p>
            <a:pPr lvl="1"/>
            <a:r>
              <a:rPr lang="cs-CZ" altLang="cs-CZ"/>
              <a:t>Minimalizace chyby 1. typu</a:t>
            </a:r>
          </a:p>
          <a:p>
            <a:r>
              <a:rPr lang="cs-CZ" altLang="cs-CZ"/>
              <a:t>Podle výzkumné relevance </a:t>
            </a:r>
          </a:p>
          <a:p>
            <a:pPr lvl="1"/>
            <a:r>
              <a:rPr lang="cs-CZ" altLang="cs-CZ"/>
              <a:t>Od ústředních po „co kdyby“; maximalizace síly</a:t>
            </a:r>
          </a:p>
          <a:p>
            <a:endParaRPr lang="en-US" alt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Obvyklý postup regresní analýzy</a:t>
            </a:r>
            <a:endParaRPr lang="en-US" altLang="cs-CZ"/>
          </a:p>
        </p:txBody>
      </p:sp>
      <p:sp>
        <p:nvSpPr>
          <p:cNvPr id="1048652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Na základě teoretických rozvah stanovíme různé modely, jejichž srovnání je potenciálně zajímavé</a:t>
            </a:r>
          </a:p>
          <a:p>
            <a:r>
              <a:rPr lang="cs-CZ" altLang="cs-CZ" sz="2400"/>
              <a:t>Nejjednodušší srovnání je u hierarchických modelů, kdy je jeden model plně vnořen do následujícího – to umožňuje testovat inkrement (nárůst) </a:t>
            </a:r>
            <a:r>
              <a:rPr lang="cs-CZ" altLang="cs-CZ" sz="2400" i="1"/>
              <a:t>R</a:t>
            </a:r>
            <a:r>
              <a:rPr lang="cs-CZ" altLang="cs-CZ" sz="2400" baseline="30000"/>
              <a:t>2</a:t>
            </a:r>
          </a:p>
          <a:p>
            <a:r>
              <a:rPr lang="cs-CZ" altLang="cs-CZ" sz="2400"/>
              <a:t>Až v druhé řadě se zabýváme jednotlivými regresními koeficienty v modelu, který je nejúplnější/nejlepší</a:t>
            </a:r>
            <a:endParaRPr lang="en-US" altLang="cs-CZ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48654" name="Zástupný symbol pro obsah 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48655" name="Zástupný symbol pro text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/>
              <a:t>Daignostika 2: Kolinearita</a:t>
            </a:r>
          </a:p>
        </p:txBody>
      </p:sp>
      <p:sp>
        <p:nvSpPr>
          <p:cNvPr id="104865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Když 2 prediktory vysvětlují tutéž část variability závislé, jeden z nich je téměř zbytečný</a:t>
            </a:r>
          </a:p>
          <a:p>
            <a:r>
              <a:rPr lang="en-US" altLang="cs-CZ" sz="2000" dirty="0" err="1"/>
              <a:t>Komplikuje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porovn</a:t>
            </a:r>
            <a:r>
              <a:rPr lang="cs-CZ" altLang="cs-CZ" sz="2000" dirty="0" err="1"/>
              <a:t>ávání</a:t>
            </a:r>
            <a:r>
              <a:rPr lang="cs-CZ" altLang="cs-CZ" sz="2000" dirty="0"/>
              <a:t> síly </a:t>
            </a:r>
            <a:r>
              <a:rPr lang="cs-CZ" altLang="cs-CZ" sz="2000" dirty="0" err="1"/>
              <a:t>preditorů</a:t>
            </a:r>
            <a:endParaRPr lang="cs-CZ" altLang="cs-CZ" sz="2000" dirty="0"/>
          </a:p>
          <a:p>
            <a:r>
              <a:rPr lang="cs-CZ" altLang="cs-CZ" sz="2000" dirty="0"/>
              <a:t>Snižuje stabilitu odhadu parametrů</a:t>
            </a:r>
          </a:p>
          <a:p>
            <a:r>
              <a:rPr lang="cs-CZ" altLang="cs-CZ" sz="2000" dirty="0"/>
              <a:t>V extrému (když lze jeden prediktor přesně vypočítat z ostatních) regresi úplně znemožňuje  </a:t>
            </a:r>
          </a:p>
          <a:p>
            <a:endParaRPr lang="cs-CZ" altLang="cs-CZ" sz="2000" dirty="0"/>
          </a:p>
          <a:p>
            <a:r>
              <a:rPr lang="cs-CZ" altLang="cs-CZ" sz="2000" dirty="0"/>
              <a:t>Korelace nad 0,9</a:t>
            </a:r>
          </a:p>
          <a:p>
            <a:r>
              <a:rPr lang="cs-CZ" altLang="cs-CZ" sz="2000" b="1" dirty="0"/>
              <a:t>Tolerance</a:t>
            </a:r>
            <a:r>
              <a:rPr lang="en-US" altLang="cs-CZ" sz="2000" b="1" dirty="0"/>
              <a:t> (= 1/</a:t>
            </a:r>
            <a:r>
              <a:rPr lang="cs-CZ" altLang="cs-CZ" sz="2000" b="1" dirty="0"/>
              <a:t>VIF</a:t>
            </a:r>
            <a:r>
              <a:rPr lang="en-US" altLang="cs-CZ" sz="2000" b="1" dirty="0"/>
              <a:t>) </a:t>
            </a:r>
            <a:r>
              <a:rPr lang="en-US" altLang="cs-CZ" sz="2000" b="1" dirty="0" err="1"/>
              <a:t>cca</a:t>
            </a:r>
            <a:r>
              <a:rPr lang="en-US" altLang="cs-CZ" sz="2000" b="1" dirty="0"/>
              <a:t> </a:t>
            </a:r>
            <a:r>
              <a:rPr lang="cs-CZ" altLang="cs-CZ" sz="2000" b="1" dirty="0"/>
              <a:t>po</a:t>
            </a:r>
            <a:r>
              <a:rPr lang="en-US" altLang="cs-CZ" sz="2000" b="1" dirty="0"/>
              <a:t>d </a:t>
            </a:r>
            <a:r>
              <a:rPr lang="cs-CZ" altLang="cs-CZ" sz="2000" b="1" dirty="0"/>
              <a:t>0,</a:t>
            </a:r>
            <a:r>
              <a:rPr lang="en-US" altLang="cs-CZ" sz="2000" b="1" dirty="0"/>
              <a:t>1</a:t>
            </a:r>
            <a:endParaRPr lang="en-US" altLang="cs-CZ" sz="2000" dirty="0"/>
          </a:p>
          <a:p>
            <a:r>
              <a:rPr lang="cs-CZ" altLang="cs-CZ" sz="2000" dirty="0"/>
              <a:t>(</a:t>
            </a:r>
            <a:r>
              <a:rPr lang="en-US" altLang="cs-CZ" sz="2000" dirty="0"/>
              <a:t>VIF (= 1/tolerance) </a:t>
            </a:r>
            <a:r>
              <a:rPr lang="en-US" altLang="cs-CZ" sz="2000" dirty="0" err="1"/>
              <a:t>cca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nad</a:t>
            </a:r>
            <a:r>
              <a:rPr lang="en-US" altLang="cs-CZ" sz="2000" dirty="0"/>
              <a:t> 10</a:t>
            </a:r>
            <a:r>
              <a:rPr lang="cs-CZ" altLang="cs-CZ" sz="2000" dirty="0"/>
              <a:t>)</a:t>
            </a:r>
          </a:p>
          <a:p>
            <a:endParaRPr lang="cs-CZ" altLang="cs-CZ" sz="2000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cs-CZ" altLang="cs-CZ" sz="2400" dirty="0"/>
              <a:t>I při korelacích kolem 0,5 komplikuje interpretaci!!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48659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Účel modelování</a:t>
            </a:r>
          </a:p>
        </p:txBody>
      </p:sp>
      <p:sp>
        <p:nvSpPr>
          <p:cNvPr id="1048610" name="Zástupný symbol pro obsah 2"/>
          <p:cNvSpPr>
            <a:spLocks noGrp="1" noChangeArrowheads="1"/>
          </p:cNvSpPr>
          <p:nvPr>
            <p:ph sz="half" idx="1"/>
          </p:nvPr>
        </p:nvSpPr>
        <p:spPr>
          <a:xfrm>
            <a:off x="566738" y="1752600"/>
            <a:ext cx="8469312" cy="4340225"/>
          </a:xfrm>
        </p:spPr>
        <p:txBody>
          <a:bodyPr/>
          <a:lstStyle/>
          <a:p>
            <a:r>
              <a:rPr lang="cs-CZ" altLang="cs-CZ" sz="2800"/>
              <a:t>Prozkoumání vztahů mezi proměnnými</a:t>
            </a:r>
          </a:p>
          <a:p>
            <a:pPr lvl="1"/>
            <a:r>
              <a:rPr lang="cs-CZ" altLang="cs-CZ" sz="2400"/>
              <a:t>analyticko-konceptuální využití</a:t>
            </a:r>
          </a:p>
          <a:p>
            <a:pPr lvl="1"/>
            <a:r>
              <a:rPr lang="cs-CZ" altLang="cs-CZ" sz="2400"/>
              <a:t>středem zájmu jsou pak </a:t>
            </a:r>
            <a:r>
              <a:rPr lang="cs-CZ" altLang="cs-CZ" sz="2400" i="1"/>
              <a:t>b </a:t>
            </a:r>
          </a:p>
          <a:p>
            <a:r>
              <a:rPr lang="cs-CZ" altLang="cs-CZ" sz="2800"/>
              <a:t>Predikce</a:t>
            </a:r>
          </a:p>
          <a:p>
            <a:pPr lvl="1"/>
            <a:r>
              <a:rPr lang="cs-CZ" altLang="cs-CZ" sz="2400"/>
              <a:t>praktické využití</a:t>
            </a:r>
          </a:p>
          <a:p>
            <a:pPr lvl="1"/>
            <a:r>
              <a:rPr lang="cs-CZ" altLang="cs-CZ" sz="2400"/>
              <a:t>středem zájmu jsou predikované/modelované hodnoty a jejich chyba </a:t>
            </a:r>
          </a:p>
          <a:p>
            <a:pPr lvl="1"/>
            <a:r>
              <a:rPr lang="cs-CZ" altLang="cs-CZ" sz="2400"/>
              <a:t>na datech, kde známe hodnoty </a:t>
            </a:r>
            <a:r>
              <a:rPr lang="cs-CZ" altLang="cs-CZ" sz="2400" i="1"/>
              <a:t>Y</a:t>
            </a:r>
            <a:r>
              <a:rPr lang="cs-CZ" altLang="cs-CZ" sz="2400" baseline="-25000"/>
              <a:t>i</a:t>
            </a:r>
            <a:r>
              <a:rPr lang="cs-CZ" altLang="cs-CZ" sz="2400"/>
              <a:t> odhadneme parametry modelu – cvičná, tréninková data</a:t>
            </a:r>
          </a:p>
          <a:p>
            <a:pPr lvl="1"/>
            <a:r>
              <a:rPr lang="cs-CZ" altLang="cs-CZ" sz="2400"/>
              <a:t>na datech, kde neznáme </a:t>
            </a:r>
            <a:r>
              <a:rPr lang="cs-CZ" altLang="cs-CZ" sz="2400" i="1"/>
              <a:t>Y</a:t>
            </a:r>
            <a:r>
              <a:rPr lang="cs-CZ" altLang="cs-CZ" sz="2400" baseline="-25000"/>
              <a:t>i</a:t>
            </a:r>
            <a:r>
              <a:rPr lang="cs-CZ" altLang="cs-CZ" sz="2400"/>
              <a:t>, predikujeme se známou přesností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Reportování MLR</a:t>
            </a:r>
          </a:p>
        </p:txBody>
      </p:sp>
      <p:sp>
        <p:nvSpPr>
          <p:cNvPr id="1048667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dirty="0"/>
              <a:t>Základ:</a:t>
            </a:r>
          </a:p>
          <a:p>
            <a:pPr lvl="1"/>
            <a:r>
              <a:rPr lang="cs-CZ" altLang="cs-CZ" dirty="0"/>
              <a:t>Popisné statistiky </a:t>
            </a:r>
            <a:r>
              <a:rPr lang="cs-CZ" altLang="cs-CZ" i="1" dirty="0"/>
              <a:t>Y</a:t>
            </a:r>
            <a:r>
              <a:rPr lang="cs-CZ" altLang="cs-CZ" dirty="0"/>
              <a:t> a </a:t>
            </a:r>
            <a:r>
              <a:rPr lang="cs-CZ" altLang="cs-CZ" i="1" dirty="0" err="1"/>
              <a:t>X</a:t>
            </a:r>
            <a:r>
              <a:rPr lang="cs-CZ" altLang="cs-CZ" i="1" baseline="-25000" dirty="0" err="1"/>
              <a:t>i</a:t>
            </a:r>
            <a:r>
              <a:rPr lang="cs-CZ" altLang="cs-CZ" i="1" dirty="0"/>
              <a:t> </a:t>
            </a:r>
            <a:r>
              <a:rPr lang="cs-CZ" altLang="cs-CZ" dirty="0"/>
              <a:t>s korelační maticí všech</a:t>
            </a:r>
            <a:endParaRPr lang="cs-CZ" altLang="cs-CZ" i="1" baseline="-25000" dirty="0"/>
          </a:p>
          <a:p>
            <a:pPr lvl="1"/>
            <a:r>
              <a:rPr lang="cs-CZ" altLang="cs-CZ" dirty="0"/>
              <a:t>Ujištění o naplnění předpokladů</a:t>
            </a:r>
          </a:p>
          <a:p>
            <a:pPr lvl="1"/>
            <a:r>
              <a:rPr lang="cs-CZ" altLang="cs-CZ" dirty="0"/>
              <a:t>Popis shody modelu s daty – </a:t>
            </a:r>
            <a:r>
              <a:rPr lang="cs-CZ" altLang="cs-CZ" i="1" dirty="0"/>
              <a:t>R</a:t>
            </a:r>
            <a:r>
              <a:rPr lang="cs-CZ" altLang="cs-CZ" baseline="30000" dirty="0"/>
              <a:t>2 </a:t>
            </a:r>
            <a:r>
              <a:rPr lang="cs-CZ" altLang="cs-CZ" dirty="0"/>
              <a:t>, </a:t>
            </a:r>
            <a:r>
              <a:rPr lang="cs-CZ" altLang="cs-CZ" i="1" dirty="0"/>
              <a:t>p</a:t>
            </a:r>
            <a:r>
              <a:rPr lang="cs-CZ" altLang="cs-CZ" dirty="0"/>
              <a:t> (někdy i s </a:t>
            </a:r>
            <a:r>
              <a:rPr lang="cs-CZ" altLang="cs-CZ" i="1" dirty="0"/>
              <a:t>F-</a:t>
            </a:r>
            <a:r>
              <a:rPr lang="cs-CZ" altLang="cs-CZ" dirty="0"/>
              <a:t>testem)</a:t>
            </a:r>
            <a:endParaRPr lang="cs-CZ" altLang="cs-CZ" baseline="30000" dirty="0"/>
          </a:p>
          <a:p>
            <a:pPr lvl="1"/>
            <a:r>
              <a:rPr lang="cs-CZ" altLang="cs-CZ" dirty="0"/>
              <a:t>Přehled regresních koeficientů, </a:t>
            </a:r>
            <a:r>
              <a:rPr lang="cs-CZ" altLang="cs-CZ" i="1" dirty="0"/>
              <a:t>b</a:t>
            </a:r>
            <a:r>
              <a:rPr lang="cs-CZ" altLang="cs-CZ" dirty="0"/>
              <a:t>, </a:t>
            </a:r>
            <a:r>
              <a:rPr lang="cs-CZ" altLang="cs-CZ" i="1" dirty="0">
                <a:latin typeface="Symbol" panose="05050102010706020507" pitchFamily="18" charset="2"/>
              </a:rPr>
              <a:t>b</a:t>
            </a:r>
            <a:r>
              <a:rPr lang="cs-CZ" altLang="cs-CZ" dirty="0"/>
              <a:t> s jejich </a:t>
            </a:r>
            <a:r>
              <a:rPr lang="cs-CZ" altLang="cs-CZ" i="1" dirty="0"/>
              <a:t>SE</a:t>
            </a:r>
            <a:r>
              <a:rPr lang="cs-CZ" altLang="cs-CZ" dirty="0"/>
              <a:t>, popř. s intervaly spolehlivosti, nebo </a:t>
            </a:r>
            <a:r>
              <a:rPr lang="cs-CZ" altLang="cs-CZ" i="1" dirty="0"/>
              <a:t>p</a:t>
            </a:r>
          </a:p>
          <a:p>
            <a:pPr lvl="1"/>
            <a:r>
              <a:rPr lang="cs-CZ" altLang="cs-CZ" dirty="0"/>
              <a:t>Limity, např. možný dopad nedokonalého naplnění předpokladů, vlivných případů apod.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Objekt 4"/>
          <p:cNvGraphicFramePr>
            <a:graphicFrameLocks noChangeAspect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Rastrový obrázek" r:id="rId3" imgW="0" imgH="0" progId="Paint.Picture">
                  <p:embed/>
                </p:oleObj>
              </mc:Choice>
              <mc:Fallback>
                <p:oleObj name="Rastrový obrázek" r:id="rId3" imgW="0" imgH="0" progId="Paint.Picture">
                  <p:embed/>
                  <p:pic>
                    <p:nvPicPr>
                      <p:cNvPr id="2097154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97155" name="Obrázek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71" name="Obdélník 6"/>
          <p:cNvSpPr/>
          <p:nvPr/>
        </p:nvSpPr>
        <p:spPr>
          <a:xfrm>
            <a:off x="2747963" y="236538"/>
            <a:ext cx="46196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048672" name="Obdélník 7"/>
          <p:cNvSpPr/>
          <p:nvPr/>
        </p:nvSpPr>
        <p:spPr>
          <a:xfrm>
            <a:off x="1508125" y="620713"/>
            <a:ext cx="461963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048673" name="Obdélník 8"/>
          <p:cNvSpPr/>
          <p:nvPr/>
        </p:nvSpPr>
        <p:spPr>
          <a:xfrm>
            <a:off x="2698750" y="1125538"/>
            <a:ext cx="461963" cy="7064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048674" name="Obdélník 9"/>
          <p:cNvSpPr/>
          <p:nvPr/>
        </p:nvSpPr>
        <p:spPr>
          <a:xfrm>
            <a:off x="1541463" y="1949450"/>
            <a:ext cx="46196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048675" name="Obdélník 11"/>
          <p:cNvSpPr/>
          <p:nvPr/>
        </p:nvSpPr>
        <p:spPr>
          <a:xfrm>
            <a:off x="2665413" y="2051050"/>
            <a:ext cx="46196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048676" name="Obdélník 12"/>
          <p:cNvSpPr/>
          <p:nvPr/>
        </p:nvSpPr>
        <p:spPr>
          <a:xfrm>
            <a:off x="1508125" y="3386138"/>
            <a:ext cx="461963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Model </a:t>
            </a:r>
          </a:p>
        </p:txBody>
      </p:sp>
      <p:sp>
        <p:nvSpPr>
          <p:cNvPr id="1048612" name="Zástupný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4340225"/>
          </a:xfrm>
        </p:spPr>
        <p:txBody>
          <a:bodyPr/>
          <a:lstStyle/>
          <a:p>
            <a:r>
              <a:rPr lang="cs-CZ" dirty="0"/>
              <a:t>může odrážet naši kauzální představu o procesu, jímž </a:t>
            </a:r>
            <a:r>
              <a:rPr lang="cs-CZ" i="1" dirty="0"/>
              <a:t>X</a:t>
            </a:r>
            <a:r>
              <a:rPr lang="cs-CZ" dirty="0"/>
              <a:t> přímo, nebo nepřímo ovlivňují </a:t>
            </a:r>
            <a:r>
              <a:rPr lang="cs-CZ" i="1" dirty="0"/>
              <a:t>Y</a:t>
            </a:r>
          </a:p>
          <a:p>
            <a:pPr lvl="1"/>
            <a:r>
              <a:rPr lang="cs-CZ" dirty="0"/>
              <a:t>data-</a:t>
            </a:r>
            <a:r>
              <a:rPr lang="cs-CZ" dirty="0" err="1"/>
              <a:t>generation</a:t>
            </a:r>
            <a:r>
              <a:rPr lang="cs-CZ" dirty="0"/>
              <a:t> </a:t>
            </a:r>
            <a:r>
              <a:rPr lang="cs-CZ" dirty="0" err="1"/>
              <a:t>process</a:t>
            </a:r>
            <a:endParaRPr lang="cs-CZ" dirty="0"/>
          </a:p>
          <a:p>
            <a:r>
              <a:rPr lang="cs-CZ" dirty="0"/>
              <a:t>může být nekauzální, čistě asociační, korelační - prediktivní</a:t>
            </a:r>
          </a:p>
          <a:p>
            <a:endParaRPr lang="cs-CZ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dirty="0"/>
              <a:t>Statisticky v tom nejsou rozdíly – ty leží v teorii a metodologii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Nadpis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Long1</a:t>
            </a:r>
          </a:p>
        </p:txBody>
      </p:sp>
      <p:sp>
        <p:nvSpPr>
          <p:cNvPr id="1048614" name="Zástupný symbol pro obsah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/>
              <a:t>Y: deprese</a:t>
            </a:r>
          </a:p>
          <a:p>
            <a:r>
              <a:rPr lang="cs-CZ" altLang="cs-CZ"/>
              <a:t>X: selfe (self-esteem),  duv_r (důvěra k rodičům), duv_v (důvěra k vrstevníkům)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Nadpis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Krok 1 – Specifikace modelu</a:t>
            </a:r>
          </a:p>
        </p:txBody>
      </p:sp>
      <p:sp>
        <p:nvSpPr>
          <p:cNvPr id="1048616" name="Zástupný obsah 5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</a:rPr>
              <a:t>Rozhodnutí o tom jaký model použiji - lineární</a:t>
            </a:r>
          </a:p>
          <a:p>
            <a:r>
              <a:rPr lang="cs-CZ" altLang="cs-CZ" dirty="0"/>
              <a:t>Rozhodnutí o tom, jaké prediktory do modelu zahrnu a jaké regresní koeficienty budeme tedy odhadovat</a:t>
            </a:r>
          </a:p>
          <a:p>
            <a:r>
              <a:rPr lang="cs-CZ" altLang="cs-CZ" dirty="0"/>
              <a:t>V jednoduchém modelu odpovídá jednomu prediktoru jeden parametr – regresní koeficient</a:t>
            </a:r>
          </a:p>
          <a:p>
            <a:pPr marL="0" indent="0">
              <a:buNone/>
            </a:pPr>
            <a:r>
              <a:rPr lang="cs-CZ" altLang="cs-CZ" sz="2800" dirty="0" err="1"/>
              <a:t>deprese</a:t>
            </a:r>
            <a:r>
              <a:rPr lang="cs-CZ" altLang="cs-CZ" sz="2800" i="1" baseline="-25000" dirty="0" err="1"/>
              <a:t>i</a:t>
            </a:r>
            <a:r>
              <a:rPr lang="cs-CZ" altLang="cs-CZ" sz="2800" dirty="0"/>
              <a:t> =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0</a:t>
            </a:r>
            <a:r>
              <a:rPr lang="cs-CZ" altLang="cs-CZ" sz="2800" dirty="0"/>
              <a:t> +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1</a:t>
            </a:r>
            <a:r>
              <a:rPr lang="cs-CZ" altLang="cs-CZ" sz="2800" dirty="0"/>
              <a:t>selfe</a:t>
            </a:r>
            <a:r>
              <a:rPr lang="cs-CZ" altLang="cs-CZ" sz="2800" i="1" baseline="-25000" dirty="0"/>
              <a:t>i</a:t>
            </a:r>
            <a:r>
              <a:rPr lang="cs-CZ" altLang="cs-CZ" sz="2800" dirty="0"/>
              <a:t> 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dirty="0"/>
          </a:p>
          <a:p>
            <a:pPr marL="0" indent="0">
              <a:buNone/>
            </a:pPr>
            <a:r>
              <a:rPr lang="cs-CZ" altLang="cs-CZ" sz="2800" dirty="0" err="1"/>
              <a:t>deprese</a:t>
            </a:r>
            <a:r>
              <a:rPr lang="cs-CZ" altLang="cs-CZ" sz="2800" i="1" baseline="-25000" dirty="0" err="1"/>
              <a:t>i</a:t>
            </a:r>
            <a:r>
              <a:rPr lang="cs-CZ" altLang="cs-CZ" sz="2800" dirty="0"/>
              <a:t> =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0</a:t>
            </a:r>
            <a:r>
              <a:rPr lang="cs-CZ" altLang="cs-CZ" sz="2800" dirty="0"/>
              <a:t> +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1</a:t>
            </a:r>
            <a:r>
              <a:rPr lang="cs-CZ" altLang="cs-CZ" sz="2800" dirty="0"/>
              <a:t>selfe</a:t>
            </a:r>
            <a:r>
              <a:rPr lang="cs-CZ" altLang="cs-CZ" sz="2800" i="1" baseline="-25000" dirty="0"/>
              <a:t>i</a:t>
            </a:r>
            <a:r>
              <a:rPr lang="cs-CZ" altLang="cs-CZ" sz="2800" dirty="0"/>
              <a:t> +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2</a:t>
            </a:r>
            <a:r>
              <a:rPr lang="cs-CZ" altLang="cs-CZ" sz="2800" dirty="0"/>
              <a:t>duv_r</a:t>
            </a:r>
            <a:r>
              <a:rPr lang="cs-CZ" altLang="cs-CZ" sz="2800" i="1" baseline="-25000" dirty="0"/>
              <a:t>i</a:t>
            </a:r>
            <a:r>
              <a:rPr lang="cs-CZ" altLang="cs-CZ" sz="2800" dirty="0"/>
              <a:t> +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3</a:t>
            </a:r>
            <a:r>
              <a:rPr lang="cs-CZ" altLang="cs-CZ" sz="2800" dirty="0"/>
              <a:t>duv_v</a:t>
            </a:r>
            <a:r>
              <a:rPr lang="cs-CZ" altLang="cs-CZ" sz="2800" i="1" baseline="-25000" dirty="0"/>
              <a:t>i</a:t>
            </a:r>
            <a:r>
              <a:rPr lang="cs-CZ" altLang="cs-CZ" sz="2800" dirty="0"/>
              <a:t> 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C6926-8D55-4AE4-AB3B-B5F8E6CEF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1 - Specifikace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3AFC5F-B217-4258-8387-DBBE0F0A2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„Správnost“ modelu podmíněna</a:t>
            </a:r>
          </a:p>
          <a:p>
            <a:pPr lvl="1"/>
            <a:r>
              <a:rPr lang="cs-CZ" dirty="0"/>
              <a:t>skutečnou linearitou vztahů</a:t>
            </a:r>
          </a:p>
          <a:p>
            <a:pPr lvl="1"/>
            <a:r>
              <a:rPr lang="cs-CZ" dirty="0"/>
              <a:t>přítomností všech proměnných ovlivňujících Y</a:t>
            </a:r>
          </a:p>
        </p:txBody>
      </p:sp>
    </p:spTree>
    <p:extLst>
      <p:ext uri="{BB962C8B-B14F-4D97-AF65-F5344CB8AC3E}">
        <p14:creationId xmlns:p14="http://schemas.microsoft.com/office/powerpoint/2010/main" val="553303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2 – Odhad parametrů modelu – </a:t>
            </a:r>
            <a:r>
              <a:rPr lang="cs-CZ" dirty="0" err="1"/>
              <a:t>estimation</a:t>
            </a:r>
            <a:r>
              <a:rPr lang="cs-CZ" dirty="0"/>
              <a:t>, </a:t>
            </a:r>
            <a:r>
              <a:rPr lang="cs-CZ" dirty="0" err="1"/>
              <a:t>fitting</a:t>
            </a:r>
            <a:endParaRPr lang="cs-CZ" dirty="0"/>
          </a:p>
        </p:txBody>
      </p:sp>
      <p:sp>
        <p:nvSpPr>
          <p:cNvPr id="1048618" name="Zástupný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r>
              <a:rPr lang="cs-CZ" dirty="0"/>
              <a:t>… odpovídá počítání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v PSY117</a:t>
            </a:r>
          </a:p>
          <a:p>
            <a:r>
              <a:rPr lang="cs-CZ" dirty="0"/>
              <a:t>Parametry odhadne počítač</a:t>
            </a:r>
          </a:p>
          <a:p>
            <a:r>
              <a:rPr lang="cs-CZ" dirty="0"/>
              <a:t>Odhadne je podle kritéria, které budeme chtít</a:t>
            </a:r>
          </a:p>
          <a:p>
            <a:pPr lvl="1"/>
            <a:r>
              <a:rPr lang="en-GB" sz="2400" dirty="0" err="1"/>
              <a:t>Nejmen</a:t>
            </a:r>
            <a:r>
              <a:rPr lang="cs-CZ" sz="2400" dirty="0" err="1"/>
              <a:t>ší</a:t>
            </a:r>
            <a:r>
              <a:rPr lang="cs-CZ" sz="2400" dirty="0"/>
              <a:t> čtverce – </a:t>
            </a:r>
            <a:r>
              <a:rPr lang="cs-CZ" sz="2400" dirty="0" err="1"/>
              <a:t>ordinary</a:t>
            </a:r>
            <a:r>
              <a:rPr lang="cs-CZ" sz="2400" dirty="0"/>
              <a:t> least </a:t>
            </a:r>
            <a:r>
              <a:rPr lang="cs-CZ" sz="2400" dirty="0" err="1"/>
              <a:t>squares</a:t>
            </a:r>
            <a:r>
              <a:rPr lang="cs-CZ" sz="2400" dirty="0"/>
              <a:t> OLS – minimalizuje rozptyl reziduí (sumu </a:t>
            </a:r>
            <a:r>
              <a:rPr lang="cs-CZ" sz="2400" dirty="0" err="1"/>
              <a:t>kvadr</a:t>
            </a:r>
            <a:r>
              <a:rPr lang="cs-CZ" sz="2400" dirty="0"/>
              <a:t>. reziduí)</a:t>
            </a:r>
          </a:p>
          <a:p>
            <a:pPr lvl="1"/>
            <a:r>
              <a:rPr lang="cs-CZ" sz="2400" dirty="0"/>
              <a:t>Maximální věrohodnost – maximum likelihood – pro jednoduché modely stejný výsledek jako OLS</a:t>
            </a:r>
          </a:p>
          <a:p>
            <a:pPr lvl="1"/>
            <a:r>
              <a:rPr lang="cs-CZ" sz="2400" dirty="0"/>
              <a:t>Mohou být i jiná kritéria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Podívejme se na to</a:t>
            </a:r>
          </a:p>
        </p:txBody>
      </p:sp>
      <p:sp>
        <p:nvSpPr>
          <p:cNvPr id="1048620" name="Zástupný obsah 2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628728"/>
          </a:xfrm>
        </p:spPr>
        <p:txBody>
          <a:bodyPr numCol="2"/>
          <a:lstStyle/>
          <a:p>
            <a:pPr marL="0" indent="0">
              <a:buNone/>
            </a:pPr>
            <a:r>
              <a:rPr lang="cs-CZ" altLang="cs-CZ" sz="1000" dirty="0"/>
              <a:t>REGRESSION</a:t>
            </a:r>
          </a:p>
          <a:p>
            <a:pPr marL="0" indent="0">
              <a:buNone/>
            </a:pPr>
            <a:r>
              <a:rPr lang="cs-CZ" altLang="cs-CZ" sz="1000" dirty="0"/>
              <a:t>  /DESCRIPTIVES MEAN STDDEV CORR SIG N</a:t>
            </a:r>
          </a:p>
          <a:p>
            <a:pPr marL="0" indent="0">
              <a:buNone/>
            </a:pPr>
            <a:r>
              <a:rPr lang="cs-CZ" altLang="cs-CZ" sz="1000" dirty="0"/>
              <a:t>  /MISSING LISTWISE</a:t>
            </a:r>
          </a:p>
          <a:p>
            <a:pPr marL="0" indent="0">
              <a:buNone/>
            </a:pPr>
            <a:r>
              <a:rPr lang="cs-CZ" altLang="cs-CZ" sz="1000" dirty="0"/>
              <a:t>  /STATISTICS COEFF OUTS</a:t>
            </a:r>
          </a:p>
          <a:p>
            <a:pPr marL="0" indent="0">
              <a:buNone/>
            </a:pPr>
            <a:r>
              <a:rPr lang="cs-CZ" altLang="cs-CZ" sz="1000" dirty="0"/>
              <a:t>  /CRITERIA=PIN(.05) POUT(.10)</a:t>
            </a:r>
          </a:p>
          <a:p>
            <a:pPr marL="0" indent="0">
              <a:buNone/>
            </a:pPr>
            <a:r>
              <a:rPr lang="cs-CZ" altLang="cs-CZ" sz="1000" dirty="0"/>
              <a:t>  /NOORIGIN </a:t>
            </a:r>
          </a:p>
          <a:p>
            <a:pPr marL="0" indent="0">
              <a:buNone/>
            </a:pPr>
            <a:r>
              <a:rPr lang="cs-CZ" altLang="cs-CZ" sz="1000" dirty="0"/>
              <a:t>  /DEPENDENT deprese</a:t>
            </a:r>
          </a:p>
          <a:p>
            <a:pPr marL="0" indent="0">
              <a:buNone/>
            </a:pPr>
            <a:r>
              <a:rPr lang="cs-CZ" altLang="cs-CZ" sz="1000" dirty="0"/>
              <a:t>  /METHOD=ENTER 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.</a:t>
            </a:r>
          </a:p>
          <a:p>
            <a:pPr marL="0" indent="0">
              <a:buNone/>
            </a:pPr>
            <a:endParaRPr lang="cs-CZ" altLang="cs-CZ" sz="1000" dirty="0"/>
          </a:p>
          <a:p>
            <a:pPr marL="0" indent="0">
              <a:buNone/>
            </a:pPr>
            <a:endParaRPr lang="cs-CZ" altLang="cs-CZ" sz="1000" dirty="0"/>
          </a:p>
          <a:p>
            <a:pPr marL="0" indent="0">
              <a:buNone/>
            </a:pPr>
            <a:r>
              <a:rPr lang="cs-CZ" altLang="cs-CZ" sz="1000" dirty="0"/>
              <a:t>GGRAPH </a:t>
            </a:r>
          </a:p>
          <a:p>
            <a:pPr marL="0" indent="0">
              <a:buNone/>
            </a:pPr>
            <a:r>
              <a:rPr lang="cs-CZ" altLang="cs-CZ" sz="1000" dirty="0"/>
              <a:t>  /GRAPHDATASET NAME="</a:t>
            </a:r>
            <a:r>
              <a:rPr lang="cs-CZ" altLang="cs-CZ" sz="1000" dirty="0" err="1"/>
              <a:t>graphdataset</a:t>
            </a:r>
            <a:r>
              <a:rPr lang="cs-CZ" altLang="cs-CZ" sz="1000" dirty="0"/>
              <a:t>" VARIABLES=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 deprese MISSING=LISTWISE REPORTMISSING=NO </a:t>
            </a:r>
          </a:p>
          <a:p>
            <a:pPr marL="0" indent="0">
              <a:buNone/>
            </a:pPr>
            <a:r>
              <a:rPr lang="cs-CZ" altLang="cs-CZ" sz="1000" dirty="0"/>
              <a:t>  /GRAPHSPEC SOURCE=INLINE </a:t>
            </a:r>
          </a:p>
          <a:p>
            <a:pPr marL="0" indent="0">
              <a:buNone/>
            </a:pPr>
            <a:r>
              <a:rPr lang="cs-CZ" altLang="cs-CZ" sz="1000" dirty="0"/>
              <a:t>  /FITLINE TOTAL=YES. </a:t>
            </a:r>
          </a:p>
          <a:p>
            <a:pPr marL="0" indent="0">
              <a:buNone/>
            </a:pPr>
            <a:r>
              <a:rPr lang="cs-CZ" altLang="cs-CZ" sz="1000" dirty="0"/>
              <a:t>BEGIN GPL </a:t>
            </a:r>
          </a:p>
          <a:p>
            <a:pPr marL="0" indent="0">
              <a:buNone/>
            </a:pPr>
            <a:r>
              <a:rPr lang="cs-CZ" altLang="cs-CZ" sz="1000" dirty="0"/>
              <a:t>  SOURCE: s=</a:t>
            </a:r>
            <a:r>
              <a:rPr lang="cs-CZ" altLang="cs-CZ" sz="1000" dirty="0" err="1"/>
              <a:t>userSource</a:t>
            </a:r>
            <a:r>
              <a:rPr lang="cs-CZ" altLang="cs-CZ" sz="1000" dirty="0"/>
              <a:t>(id("</a:t>
            </a:r>
            <a:r>
              <a:rPr lang="cs-CZ" altLang="cs-CZ" sz="1000" dirty="0" err="1"/>
              <a:t>graphdataset</a:t>
            </a:r>
            <a:r>
              <a:rPr lang="cs-CZ" altLang="cs-CZ" sz="1000" dirty="0"/>
              <a:t>")) </a:t>
            </a:r>
          </a:p>
          <a:p>
            <a:pPr marL="0" indent="0">
              <a:buNone/>
            </a:pPr>
            <a:r>
              <a:rPr lang="cs-CZ" altLang="cs-CZ" sz="1000" dirty="0"/>
              <a:t>  DATA: 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=col(source(s), </a:t>
            </a:r>
            <a:r>
              <a:rPr lang="cs-CZ" altLang="cs-CZ" sz="1000" dirty="0" err="1"/>
              <a:t>name</a:t>
            </a:r>
            <a:r>
              <a:rPr lang="cs-CZ" altLang="cs-CZ" sz="1000" dirty="0"/>
              <a:t>("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")) </a:t>
            </a:r>
          </a:p>
          <a:p>
            <a:pPr marL="0" indent="0">
              <a:buNone/>
            </a:pPr>
            <a:r>
              <a:rPr lang="cs-CZ" altLang="cs-CZ" sz="1000" dirty="0"/>
              <a:t>  DATA: deprese=col(source(s), </a:t>
            </a:r>
            <a:r>
              <a:rPr lang="cs-CZ" altLang="cs-CZ" sz="1000" dirty="0" err="1"/>
              <a:t>name</a:t>
            </a:r>
            <a:r>
              <a:rPr lang="cs-CZ" altLang="cs-CZ" sz="1000" dirty="0"/>
              <a:t>("deprese")) </a:t>
            </a:r>
          </a:p>
          <a:p>
            <a:pPr marL="0" indent="0">
              <a:buNone/>
            </a:pPr>
            <a:r>
              <a:rPr lang="cs-CZ" altLang="cs-CZ" sz="1000" dirty="0"/>
              <a:t>  GUIDE: axis(</a:t>
            </a:r>
            <a:r>
              <a:rPr lang="cs-CZ" altLang="cs-CZ" sz="1000" dirty="0" err="1"/>
              <a:t>dim</a:t>
            </a:r>
            <a:r>
              <a:rPr lang="cs-CZ" altLang="cs-CZ" sz="1000" dirty="0"/>
              <a:t>(1), label("</a:t>
            </a:r>
            <a:r>
              <a:rPr lang="cs-CZ" altLang="cs-CZ" sz="1000" dirty="0" err="1"/>
              <a:t>self-esteem</a:t>
            </a:r>
            <a:r>
              <a:rPr lang="cs-CZ" altLang="cs-CZ" sz="1000" dirty="0"/>
              <a:t>")) </a:t>
            </a:r>
          </a:p>
          <a:p>
            <a:pPr marL="0" indent="0">
              <a:buNone/>
            </a:pPr>
            <a:r>
              <a:rPr lang="cs-CZ" altLang="cs-CZ" sz="1000" dirty="0"/>
              <a:t>  GUIDE: axis(</a:t>
            </a:r>
            <a:r>
              <a:rPr lang="cs-CZ" altLang="cs-CZ" sz="1000" dirty="0" err="1"/>
              <a:t>dim</a:t>
            </a:r>
            <a:r>
              <a:rPr lang="cs-CZ" altLang="cs-CZ" sz="1000" dirty="0"/>
              <a:t>(2), label("deprese")) </a:t>
            </a:r>
          </a:p>
          <a:p>
            <a:pPr marL="0" indent="0">
              <a:buNone/>
            </a:pPr>
            <a:r>
              <a:rPr lang="cs-CZ" altLang="cs-CZ" sz="1000" dirty="0"/>
              <a:t>  GUIDE: </a:t>
            </a:r>
            <a:r>
              <a:rPr lang="cs-CZ" altLang="cs-CZ" sz="1000" dirty="0" err="1"/>
              <a:t>text.title</a:t>
            </a:r>
            <a:r>
              <a:rPr lang="cs-CZ" altLang="cs-CZ" sz="1000" dirty="0"/>
              <a:t>(label("</a:t>
            </a:r>
            <a:r>
              <a:rPr lang="cs-CZ" altLang="cs-CZ" sz="1000" dirty="0" err="1"/>
              <a:t>Simple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Scatter</a:t>
            </a:r>
            <a:r>
              <a:rPr lang="cs-CZ" altLang="cs-CZ" sz="1000" dirty="0"/>
              <a:t> </a:t>
            </a:r>
            <a:r>
              <a:rPr lang="cs-CZ" altLang="cs-CZ" sz="1000" dirty="0" err="1"/>
              <a:t>with</a:t>
            </a:r>
            <a:r>
              <a:rPr lang="cs-CZ" altLang="cs-CZ" sz="1000" dirty="0"/>
              <a:t> Fit Line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deprese by </a:t>
            </a:r>
            <a:r>
              <a:rPr lang="cs-CZ" altLang="cs-CZ" sz="1000" dirty="0" err="1"/>
              <a:t>self-esteem</a:t>
            </a:r>
            <a:r>
              <a:rPr lang="cs-CZ" altLang="cs-CZ" sz="1000" dirty="0"/>
              <a:t>")) </a:t>
            </a:r>
          </a:p>
          <a:p>
            <a:pPr marL="0" indent="0">
              <a:buNone/>
            </a:pPr>
            <a:r>
              <a:rPr lang="cs-CZ" altLang="cs-CZ" sz="1000" dirty="0"/>
              <a:t>  ELEMENT: point(</a:t>
            </a:r>
            <a:r>
              <a:rPr lang="cs-CZ" altLang="cs-CZ" sz="1000" dirty="0" err="1"/>
              <a:t>position</a:t>
            </a:r>
            <a:r>
              <a:rPr lang="cs-CZ" altLang="cs-CZ" sz="1000" dirty="0"/>
              <a:t>(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*deprese)) </a:t>
            </a:r>
          </a:p>
          <a:p>
            <a:pPr marL="0" indent="0">
              <a:buNone/>
            </a:pPr>
            <a:r>
              <a:rPr lang="cs-CZ" altLang="cs-CZ" sz="1000" dirty="0"/>
              <a:t>END GPL.</a:t>
            </a:r>
          </a:p>
          <a:p>
            <a:pPr marL="0" indent="0">
              <a:buNone/>
            </a:pPr>
            <a:endParaRPr lang="cs-CZ" altLang="cs-CZ" sz="1000" dirty="0"/>
          </a:p>
          <a:p>
            <a:pPr marL="0" indent="0">
              <a:buNone/>
            </a:pPr>
            <a:r>
              <a:rPr lang="cs-CZ" altLang="cs-CZ" sz="1000" dirty="0"/>
              <a:t>REGRESSION</a:t>
            </a:r>
          </a:p>
          <a:p>
            <a:pPr marL="0" indent="0">
              <a:buNone/>
            </a:pPr>
            <a:r>
              <a:rPr lang="cs-CZ" altLang="cs-CZ" sz="1000" dirty="0"/>
              <a:t>  /DESCRIPTIVES MEAN STDDEV CORR SIG N</a:t>
            </a:r>
          </a:p>
          <a:p>
            <a:pPr marL="0" indent="0">
              <a:buNone/>
            </a:pPr>
            <a:r>
              <a:rPr lang="cs-CZ" altLang="cs-CZ" sz="1000" dirty="0"/>
              <a:t>  /MISSING LISTWISE</a:t>
            </a:r>
          </a:p>
          <a:p>
            <a:pPr marL="0" indent="0">
              <a:buNone/>
            </a:pPr>
            <a:r>
              <a:rPr lang="cs-CZ" altLang="cs-CZ" sz="1000" dirty="0"/>
              <a:t>  /STATISTICS COEFF OUTS</a:t>
            </a:r>
          </a:p>
          <a:p>
            <a:pPr marL="0" indent="0">
              <a:buNone/>
            </a:pPr>
            <a:r>
              <a:rPr lang="cs-CZ" altLang="cs-CZ" sz="1000" dirty="0"/>
              <a:t>  /CRITERIA=PIN(.05) POUT(.10)</a:t>
            </a:r>
          </a:p>
          <a:p>
            <a:pPr marL="0" indent="0">
              <a:buNone/>
            </a:pPr>
            <a:r>
              <a:rPr lang="cs-CZ" altLang="cs-CZ" sz="1000" dirty="0"/>
              <a:t>  /NOORIGIN </a:t>
            </a:r>
          </a:p>
          <a:p>
            <a:pPr marL="0" indent="0">
              <a:buNone/>
            </a:pPr>
            <a:r>
              <a:rPr lang="cs-CZ" altLang="cs-CZ" sz="1000" dirty="0"/>
              <a:t>  /DEPENDENT deprese</a:t>
            </a:r>
          </a:p>
          <a:p>
            <a:pPr marL="0" indent="0">
              <a:buNone/>
            </a:pPr>
            <a:r>
              <a:rPr lang="cs-CZ" altLang="cs-CZ" sz="1000" dirty="0"/>
              <a:t>  /METHOD=ENTER 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duv_r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duv_v</a:t>
            </a:r>
            <a:endParaRPr lang="cs-CZ" altLang="cs-CZ" sz="1000" dirty="0"/>
          </a:p>
          <a:p>
            <a:pPr marL="0" indent="0">
              <a:buNone/>
            </a:pPr>
            <a:r>
              <a:rPr lang="cs-CZ" altLang="cs-CZ" sz="1000" dirty="0"/>
              <a:t>  /PARTIALPLOT ALL.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1671</Words>
  <Application>Microsoft Office PowerPoint</Application>
  <PresentationFormat>Předvádění na obrazovce (4:3)</PresentationFormat>
  <Paragraphs>225</Paragraphs>
  <Slides>31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Calibri</vt:lpstr>
      <vt:lpstr>Segoe UI</vt:lpstr>
      <vt:lpstr>Symbol</vt:lpstr>
      <vt:lpstr>Wingdings</vt:lpstr>
      <vt:lpstr>Profil</vt:lpstr>
      <vt:lpstr>Rastrový obrázek</vt:lpstr>
      <vt:lpstr>PSYb2520 Statistická analýza dat v psychologii II Přednáška 2</vt:lpstr>
      <vt:lpstr>Lineární model Lineárně-regresní model</vt:lpstr>
      <vt:lpstr>Účel modelování</vt:lpstr>
      <vt:lpstr>Model </vt:lpstr>
      <vt:lpstr>Příklad Long1</vt:lpstr>
      <vt:lpstr>Krok 1 – Specifikace modelu</vt:lpstr>
      <vt:lpstr>Krok 1 - Specifikace</vt:lpstr>
      <vt:lpstr>Krok 2 – Odhad parametrů modelu – estimation, fitting</vt:lpstr>
      <vt:lpstr>Podívejme se na to</vt:lpstr>
      <vt:lpstr>Novinky oproti PSY117</vt:lpstr>
      <vt:lpstr>Interpretace regresních koeficientů</vt:lpstr>
      <vt:lpstr>Statistická kontrola</vt:lpstr>
      <vt:lpstr>Predikované hodnoty</vt:lpstr>
      <vt:lpstr>Krok 3 – Posouzení shody modelu s daty Rezidua a jejich rozložení</vt:lpstr>
      <vt:lpstr>Rozptyl vysvětlený modelem a jednotlivými prediktory </vt:lpstr>
      <vt:lpstr>Krok 4 – Zvážení možných zdrojů zkreslení </vt:lpstr>
      <vt:lpstr>Krok 5 -  Zobecnění ze vzorku na populaci</vt:lpstr>
      <vt:lpstr>Krok 5 -  Zobecnění ze vzorku na populaci</vt:lpstr>
      <vt:lpstr>Síla testu a velikost vzorku v MLR</vt:lpstr>
      <vt:lpstr>Prezentace aplikace PowerPoint</vt:lpstr>
      <vt:lpstr>Konstanta jako model</vt:lpstr>
      <vt:lpstr>Prezentace aplikace PowerPoint</vt:lpstr>
      <vt:lpstr>Možnosti práce s modely</vt:lpstr>
      <vt:lpstr>Hierarchická lineární regrese</vt:lpstr>
      <vt:lpstr>Obvyklá řazení bloků</vt:lpstr>
      <vt:lpstr>Obvyklý postup regresní analýzy</vt:lpstr>
      <vt:lpstr>Prezentace aplikace PowerPoint</vt:lpstr>
      <vt:lpstr>Daignostika 2: Kolinearita</vt:lpstr>
      <vt:lpstr>Prezentace aplikace PowerPoint</vt:lpstr>
      <vt:lpstr>Reportování MLR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Standa Ježek</cp:lastModifiedBy>
  <cp:revision>2</cp:revision>
  <dcterms:created xsi:type="dcterms:W3CDTF">2006-03-20T06:34:43Z</dcterms:created>
  <dcterms:modified xsi:type="dcterms:W3CDTF">2019-10-02T06:03:45Z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