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6" r:id="rId16"/>
    <p:sldId id="272" r:id="rId17"/>
    <p:sldId id="273" r:id="rId18"/>
    <p:sldId id="271" r:id="rId19"/>
    <p:sldId id="274" r:id="rId20"/>
    <p:sldId id="275" r:id="rId21"/>
    <p:sldId id="284" r:id="rId22"/>
    <p:sldId id="285" r:id="rId23"/>
    <p:sldId id="270" r:id="rId24"/>
  </p:sldIdLst>
  <p:sldSz cx="9144000" cy="5143500" type="screen16x9"/>
  <p:notesSz cx="6858000" cy="9144000"/>
  <p:embeddedFontLst>
    <p:embeddedFont>
      <p:font typeface="Montserrat" panose="020B0604020202020204" charset="-18"/>
      <p:regular r:id="rId26"/>
      <p:bold r:id="rId27"/>
      <p:italic r:id="rId28"/>
      <p:boldItalic r:id="rId29"/>
    </p:embeddedFont>
    <p:embeddedFont>
      <p:font typeface="Oswald" panose="020B0604020202020204" charset="-18"/>
      <p:regular r:id="rId30"/>
      <p:bold r:id="rId31"/>
    </p:embeddedFont>
    <p:embeddedFont>
      <p:font typeface="Playfair Display" panose="020B0604020202020204" charset="-18"/>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58001923525855E-2"/>
          <c:y val="3.1007797362335145E-2"/>
          <c:w val="0.93764965946420875"/>
          <c:h val="0.82574155025314078"/>
        </c:manualLayout>
      </c:layout>
      <c:lineChart>
        <c:grouping val="standard"/>
        <c:varyColors val="0"/>
        <c:ser>
          <c:idx val="0"/>
          <c:order val="0"/>
          <c:tx>
            <c:strRef>
              <c:f>znevýhodnění!$F$1</c:f>
              <c:strCache>
                <c:ptCount val="1"/>
                <c:pt idx="0">
                  <c:v>0</c:v>
                </c:pt>
              </c:strCache>
            </c:strRef>
          </c:tx>
          <c:spPr>
            <a:ln w="12700" cap="rnd">
              <a:solidFill>
                <a:schemeClr val="tx1"/>
              </a:solidFill>
              <a:round/>
            </a:ln>
            <a:effectLst/>
          </c:spPr>
          <c:marker>
            <c:symbol val="none"/>
          </c:marker>
          <c:cat>
            <c:numRef>
              <c:f>znevýhodnění!$A$2:$A$82</c:f>
              <c:numCache>
                <c:formatCode>General</c:formatCode>
                <c:ptCount val="8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pt idx="41">
                  <c:v>101</c:v>
                </c:pt>
                <c:pt idx="42">
                  <c:v>102</c:v>
                </c:pt>
                <c:pt idx="43">
                  <c:v>103</c:v>
                </c:pt>
                <c:pt idx="44">
                  <c:v>104</c:v>
                </c:pt>
                <c:pt idx="45">
                  <c:v>105</c:v>
                </c:pt>
                <c:pt idx="46">
                  <c:v>106</c:v>
                </c:pt>
                <c:pt idx="47">
                  <c:v>107</c:v>
                </c:pt>
                <c:pt idx="48">
                  <c:v>108</c:v>
                </c:pt>
                <c:pt idx="49">
                  <c:v>109</c:v>
                </c:pt>
                <c:pt idx="50">
                  <c:v>110</c:v>
                </c:pt>
                <c:pt idx="51">
                  <c:v>111</c:v>
                </c:pt>
                <c:pt idx="52">
                  <c:v>112</c:v>
                </c:pt>
                <c:pt idx="53">
                  <c:v>113</c:v>
                </c:pt>
                <c:pt idx="54">
                  <c:v>114</c:v>
                </c:pt>
                <c:pt idx="55">
                  <c:v>115</c:v>
                </c:pt>
                <c:pt idx="56">
                  <c:v>116</c:v>
                </c:pt>
                <c:pt idx="57">
                  <c:v>117</c:v>
                </c:pt>
                <c:pt idx="58">
                  <c:v>118</c:v>
                </c:pt>
                <c:pt idx="59">
                  <c:v>119</c:v>
                </c:pt>
                <c:pt idx="60">
                  <c:v>120</c:v>
                </c:pt>
                <c:pt idx="61">
                  <c:v>121</c:v>
                </c:pt>
                <c:pt idx="62">
                  <c:v>122</c:v>
                </c:pt>
                <c:pt idx="63">
                  <c:v>123</c:v>
                </c:pt>
                <c:pt idx="64">
                  <c:v>124</c:v>
                </c:pt>
                <c:pt idx="65">
                  <c:v>125</c:v>
                </c:pt>
                <c:pt idx="66">
                  <c:v>126</c:v>
                </c:pt>
                <c:pt idx="67">
                  <c:v>127</c:v>
                </c:pt>
                <c:pt idx="68">
                  <c:v>128</c:v>
                </c:pt>
                <c:pt idx="69">
                  <c:v>129</c:v>
                </c:pt>
                <c:pt idx="70">
                  <c:v>130</c:v>
                </c:pt>
                <c:pt idx="71">
                  <c:v>131</c:v>
                </c:pt>
                <c:pt idx="72">
                  <c:v>132</c:v>
                </c:pt>
                <c:pt idx="73">
                  <c:v>133</c:v>
                </c:pt>
                <c:pt idx="74">
                  <c:v>134</c:v>
                </c:pt>
                <c:pt idx="75">
                  <c:v>135</c:v>
                </c:pt>
                <c:pt idx="76">
                  <c:v>136</c:v>
                </c:pt>
                <c:pt idx="77">
                  <c:v>137</c:v>
                </c:pt>
                <c:pt idx="78">
                  <c:v>138</c:v>
                </c:pt>
                <c:pt idx="79">
                  <c:v>139</c:v>
                </c:pt>
                <c:pt idx="80">
                  <c:v>140</c:v>
                </c:pt>
              </c:numCache>
            </c:numRef>
          </c:cat>
          <c:val>
            <c:numRef>
              <c:f>znevýhodnění!$D$2:$D$82</c:f>
              <c:numCache>
                <c:formatCode>0.00</c:formatCode>
                <c:ptCount val="81"/>
                <c:pt idx="0">
                  <c:v>1.1395986023797442E-2</c:v>
                </c:pt>
                <c:pt idx="1">
                  <c:v>1.3582969233685613E-2</c:v>
                </c:pt>
                <c:pt idx="2">
                  <c:v>1.6117858113648992E-2</c:v>
                </c:pt>
                <c:pt idx="3">
                  <c:v>1.9040999515650261E-2</c:v>
                </c:pt>
                <c:pt idx="4">
                  <c:v>2.2394530294842899E-2</c:v>
                </c:pt>
                <c:pt idx="5">
                  <c:v>2.6221889093709483E-2</c:v>
                </c:pt>
                <c:pt idx="6">
                  <c:v>3.0567209727885489E-2</c:v>
                </c:pt>
                <c:pt idx="7">
                  <c:v>3.5474592846231424E-2</c:v>
                </c:pt>
                <c:pt idx="8">
                  <c:v>4.0987256045222194E-2</c:v>
                </c:pt>
                <c:pt idx="9">
                  <c:v>4.7146566715871571E-2</c:v>
                </c:pt>
                <c:pt idx="10">
                  <c:v>5.3990966513188063E-2</c:v>
                </c:pt>
                <c:pt idx="11">
                  <c:v>6.1554801349347273E-2</c:v>
                </c:pt>
                <c:pt idx="12">
                  <c:v>6.9867076070915177E-2</c:v>
                </c:pt>
                <c:pt idx="13">
                  <c:v>7.8950158300894149E-2</c:v>
                </c:pt>
                <c:pt idx="14">
                  <c:v>8.8818461090591855E-2</c:v>
                </c:pt>
                <c:pt idx="15">
                  <c:v>9.9477138792748679E-2</c:v>
                </c:pt>
                <c:pt idx="16">
                  <c:v>0.11092083467945554</c:v>
                </c:pt>
                <c:pt idx="17">
                  <c:v>0.12313252202584955</c:v>
                </c:pt>
                <c:pt idx="18">
                  <c:v>0.13608248241227811</c:v>
                </c:pt>
                <c:pt idx="19">
                  <c:v>0.14972746563574488</c:v>
                </c:pt>
                <c:pt idx="20">
                  <c:v>0.16401007467599363</c:v>
                </c:pt>
                <c:pt idx="21">
                  <c:v>0.17885841649454054</c:v>
                </c:pt>
                <c:pt idx="22">
                  <c:v>0.19418605498321295</c:v>
                </c:pt>
                <c:pt idx="23">
                  <c:v>0.20989229612472426</c:v>
                </c:pt>
                <c:pt idx="24">
                  <c:v>0.22586282746712449</c:v>
                </c:pt>
                <c:pt idx="25">
                  <c:v>0.24197072451914337</c:v>
                </c:pt>
                <c:pt idx="26">
                  <c:v>0.25807782590323769</c:v>
                </c:pt>
                <c:pt idx="27">
                  <c:v>0.27403646739702842</c:v>
                </c:pt>
                <c:pt idx="28">
                  <c:v>0.28969155276148273</c:v>
                </c:pt>
                <c:pt idx="29">
                  <c:v>0.30488292696051716</c:v>
                </c:pt>
                <c:pt idx="30">
                  <c:v>0.31944800552235225</c:v>
                </c:pt>
                <c:pt idx="31">
                  <c:v>0.33322460289179967</c:v>
                </c:pt>
                <c:pt idx="32">
                  <c:v>0.34605389317692292</c:v>
                </c:pt>
                <c:pt idx="33">
                  <c:v>0.35778342916796896</c:v>
                </c:pt>
                <c:pt idx="34">
                  <c:v>0.36827014030332333</c:v>
                </c:pt>
                <c:pt idx="35">
                  <c:v>0.37738322769299315</c:v>
                </c:pt>
                <c:pt idx="36">
                  <c:v>0.38500687459601396</c:v>
                </c:pt>
                <c:pt idx="37">
                  <c:v>0.39104269397545588</c:v>
                </c:pt>
                <c:pt idx="38">
                  <c:v>0.39541184088581771</c:v>
                </c:pt>
                <c:pt idx="39">
                  <c:v>0.39805672631395222</c:v>
                </c:pt>
                <c:pt idx="40">
                  <c:v>0.3989422804014327</c:v>
                </c:pt>
                <c:pt idx="41">
                  <c:v>0.39805672631395222</c:v>
                </c:pt>
                <c:pt idx="42">
                  <c:v>0.39541184088581771</c:v>
                </c:pt>
                <c:pt idx="43">
                  <c:v>0.39104269397545588</c:v>
                </c:pt>
                <c:pt idx="44">
                  <c:v>0.38500687459601396</c:v>
                </c:pt>
                <c:pt idx="45">
                  <c:v>0.37738322769299315</c:v>
                </c:pt>
                <c:pt idx="46">
                  <c:v>0.36827014030332333</c:v>
                </c:pt>
                <c:pt idx="47">
                  <c:v>0.35778342916796896</c:v>
                </c:pt>
                <c:pt idx="48">
                  <c:v>0.34605389317692292</c:v>
                </c:pt>
                <c:pt idx="49">
                  <c:v>0.33322460289179967</c:v>
                </c:pt>
                <c:pt idx="50">
                  <c:v>0.31944800552235225</c:v>
                </c:pt>
                <c:pt idx="51">
                  <c:v>0.30488292696051716</c:v>
                </c:pt>
                <c:pt idx="52">
                  <c:v>0.28969155276148273</c:v>
                </c:pt>
                <c:pt idx="53">
                  <c:v>0.27403646739702842</c:v>
                </c:pt>
                <c:pt idx="54">
                  <c:v>0.25807782590323769</c:v>
                </c:pt>
                <c:pt idx="55">
                  <c:v>0.24197072451914337</c:v>
                </c:pt>
                <c:pt idx="56">
                  <c:v>0.22586282746712449</c:v>
                </c:pt>
                <c:pt idx="57">
                  <c:v>0.20989229612472426</c:v>
                </c:pt>
                <c:pt idx="58">
                  <c:v>0.19418605498321295</c:v>
                </c:pt>
                <c:pt idx="59">
                  <c:v>0.17885841649454054</c:v>
                </c:pt>
                <c:pt idx="60">
                  <c:v>0.16401007467599363</c:v>
                </c:pt>
                <c:pt idx="61">
                  <c:v>0.14972746563574488</c:v>
                </c:pt>
                <c:pt idx="62">
                  <c:v>0.13608248241227811</c:v>
                </c:pt>
                <c:pt idx="63">
                  <c:v>0.12313252202584955</c:v>
                </c:pt>
                <c:pt idx="64">
                  <c:v>0.11092083467945554</c:v>
                </c:pt>
                <c:pt idx="65">
                  <c:v>9.9477138792748679E-2</c:v>
                </c:pt>
                <c:pt idx="66">
                  <c:v>8.8818461090591855E-2</c:v>
                </c:pt>
                <c:pt idx="67">
                  <c:v>7.8950158300894149E-2</c:v>
                </c:pt>
                <c:pt idx="68">
                  <c:v>6.9867076070915177E-2</c:v>
                </c:pt>
                <c:pt idx="69">
                  <c:v>6.1554801349347273E-2</c:v>
                </c:pt>
                <c:pt idx="70">
                  <c:v>5.3990966513188063E-2</c:v>
                </c:pt>
                <c:pt idx="71">
                  <c:v>4.7146566715871571E-2</c:v>
                </c:pt>
                <c:pt idx="72">
                  <c:v>4.0987256045222194E-2</c:v>
                </c:pt>
                <c:pt idx="73">
                  <c:v>3.5474592846231424E-2</c:v>
                </c:pt>
                <c:pt idx="74">
                  <c:v>3.0567209727885489E-2</c:v>
                </c:pt>
                <c:pt idx="75">
                  <c:v>2.6221889093709483E-2</c:v>
                </c:pt>
                <c:pt idx="76">
                  <c:v>2.2394530294842899E-2</c:v>
                </c:pt>
                <c:pt idx="77">
                  <c:v>1.9040999515650261E-2</c:v>
                </c:pt>
                <c:pt idx="78">
                  <c:v>1.6117858113648992E-2</c:v>
                </c:pt>
                <c:pt idx="79">
                  <c:v>1.3582969233685613E-2</c:v>
                </c:pt>
                <c:pt idx="80">
                  <c:v>1.1395986023797442E-2</c:v>
                </c:pt>
              </c:numCache>
            </c:numRef>
          </c:val>
          <c:smooth val="0"/>
          <c:extLst>
            <c:ext xmlns:c16="http://schemas.microsoft.com/office/drawing/2014/chart" uri="{C3380CC4-5D6E-409C-BE32-E72D297353CC}">
              <c16:uniqueId val="{00000000-D1A3-47C6-832B-72D046554FD2}"/>
            </c:ext>
          </c:extLst>
        </c:ser>
        <c:ser>
          <c:idx val="4"/>
          <c:order val="1"/>
          <c:tx>
            <c:strRef>
              <c:f>znevýhodnění!$G$1</c:f>
              <c:strCache>
                <c:ptCount val="1"/>
                <c:pt idx="0">
                  <c:v>1</c:v>
                </c:pt>
              </c:strCache>
            </c:strRef>
          </c:tx>
          <c:spPr>
            <a:ln w="12700" cap="rnd">
              <a:solidFill>
                <a:schemeClr val="accent5"/>
              </a:solidFill>
              <a:round/>
            </a:ln>
            <a:effectLst/>
          </c:spPr>
          <c:marker>
            <c:symbol val="none"/>
          </c:marker>
          <c:val>
            <c:numRef>
              <c:f>znevýhodnění!$G$2:$G$82</c:f>
              <c:numCache>
                <c:formatCode>0.00</c:formatCode>
                <c:ptCount val="81"/>
                <c:pt idx="0">
                  <c:v>6.8714311967890004E-2</c:v>
                </c:pt>
                <c:pt idx="1">
                  <c:v>7.6132880286998231E-2</c:v>
                </c:pt>
                <c:pt idx="2">
                  <c:v>8.406986439401741E-2</c:v>
                </c:pt>
                <c:pt idx="3">
                  <c:v>9.2523373984292792E-2</c:v>
                </c:pt>
                <c:pt idx="4">
                  <c:v>0.10148587588516372</c:v>
                </c:pt>
                <c:pt idx="5">
                  <c:v>0.11094373312980522</c:v>
                </c:pt>
                <c:pt idx="6">
                  <c:v>0.12087680562265418</c:v>
                </c:pt>
                <c:pt idx="7">
                  <c:v>0.13125812674243861</c:v>
                </c:pt>
                <c:pt idx="8">
                  <c:v>0.14205366973056521</c:v>
                </c:pt>
                <c:pt idx="9">
                  <c:v>0.153222216781186</c:v>
                </c:pt>
                <c:pt idx="10">
                  <c:v>0.16471534237444288</c:v>
                </c:pt>
                <c:pt idx="11">
                  <c:v>0.17647752058043731</c:v>
                </c:pt>
                <c:pt idx="12">
                  <c:v>0.18844636382833324</c:v>
                </c:pt>
                <c:pt idx="13">
                  <c:v>0.20055299801874563</c:v>
                </c:pt>
                <c:pt idx="14">
                  <c:v>0.21272257591041355</c:v>
                </c:pt>
                <c:pt idx="15">
                  <c:v>0.22487492750162902</c:v>
                </c:pt>
                <c:pt idx="16">
                  <c:v>0.23692534273446006</c:v>
                </c:pt>
                <c:pt idx="17">
                  <c:v>0.24878547836867318</c:v>
                </c:pt>
                <c:pt idx="18">
                  <c:v>0.26036437740469381</c:v>
                </c:pt>
                <c:pt idx="19">
                  <c:v>0.27156958608889614</c:v>
                </c:pt>
                <c:pt idx="20">
                  <c:v>0.28230835041995939</c:v>
                </c:pt>
                <c:pt idx="21">
                  <c:v>0.29248887129984125</c:v>
                </c:pt>
                <c:pt idx="22">
                  <c:v>0.30202159513882487</c:v>
                </c:pt>
                <c:pt idx="23">
                  <c:v>0.31082051492241891</c:v>
                </c:pt>
                <c:pt idx="24">
                  <c:v>0.31880445555580167</c:v>
                </c:pt>
                <c:pt idx="25">
                  <c:v>0.32589831677844155</c:v>
                </c:pt>
                <c:pt idx="26">
                  <c:v>0.33203424712638646</c:v>
                </c:pt>
                <c:pt idx="27">
                  <c:v>0.33715272332864726</c:v>
                </c:pt>
                <c:pt idx="28">
                  <c:v>0.34120351114922998</c:v>
                </c:pt>
                <c:pt idx="29">
                  <c:v>0.34414648599543002</c:v>
                </c:pt>
                <c:pt idx="30">
                  <c:v>0.34595229454994697</c:v>
                </c:pt>
                <c:pt idx="31">
                  <c:v>0.34660284217096726</c:v>
                </c:pt>
                <c:pt idx="32">
                  <c:v>0.34609159474269457</c:v>
                </c:pt>
                <c:pt idx="33">
                  <c:v>0.34442368793463218</c:v>
                </c:pt>
                <c:pt idx="34">
                  <c:v>0.34161584131472156</c:v>
                </c:pt>
                <c:pt idx="35">
                  <c:v>0.33769607932496715</c:v>
                </c:pt>
                <c:pt idx="36">
                  <c:v>0.33270326563136976</c:v>
                </c:pt>
                <c:pt idx="37">
                  <c:v>0.3266864616680159</c:v>
                </c:pt>
                <c:pt idx="38">
                  <c:v>0.31970412418030858</c:v>
                </c:pt>
                <c:pt idx="39">
                  <c:v>0.3118231601186558</c:v>
                </c:pt>
                <c:pt idx="40">
                  <c:v>0.30311786024137533</c:v>
                </c:pt>
                <c:pt idx="41">
                  <c:v>0.29366873517339731</c:v>
                </c:pt>
                <c:pt idx="42">
                  <c:v>0.28356127937672859</c:v>
                </c:pt>
                <c:pt idx="43">
                  <c:v>0.27288468948441619</c:v>
                </c:pt>
                <c:pt idx="44">
                  <c:v>0.26173056372110759</c:v>
                </c:pt>
                <c:pt idx="45">
                  <c:v>0.25019160869357721</c:v>
                </c:pt>
                <c:pt idx="46">
                  <c:v>0.23836037872002186</c:v>
                </c:pt>
                <c:pt idx="47">
                  <c:v>0.22632807113465353</c:v>
                </c:pt>
                <c:pt idx="48">
                  <c:v>0.2141833987293261</c:v>
                </c:pt>
                <c:pt idx="49">
                  <c:v>0.20201155776648438</c:v>
                </c:pt>
                <c:pt idx="50">
                  <c:v>0.18989330691827067</c:v>
                </c:pt>
                <c:pt idx="51">
                  <c:v>0.17790416916256019</c:v>
                </c:pt>
                <c:pt idx="52">
                  <c:v>0.16611376520793145</c:v>
                </c:pt>
                <c:pt idx="53">
                  <c:v>0.15458528353453152</c:v>
                </c:pt>
                <c:pt idx="54">
                  <c:v>0.14337508872958837</c:v>
                </c:pt>
                <c:pt idx="55">
                  <c:v>0.13253246655941445</c:v>
                </c:pt>
                <c:pt idx="56">
                  <c:v>0.12209950123712847</c:v>
                </c:pt>
                <c:pt idx="57">
                  <c:v>0.11211107768629135</c:v>
                </c:pt>
                <c:pt idx="58">
                  <c:v>0.1025949993193129</c:v>
                </c:pt>
                <c:pt idx="59">
                  <c:v>9.3572209983863605E-2</c:v>
                </c:pt>
                <c:pt idx="60">
                  <c:v>8.5057107302482823E-2</c:v>
                </c:pt>
                <c:pt idx="61">
                  <c:v>7.705793364619988E-2</c:v>
                </c:pt>
                <c:pt idx="62">
                  <c:v>6.9577230433728196E-2</c:v>
                </c:pt>
                <c:pt idx="63">
                  <c:v>6.2612341311898814E-2</c:v>
                </c:pt>
                <c:pt idx="64">
                  <c:v>5.6155950017486266E-2</c:v>
                </c:pt>
                <c:pt idx="65">
                  <c:v>5.0196639303322382E-2</c:v>
                </c:pt>
                <c:pt idx="66">
                  <c:v>4.471945818370459E-2</c:v>
                </c:pt>
                <c:pt idx="67">
                  <c:v>3.9706485862230773E-2</c:v>
                </c:pt>
                <c:pt idx="68">
                  <c:v>3.5137381993849449E-2</c:v>
                </c:pt>
                <c:pt idx="69">
                  <c:v>3.0989914346613103E-2</c:v>
                </c:pt>
                <c:pt idx="70">
                  <c:v>2.724045641380014E-2</c:v>
                </c:pt>
                <c:pt idx="71">
                  <c:v>2.3864449033747945E-2</c:v>
                </c:pt>
                <c:pt idx="72">
                  <c:v>2.0836821557839398E-2</c:v>
                </c:pt>
                <c:pt idx="73">
                  <c:v>1.8132369527453555E-2</c:v>
                </c:pt>
                <c:pt idx="74">
                  <c:v>1.5726087145744493E-2</c:v>
                </c:pt>
                <c:pt idx="75">
                  <c:v>1.3593454034181808E-2</c:v>
                </c:pt>
                <c:pt idx="76">
                  <c:v>1.1710676828162129E-2</c:v>
                </c:pt>
                <c:pt idx="77">
                  <c:v>1.0054887078688743E-2</c:v>
                </c:pt>
                <c:pt idx="78">
                  <c:v>8.6042976824099431E-3</c:v>
                </c:pt>
                <c:pt idx="79">
                  <c:v>7.3383206601372736E-3</c:v>
                </c:pt>
                <c:pt idx="80">
                  <c:v>6.2376495491717841E-3</c:v>
                </c:pt>
              </c:numCache>
            </c:numRef>
          </c:val>
          <c:smooth val="0"/>
          <c:extLst>
            <c:ext xmlns:c16="http://schemas.microsoft.com/office/drawing/2014/chart" uri="{C3380CC4-5D6E-409C-BE32-E72D297353CC}">
              <c16:uniqueId val="{00000001-D1A3-47C6-832B-72D046554FD2}"/>
            </c:ext>
          </c:extLst>
        </c:ser>
        <c:ser>
          <c:idx val="5"/>
          <c:order val="2"/>
          <c:tx>
            <c:strRef>
              <c:f>znevýhodnění!$H$1</c:f>
              <c:strCache>
                <c:ptCount val="1"/>
                <c:pt idx="0">
                  <c:v>2</c:v>
                </c:pt>
              </c:strCache>
            </c:strRef>
          </c:tx>
          <c:spPr>
            <a:ln w="12700" cap="rnd">
              <a:solidFill>
                <a:schemeClr val="accent6"/>
              </a:solidFill>
              <a:round/>
            </a:ln>
            <a:effectLst/>
          </c:spPr>
          <c:marker>
            <c:symbol val="none"/>
          </c:marker>
          <c:val>
            <c:numRef>
              <c:f>znevýhodnění!$H$2:$H$82</c:f>
              <c:numCache>
                <c:formatCode>0.00</c:formatCode>
                <c:ptCount val="81"/>
                <c:pt idx="0">
                  <c:v>0.12791059606272032</c:v>
                </c:pt>
                <c:pt idx="1">
                  <c:v>0.14070240973470466</c:v>
                </c:pt>
                <c:pt idx="2">
                  <c:v>0.15411629378070055</c:v>
                </c:pt>
                <c:pt idx="3">
                  <c:v>0.16809220951120582</c:v>
                </c:pt>
                <c:pt idx="4">
                  <c:v>0.1825570560576886</c:v>
                </c:pt>
                <c:pt idx="5">
                  <c:v>0.19742478319589307</c:v>
                </c:pt>
                <c:pt idx="6">
                  <c:v>0.21259680048948279</c:v>
                </c:pt>
                <c:pt idx="7">
                  <c:v>0.22796269735871591</c:v>
                </c:pt>
                <c:pt idx="8">
                  <c:v>0.24340128030697625</c:v>
                </c:pt>
                <c:pt idx="9">
                  <c:v>0.25878192426693819</c:v>
                </c:pt>
                <c:pt idx="10">
                  <c:v>0.27396622515342367</c:v>
                </c:pt>
                <c:pt idx="11">
                  <c:v>0.28880993057614718</c:v>
                </c:pt>
                <c:pt idx="12">
                  <c:v>0.30316511565327864</c:v>
                </c:pt>
                <c:pt idx="13">
                  <c:v>0.31688256137713994</c:v>
                </c:pt>
                <c:pt idx="14">
                  <c:v>0.32981428441999683</c:v>
                </c:pt>
                <c:pt idx="15">
                  <c:v>0.34181616001771264</c:v>
                </c:pt>
                <c:pt idx="16">
                  <c:v>0.35275057398285753</c:v>
                </c:pt>
                <c:pt idx="17">
                  <c:v>0.36248903627294787</c:v>
                </c:pt>
                <c:pt idx="18">
                  <c:v>0.37091468709874553</c:v>
                </c:pt>
                <c:pt idx="19">
                  <c:v>0.37792462744190958</c:v>
                </c:pt>
                <c:pt idx="20">
                  <c:v>0.38343200910577818</c:v>
                </c:pt>
                <c:pt idx="21">
                  <c:v>0.38736782499242323</c:v>
                </c:pt>
                <c:pt idx="22">
                  <c:v>0.38968234802750923</c:v>
                </c:pt>
                <c:pt idx="23">
                  <c:v>0.39034617679016853</c:v>
                </c:pt>
                <c:pt idx="24">
                  <c:v>0.38935085711030587</c:v>
                </c:pt>
                <c:pt idx="25">
                  <c:v>0.38670906126102644</c:v>
                </c:pt>
                <c:pt idx="26">
                  <c:v>0.38245431943634045</c:v>
                </c:pt>
                <c:pt idx="27">
                  <c:v>0.37664031146877242</c:v>
                </c:pt>
                <c:pt idx="28">
                  <c:v>0.36933973970343231</c:v>
                </c:pt>
                <c:pt idx="29">
                  <c:v>0.36064281611397714</c:v>
                </c:pt>
                <c:pt idx="30">
                  <c:v>0.35065540766789399</c:v>
                </c:pt>
                <c:pt idx="31">
                  <c:v>0.33949689322720555</c:v>
                </c:pt>
                <c:pt idx="32">
                  <c:v>0.32729779258446284</c:v>
                </c:pt>
                <c:pt idx="33">
                  <c:v>0.31419723334956473</c:v>
                </c:pt>
                <c:pt idx="34">
                  <c:v>0.30034032418457829</c:v>
                </c:pt>
                <c:pt idx="35">
                  <c:v>0.28587550329632688</c:v>
                </c:pt>
                <c:pt idx="36">
                  <c:v>0.27095192920465411</c:v>
                </c:pt>
                <c:pt idx="37">
                  <c:v>0.25571697676580163</c:v>
                </c:pt>
                <c:pt idx="38">
                  <c:v>0.24031389548566498</c:v>
                </c:pt>
                <c:pt idx="39">
                  <c:v>0.22487967961536431</c:v>
                </c:pt>
                <c:pt idx="40">
                  <c:v>0.20954319074119004</c:v>
                </c:pt>
                <c:pt idx="41">
                  <c:v>0.19442356395436919</c:v>
                </c:pt>
                <c:pt idx="42">
                  <c:v>0.17962891861782324</c:v>
                </c:pt>
                <c:pt idx="43">
                  <c:v>0.1652553846355502</c:v>
                </c:pt>
                <c:pt idx="44">
                  <c:v>0.15138644535011295</c:v>
                </c:pt>
                <c:pt idx="45">
                  <c:v>0.13809258908063451</c:v>
                </c:pt>
                <c:pt idx="46">
                  <c:v>0.12543125315207504</c:v>
                </c:pt>
                <c:pt idx="47">
                  <c:v>0.1134470372805808</c:v>
                </c:pt>
                <c:pt idx="48">
                  <c:v>0.10217215752800211</c:v>
                </c:pt>
                <c:pt idx="49">
                  <c:v>9.1627107812703931E-2</c:v>
                </c:pt>
                <c:pt idx="50">
                  <c:v>8.1821493189404571E-2</c:v>
                </c:pt>
                <c:pt idx="51">
                  <c:v>7.2754997753040979E-2</c:v>
                </c:pt>
                <c:pt idx="52">
                  <c:v>6.4418449991992338E-2</c:v>
                </c:pt>
                <c:pt idx="53">
                  <c:v>5.6794949581360957E-2</c:v>
                </c:pt>
                <c:pt idx="54">
                  <c:v>4.9861021800192029E-2</c:v>
                </c:pt>
                <c:pt idx="55">
                  <c:v>4.3587768787106365E-2</c:v>
                </c:pt>
                <c:pt idx="56">
                  <c:v>3.7941990514043906E-2</c:v>
                </c:pt>
                <c:pt idx="57">
                  <c:v>3.2887252452820426E-2</c:v>
                </c:pt>
                <c:pt idx="58">
                  <c:v>2.8384881236233114E-2</c:v>
                </c:pt>
                <c:pt idx="59">
                  <c:v>2.4394873991630654E-2</c:v>
                </c:pt>
                <c:pt idx="60">
                  <c:v>2.0876711288302846E-2</c:v>
                </c:pt>
                <c:pt idx="61">
                  <c:v>1.7790067654198719E-2</c:v>
                </c:pt>
                <c:pt idx="62">
                  <c:v>1.5095417273753494E-2</c:v>
                </c:pt>
                <c:pt idx="63">
                  <c:v>1.2754535697273061E-2</c:v>
                </c:pt>
                <c:pt idx="64">
                  <c:v>1.0730901121993024E-2</c:v>
                </c:pt>
                <c:pt idx="65">
                  <c:v>8.9900010207215192E-3</c:v>
                </c:pt>
                <c:pt idx="66">
                  <c:v>7.4995515947438871E-3</c:v>
                </c:pt>
                <c:pt idx="67">
                  <c:v>6.2296387325022282E-3</c:v>
                </c:pt>
                <c:pt idx="68">
                  <c:v>5.152789899888122E-3</c:v>
                </c:pt>
                <c:pt idx="69">
                  <c:v>4.2439867194907629E-3</c:v>
                </c:pt>
                <c:pt idx="70">
                  <c:v>3.4806279707887667E-3</c:v>
                </c:pt>
                <c:pt idx="71">
                  <c:v>2.842452421564598E-3</c:v>
                </c:pt>
                <c:pt idx="72">
                  <c:v>2.3114303444775447E-3</c:v>
                </c:pt>
                <c:pt idx="73">
                  <c:v>1.8716318418678375E-3</c:v>
                </c:pt>
                <c:pt idx="74">
                  <c:v>1.5090792527310253E-3</c:v>
                </c:pt>
                <c:pt idx="75">
                  <c:v>1.2115899990931336E-3</c:v>
                </c:pt>
                <c:pt idx="76">
                  <c:v>9.6861528875024868E-4</c:v>
                </c:pt>
                <c:pt idx="77">
                  <c:v>7.7107916422809253E-4</c:v>
                </c:pt>
                <c:pt idx="78">
                  <c:v>6.1122150312111596E-4</c:v>
                </c:pt>
                <c:pt idx="79">
                  <c:v>4.8244775467788474E-4</c:v>
                </c:pt>
                <c:pt idx="80">
                  <c:v>3.7918745683772684E-4</c:v>
                </c:pt>
              </c:numCache>
            </c:numRef>
          </c:val>
          <c:smooth val="0"/>
          <c:extLst>
            <c:ext xmlns:c16="http://schemas.microsoft.com/office/drawing/2014/chart" uri="{C3380CC4-5D6E-409C-BE32-E72D297353CC}">
              <c16:uniqueId val="{00000002-D1A3-47C6-832B-72D046554FD2}"/>
            </c:ext>
          </c:extLst>
        </c:ser>
        <c:ser>
          <c:idx val="1"/>
          <c:order val="3"/>
          <c:tx>
            <c:strRef>
              <c:f>znevýhodnění!$I$1</c:f>
              <c:strCache>
                <c:ptCount val="1"/>
                <c:pt idx="0">
                  <c:v>3</c:v>
                </c:pt>
              </c:strCache>
            </c:strRef>
          </c:tx>
          <c:spPr>
            <a:ln w="12700"/>
          </c:spPr>
          <c:marker>
            <c:symbol val="none"/>
          </c:marker>
          <c:val>
            <c:numRef>
              <c:f>znevýhodnění!$I$2:$I$82</c:f>
              <c:numCache>
                <c:formatCode>0.00</c:formatCode>
                <c:ptCount val="81"/>
                <c:pt idx="0">
                  <c:v>0.14733503985060212</c:v>
                </c:pt>
                <c:pt idx="1">
                  <c:v>0.16103826026638149</c:v>
                </c:pt>
                <c:pt idx="2">
                  <c:v>0.1752685943746759</c:v>
                </c:pt>
                <c:pt idx="3">
                  <c:v>0.1899464344392886</c:v>
                </c:pt>
                <c:pt idx="4">
                  <c:v>0.20497938980337876</c:v>
                </c:pt>
                <c:pt idx="5">
                  <c:v>0.22026285016912084</c:v>
                </c:pt>
                <c:pt idx="6">
                  <c:v>0.23568086402776756</c:v>
                </c:pt>
                <c:pt idx="7">
                  <c:v>0.25110733393262236</c:v>
                </c:pt>
                <c:pt idx="8">
                  <c:v>0.26640752069428258</c:v>
                </c:pt>
                <c:pt idx="9">
                  <c:v>0.28143983852754856</c:v>
                </c:pt>
                <c:pt idx="10">
                  <c:v>0.29605791305707713</c:v>
                </c:pt>
                <c:pt idx="11">
                  <c:v>0.31011286428717699</c:v>
                </c:pt>
                <c:pt idx="12">
                  <c:v>0.32345576756480776</c:v>
                </c:pt>
                <c:pt idx="13">
                  <c:v>0.33594023761149927</c:v>
                </c:pt>
                <c:pt idx="14">
                  <c:v>0.34742507424086844</c:v>
                </c:pt>
                <c:pt idx="15">
                  <c:v>0.35777690373942944</c:v>
                </c:pt>
                <c:pt idx="16">
                  <c:v>0.366872747331978</c:v>
                </c:pt>
                <c:pt idx="17">
                  <c:v>0.3746024478628982</c:v>
                </c:pt>
                <c:pt idx="18">
                  <c:v>0.38087088789473583</c:v>
                </c:pt>
                <c:pt idx="19">
                  <c:v>0.38559993685055016</c:v>
                </c:pt>
                <c:pt idx="20">
                  <c:v>0.38873007150108396</c:v>
                </c:pt>
                <c:pt idx="21">
                  <c:v>0.39022162281694955</c:v>
                </c:pt>
                <c:pt idx="22">
                  <c:v>0.39005561267356409</c:v>
                </c:pt>
                <c:pt idx="23">
                  <c:v>0.38823415573679082</c:v>
                </c:pt>
                <c:pt idx="24">
                  <c:v>0.3847804146315168</c:v>
                </c:pt>
                <c:pt idx="25">
                  <c:v>0.37973810972189614</c:v>
                </c:pt>
                <c:pt idx="26">
                  <c:v>0.37317059800792879</c:v>
                </c:pt>
                <c:pt idx="27">
                  <c:v>0.36515954826797647</c:v>
                </c:pt>
                <c:pt idx="28">
                  <c:v>0.35580325117585193</c:v>
                </c:pt>
                <c:pt idx="29">
                  <c:v>0.34521461326669683</c:v>
                </c:pt>
                <c:pt idx="30">
                  <c:v>0.33351889195701812</c:v>
                </c:pt>
                <c:pt idx="31">
                  <c:v>0.32085123506218982</c:v>
                </c:pt>
                <c:pt idx="32">
                  <c:v>0.30735409221409588</c:v>
                </c:pt>
                <c:pt idx="33">
                  <c:v>0.29317456717676071</c:v>
                </c:pt>
                <c:pt idx="34">
                  <c:v>0.27846177930407506</c:v>
                </c:pt>
                <c:pt idx="35">
                  <c:v>0.26336429939337536</c:v>
                </c:pt>
                <c:pt idx="36">
                  <c:v>0.24802772016237529</c:v>
                </c:pt>
                <c:pt idx="37">
                  <c:v>0.23259241479126247</c:v>
                </c:pt>
                <c:pt idx="38">
                  <c:v>0.21719152876300499</c:v>
                </c:pt>
                <c:pt idx="39">
                  <c:v>0.20194924098118686</c:v>
                </c:pt>
                <c:pt idx="40">
                  <c:v>0.18697932024662647</c:v>
                </c:pt>
                <c:pt idx="41">
                  <c:v>0.17238399303542687</c:v>
                </c:pt>
                <c:pt idx="42">
                  <c:v>0.15825312853053616</c:v>
                </c:pt>
                <c:pt idx="43">
                  <c:v>0.14466373737327889</c:v>
                </c:pt>
                <c:pt idx="44">
                  <c:v>0.13167977193201025</c:v>
                </c:pt>
                <c:pt idx="45">
                  <c:v>0.11935220828723267</c:v>
                </c:pt>
                <c:pt idx="46">
                  <c:v>0.10771938379804565</c:v>
                </c:pt>
                <c:pt idx="47">
                  <c:v>9.6807559168712573E-2</c:v>
                </c:pt>
                <c:pt idx="48">
                  <c:v>8.6631670434657637E-2</c:v>
                </c:pt>
                <c:pt idx="49">
                  <c:v>7.7196234229058414E-2</c:v>
                </c:pt>
                <c:pt idx="50">
                  <c:v>6.8496369011576935E-2</c:v>
                </c:pt>
                <c:pt idx="51">
                  <c:v>6.0518895527645916E-2</c:v>
                </c:pt>
                <c:pt idx="52">
                  <c:v>5.3243481468606114E-2</c:v>
                </c:pt>
                <c:pt idx="53">
                  <c:v>4.6643797939707202E-2</c:v>
                </c:pt>
                <c:pt idx="54">
                  <c:v>4.0688658716595875E-2</c:v>
                </c:pt>
                <c:pt idx="55">
                  <c:v>3.5343117176394392E-2</c:v>
                </c:pt>
                <c:pt idx="56">
                  <c:v>3.0569500024443013E-2</c:v>
                </c:pt>
                <c:pt idx="57">
                  <c:v>2.6328361311059117E-2</c:v>
                </c:pt>
                <c:pt idx="58">
                  <c:v>2.2579344571207385E-2</c:v>
                </c:pt>
                <c:pt idx="59">
                  <c:v>1.9281945074134839E-2</c:v>
                </c:pt>
                <c:pt idx="60">
                  <c:v>1.6396168017010267E-2</c:v>
                </c:pt>
                <c:pt idx="61">
                  <c:v>1.3883081942243657E-2</c:v>
                </c:pt>
                <c:pt idx="62">
                  <c:v>1.1705269637040891E-2</c:v>
                </c:pt>
                <c:pt idx="63">
                  <c:v>9.8271812480312561E-3</c:v>
                </c:pt>
                <c:pt idx="64">
                  <c:v>8.2153963008761016E-3</c:v>
                </c:pt>
                <c:pt idx="65">
                  <c:v>6.8388027640671409E-3</c:v>
                </c:pt>
                <c:pt idx="66">
                  <c:v>5.6687022654132151E-3</c:v>
                </c:pt>
                <c:pt idx="67">
                  <c:v>4.6788511010591935E-3</c:v>
                </c:pt>
                <c:pt idx="68">
                  <c:v>3.845446822593196E-3</c:v>
                </c:pt>
                <c:pt idx="69">
                  <c:v>3.147070006555527E-3</c:v>
                </c:pt>
                <c:pt idx="70">
                  <c:v>2.5645903639617898E-3</c:v>
                </c:pt>
                <c:pt idx="71">
                  <c:v>2.0810456965307642E-3</c:v>
                </c:pt>
                <c:pt idx="72">
                  <c:v>1.681501409592239E-3</c:v>
                </c:pt>
                <c:pt idx="73">
                  <c:v>1.3528974027892516E-3</c:v>
                </c:pt>
                <c:pt idx="74">
                  <c:v>1.0838882261467943E-3</c:v>
                </c:pt>
                <c:pt idx="75">
                  <c:v>8.6468145126918181E-4</c:v>
                </c:pt>
                <c:pt idx="76">
                  <c:v>6.8687829833215686E-4</c:v>
                </c:pt>
                <c:pt idx="77">
                  <c:v>5.4331970472955413E-4</c:v>
                </c:pt>
                <c:pt idx="78">
                  <c:v>4.279402392509587E-4</c:v>
                </c:pt>
                <c:pt idx="79">
                  <c:v>3.3563156860519692E-4</c:v>
                </c:pt>
                <c:pt idx="80">
                  <c:v>2.6211657741338334E-4</c:v>
                </c:pt>
              </c:numCache>
            </c:numRef>
          </c:val>
          <c:smooth val="0"/>
          <c:extLst>
            <c:ext xmlns:c16="http://schemas.microsoft.com/office/drawing/2014/chart" uri="{C3380CC4-5D6E-409C-BE32-E72D297353CC}">
              <c16:uniqueId val="{00000003-D1A3-47C6-832B-72D046554FD2}"/>
            </c:ext>
          </c:extLst>
        </c:ser>
        <c:ser>
          <c:idx val="2"/>
          <c:order val="4"/>
          <c:tx>
            <c:strRef>
              <c:f>znevýhodnění!$J$1</c:f>
              <c:strCache>
                <c:ptCount val="1"/>
                <c:pt idx="0">
                  <c:v>4</c:v>
                </c:pt>
              </c:strCache>
            </c:strRef>
          </c:tx>
          <c:spPr>
            <a:ln w="12700"/>
          </c:spPr>
          <c:marker>
            <c:symbol val="none"/>
          </c:marker>
          <c:val>
            <c:numRef>
              <c:f>znevýhodnění!$J$2:$J$82</c:f>
              <c:numCache>
                <c:formatCode>0.00</c:formatCode>
                <c:ptCount val="81"/>
                <c:pt idx="0">
                  <c:v>0.18253943841059658</c:v>
                </c:pt>
                <c:pt idx="1">
                  <c:v>0.19807397270992139</c:v>
                </c:pt>
                <c:pt idx="2">
                  <c:v>0.21396975128688067</c:v>
                </c:pt>
                <c:pt idx="3">
                  <c:v>0.23010794775029497</c:v>
                </c:pt>
                <c:pt idx="4">
                  <c:v>0.24635712315443684</c:v>
                </c:pt>
                <c:pt idx="5">
                  <c:v>0.26257471112612024</c:v>
                </c:pt>
                <c:pt idx="6">
                  <c:v>0.2786088684063418</c:v>
                </c:pt>
                <c:pt idx="7">
                  <c:v>0.2943006653221843</c:v>
                </c:pt>
                <c:pt idx="8">
                  <c:v>0.30948657801289636</c:v>
                </c:pt>
                <c:pt idx="9">
                  <c:v>0.32400123211312476</c:v>
                </c:pt>
                <c:pt idx="10">
                  <c:v>0.33768033658279523</c:v>
                </c:pt>
                <c:pt idx="11">
                  <c:v>0.35036373698558237</c:v>
                </c:pt>
                <c:pt idx="12">
                  <c:v>0.36189851022961361</c:v>
                </c:pt>
                <c:pt idx="13">
                  <c:v>0.37214201799691549</c:v>
                </c:pt>
                <c:pt idx="14">
                  <c:v>0.38096483410911924</c:v>
                </c:pt>
                <c:pt idx="15">
                  <c:v>0.38825346209848882</c:v>
                </c:pt>
                <c:pt idx="16">
                  <c:v>0.39391276333920333</c:v>
                </c:pt>
                <c:pt idx="17">
                  <c:v>0.39786802317141484</c:v>
                </c:pt>
                <c:pt idx="18">
                  <c:v>0.4000665923104228</c:v>
                </c:pt>
                <c:pt idx="19">
                  <c:v>0.4004790531357863</c:v>
                </c:pt>
                <c:pt idx="20">
                  <c:v>0.39909987474467079</c:v>
                </c:pt>
                <c:pt idx="21">
                  <c:v>0.39594753637895275</c:v>
                </c:pt>
                <c:pt idx="22">
                  <c:v>0.39106411537568042</c:v>
                </c:pt>
                <c:pt idx="23">
                  <c:v>0.38451435248476662</c:v>
                </c:pt>
                <c:pt idx="24">
                  <c:v>0.37638422357809881</c:v>
                </c:pt>
                <c:pt idx="25">
                  <c:v>0.3667790617975018</c:v>
                </c:pt>
                <c:pt idx="26">
                  <c:v>0.35582128746840336</c:v>
                </c:pt>
                <c:pt idx="27">
                  <c:v>0.34364781413909196</c:v>
                </c:pt>
                <c:pt idx="28">
                  <c:v>0.3304072074969992</c:v>
                </c:pt>
                <c:pt idx="29">
                  <c:v>0.31625667939285679</c:v>
                </c:pt>
                <c:pt idx="30">
                  <c:v>0.30135900163493956</c:v>
                </c:pt>
                <c:pt idx="31">
                  <c:v>0.28587942360047669</c:v>
                </c:pt>
                <c:pt idx="32">
                  <c:v>0.26998267418432859</c:v>
                </c:pt>
                <c:pt idx="33">
                  <c:v>0.25383012242257036</c:v>
                </c:pt>
                <c:pt idx="34">
                  <c:v>0.23757716265167247</c:v>
                </c:pt>
                <c:pt idx="35">
                  <c:v>0.22137087973611885</c:v>
                </c:pt>
                <c:pt idx="36">
                  <c:v>0.20534803821961578</c:v>
                </c:pt>
                <c:pt idx="37">
                  <c:v>0.18963342675913936</c:v>
                </c:pt>
                <c:pt idx="38">
                  <c:v>0.17433857642215428</c:v>
                </c:pt>
                <c:pt idx="39">
                  <c:v>0.15956085887865037</c:v>
                </c:pt>
                <c:pt idx="40">
                  <c:v>0.14538295866964715</c:v>
                </c:pt>
                <c:pt idx="41">
                  <c:v>0.13187270298728376</c:v>
                </c:pt>
                <c:pt idx="42">
                  <c:v>0.11908322308526044</c:v>
                </c:pt>
                <c:pt idx="43">
                  <c:v>0.10705341379173773</c:v>
                </c:pt>
                <c:pt idx="44">
                  <c:v>9.5808651768041111E-2</c:v>
                </c:pt>
                <c:pt idx="45">
                  <c:v>8.5361729203589462E-2</c:v>
                </c:pt>
                <c:pt idx="46">
                  <c:v>7.5713957533454418E-2</c:v>
                </c:pt>
                <c:pt idx="47">
                  <c:v>6.6856395407410743E-2</c:v>
                </c:pt>
                <c:pt idx="48">
                  <c:v>5.8771156362448194E-2</c:v>
                </c:pt>
                <c:pt idx="49">
                  <c:v>5.1432754239521282E-2</c:v>
                </c:pt>
                <c:pt idx="50">
                  <c:v>4.480944809084602E-2</c:v>
                </c:pt>
                <c:pt idx="51">
                  <c:v>3.8864552878613387E-2</c:v>
                </c:pt>
                <c:pt idx="52">
                  <c:v>3.3557687397569771E-2</c:v>
                </c:pt>
                <c:pt idx="53">
                  <c:v>2.8845936299231378E-2</c:v>
                </c:pt>
                <c:pt idx="54">
                  <c:v>2.468490861095915E-2</c:v>
                </c:pt>
                <c:pt idx="55">
                  <c:v>2.1029680513484399E-2</c:v>
                </c:pt>
                <c:pt idx="56">
                  <c:v>1.7835615184963877E-2</c:v>
                </c:pt>
                <c:pt idx="57">
                  <c:v>1.5059057095568599E-2</c:v>
                </c:pt>
                <c:pt idx="58">
                  <c:v>1.2657902140569567E-2</c:v>
                </c:pt>
                <c:pt idx="59">
                  <c:v>1.0592048366900073E-2</c:v>
                </c:pt>
                <c:pt idx="60">
                  <c:v>8.8237347490246233E-3</c:v>
                </c:pt>
                <c:pt idx="61">
                  <c:v>7.3177775071393203E-3</c:v>
                </c:pt>
                <c:pt idx="62">
                  <c:v>6.0417148635404008E-3</c:v>
                </c:pt>
                <c:pt idx="63">
                  <c:v>4.9658719519388916E-3</c:v>
                </c:pt>
                <c:pt idx="64">
                  <c:v>4.0633578956522209E-3</c:v>
                </c:pt>
                <c:pt idx="65">
                  <c:v>3.3100069300970878E-3</c:v>
                </c:pt>
                <c:pt idx="66">
                  <c:v>2.6842749439341326E-3</c:v>
                </c:pt>
                <c:pt idx="67">
                  <c:v>2.1671020331661284E-3</c:v>
                </c:pt>
                <c:pt idx="68">
                  <c:v>1.7417506818420841E-3</c:v>
                </c:pt>
                <c:pt idx="69">
                  <c:v>1.3936280740339058E-3</c:v>
                </c:pt>
                <c:pt idx="70">
                  <c:v>1.1100998684985231E-3</c:v>
                </c:pt>
                <c:pt idx="71">
                  <c:v>8.8030158449499104E-4</c:v>
                </c:pt>
                <c:pt idx="72">
                  <c:v>6.9495259907697052E-4</c:v>
                </c:pt>
                <c:pt idx="73">
                  <c:v>5.4617667721902673E-4</c:v>
                </c:pt>
                <c:pt idx="74">
                  <c:v>4.2733197114408451E-4</c:v>
                </c:pt>
                <c:pt idx="75">
                  <c:v>3.3285255021916278E-4</c:v>
                </c:pt>
                <c:pt idx="76">
                  <c:v>2.5810276612681408E-4</c:v>
                </c:pt>
                <c:pt idx="77">
                  <c:v>1.992451216104223E-4</c:v>
                </c:pt>
                <c:pt idx="78">
                  <c:v>1.5312179168303745E-4</c:v>
                </c:pt>
                <c:pt idx="79">
                  <c:v>1.1714953662248753E-4</c:v>
                </c:pt>
                <c:pt idx="80">
                  <c:v>8.9227436446131234E-5</c:v>
                </c:pt>
              </c:numCache>
            </c:numRef>
          </c:val>
          <c:smooth val="0"/>
          <c:extLst>
            <c:ext xmlns:c16="http://schemas.microsoft.com/office/drawing/2014/chart" uri="{C3380CC4-5D6E-409C-BE32-E72D297353CC}">
              <c16:uniqueId val="{00000004-D1A3-47C6-832B-72D046554FD2}"/>
            </c:ext>
          </c:extLst>
        </c:ser>
        <c:ser>
          <c:idx val="3"/>
          <c:order val="5"/>
          <c:tx>
            <c:strRef>
              <c:f>znevýhodnění!$K$1</c:f>
              <c:strCache>
                <c:ptCount val="1"/>
                <c:pt idx="0">
                  <c:v>5</c:v>
                </c:pt>
              </c:strCache>
            </c:strRef>
          </c:tx>
          <c:spPr>
            <a:ln w="12700"/>
          </c:spPr>
          <c:marker>
            <c:symbol val="none"/>
          </c:marker>
          <c:val>
            <c:numRef>
              <c:f>znevýhodnění!$K$2:$K$82</c:f>
              <c:numCache>
                <c:formatCode>0.00</c:formatCode>
                <c:ptCount val="81"/>
                <c:pt idx="0">
                  <c:v>0.24714156048679378</c:v>
                </c:pt>
                <c:pt idx="1">
                  <c:v>0.26268342719145982</c:v>
                </c:pt>
                <c:pt idx="2">
                  <c:v>0.27800312663419674</c:v>
                </c:pt>
                <c:pt idx="3">
                  <c:v>0.29295222719303721</c:v>
                </c:pt>
                <c:pt idx="4">
                  <c:v>0.30737889507618205</c:v>
                </c:pt>
                <c:pt idx="5">
                  <c:v>0.32113038750987077</c:v>
                </c:pt>
                <c:pt idx="6">
                  <c:v>0.33405569409521174</c:v>
                </c:pt>
                <c:pt idx="7">
                  <c:v>0.34600826404122315</c:v>
                </c:pt>
                <c:pt idx="8">
                  <c:v>0.35684875142753902</c:v>
                </c:pt>
                <c:pt idx="9">
                  <c:v>0.36644770722287084</c:v>
                </c:pt>
                <c:pt idx="10">
                  <c:v>0.37468814570914888</c:v>
                </c:pt>
                <c:pt idx="11">
                  <c:v>0.38146791436755773</c:v>
                </c:pt>
                <c:pt idx="12">
                  <c:v>0.38670180019944245</c:v>
                </c:pt>
                <c:pt idx="13">
                  <c:v>0.39032331180220076</c:v>
                </c:pt>
                <c:pt idx="14">
                  <c:v>0.39228608511034491</c:v>
                </c:pt>
                <c:pt idx="15">
                  <c:v>0.39256487125631812</c:v>
                </c:pt>
                <c:pt idx="16">
                  <c:v>0.39115607712634037</c:v>
                </c:pt>
                <c:pt idx="17">
                  <c:v>0.38807784243249605</c:v>
                </c:pt>
                <c:pt idx="18">
                  <c:v>0.38336965098990783</c:v>
                </c:pt>
                <c:pt idx="19">
                  <c:v>0.37709148784444563</c:v>
                </c:pt>
                <c:pt idx="20">
                  <c:v>0.36932256740511721</c:v>
                </c:pt>
                <c:pt idx="21">
                  <c:v>0.36015967028019141</c:v>
                </c:pt>
                <c:pt idx="22">
                  <c:v>0.34971513762643608</c:v>
                </c:pt>
                <c:pt idx="23">
                  <c:v>0.33811458109242343</c:v>
                </c:pt>
                <c:pt idx="24">
                  <c:v>0.32549437355002298</c:v>
                </c:pt>
                <c:pt idx="25">
                  <c:v>0.31199899054117164</c:v>
                </c:pt>
                <c:pt idx="26">
                  <c:v>0.29777827460391249</c:v>
                </c:pt>
                <c:pt idx="27">
                  <c:v>0.28298469437512841</c:v>
                </c:pt>
                <c:pt idx="28">
                  <c:v>0.26777066769541685</c:v>
                </c:pt>
                <c:pt idx="29">
                  <c:v>0.25228601305941373</c:v>
                </c:pt>
                <c:pt idx="30">
                  <c:v>0.23667558694227681</c:v>
                </c:pt>
                <c:pt idx="31">
                  <c:v>0.2210771561375485</c:v>
                </c:pt>
                <c:pt idx="32">
                  <c:v>0.2056195446595814</c:v>
                </c:pt>
                <c:pt idx="33">
                  <c:v>0.1904210844195538</c:v>
                </c:pt>
                <c:pt idx="34">
                  <c:v>0.175588388209413</c:v>
                </c:pt>
                <c:pt idx="35">
                  <c:v>0.16121545294154324</c:v>
                </c:pt>
                <c:pt idx="36">
                  <c:v>0.14738309098106869</c:v>
                </c:pt>
                <c:pt idx="37">
                  <c:v>0.13415867811340304</c:v>
                </c:pt>
                <c:pt idx="38">
                  <c:v>0.12159619849414149</c:v>
                </c:pt>
                <c:pt idx="39">
                  <c:v>0.1097365600468598</c:v>
                </c:pt>
                <c:pt idx="40">
                  <c:v>9.8608148350650071E-2</c:v>
                </c:pt>
                <c:pt idx="41">
                  <c:v>8.8227583165201101E-2</c:v>
                </c:pt>
                <c:pt idx="42">
                  <c:v>7.8600639380020806E-2</c:v>
                </c:pt>
                <c:pt idx="43">
                  <c:v>6.9723293286393803E-2</c:v>
                </c:pt>
                <c:pt idx="44">
                  <c:v>6.1582855542235221E-2</c:v>
                </c:pt>
                <c:pt idx="45">
                  <c:v>5.415915387386197E-2</c:v>
                </c:pt>
                <c:pt idx="46">
                  <c:v>4.7425731245460533E-2</c:v>
                </c:pt>
                <c:pt idx="47">
                  <c:v>4.1351028716986635E-2</c:v>
                </c:pt>
                <c:pt idx="48">
                  <c:v>3.5899526285952409E-2</c:v>
                </c:pt>
                <c:pt idx="49">
                  <c:v>3.1032819451505305E-2</c:v>
                </c:pt>
                <c:pt idx="50">
                  <c:v>2.6710613845102118E-2</c:v>
                </c:pt>
                <c:pt idx="51">
                  <c:v>2.2891624854555474E-2</c:v>
                </c:pt>
                <c:pt idx="52">
                  <c:v>1.9534373565642908E-2</c:v>
                </c:pt>
                <c:pt idx="53">
                  <c:v>1.6597874424786611E-2</c:v>
                </c:pt>
                <c:pt idx="54">
                  <c:v>1.4042213685142892E-2</c:v>
                </c:pt>
                <c:pt idx="55">
                  <c:v>1.1829020865281361E-2</c:v>
                </c:pt>
                <c:pt idx="56">
                  <c:v>9.9218380826732386E-3</c:v>
                </c:pt>
                <c:pt idx="57">
                  <c:v>8.2863942088355156E-3</c:v>
                </c:pt>
                <c:pt idx="58">
                  <c:v>6.8907923384094131E-3</c:v>
                </c:pt>
                <c:pt idx="59">
                  <c:v>5.7056200997131698E-3</c:v>
                </c:pt>
                <c:pt idx="60">
                  <c:v>4.7039929039053973E-3</c:v>
                </c:pt>
                <c:pt idx="61">
                  <c:v>3.8615403894335367E-3</c:v>
                </c:pt>
                <c:pt idx="62">
                  <c:v>3.1563461304344614E-3</c:v>
                </c:pt>
                <c:pt idx="63">
                  <c:v>2.568850207785777E-3</c:v>
                </c:pt>
                <c:pt idx="64">
                  <c:v>2.0817235549023976E-3</c:v>
                </c:pt>
                <c:pt idx="65">
                  <c:v>1.6797221494500084E-3</c:v>
                </c:pt>
                <c:pt idx="66">
                  <c:v>1.349528184083269E-3</c:v>
                </c:pt>
                <c:pt idx="67">
                  <c:v>1.0795843646441818E-3</c:v>
                </c:pt>
                <c:pt idx="68">
                  <c:v>8.5992649593090529E-4</c:v>
                </c:pt>
                <c:pt idx="69">
                  <c:v>6.8201855814775626E-4</c:v>
                </c:pt>
                <c:pt idx="70">
                  <c:v>5.3859357851298174E-4</c:v>
                </c:pt>
                <c:pt idx="71">
                  <c:v>4.2350278173270664E-4</c:v>
                </c:pt>
                <c:pt idx="72">
                  <c:v>3.3157477277596985E-4</c:v>
                </c:pt>
                <c:pt idx="73">
                  <c:v>2.5848587221451413E-4</c:v>
                </c:pt>
                <c:pt idx="74">
                  <c:v>2.0064218986144374E-4</c:v>
                </c:pt>
                <c:pt idx="75">
                  <c:v>1.5507358401562843E-4</c:v>
                </c:pt>
                <c:pt idx="76">
                  <c:v>1.1933930564353319E-4</c:v>
                </c:pt>
                <c:pt idx="77">
                  <c:v>9.1444861448951615E-5</c:v>
                </c:pt>
                <c:pt idx="78">
                  <c:v>6.9769437737056159E-5</c:v>
                </c:pt>
                <c:pt idx="79">
                  <c:v>5.3003098310475877E-5</c:v>
                </c:pt>
                <c:pt idx="80">
                  <c:v>4.009289424688342E-5</c:v>
                </c:pt>
              </c:numCache>
            </c:numRef>
          </c:val>
          <c:smooth val="0"/>
          <c:extLst>
            <c:ext xmlns:c16="http://schemas.microsoft.com/office/drawing/2014/chart" uri="{C3380CC4-5D6E-409C-BE32-E72D297353CC}">
              <c16:uniqueId val="{00000005-D1A3-47C6-832B-72D046554FD2}"/>
            </c:ext>
          </c:extLst>
        </c:ser>
        <c:ser>
          <c:idx val="6"/>
          <c:order val="6"/>
          <c:tx>
            <c:strRef>
              <c:f>znevýhodnění!$L$1</c:f>
              <c:strCache>
                <c:ptCount val="1"/>
                <c:pt idx="0">
                  <c:v>6</c:v>
                </c:pt>
              </c:strCache>
            </c:strRef>
          </c:tx>
          <c:spPr>
            <a:ln w="12700"/>
          </c:spPr>
          <c:marker>
            <c:symbol val="none"/>
          </c:marker>
          <c:val>
            <c:numRef>
              <c:f>znevýhodnění!$L$2:$L$82</c:f>
              <c:numCache>
                <c:formatCode>0.00</c:formatCode>
                <c:ptCount val="81"/>
                <c:pt idx="0">
                  <c:v>0.29726285806085984</c:v>
                </c:pt>
                <c:pt idx="1">
                  <c:v>0.30985013782093868</c:v>
                </c:pt>
                <c:pt idx="2">
                  <c:v>0.32169059818489504</c:v>
                </c:pt>
                <c:pt idx="3">
                  <c:v>0.33266006872495557</c:v>
                </c:pt>
                <c:pt idx="4">
                  <c:v>0.3426404308859437</c:v>
                </c:pt>
                <c:pt idx="5">
                  <c:v>0.35152172613127391</c:v>
                </c:pt>
                <c:pt idx="6">
                  <c:v>0.3592041675607533</c:v>
                </c:pt>
                <c:pt idx="7">
                  <c:v>0.36560000368174006</c:v>
                </c:pt>
                <c:pt idx="8">
                  <c:v>0.37063518572940846</c:v>
                </c:pt>
                <c:pt idx="9">
                  <c:v>0.37425079427119767</c:v>
                </c:pt>
                <c:pt idx="10">
                  <c:v>0.37640418667778908</c:v>
                </c:pt>
                <c:pt idx="11">
                  <c:v>0.37706983421825768</c:v>
                </c:pt>
                <c:pt idx="12">
                  <c:v>0.37623982580449761</c:v>
                </c:pt>
                <c:pt idx="13">
                  <c:v>0.37392402448712425</c:v>
                </c:pt>
                <c:pt idx="14">
                  <c:v>0.37014987237448294</c:v>
                </c:pt>
                <c:pt idx="15">
                  <c:v>0.36496184936953868</c:v>
                </c:pt>
                <c:pt idx="16">
                  <c:v>0.35842060065100767</c:v>
                </c:pt>
                <c:pt idx="17">
                  <c:v>0.35060175682814215</c:v>
                </c:pt>
                <c:pt idx="18">
                  <c:v>0.34159447885897554</c:v>
                </c:pt>
                <c:pt idx="19">
                  <c:v>0.33149976686166005</c:v>
                </c:pt>
                <c:pt idx="20">
                  <c:v>0.32042857763763188</c:v>
                </c:pt>
                <c:pt idx="21">
                  <c:v>0.30849979989046838</c:v>
                </c:pt>
                <c:pt idx="22">
                  <c:v>0.29583813865539799</c:v>
                </c:pt>
                <c:pt idx="23">
                  <c:v>0.28257196130785606</c:v>
                </c:pt>
                <c:pt idx="24">
                  <c:v>0.26883115671807206</c:v>
                </c:pt>
                <c:pt idx="25">
                  <c:v>0.25474505674864806</c:v>
                </c:pt>
                <c:pt idx="26">
                  <c:v>0.24044046549717038</c:v>
                </c:pt>
                <c:pt idx="27">
                  <c:v>0.22603983665894747</c:v>
                </c:pt>
                <c:pt idx="28">
                  <c:v>0.21165963335772892</c:v>
                </c:pt>
                <c:pt idx="29">
                  <c:v>0.19740889802370437</c:v>
                </c:pt>
                <c:pt idx="30">
                  <c:v>0.18338805266213318</c:v>
                </c:pt>
                <c:pt idx="31">
                  <c:v>0.169687942429086</c:v>
                </c:pt>
                <c:pt idx="32">
                  <c:v>0.15638912808030545</c:v>
                </c:pt>
                <c:pt idx="33">
                  <c:v>0.1435614258324942</c:v>
                </c:pt>
                <c:pt idx="34">
                  <c:v>0.13126368669193944</c:v>
                </c:pt>
                <c:pt idx="35">
                  <c:v>0.11954380154564001</c:v>
                </c:pt>
                <c:pt idx="36">
                  <c:v>0.10843891341636498</c:v>
                </c:pt>
                <c:pt idx="37">
                  <c:v>9.7975814352797702E-2</c:v>
                </c:pt>
                <c:pt idx="38">
                  <c:v>8.8171501512224207E-2</c:v>
                </c:pt>
                <c:pt idx="39">
                  <c:v>7.9033865106306972E-2</c:v>
                </c:pt>
                <c:pt idx="40">
                  <c:v>7.056247999100497E-2</c:v>
                </c:pt>
                <c:pt idx="41">
                  <c:v>6.274947272554153E-2</c:v>
                </c:pt>
                <c:pt idx="42">
                  <c:v>5.5580436809535429E-2</c:v>
                </c:pt>
                <c:pt idx="43">
                  <c:v>4.9035370416868923E-2</c:v>
                </c:pt>
                <c:pt idx="44">
                  <c:v>4.3089613149237593E-2</c:v>
                </c:pt>
                <c:pt idx="45">
                  <c:v>3.7714760993032427E-2</c:v>
                </c:pt>
                <c:pt idx="46">
                  <c:v>3.2879541639966571E-2</c:v>
                </c:pt>
                <c:pt idx="47">
                  <c:v>2.8550635488659333E-2</c:v>
                </c:pt>
                <c:pt idx="48">
                  <c:v>2.469343085447942E-2</c:v>
                </c:pt>
                <c:pt idx="49">
                  <c:v>2.1272705064952376E-2</c:v>
                </c:pt>
                <c:pt idx="50">
                  <c:v>1.8253226110876482E-2</c:v>
                </c:pt>
                <c:pt idx="51">
                  <c:v>1.5600272280101499E-2</c:v>
                </c:pt>
                <c:pt idx="52">
                  <c:v>1.328006966186703E-2</c:v>
                </c:pt>
                <c:pt idx="53">
                  <c:v>1.1260149533756453E-2</c:v>
                </c:pt>
                <c:pt idx="54">
                  <c:v>9.5096294077734681E-3</c:v>
                </c:pt>
                <c:pt idx="55">
                  <c:v>7.9994229102646353E-3</c:v>
                </c:pt>
                <c:pt idx="56">
                  <c:v>6.7023847101791391E-3</c:v>
                </c:pt>
                <c:pt idx="57">
                  <c:v>5.5933974111669026E-3</c:v>
                </c:pt>
                <c:pt idx="58">
                  <c:v>4.6494077142886147E-3</c:v>
                </c:pt>
                <c:pt idx="59">
                  <c:v>3.8494192754106355E-3</c:v>
                </c:pt>
                <c:pt idx="60">
                  <c:v>3.1744495647069043E-3</c:v>
                </c:pt>
                <c:pt idx="61">
                  <c:v>2.6074577271024677E-3</c:v>
                </c:pt>
                <c:pt idx="62">
                  <c:v>2.1332499839734746E-3</c:v>
                </c:pt>
                <c:pt idx="63">
                  <c:v>1.7383685483059704E-3</c:v>
                </c:pt>
                <c:pt idx="64">
                  <c:v>1.4109693851662515E-3</c:v>
                </c:pt>
                <c:pt idx="65">
                  <c:v>1.1406934701676523E-3</c:v>
                </c:pt>
                <c:pt idx="66">
                  <c:v>9.1853550948862018E-4</c:v>
                </c:pt>
                <c:pt idx="67">
                  <c:v>7.3671340988493877E-4</c:v>
                </c:pt>
                <c:pt idx="68">
                  <c:v>5.8854114510036731E-4</c:v>
                </c:pt>
                <c:pt idx="69">
                  <c:v>4.6830707041291346E-4</c:v>
                </c:pt>
                <c:pt idx="70">
                  <c:v>3.7115919964416793E-4</c:v>
                </c:pt>
                <c:pt idx="71">
                  <c:v>2.9299848474103956E-4</c:v>
                </c:pt>
                <c:pt idx="72">
                  <c:v>2.3038072953979376E-4</c:v>
                </c:pt>
                <c:pt idx="73">
                  <c:v>1.8042742623954741E-4</c:v>
                </c:pt>
                <c:pt idx="74">
                  <c:v>1.4074552289932405E-4</c:v>
                </c:pt>
                <c:pt idx="75">
                  <c:v>1.0935590869635446E-4</c:v>
                </c:pt>
                <c:pt idx="76">
                  <c:v>8.4630235339496678E-5</c:v>
                </c:pt>
                <c:pt idx="77">
                  <c:v>6.5235571801469544E-5</c:v>
                </c:pt>
                <c:pt idx="78">
                  <c:v>5.0086308972249615E-5</c:v>
                </c:pt>
                <c:pt idx="79">
                  <c:v>3.8302684491422967E-5</c:v>
                </c:pt>
                <c:pt idx="80">
                  <c:v>2.9175279679313276E-5</c:v>
                </c:pt>
              </c:numCache>
            </c:numRef>
          </c:val>
          <c:smooth val="0"/>
          <c:extLst>
            <c:ext xmlns:c16="http://schemas.microsoft.com/office/drawing/2014/chart" uri="{C3380CC4-5D6E-409C-BE32-E72D297353CC}">
              <c16:uniqueId val="{00000006-D1A3-47C6-832B-72D046554FD2}"/>
            </c:ext>
          </c:extLst>
        </c:ser>
        <c:dLbls>
          <c:showLegendKey val="0"/>
          <c:showVal val="0"/>
          <c:showCatName val="0"/>
          <c:showSerName val="0"/>
          <c:showPercent val="0"/>
          <c:showBubbleSize val="0"/>
        </c:dLbls>
        <c:smooth val="0"/>
        <c:axId val="220947280"/>
        <c:axId val="220357168"/>
      </c:lineChart>
      <c:catAx>
        <c:axId val="220947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20357168"/>
        <c:crosses val="autoZero"/>
        <c:auto val="1"/>
        <c:lblAlgn val="ctr"/>
        <c:lblOffset val="100"/>
        <c:tickLblSkip val="5"/>
        <c:tickMarkSkip val="10"/>
        <c:noMultiLvlLbl val="0"/>
      </c:catAx>
      <c:valAx>
        <c:axId val="22035716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22094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5974174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5974174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b93445b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b93445b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b93445b8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b93445b8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b93445b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b93445b8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58e48932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58e48932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593e4af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593e4af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59a038af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59a038af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b52f31a6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b52f31a6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593e4af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593e4af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593e4af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593e4af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58e4893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58e4893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Strategies of larger society by se měly správně nazývat expectations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58e48932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58e48932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58e48932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58e4893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b93445b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b93445b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33845" y="1371601"/>
            <a:ext cx="3886200" cy="326350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371601"/>
            <a:ext cx="3886200" cy="326350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26.11.2019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056957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4AA1B345-71FC-4C21-B939-B1D5EC32436A}"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BCC927-2028-4357-94AD-3FE4DAD2DD33}" type="slidenum">
              <a:rPr lang="cs-CZ" smtClean="0"/>
              <a:pPr/>
              <a:t>‹#›</a:t>
            </a:fld>
            <a:endParaRPr lang="cs-CZ"/>
          </a:p>
        </p:txBody>
      </p:sp>
      <p:sp>
        <p:nvSpPr>
          <p:cNvPr id="8" name="Zástupný symbol pro obsah 7"/>
          <p:cNvSpPr>
            <a:spLocks noGrp="1"/>
          </p:cNvSpPr>
          <p:nvPr>
            <p:ph sz="quarter" idx="1"/>
          </p:nvPr>
        </p:nvSpPr>
        <p:spPr>
          <a:xfrm>
            <a:off x="457200" y="914400"/>
            <a:ext cx="8229600" cy="370332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32802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s"/>
              <a:t>Osobnost v kontextu</a:t>
            </a:r>
            <a:endParaRPr/>
          </a:p>
        </p:txBody>
      </p:sp>
      <p:sp>
        <p:nvSpPr>
          <p:cNvPr id="59" name="Google Shape;59;p13"/>
          <p:cNvSpPr txBox="1">
            <a:spLocks noGrp="1"/>
          </p:cNvSpPr>
          <p:nvPr>
            <p:ph type="subTitle" idx="1"/>
          </p:nvPr>
        </p:nvSpPr>
        <p:spPr>
          <a:xfrm>
            <a:off x="344250" y="3550650"/>
            <a:ext cx="8455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
              <a:t>Jan Širůček &amp; Mai Hoa Nguyenová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7" name="Google Shape;117;p22"/>
          <p:cNvPicPr preferRelativeResize="0"/>
          <p:nvPr/>
        </p:nvPicPr>
        <p:blipFill>
          <a:blip r:embed="rId3">
            <a:alphaModFix/>
          </a:blip>
          <a:stretch>
            <a:fillRect/>
          </a:stretch>
        </p:blipFill>
        <p:spPr>
          <a:xfrm>
            <a:off x="2924762" y="0"/>
            <a:ext cx="3294476"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4" name="Google Shape;124;p23"/>
          <p:cNvPicPr preferRelativeResize="0"/>
          <p:nvPr/>
        </p:nvPicPr>
        <p:blipFill>
          <a:blip r:embed="rId3">
            <a:alphaModFix/>
          </a:blip>
          <a:stretch>
            <a:fillRect/>
          </a:stretch>
        </p:blipFill>
        <p:spPr>
          <a:xfrm>
            <a:off x="1762125" y="413388"/>
            <a:ext cx="5762625" cy="4316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Jméno pro každý kontext</a:t>
            </a:r>
            <a:endParaRPr/>
          </a:p>
        </p:txBody>
      </p:sp>
      <p:sp>
        <p:nvSpPr>
          <p:cNvPr id="130" name="Google Shape;130;p2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2"/>
              </a:buClr>
              <a:buSzPts val="1100"/>
              <a:buFont typeface="Arial"/>
              <a:buNone/>
            </a:pPr>
            <a:r>
              <a:rPr lang="cs" i="1"/>
              <a:t>Alenka</a:t>
            </a:r>
            <a:r>
              <a:rPr lang="cs"/>
              <a:t>: „Jo.... no... jako je to asi takovej silnej zvyk, jakože když jsem ta Alenka, tak jsem víc asi zvyklá na ten můj... to je prostě moje největší část života, to jsou prostě jakoby všichni přátelé a kamarádi a škola a tak, takovýto prostředí, s tím to mám spojený... Když mi říkaj Linh, jako mamka, tak to mám většinou spojený s tou rodinou nebo s nějakým úkolem. Protože naši mě většinou volaj, když jako něco potřebujou, že jo, takže prostě jako povinnosti. (smích)“ (s. 32)</a:t>
            </a:r>
            <a:endParaRPr/>
          </a:p>
          <a:p>
            <a:pPr marL="0" lvl="0" indent="0" algn="l" rtl="0">
              <a:spcBef>
                <a:spcPts val="12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159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Systém jmen (systém adresování a reference)</a:t>
            </a:r>
            <a:endParaRPr/>
          </a:p>
        </p:txBody>
      </p:sp>
      <p:sp>
        <p:nvSpPr>
          <p:cNvPr id="136" name="Google Shape;136;p2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5"/>
          <p:cNvPicPr preferRelativeResize="0"/>
          <p:nvPr/>
        </p:nvPicPr>
        <p:blipFill>
          <a:blip r:embed="rId3">
            <a:alphaModFix/>
          </a:blip>
          <a:stretch>
            <a:fillRect/>
          </a:stretch>
        </p:blipFill>
        <p:spPr>
          <a:xfrm>
            <a:off x="909625" y="853600"/>
            <a:ext cx="7324725" cy="409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Rozdělujeme svět</a:t>
            </a:r>
            <a:endParaRPr/>
          </a:p>
        </p:txBody>
      </p:sp>
      <p:sp>
        <p:nvSpPr>
          <p:cNvPr id="143" name="Google Shape;143;p26"/>
          <p:cNvSpPr txBox="1">
            <a:spLocks noGrp="1"/>
          </p:cNvSpPr>
          <p:nvPr>
            <p:ph type="body" idx="1"/>
          </p:nvPr>
        </p:nvSpPr>
        <p:spPr>
          <a:xfrm>
            <a:off x="311700" y="1234075"/>
            <a:ext cx="8520600" cy="36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INDIVIDUALISMUS / KOLEKTIVISMUS</a:t>
            </a:r>
            <a:endParaRPr/>
          </a:p>
          <a:p>
            <a:pPr marL="457200" lvl="0" indent="-342900" algn="l" rtl="0">
              <a:spcBef>
                <a:spcPts val="1600"/>
              </a:spcBef>
              <a:spcAft>
                <a:spcPts val="0"/>
              </a:spcAft>
              <a:buSzPts val="1800"/>
              <a:buChar char="●"/>
            </a:pPr>
            <a:r>
              <a:rPr lang="cs"/>
              <a:t>Populární v kroskulturní psychologii v 80s - 90s</a:t>
            </a:r>
            <a:endParaRPr/>
          </a:p>
          <a:p>
            <a:pPr marL="457200" lvl="0" indent="-342900" algn="l" rtl="0">
              <a:spcBef>
                <a:spcPts val="1600"/>
              </a:spcBef>
              <a:spcAft>
                <a:spcPts val="0"/>
              </a:spcAft>
              <a:buSzPts val="1800"/>
              <a:buChar char="●"/>
            </a:pPr>
            <a:r>
              <a:rPr lang="cs"/>
              <a:t>Hofstede (1980), Triandis et al. (1986 - 1994), Markus &amp; Kitayama (1991)</a:t>
            </a:r>
            <a:endParaRPr/>
          </a:p>
          <a:p>
            <a:pPr marL="914400" lvl="0" indent="0" algn="ctr" rtl="0">
              <a:spcBef>
                <a:spcPts val="1600"/>
              </a:spcBef>
              <a:spcAft>
                <a:spcPts val="0"/>
              </a:spcAft>
              <a:buNone/>
            </a:pPr>
            <a:r>
              <a:rPr lang="cs" i="1"/>
              <a:t>The squeaky wheel gets the grease. (US) </a:t>
            </a:r>
            <a:endParaRPr i="1"/>
          </a:p>
          <a:p>
            <a:pPr marL="914400" lvl="0" indent="0" algn="ctr" rtl="0">
              <a:spcBef>
                <a:spcPts val="1600"/>
              </a:spcBef>
              <a:spcAft>
                <a:spcPts val="0"/>
              </a:spcAft>
              <a:buNone/>
            </a:pPr>
            <a:r>
              <a:rPr lang="cs" i="1"/>
              <a:t>x</a:t>
            </a:r>
            <a:endParaRPr i="1"/>
          </a:p>
          <a:p>
            <a:pPr marL="914400" lvl="0" indent="0" algn="ctr" rtl="0">
              <a:spcBef>
                <a:spcPts val="1600"/>
              </a:spcBef>
              <a:spcAft>
                <a:spcPts val="0"/>
              </a:spcAft>
              <a:buNone/>
            </a:pPr>
            <a:r>
              <a:rPr lang="cs" i="1"/>
              <a:t>The nail that stands out gets pounded down. (JP)</a:t>
            </a:r>
            <a:endParaRPr i="1"/>
          </a:p>
          <a:p>
            <a:pPr marL="914400" lvl="0" indent="0" algn="ctr" rtl="0">
              <a:spcBef>
                <a:spcPts val="1600"/>
              </a:spcBef>
              <a:spcAft>
                <a:spcPts val="1600"/>
              </a:spcAft>
              <a:buNone/>
            </a:pPr>
            <a:r>
              <a:rPr lang="cs" i="1"/>
              <a:t>Tall poppies are cut first. (NZ)</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80EBD1-1ABC-40C1-803D-5CDD4A44D15D}"/>
              </a:ext>
            </a:extLst>
          </p:cNvPr>
          <p:cNvSpPr>
            <a:spLocks noGrp="1"/>
          </p:cNvSpPr>
          <p:nvPr>
            <p:ph type="title"/>
          </p:nvPr>
        </p:nvSpPr>
        <p:spPr/>
        <p:txBody>
          <a:bodyPr/>
          <a:lstStyle/>
          <a:p>
            <a:r>
              <a:rPr lang="cs-CZ" dirty="0"/>
              <a:t>Anebo spíše ne</a:t>
            </a:r>
          </a:p>
        </p:txBody>
      </p:sp>
      <p:sp>
        <p:nvSpPr>
          <p:cNvPr id="3" name="Zástupný symbol pro text 2">
            <a:extLst>
              <a:ext uri="{FF2B5EF4-FFF2-40B4-BE49-F238E27FC236}">
                <a16:creationId xmlns:a16="http://schemas.microsoft.com/office/drawing/2014/main" id="{04055541-199B-4F26-AB34-0FB057C5D366}"/>
              </a:ext>
            </a:extLst>
          </p:cNvPr>
          <p:cNvSpPr>
            <a:spLocks noGrp="1"/>
          </p:cNvSpPr>
          <p:nvPr>
            <p:ph type="body" idx="1"/>
          </p:nvPr>
        </p:nvSpPr>
        <p:spPr/>
        <p:txBody>
          <a:bodyPr/>
          <a:lstStyle/>
          <a:p>
            <a:r>
              <a:rPr lang="cs-CZ" dirty="0"/>
              <a:t>Není IND a COL per se, ale </a:t>
            </a:r>
            <a:r>
              <a:rPr lang="cs-CZ" dirty="0" err="1"/>
              <a:t>ind</a:t>
            </a:r>
            <a:r>
              <a:rPr lang="cs-CZ" dirty="0"/>
              <a:t>. a kol. chování</a:t>
            </a:r>
          </a:p>
          <a:p>
            <a:r>
              <a:rPr lang="cs-CZ" dirty="0"/>
              <a:t>IND a COL jako závislé, nikoliv nezávislé proměnné &lt;- ekologický původ kulturních rozdílů</a:t>
            </a:r>
          </a:p>
          <a:p>
            <a:r>
              <a:rPr lang="cs-CZ" dirty="0"/>
              <a:t>Konzistentní chování interpretováno jako psychologický rys</a:t>
            </a:r>
          </a:p>
          <a:p>
            <a:r>
              <a:rPr lang="cs-CZ" dirty="0"/>
              <a:t>Lidé v IND a COL společnostech vyznávají podobné hodnoty a cíle, ale dosahují jich jinak</a:t>
            </a:r>
          </a:p>
          <a:p>
            <a:r>
              <a:rPr lang="cs-CZ" dirty="0"/>
              <a:t>Kolektivní cíle, které neslouží in-</a:t>
            </a:r>
            <a:r>
              <a:rPr lang="cs-CZ" dirty="0" err="1"/>
              <a:t>group</a:t>
            </a:r>
            <a:endParaRPr lang="cs-CZ" dirty="0"/>
          </a:p>
          <a:p>
            <a:r>
              <a:rPr lang="cs-CZ" dirty="0"/>
              <a:t>Koncept IND a COL jako protichůdných</a:t>
            </a:r>
          </a:p>
        </p:txBody>
      </p:sp>
    </p:spTree>
    <p:extLst>
      <p:ext uri="{BB962C8B-B14F-4D97-AF65-F5344CB8AC3E}">
        <p14:creationId xmlns:p14="http://schemas.microsoft.com/office/powerpoint/2010/main" val="353319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„Testovací mánie“ a hledání individuálních (a skupinových) rozdílů </a:t>
            </a:r>
          </a:p>
        </p:txBody>
      </p:sp>
      <p:sp>
        <p:nvSpPr>
          <p:cNvPr id="3" name="Zástupný symbol pro obsah 2"/>
          <p:cNvSpPr>
            <a:spLocks noGrp="1"/>
          </p:cNvSpPr>
          <p:nvPr>
            <p:ph sz="quarter" idx="1"/>
          </p:nvPr>
        </p:nvSpPr>
        <p:spPr/>
        <p:txBody>
          <a:bodyPr/>
          <a:lstStyle/>
          <a:p>
            <a:r>
              <a:rPr lang="cs-CZ" dirty="0"/>
              <a:t>Henry Goddard: Studie </a:t>
            </a:r>
            <a:r>
              <a:rPr lang="cs-CZ" dirty="0" err="1"/>
              <a:t>Kallikak</a:t>
            </a:r>
            <a:r>
              <a:rPr lang="cs-CZ" dirty="0"/>
              <a:t>; „</a:t>
            </a:r>
            <a:r>
              <a:rPr lang="cs-CZ" dirty="0" err="1"/>
              <a:t>morons</a:t>
            </a:r>
            <a:r>
              <a:rPr lang="cs-CZ" dirty="0"/>
              <a:t>“</a:t>
            </a:r>
          </a:p>
          <a:p>
            <a:pPr lvl="1"/>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7387" y="1273467"/>
            <a:ext cx="4720847" cy="339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6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Army</a:t>
            </a:r>
            <a:r>
              <a:rPr lang="cs-CZ" dirty="0"/>
              <a:t> Beta: „neverbální test“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2491" y="1155377"/>
            <a:ext cx="5764635" cy="383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79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Mýtus „kulturně nezávislých“ testů (CFT20R)</a:t>
            </a:r>
          </a:p>
        </p:txBody>
      </p:sp>
      <p:pic>
        <p:nvPicPr>
          <p:cNvPr id="6" name="Zástupný symbol pro obsah 5"/>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4986992" y="1073895"/>
            <a:ext cx="3277652" cy="2629816"/>
          </a:xfrm>
        </p:spPr>
      </p:pic>
      <p:pic>
        <p:nvPicPr>
          <p:cNvPr id="8" name="Zástupný symbol pro obsah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6992" y="3759881"/>
            <a:ext cx="3424009" cy="1271316"/>
          </a:xfrm>
        </p:spPr>
      </p:pic>
      <p:sp>
        <p:nvSpPr>
          <p:cNvPr id="3" name="TextovéPole 2"/>
          <p:cNvSpPr txBox="1"/>
          <p:nvPr/>
        </p:nvSpPr>
        <p:spPr>
          <a:xfrm>
            <a:off x="311700" y="1143000"/>
            <a:ext cx="4090524" cy="3754874"/>
          </a:xfrm>
          <a:prstGeom prst="rect">
            <a:avLst/>
          </a:prstGeom>
          <a:noFill/>
        </p:spPr>
        <p:txBody>
          <a:bodyPr wrap="square" rtlCol="0">
            <a:spAutoFit/>
          </a:bodyPr>
          <a:lstStyle/>
          <a:p>
            <a:pPr marL="214313" indent="-214313">
              <a:buFont typeface="Arial" panose="020B0604020202020204" pitchFamily="34" charset="0"/>
              <a:buChar char="•"/>
            </a:pPr>
            <a:r>
              <a:rPr lang="cs-CZ" dirty="0"/>
              <a:t>Různé verze vyvíjeny od první světové války</a:t>
            </a:r>
          </a:p>
          <a:p>
            <a:pPr marL="214313" indent="-214313">
              <a:buFont typeface="Arial" panose="020B0604020202020204" pitchFamily="34" charset="0"/>
              <a:buChar char="•"/>
            </a:pPr>
            <a:r>
              <a:rPr lang="cs-CZ" dirty="0"/>
              <a:t>Původně koncipovány jako </a:t>
            </a:r>
            <a:r>
              <a:rPr lang="cs-CZ" i="1" dirty="0"/>
              <a:t>neverbální </a:t>
            </a:r>
            <a:r>
              <a:rPr lang="cs-CZ" dirty="0"/>
              <a:t>pro účely vyšetření negramotných branců</a:t>
            </a:r>
            <a:endParaRPr lang="cs-CZ" i="1" dirty="0"/>
          </a:p>
          <a:p>
            <a:pPr marL="557213" lvl="1" indent="-214313">
              <a:buFont typeface="Arial" panose="020B0604020202020204" pitchFamily="34" charset="0"/>
              <a:buChar char="•"/>
            </a:pPr>
            <a:r>
              <a:rPr lang="cs-CZ" i="1" dirty="0"/>
              <a:t>Nezávislé na jazyku, tedy kulturně nezávislé</a:t>
            </a:r>
          </a:p>
          <a:p>
            <a:pPr marL="214313" indent="-214313">
              <a:buFont typeface="Arial" panose="020B0604020202020204" pitchFamily="34" charset="0"/>
              <a:buChar char="•"/>
            </a:pPr>
            <a:endParaRPr lang="cs-CZ" dirty="0"/>
          </a:p>
          <a:p>
            <a:pPr marL="214313" indent="-214313">
              <a:buFont typeface="Arial" panose="020B0604020202020204" pitchFamily="34" charset="0"/>
              <a:buChar char="•"/>
            </a:pPr>
            <a:r>
              <a:rPr lang="cs-CZ" dirty="0"/>
              <a:t>Výsledkem je velké množství vysoce abstraktních testů, obvykle s dvourozměrnými grafickými podněty</a:t>
            </a:r>
          </a:p>
          <a:p>
            <a:pPr marL="214313" indent="-214313">
              <a:buFont typeface="Arial" panose="020B0604020202020204" pitchFamily="34" charset="0"/>
              <a:buChar char="•"/>
            </a:pPr>
            <a:endParaRPr lang="cs-CZ" dirty="0"/>
          </a:p>
          <a:p>
            <a:pPr marL="214313" indent="-214313">
              <a:buFont typeface="Arial" panose="020B0604020202020204" pitchFamily="34" charset="0"/>
              <a:buChar char="•"/>
            </a:pPr>
            <a:r>
              <a:rPr lang="cs-CZ" dirty="0"/>
              <a:t>Teprve od konce 80.let změna pohledu (ve světovém kontextu):</a:t>
            </a:r>
          </a:p>
          <a:p>
            <a:pPr marL="557213" lvl="1" indent="-214313">
              <a:buFont typeface="Arial" panose="020B0604020202020204" pitchFamily="34" charset="0"/>
              <a:buChar char="•"/>
            </a:pPr>
            <a:r>
              <a:rPr lang="cs-CZ" i="1" dirty="0"/>
              <a:t>Neverbální neznamená kulturně nezávislý</a:t>
            </a:r>
          </a:p>
          <a:p>
            <a:pPr marL="214313" indent="-214313">
              <a:buFont typeface="Arial" panose="020B0604020202020204" pitchFamily="34" charset="0"/>
              <a:buChar char="•"/>
            </a:pPr>
            <a:endParaRPr lang="cs-CZ" dirty="0"/>
          </a:p>
          <a:p>
            <a:pPr marL="214313" indent="-214313">
              <a:buFont typeface="Arial" panose="020B0604020202020204" pitchFamily="34" charset="0"/>
              <a:buChar char="•"/>
            </a:pPr>
            <a:r>
              <a:rPr lang="cs-CZ" dirty="0"/>
              <a:t>Mýtus o možnosti tvořit kulturně nezávislé testy stále přežívá v praxi i v populárním pojetí – ‚inteligence národů‘, ras…</a:t>
            </a:r>
          </a:p>
        </p:txBody>
      </p:sp>
    </p:spTree>
    <p:extLst>
      <p:ext uri="{BB962C8B-B14F-4D97-AF65-F5344CB8AC3E}">
        <p14:creationId xmlns:p14="http://schemas.microsoft.com/office/powerpoint/2010/main" val="421680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a:t>Proč nelze při zjišťování vzdělávacích potřeb spoléhat pouze na testy IQ?</a:t>
            </a:r>
          </a:p>
        </p:txBody>
      </p:sp>
      <p:sp>
        <p:nvSpPr>
          <p:cNvPr id="5" name="Zástupný symbol pro obsah 4"/>
          <p:cNvSpPr>
            <a:spLocks noGrp="1"/>
          </p:cNvSpPr>
          <p:nvPr>
            <p:ph sz="half" idx="1"/>
          </p:nvPr>
        </p:nvSpPr>
        <p:spPr>
          <a:xfrm>
            <a:off x="311700" y="1371601"/>
            <a:ext cx="4208345" cy="3672347"/>
          </a:xfrm>
        </p:spPr>
        <p:txBody>
          <a:bodyPr>
            <a:normAutofit fontScale="92500" lnSpcReduction="10000"/>
          </a:bodyPr>
          <a:lstStyle/>
          <a:p>
            <a:pPr marL="0" indent="0">
              <a:buNone/>
            </a:pPr>
            <a:r>
              <a:rPr lang="cs-CZ" sz="1400" dirty="0"/>
              <a:t>Rodina nezajišťuje dostatečně materiální potřeby dětí.</a:t>
            </a:r>
          </a:p>
          <a:p>
            <a:pPr marL="0" indent="0">
              <a:buNone/>
            </a:pPr>
            <a:r>
              <a:rPr lang="cs-CZ" sz="1400" dirty="0"/>
              <a:t>Rodina nepodporuje (není schopna, nebo nechce podporovat) dítě ve školních aktivitách a přípravě na školu.</a:t>
            </a:r>
          </a:p>
          <a:p>
            <a:pPr marL="0" indent="0">
              <a:buNone/>
            </a:pPr>
            <a:r>
              <a:rPr lang="cs-CZ" sz="1400" dirty="0"/>
              <a:t>Vztah rodiny ke vzdělání je vlažný či dokonce záporný.</a:t>
            </a:r>
          </a:p>
          <a:p>
            <a:pPr marL="0" indent="0">
              <a:buNone/>
            </a:pPr>
            <a:r>
              <a:rPr lang="cs-CZ" sz="1400" dirty="0"/>
              <a:t>Rodina žije spíše na okraji společnosti nebo je sociálně vyloučená.</a:t>
            </a:r>
          </a:p>
          <a:p>
            <a:pPr marL="0" indent="0">
              <a:buNone/>
            </a:pPr>
            <a:r>
              <a:rPr lang="cs-CZ" sz="1400" dirty="0"/>
              <a:t>Rodina dítěte se řídí kulturními vzorci, které jsou odlišné nebo v rozporu s kulturními vzorci české společnosti.</a:t>
            </a:r>
          </a:p>
          <a:p>
            <a:pPr marL="0" indent="0">
              <a:buNone/>
            </a:pPr>
            <a:r>
              <a:rPr lang="cs-CZ" sz="1400" dirty="0"/>
              <a:t>V rámci rodiny je užíván jiný než vyučovací jazyk nebo je tento jazyk užíván nesprávně.</a:t>
            </a:r>
          </a:p>
          <a:p>
            <a:pPr marL="0" indent="0">
              <a:buNone/>
            </a:pPr>
            <a:r>
              <a:rPr lang="cs-CZ" sz="1400" i="1" dirty="0"/>
              <a:t>(ve vzorku 333 dětí z majority, 279 z minority, rovnoměrné rozložení indikátorů až na jazyk)</a:t>
            </a:r>
          </a:p>
          <a:p>
            <a:pPr marL="0" indent="0">
              <a:buNone/>
            </a:pPr>
            <a:endParaRPr lang="cs-CZ" sz="900" i="1" dirty="0"/>
          </a:p>
          <a:p>
            <a:pPr marL="0" indent="0">
              <a:buNone/>
            </a:pPr>
            <a:r>
              <a:rPr lang="cs-CZ" sz="900" i="1" dirty="0"/>
              <a:t>Koncepce včasné péče o děti ze sociokulturně znevýhodňujícího prostředí, (MŠMT, 2005)</a:t>
            </a:r>
            <a:r>
              <a:rPr lang="cs-CZ" sz="1000" i="1" dirty="0"/>
              <a:t> </a:t>
            </a:r>
          </a:p>
        </p:txBody>
      </p:sp>
      <p:graphicFrame>
        <p:nvGraphicFramePr>
          <p:cNvPr id="9" name="Graf 8"/>
          <p:cNvGraphicFramePr>
            <a:graphicFrameLocks/>
          </p:cNvGraphicFramePr>
          <p:nvPr>
            <p:extLst>
              <p:ext uri="{D42A27DB-BD31-4B8C-83A1-F6EECF244321}">
                <p14:modId xmlns:p14="http://schemas.microsoft.com/office/powerpoint/2010/main" val="1825335157"/>
              </p:ext>
            </p:extLst>
          </p:nvPr>
        </p:nvGraphicFramePr>
        <p:xfrm>
          <a:off x="4572000" y="1329611"/>
          <a:ext cx="3886199" cy="336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37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Velcí bílí muži na cestách</a:t>
            </a:r>
            <a:endParaRPr/>
          </a:p>
        </p:txBody>
      </p:sp>
      <p:pic>
        <p:nvPicPr>
          <p:cNvPr id="65" name="Google Shape;65;p14"/>
          <p:cNvPicPr preferRelativeResize="0"/>
          <p:nvPr/>
        </p:nvPicPr>
        <p:blipFill>
          <a:blip r:embed="rId3">
            <a:alphaModFix/>
          </a:blip>
          <a:stretch>
            <a:fillRect/>
          </a:stretch>
        </p:blipFill>
        <p:spPr>
          <a:xfrm>
            <a:off x="4390925" y="1139875"/>
            <a:ext cx="4572000" cy="3429000"/>
          </a:xfrm>
          <a:prstGeom prst="rect">
            <a:avLst/>
          </a:prstGeom>
          <a:noFill/>
          <a:ln>
            <a:noFill/>
          </a:ln>
        </p:spPr>
      </p:pic>
      <p:pic>
        <p:nvPicPr>
          <p:cNvPr id="66" name="Google Shape;66;p14"/>
          <p:cNvPicPr preferRelativeResize="0"/>
          <p:nvPr/>
        </p:nvPicPr>
        <p:blipFill>
          <a:blip r:embed="rId4">
            <a:alphaModFix/>
          </a:blip>
          <a:stretch>
            <a:fillRect/>
          </a:stretch>
        </p:blipFill>
        <p:spPr>
          <a:xfrm>
            <a:off x="90700" y="1500927"/>
            <a:ext cx="4103650" cy="256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a:t>Účinky sociálního znevýhodnění na výkon v „abstraktním“ testu CFT20R</a:t>
            </a:r>
          </a:p>
        </p:txBody>
      </p:sp>
      <p:sp>
        <p:nvSpPr>
          <p:cNvPr id="5" name="Zástupný symbol pro obsah 4"/>
          <p:cNvSpPr>
            <a:spLocks noGrp="1"/>
          </p:cNvSpPr>
          <p:nvPr>
            <p:ph sz="half" idx="1"/>
          </p:nvPr>
        </p:nvSpPr>
        <p:spPr>
          <a:xfrm>
            <a:off x="240555" y="1392626"/>
            <a:ext cx="3886200" cy="3553000"/>
          </a:xfrm>
        </p:spPr>
        <p:txBody>
          <a:bodyPr>
            <a:normAutofit fontScale="92500"/>
          </a:bodyPr>
          <a:lstStyle/>
          <a:p>
            <a:r>
              <a:rPr lang="cs-CZ" sz="1200" dirty="0"/>
              <a:t>Dvě skupiny znevýhodněných, srovnání s běžnou populací:</a:t>
            </a:r>
          </a:p>
          <a:p>
            <a:pPr lvl="1"/>
            <a:r>
              <a:rPr lang="cs-CZ" sz="1000" dirty="0"/>
              <a:t>Majoritní (obvykle 3-4 indikátory; celkem 333 dětí)</a:t>
            </a:r>
          </a:p>
          <a:p>
            <a:pPr lvl="2"/>
            <a:r>
              <a:rPr lang="cs-CZ" sz="1000" dirty="0"/>
              <a:t>Snížené výkonu o cca 1 SD (15 bodů IQ)</a:t>
            </a:r>
          </a:p>
          <a:p>
            <a:pPr lvl="1"/>
            <a:r>
              <a:rPr lang="cs-CZ" sz="1000" dirty="0"/>
              <a:t>Romská (obvykle 4-5 indikátorů; celkem 279 dětí)</a:t>
            </a:r>
          </a:p>
          <a:p>
            <a:pPr lvl="2"/>
            <a:r>
              <a:rPr lang="cs-CZ" sz="1000" dirty="0"/>
              <a:t>Snížení výkonu o cca 1,6 SD (24 bodů IQ)</a:t>
            </a:r>
          </a:p>
          <a:p>
            <a:r>
              <a:rPr lang="cs-CZ" sz="1200" dirty="0"/>
              <a:t>Míra znevýhodnění (kumulace indikátorů) predikuje hloubku propadu</a:t>
            </a:r>
          </a:p>
          <a:p>
            <a:pPr lvl="1"/>
            <a:r>
              <a:rPr lang="cs-CZ" sz="1000" dirty="0"/>
              <a:t>U všech indikátorů současně pod 2 SD (30 bodů IQ) – hranice mentálního postižení; rozdíl mezi romskou a znevýhodněnou majoritní populací se stírá</a:t>
            </a:r>
          </a:p>
          <a:p>
            <a:r>
              <a:rPr lang="cs-CZ" sz="1200" dirty="0"/>
              <a:t>Indikátor 6 (jazyk) zřejmě tvoří největší rozdíl</a:t>
            </a:r>
          </a:p>
        </p:txBody>
      </p:sp>
      <p:pic>
        <p:nvPicPr>
          <p:cNvPr id="2" name="Obrázek 1"/>
          <p:cNvPicPr>
            <a:picLocks noChangeAspect="1"/>
          </p:cNvPicPr>
          <p:nvPr/>
        </p:nvPicPr>
        <p:blipFill>
          <a:blip r:embed="rId2"/>
          <a:stretch>
            <a:fillRect/>
          </a:stretch>
        </p:blipFill>
        <p:spPr>
          <a:xfrm>
            <a:off x="4748981" y="1100993"/>
            <a:ext cx="3736258" cy="3597482"/>
          </a:xfrm>
          <a:prstGeom prst="rect">
            <a:avLst/>
          </a:prstGeom>
        </p:spPr>
      </p:pic>
    </p:spTree>
    <p:extLst>
      <p:ext uri="{BB962C8B-B14F-4D97-AF65-F5344CB8AC3E}">
        <p14:creationId xmlns:p14="http://schemas.microsoft.com/office/powerpoint/2010/main" val="112941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a:t>Přístup A – společná norma zohledňující zastoupení znevýhodněné skupiny v populaci </a:t>
            </a:r>
          </a:p>
        </p:txBody>
      </p:sp>
      <p:sp>
        <p:nvSpPr>
          <p:cNvPr id="4" name="Zástupný symbol pro obsah 3"/>
          <p:cNvSpPr>
            <a:spLocks noGrp="1"/>
          </p:cNvSpPr>
          <p:nvPr>
            <p:ph sz="half" idx="1"/>
          </p:nvPr>
        </p:nvSpPr>
        <p:spPr/>
        <p:txBody>
          <a:bodyPr>
            <a:normAutofit fontScale="55000" lnSpcReduction="20000"/>
          </a:bodyPr>
          <a:lstStyle/>
          <a:p>
            <a:r>
              <a:rPr lang="cs-CZ" dirty="0"/>
              <a:t>Mějme v populaci 20% znevýhodněných, z toho 50% Romů (tedy znevýhodněných i jazykově; posun průměru je výraznější).</a:t>
            </a:r>
          </a:p>
          <a:p>
            <a:pPr>
              <a:buFont typeface="Courier New" panose="02070309020205020404" pitchFamily="49" charset="0"/>
              <a:buChar char="o"/>
            </a:pPr>
            <a:r>
              <a:rPr lang="cs-CZ" dirty="0"/>
              <a:t> Sloučením vzorků dojde k změkčení normy. To se projeví</a:t>
            </a:r>
          </a:p>
          <a:p>
            <a:pPr lvl="1">
              <a:buFont typeface="Courier New" panose="02070309020205020404" pitchFamily="49" charset="0"/>
              <a:buChar char="o"/>
            </a:pPr>
            <a:r>
              <a:rPr lang="cs-CZ" dirty="0"/>
              <a:t>Snížením relativní hranice LMP na cca IQ 65 původní optikou majoritního vzorku</a:t>
            </a:r>
          </a:p>
          <a:p>
            <a:pPr lvl="1">
              <a:buFont typeface="Courier New" panose="02070309020205020404" pitchFamily="49" charset="0"/>
              <a:buChar char="o"/>
            </a:pPr>
            <a:r>
              <a:rPr lang="cs-CZ" dirty="0"/>
              <a:t>Pod hranicí LMP budou stále převládat znevýhodnění, naopak majoritní populace na diagnózu nedosáhne ani v případě, že by to bylo na místě</a:t>
            </a:r>
          </a:p>
          <a:p>
            <a:pPr lvl="1">
              <a:buFont typeface="Courier New" panose="02070309020205020404" pitchFamily="49" charset="0"/>
              <a:buChar char="o"/>
            </a:pPr>
            <a:r>
              <a:rPr lang="cs-CZ" dirty="0"/>
              <a:t>Snížení hranice „nadání“ na cca IQ 125 původní optikou majoritního vzorku</a:t>
            </a:r>
          </a:p>
          <a:p>
            <a:pPr lvl="1">
              <a:buFont typeface="Courier New" panose="02070309020205020404" pitchFamily="49" charset="0"/>
              <a:buChar char="o"/>
            </a:pPr>
            <a:r>
              <a:rPr lang="cs-CZ" dirty="0"/>
              <a:t>Dosažení hranice „nadání“ zůstane dostupné pouze privilegované populaci, v jejím rámci tak začne být labelováno relativně více klientů než dosud</a:t>
            </a:r>
          </a:p>
          <a:p>
            <a:pPr lvl="1">
              <a:buFont typeface="Courier New" panose="02070309020205020404" pitchFamily="49" charset="0"/>
              <a:buChar char="o"/>
            </a:pPr>
            <a:r>
              <a:rPr lang="cs-CZ" dirty="0"/>
              <a:t>Původní kritéria jsou přitom ztracena, převody skórů obtížné</a:t>
            </a:r>
          </a:p>
        </p:txBody>
      </p:sp>
      <p:pic>
        <p:nvPicPr>
          <p:cNvPr id="3" name="Obrázek 2"/>
          <p:cNvPicPr>
            <a:picLocks noChangeAspect="1"/>
          </p:cNvPicPr>
          <p:nvPr/>
        </p:nvPicPr>
        <p:blipFill>
          <a:blip r:embed="rId2"/>
          <a:stretch>
            <a:fillRect/>
          </a:stretch>
        </p:blipFill>
        <p:spPr>
          <a:xfrm>
            <a:off x="4841687" y="1681163"/>
            <a:ext cx="2576384" cy="2496051"/>
          </a:xfrm>
          <a:prstGeom prst="rect">
            <a:avLst/>
          </a:prstGeom>
        </p:spPr>
      </p:pic>
    </p:spTree>
    <p:extLst>
      <p:ext uri="{BB962C8B-B14F-4D97-AF65-F5344CB8AC3E}">
        <p14:creationId xmlns:p14="http://schemas.microsoft.com/office/powerpoint/2010/main" val="414200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Přístup B – užití specifických norem </a:t>
            </a:r>
            <a:r>
              <a:rPr lang="cs-CZ" i="1" dirty="0"/>
              <a:t>nebo</a:t>
            </a:r>
            <a:r>
              <a:rPr lang="cs-CZ" dirty="0"/>
              <a:t> znalosti o výkonu specifické populace</a:t>
            </a:r>
          </a:p>
        </p:txBody>
      </p:sp>
      <p:sp>
        <p:nvSpPr>
          <p:cNvPr id="3" name="Zástupný symbol pro obsah 2"/>
          <p:cNvSpPr>
            <a:spLocks noGrp="1"/>
          </p:cNvSpPr>
          <p:nvPr>
            <p:ph sz="half" idx="1"/>
          </p:nvPr>
        </p:nvSpPr>
        <p:spPr/>
        <p:txBody>
          <a:bodyPr>
            <a:normAutofit fontScale="70000" lnSpcReduction="20000"/>
          </a:bodyPr>
          <a:lstStyle/>
          <a:p>
            <a:r>
              <a:rPr lang="cs-CZ" dirty="0"/>
              <a:t>Mějme definovatelné populace, z nichž lze pořizovat výběrové vzorky (např. majorita, znevýhodněná majorita, znevýhodnění Romové).</a:t>
            </a:r>
          </a:p>
          <a:p>
            <a:pPr>
              <a:buFont typeface="Courier New" panose="02070309020205020404" pitchFamily="49" charset="0"/>
              <a:buChar char="o"/>
            </a:pPr>
            <a:r>
              <a:rPr lang="cs-CZ" dirty="0"/>
              <a:t> Pro každou populaci lze dovodit rozložení výkonů a odpovídající normu.</a:t>
            </a:r>
          </a:p>
          <a:p>
            <a:pPr lvl="1">
              <a:buFont typeface="Courier New" panose="02070309020205020404" pitchFamily="49" charset="0"/>
              <a:buChar char="o"/>
            </a:pPr>
            <a:r>
              <a:rPr lang="cs-CZ" dirty="0"/>
              <a:t>Zůstává zachována možnost porovnání výkonu současně </a:t>
            </a:r>
            <a:r>
              <a:rPr lang="cs-CZ" i="1" dirty="0"/>
              <a:t>v rámci populace, z níž klient pochází </a:t>
            </a:r>
            <a:r>
              <a:rPr lang="cs-CZ" dirty="0"/>
              <a:t>i </a:t>
            </a:r>
            <a:r>
              <a:rPr lang="cs-CZ" i="1" dirty="0"/>
              <a:t>oproti populaci, na niž je zvyklé školství.</a:t>
            </a:r>
            <a:endParaRPr lang="cs-CZ" dirty="0"/>
          </a:p>
          <a:p>
            <a:pPr lvl="1">
              <a:buFont typeface="Courier New" panose="02070309020205020404" pitchFamily="49" charset="0"/>
              <a:buChar char="o"/>
            </a:pPr>
            <a:r>
              <a:rPr lang="cs-CZ" dirty="0"/>
              <a:t>Lze tedy snáze oddělit úvahu o labelu LMP i podpůrných opatřeních (k nastavení podpůrných opatření není zapotřebí přiznat LMP).</a:t>
            </a:r>
          </a:p>
          <a:p>
            <a:pPr lvl="1">
              <a:buFont typeface="Courier New" panose="02070309020205020404" pitchFamily="49" charset="0"/>
              <a:buChar char="o"/>
            </a:pPr>
            <a:r>
              <a:rPr lang="cs-CZ" dirty="0"/>
              <a:t>Odpovídá požadavkům DSM-5.</a:t>
            </a:r>
          </a:p>
        </p:txBody>
      </p:sp>
      <p:pic>
        <p:nvPicPr>
          <p:cNvPr id="5" name="Obrázek 4"/>
          <p:cNvPicPr>
            <a:picLocks noChangeAspect="1"/>
          </p:cNvPicPr>
          <p:nvPr/>
        </p:nvPicPr>
        <p:blipFill>
          <a:blip r:embed="rId2"/>
          <a:stretch>
            <a:fillRect/>
          </a:stretch>
        </p:blipFill>
        <p:spPr>
          <a:xfrm>
            <a:off x="4827616" y="1681163"/>
            <a:ext cx="2590454" cy="2498984"/>
          </a:xfrm>
          <a:prstGeom prst="rect">
            <a:avLst/>
          </a:prstGeom>
        </p:spPr>
      </p:pic>
    </p:spTree>
    <p:extLst>
      <p:ext uri="{BB962C8B-B14F-4D97-AF65-F5344CB8AC3E}">
        <p14:creationId xmlns:p14="http://schemas.microsoft.com/office/powerpoint/2010/main" val="299860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Jak se dokáže psychologie osobnosti proměnit?</a:t>
            </a:r>
            <a:endParaRPr dirty="0"/>
          </a:p>
        </p:txBody>
      </p:sp>
      <p:sp>
        <p:nvSpPr>
          <p:cNvPr id="149" name="Google Shape;149;p2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Kulturní vlivy</a:t>
            </a:r>
            <a:endParaRPr/>
          </a:p>
        </p:txBody>
      </p:sp>
      <p:sp>
        <p:nvSpPr>
          <p:cNvPr id="72" name="Google Shape;72;p15"/>
          <p:cNvSpPr txBox="1">
            <a:spLocks noGrp="1"/>
          </p:cNvSpPr>
          <p:nvPr>
            <p:ph type="body" idx="1"/>
          </p:nvPr>
        </p:nvSpPr>
        <p:spPr>
          <a:xfrm>
            <a:off x="311700" y="1234075"/>
            <a:ext cx="8520600" cy="37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Kultura = ?</a:t>
            </a:r>
            <a:endParaRPr/>
          </a:p>
          <a:p>
            <a:pPr marL="0" lvl="0" indent="0" algn="l" rtl="0">
              <a:spcBef>
                <a:spcPts val="1600"/>
              </a:spcBef>
              <a:spcAft>
                <a:spcPts val="0"/>
              </a:spcAft>
              <a:buNone/>
            </a:pPr>
            <a:endParaRPr/>
          </a:p>
          <a:p>
            <a:pPr marL="0" lvl="0" indent="0" algn="l" rtl="0">
              <a:spcBef>
                <a:spcPts val="1600"/>
              </a:spcBef>
              <a:spcAft>
                <a:spcPts val="0"/>
              </a:spcAft>
              <a:buNone/>
            </a:pPr>
            <a:r>
              <a:rPr lang="cs"/>
              <a:t>kroskulturní psychologie x kulturní psychologie</a:t>
            </a:r>
            <a:endParaRPr/>
          </a:p>
          <a:p>
            <a:pPr marL="0" lvl="0" indent="0" algn="l" rtl="0">
              <a:spcBef>
                <a:spcPts val="1600"/>
              </a:spcBef>
              <a:spcAft>
                <a:spcPts val="0"/>
              </a:spcAft>
              <a:buNone/>
            </a:pPr>
            <a:endParaRPr/>
          </a:p>
          <a:p>
            <a:pPr marL="0" lvl="0" indent="0" algn="l" rtl="0">
              <a:spcBef>
                <a:spcPts val="1600"/>
              </a:spcBef>
              <a:spcAft>
                <a:spcPts val="0"/>
              </a:spcAft>
              <a:buNone/>
            </a:pPr>
            <a:r>
              <a:rPr lang="cs"/>
              <a:t>Měření hodnot/rysů napříč kulturami / snaha identifikovat hodnoty/rysy, významné v dané kultuře</a:t>
            </a:r>
            <a:endParaRPr/>
          </a:p>
          <a:p>
            <a:pPr marL="91440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Co můžeme zkoumat/měřit napříč kulturami?</a:t>
            </a:r>
            <a:endParaRPr/>
          </a:p>
        </p:txBody>
      </p:sp>
      <p:sp>
        <p:nvSpPr>
          <p:cNvPr id="78" name="Google Shape;78;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500" b="1"/>
              <a:t>Požádáte rodiče o pomoc při rozhodování, na jaké obory studia se hlásit. Jaké byste pociťoval/a obavy nebo úzkost z toho, zda vám budou nebo nebudou chtít pomoci?</a:t>
            </a:r>
            <a:endParaRPr sz="1500" b="1"/>
          </a:p>
          <a:p>
            <a:pPr marL="457200" lvl="0" indent="-323850" algn="l" rtl="0">
              <a:spcBef>
                <a:spcPts val="1600"/>
              </a:spcBef>
              <a:spcAft>
                <a:spcPts val="0"/>
              </a:spcAft>
              <a:buSzPts val="1500"/>
              <a:buChar char="-"/>
            </a:pPr>
            <a:r>
              <a:rPr lang="cs" sz="1500"/>
              <a:t>Očekával/a bych, že mi rodiče budou chtít pomoci. (škála od - do)</a:t>
            </a:r>
            <a:endParaRPr sz="1500"/>
          </a:p>
          <a:p>
            <a:pPr marL="0" lvl="0" indent="0" algn="l" rtl="0">
              <a:spcBef>
                <a:spcPts val="1600"/>
              </a:spcBef>
              <a:spcAft>
                <a:spcPts val="0"/>
              </a:spcAft>
              <a:buNone/>
            </a:pPr>
            <a:endParaRPr sz="1500"/>
          </a:p>
          <a:p>
            <a:pPr marL="0" lvl="0" indent="0" algn="l" rtl="0">
              <a:spcBef>
                <a:spcPts val="1600"/>
              </a:spcBef>
              <a:spcAft>
                <a:spcPts val="0"/>
              </a:spcAft>
              <a:buNone/>
            </a:pPr>
            <a:r>
              <a:rPr lang="cs" sz="1500" b="1"/>
              <a:t>Po absolvování studií nemůžete najít práci a požádáte rodiče, zda s nimi můžete žít po nějakou dobu doma. Jaké byste pociťoval/a obavy nebo úzkost z toho, zda vás rodiče budou nebo nebudou doma chtít?</a:t>
            </a:r>
            <a:endParaRPr sz="1500" b="1"/>
          </a:p>
          <a:p>
            <a:pPr marL="457200" lvl="0" indent="-323850" algn="l" rtl="0">
              <a:spcBef>
                <a:spcPts val="1600"/>
              </a:spcBef>
              <a:spcAft>
                <a:spcPts val="0"/>
              </a:spcAft>
              <a:buSzPts val="1500"/>
              <a:buChar char="-"/>
            </a:pPr>
            <a:r>
              <a:rPr lang="cs" sz="1500"/>
              <a:t>Očekával/a bych, že bych byl/a doma vítaný/á. (škála od - do)</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Enkulturace / akulturace</a:t>
            </a:r>
            <a:endParaRPr/>
          </a:p>
        </p:txBody>
      </p:sp>
      <p:sp>
        <p:nvSpPr>
          <p:cNvPr id="84" name="Google Shape;84;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Socializace - enkulturace</a:t>
            </a:r>
            <a:endParaRPr/>
          </a:p>
          <a:p>
            <a:pPr marL="457200" lvl="0" indent="-342900" algn="l" rtl="0">
              <a:spcBef>
                <a:spcPts val="0"/>
              </a:spcBef>
              <a:spcAft>
                <a:spcPts val="0"/>
              </a:spcAft>
              <a:buSzPts val="1800"/>
              <a:buChar char="●"/>
            </a:pPr>
            <a:r>
              <a:rPr lang="cs"/>
              <a:t>Co napomáhá enkulturaci?</a:t>
            </a:r>
            <a:endParaRPr/>
          </a:p>
          <a:p>
            <a:pPr marL="0" lvl="0" indent="0" algn="l" rtl="0">
              <a:spcBef>
                <a:spcPts val="1600"/>
              </a:spcBef>
              <a:spcAft>
                <a:spcPts val="0"/>
              </a:spcAft>
              <a:buClr>
                <a:schemeClr val="dk2"/>
              </a:buClr>
              <a:buSzPts val="1100"/>
              <a:buFont typeface="Arial"/>
              <a:buNone/>
            </a:pPr>
            <a:endParaRPr/>
          </a:p>
          <a:p>
            <a:pPr marL="457200" lvl="0" indent="-342900" algn="l" rtl="0">
              <a:spcBef>
                <a:spcPts val="1600"/>
              </a:spcBef>
              <a:spcAft>
                <a:spcPts val="0"/>
              </a:spcAft>
              <a:buSzPts val="1800"/>
              <a:buChar char="●"/>
            </a:pPr>
            <a:r>
              <a:rPr lang="cs"/>
              <a:t>Akulturace - termín z 19. st., sociální antropologie</a:t>
            </a:r>
            <a:endParaRPr/>
          </a:p>
          <a:p>
            <a:pPr marL="914400" lvl="1" indent="-317500" algn="l" rtl="0">
              <a:spcBef>
                <a:spcPts val="0"/>
              </a:spcBef>
              <a:spcAft>
                <a:spcPts val="0"/>
              </a:spcAft>
              <a:buSzPts val="1400"/>
              <a:buChar char="○"/>
            </a:pPr>
            <a:r>
              <a:rPr lang="cs"/>
              <a:t>významná definice: Redfield, Linton, and Herskovits (1936)</a:t>
            </a:r>
            <a:endParaRPr/>
          </a:p>
          <a:p>
            <a:pPr marL="914400" lvl="1" indent="-317500" algn="l" rtl="0">
              <a:spcBef>
                <a:spcPts val="0"/>
              </a:spcBef>
              <a:spcAft>
                <a:spcPts val="0"/>
              </a:spcAft>
              <a:buSzPts val="1400"/>
              <a:buChar char="○"/>
            </a:pPr>
            <a:r>
              <a:rPr lang="cs"/>
              <a:t>70s - 90s: Berry, Kim, Power, Young, &amp; Bujaki, 1989; Berry, 1990 - akulturační model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54575" y="112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Akulturační model Johna Berryho a kolegů (1990+)</a:t>
            </a:r>
            <a:endParaRPr/>
          </a:p>
        </p:txBody>
      </p:sp>
      <p:sp>
        <p:nvSpPr>
          <p:cNvPr id="90" name="Google Shape;90;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1" name="Google Shape;91;p18"/>
          <p:cNvPicPr preferRelativeResize="0"/>
          <p:nvPr/>
        </p:nvPicPr>
        <p:blipFill>
          <a:blip r:embed="rId3">
            <a:alphaModFix/>
          </a:blip>
          <a:stretch>
            <a:fillRect/>
          </a:stretch>
        </p:blipFill>
        <p:spPr>
          <a:xfrm>
            <a:off x="850175" y="672500"/>
            <a:ext cx="7529388" cy="445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Námitky a aktualizace</a:t>
            </a:r>
            <a:endParaRPr/>
          </a:p>
        </p:txBody>
      </p:sp>
      <p:sp>
        <p:nvSpPr>
          <p:cNvPr id="97" name="Google Shape;97;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málo pozornosti, věnované studiu původní a hostitelské kultury -&gt; vytržení z kontextu</a:t>
            </a:r>
            <a:endParaRPr/>
          </a:p>
          <a:p>
            <a:pPr marL="457200" lvl="0" indent="-342900" algn="l" rtl="0">
              <a:spcBef>
                <a:spcPts val="0"/>
              </a:spcBef>
              <a:spcAft>
                <a:spcPts val="0"/>
              </a:spcAft>
              <a:buSzPts val="1800"/>
              <a:buChar char="●"/>
            </a:pPr>
            <a:r>
              <a:rPr lang="cs"/>
              <a:t>-&gt; předpoklad, že všechny skupiny se akulturují stejným způsobem</a:t>
            </a:r>
            <a:endParaRPr/>
          </a:p>
          <a:p>
            <a:pPr marL="914400" lvl="1" indent="-317500" algn="l" rtl="0">
              <a:spcBef>
                <a:spcPts val="0"/>
              </a:spcBef>
              <a:spcAft>
                <a:spcPts val="0"/>
              </a:spcAft>
              <a:buSzPts val="1400"/>
              <a:buChar char="○"/>
            </a:pPr>
            <a:r>
              <a:rPr lang="cs"/>
              <a:t>věk, gender, sociální třída, postoj k out-group a in-group...</a:t>
            </a:r>
            <a:endParaRPr/>
          </a:p>
          <a:p>
            <a:pPr marL="914400" lvl="1" indent="-317500" algn="l" rtl="0">
              <a:spcBef>
                <a:spcPts val="0"/>
              </a:spcBef>
              <a:spcAft>
                <a:spcPts val="0"/>
              </a:spcAft>
              <a:buSzPts val="1400"/>
              <a:buChar char="○"/>
            </a:pPr>
            <a:r>
              <a:rPr lang="cs"/>
              <a:t>kulturní variace - bližší kultury, přechod z “těsné” kultury do “volné” a zpět </a:t>
            </a:r>
            <a:endParaRPr/>
          </a:p>
          <a:p>
            <a:pPr marL="457200" lvl="0" indent="-342900" algn="l" rtl="0">
              <a:spcBef>
                <a:spcPts val="0"/>
              </a:spcBef>
              <a:spcAft>
                <a:spcPts val="0"/>
              </a:spcAft>
              <a:buSzPts val="1800"/>
              <a:buChar char="●"/>
            </a:pPr>
            <a:r>
              <a:rPr lang="cs"/>
              <a:t>konfirmatorní vs. exploratorní studie</a:t>
            </a:r>
            <a:endParaRPr/>
          </a:p>
          <a:p>
            <a:pPr marL="457200" lvl="0" indent="-342900" algn="l" rtl="0">
              <a:spcBef>
                <a:spcPts val="0"/>
              </a:spcBef>
              <a:spcAft>
                <a:spcPts val="0"/>
              </a:spcAft>
              <a:buSzPts val="1800"/>
              <a:buChar char="●"/>
            </a:pPr>
            <a:r>
              <a:rPr lang="cs"/>
              <a:t>úzký metodologický repertoár - pouze statistika</a:t>
            </a:r>
            <a:endParaRPr/>
          </a:p>
          <a:p>
            <a:pPr marL="457200" lvl="0" indent="-342900" algn="l" rtl="0">
              <a:spcBef>
                <a:spcPts val="0"/>
              </a:spcBef>
              <a:spcAft>
                <a:spcPts val="0"/>
              </a:spcAft>
              <a:buSzPts val="1800"/>
              <a:buChar char="●"/>
            </a:pPr>
            <a:r>
              <a:rPr lang="cs"/>
              <a:t>mladší generace migrantů - jak relevantní je pro ně termín “udržení původní kultury”?</a:t>
            </a:r>
            <a:endParaRPr/>
          </a:p>
          <a:p>
            <a:pPr marL="457200" lvl="0" indent="-342900" algn="l" rtl="0">
              <a:spcBef>
                <a:spcPts val="0"/>
              </a:spcBef>
              <a:spcAft>
                <a:spcPts val="0"/>
              </a:spcAft>
              <a:buSzPts val="1800"/>
              <a:buChar char="●"/>
            </a:pPr>
            <a:r>
              <a:rPr lang="cs" i="1"/>
              <a:t>Interactive acculturation model (Bourhis et al., 1997), , BAM + SIT (Mana, A., Orr, E., &amp; Mana, Y. (2009)), RAEM (Navas et al., 2005), ...</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“Kolika jazyky mluvíš, tolikrát jsi člověkem”</a:t>
            </a:r>
            <a:endParaRPr/>
          </a:p>
        </p:txBody>
      </p:sp>
      <p:sp>
        <p:nvSpPr>
          <p:cNvPr id="103" name="Google Shape;103;p20"/>
          <p:cNvSpPr txBox="1">
            <a:spLocks noGrp="1"/>
          </p:cNvSpPr>
          <p:nvPr>
            <p:ph type="body" idx="1"/>
          </p:nvPr>
        </p:nvSpPr>
        <p:spPr>
          <a:xfrm>
            <a:off x="311700" y="101772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Člověk ⇔ jazyk</a:t>
            </a:r>
            <a:endParaRPr/>
          </a:p>
          <a:p>
            <a:pPr marL="457200" lvl="0" indent="-342900" algn="l" rtl="0">
              <a:spcBef>
                <a:spcPts val="0"/>
              </a:spcBef>
              <a:spcAft>
                <a:spcPts val="0"/>
              </a:spcAft>
              <a:buSzPts val="1800"/>
              <a:buChar char="●"/>
            </a:pPr>
            <a:r>
              <a:rPr lang="cs"/>
              <a:t>Jazyk = svět, realita?</a:t>
            </a:r>
            <a:endParaRPr/>
          </a:p>
          <a:p>
            <a:pPr marL="457200" lvl="0" indent="-342900" algn="l" rtl="0">
              <a:spcBef>
                <a:spcPts val="0"/>
              </a:spcBef>
              <a:spcAft>
                <a:spcPts val="0"/>
              </a:spcAft>
              <a:buSzPts val="1800"/>
              <a:buChar char="●"/>
            </a:pPr>
            <a:r>
              <a:rPr lang="cs"/>
              <a:t>Jazyk -&gt; myšlení, vnímání, pociťování?</a:t>
            </a:r>
            <a:endParaRPr/>
          </a:p>
          <a:p>
            <a:pPr marL="0" lvl="0" indent="0" algn="l" rtl="0">
              <a:spcBef>
                <a:spcPts val="1600"/>
              </a:spcBef>
              <a:spcAft>
                <a:spcPts val="0"/>
              </a:spcAft>
              <a:buNone/>
            </a:pPr>
            <a:r>
              <a:rPr lang="cs" b="1"/>
              <a:t>Sapir-Whorfova hypotéza</a:t>
            </a:r>
            <a:endParaRPr b="1"/>
          </a:p>
          <a:p>
            <a:pPr marL="0" lvl="0" indent="0" algn="l" rtl="0">
              <a:spcBef>
                <a:spcPts val="1600"/>
              </a:spcBef>
              <a:spcAft>
                <a:spcPts val="0"/>
              </a:spcAft>
              <a:buNone/>
            </a:pPr>
            <a:r>
              <a:rPr lang="cs" i="1"/>
              <a:t>„[…] ‚skutečný svět‘ je z velké části nevědomě vybudovaný na jazykových zvyklostech dané skupiny. Žádné dva jazyky nejsou natolik podobné, aby mohly být považovány za reprezentace stejné sociální reality. […] Vidíme a slyšíme a dále zažíváme většinou to, co zažíváme, protože jazykové zvyklosti naší komunity předurčují určitý výběr interpretací.“</a:t>
            </a:r>
            <a:endParaRPr i="1"/>
          </a:p>
          <a:p>
            <a:pPr marL="0" lvl="0" indent="0" algn="r" rtl="0">
              <a:spcBef>
                <a:spcPts val="1600"/>
              </a:spcBef>
              <a:spcAft>
                <a:spcPts val="0"/>
              </a:spcAft>
              <a:buNone/>
            </a:pPr>
            <a:r>
              <a:rPr lang="cs"/>
              <a:t>Edward Sapir, 1929</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0" name="Google Shape;110;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1269</Words>
  <Application>Microsoft Office PowerPoint</Application>
  <PresentationFormat>Předvádění na obrazovce (16:9)</PresentationFormat>
  <Paragraphs>106</Paragraphs>
  <Slides>23</Slides>
  <Notes>15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Playfair Display</vt:lpstr>
      <vt:lpstr>Courier New</vt:lpstr>
      <vt:lpstr>Arial</vt:lpstr>
      <vt:lpstr>Oswald</vt:lpstr>
      <vt:lpstr>Montserrat</vt:lpstr>
      <vt:lpstr>Pop</vt:lpstr>
      <vt:lpstr>Osobnost v kontextu</vt:lpstr>
      <vt:lpstr>Velcí bílí muži na cestách</vt:lpstr>
      <vt:lpstr>Kulturní vlivy</vt:lpstr>
      <vt:lpstr>Co můžeme zkoumat/měřit napříč kulturami?</vt:lpstr>
      <vt:lpstr>Enkulturace / akulturace</vt:lpstr>
      <vt:lpstr>Akulturační model Johna Berryho a kolegů (1990+)</vt:lpstr>
      <vt:lpstr>Námitky a aktualizace</vt:lpstr>
      <vt:lpstr>“Kolika jazyky mluvíš, tolikrát jsi člověkem”</vt:lpstr>
      <vt:lpstr>Prezentace aplikace PowerPoint</vt:lpstr>
      <vt:lpstr>Prezentace aplikace PowerPoint</vt:lpstr>
      <vt:lpstr>Prezentace aplikace PowerPoint</vt:lpstr>
      <vt:lpstr>Jméno pro každý kontext</vt:lpstr>
      <vt:lpstr>Systém jmen (systém adresování a reference)</vt:lpstr>
      <vt:lpstr>Rozdělujeme svět</vt:lpstr>
      <vt:lpstr>Anebo spíše ne</vt:lpstr>
      <vt:lpstr>„Testovací mánie“ a hledání individuálních (a skupinových) rozdílů </vt:lpstr>
      <vt:lpstr>Army Beta: „neverbální test“</vt:lpstr>
      <vt:lpstr>Mýtus „kulturně nezávislých“ testů (CFT20R)</vt:lpstr>
      <vt:lpstr>Proč nelze při zjišťování vzdělávacích potřeb spoléhat pouze na testy IQ?</vt:lpstr>
      <vt:lpstr>Účinky sociálního znevýhodnění na výkon v „abstraktním“ testu CFT20R</vt:lpstr>
      <vt:lpstr>Přístup A – společná norma zohledňující zastoupení znevýhodněné skupiny v populaci </vt:lpstr>
      <vt:lpstr>Přístup B – užití specifických norem nebo znalosti o výkonu specifické populace</vt:lpstr>
      <vt:lpstr>Jak se dokáže psychologie osobnosti proměnit?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Osobnost v kontextu</dc:title>
  <cp:lastModifiedBy>Mai Hoa Nguyenová</cp:lastModifiedBy>
  <cp:revision>5</cp:revision>
  <dcterms:modified xsi:type="dcterms:W3CDTF">2019-11-26T10:02:40Z</dcterms:modified>
</cp:coreProperties>
</file>