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4" r:id="rId5"/>
    <p:sldId id="261" r:id="rId6"/>
    <p:sldId id="269" r:id="rId7"/>
    <p:sldId id="263" r:id="rId8"/>
    <p:sldId id="265" r:id="rId9"/>
    <p:sldId id="259" r:id="rId10"/>
    <p:sldId id="262" r:id="rId11"/>
    <p:sldId id="270" r:id="rId12"/>
    <p:sldId id="266" r:id="rId13"/>
    <p:sldId id="267" r:id="rId14"/>
    <p:sldId id="26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5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66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94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7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83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0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63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8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18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0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33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6ACAB-DAB3-45E7-BFF2-C95E8686A91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10BF-B991-4483-9099-58240D4F6E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28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GazyH6fQQ4" TargetMode="External"/><Relationship Id="rId2" Type="http://schemas.openxmlformats.org/officeDocument/2006/relationships/hyperlink" Target="https://www.youtube.com/watch?v=MOgowRy2WC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uricata suricatta SD Zoo 2008.jpg">
            <a:extLst>
              <a:ext uri="{FF2B5EF4-FFF2-40B4-BE49-F238E27FC236}">
                <a16:creationId xmlns:a16="http://schemas.microsoft.com/office/drawing/2014/main" id="{D2367B71-70A5-4E42-B3F4-5F20C41E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709549"/>
            <a:ext cx="8178799" cy="543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4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B9EF4-9B2A-4C4E-A668-8DF1D6F9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nepoznávat nepoznatelné?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2AF2C5-A665-4D95-B798-AC91E074A4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 </a:t>
            </a:r>
            <a:r>
              <a:rPr lang="cs-CZ" b="1" dirty="0"/>
              <a:t>predikci</a:t>
            </a:r>
            <a:r>
              <a:rPr lang="cs-CZ" dirty="0"/>
              <a:t>, </a:t>
            </a:r>
            <a:r>
              <a:rPr lang="cs-CZ" b="1" dirty="0"/>
              <a:t>kontrole</a:t>
            </a:r>
            <a:r>
              <a:rPr lang="cs-CZ" dirty="0"/>
              <a:t> a </a:t>
            </a:r>
            <a:r>
              <a:rPr lang="cs-CZ" b="1" dirty="0"/>
              <a:t>modifikaci</a:t>
            </a:r>
            <a:r>
              <a:rPr lang="cs-CZ" dirty="0"/>
              <a:t> chování není zapotřebí není zapotřebí </a:t>
            </a:r>
            <a:r>
              <a:rPr lang="cs-CZ" dirty="0" err="1"/>
              <a:t>mysteriozních</a:t>
            </a:r>
            <a:r>
              <a:rPr lang="cs-CZ" dirty="0"/>
              <a:t> pojmů, jako je Id, Ego, </a:t>
            </a:r>
            <a:r>
              <a:rPr lang="cs-CZ" dirty="0" err="1"/>
              <a:t>SuperEgo</a:t>
            </a:r>
            <a:r>
              <a:rPr lang="cs-CZ" dirty="0"/>
              <a:t>, libido, vůle, motivace či emoce.</a:t>
            </a:r>
          </a:p>
          <a:p>
            <a:r>
              <a:rPr lang="cs-CZ" dirty="0"/>
              <a:t>Jsou to jen zkratky pro naše nedokonalé pochopení procesů, které se v nás odehrávají.</a:t>
            </a:r>
          </a:p>
          <a:p>
            <a:r>
              <a:rPr lang="cs-CZ" dirty="0"/>
              <a:t>Více nás matou, než by přinášely porozumění – „</a:t>
            </a:r>
            <a:r>
              <a:rPr lang="cs-CZ" i="1" dirty="0"/>
              <a:t>člověk nyní rozumí sám sobě stejně, jako před dvěma tisíci let</a:t>
            </a:r>
            <a:r>
              <a:rPr lang="cs-CZ" dirty="0"/>
              <a:t>“.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DD99E9-493C-427E-9755-17DE6A7CCA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i="1" dirty="0"/>
              <a:t>Chování</a:t>
            </a:r>
          </a:p>
          <a:p>
            <a:pPr lvl="1"/>
            <a:r>
              <a:rPr lang="cs-CZ" dirty="0"/>
              <a:t>je zákonité. </a:t>
            </a:r>
          </a:p>
          <a:p>
            <a:pPr lvl="1"/>
            <a:r>
              <a:rPr lang="cs-CZ" dirty="0"/>
              <a:t>je predikovatelné</a:t>
            </a:r>
          </a:p>
          <a:p>
            <a:pPr lvl="1"/>
            <a:r>
              <a:rPr lang="cs-CZ" dirty="0"/>
              <a:t>Je kontrolovatelné </a:t>
            </a:r>
          </a:p>
          <a:p>
            <a:endParaRPr lang="cs-CZ" i="1" dirty="0"/>
          </a:p>
          <a:p>
            <a:r>
              <a:rPr lang="cs-CZ" i="1" dirty="0"/>
              <a:t>Funkční analýza chování</a:t>
            </a:r>
          </a:p>
          <a:p>
            <a:pPr lvl="1"/>
            <a:r>
              <a:rPr lang="cs-CZ" dirty="0"/>
              <a:t>Většina chování má své antecedenty pozorovatelné v prostředí</a:t>
            </a:r>
          </a:p>
          <a:p>
            <a:pPr lvl="1"/>
            <a:endParaRPr lang="cs-CZ" dirty="0"/>
          </a:p>
          <a:p>
            <a:r>
              <a:rPr lang="cs-CZ" dirty="0"/>
              <a:t>Zkoumejme tedy </a:t>
            </a:r>
            <a:r>
              <a:rPr lang="cs-CZ" i="1" dirty="0"/>
              <a:t>proměnné prostředí</a:t>
            </a:r>
          </a:p>
          <a:p>
            <a:pPr lvl="1"/>
            <a:r>
              <a:rPr lang="cs-CZ" dirty="0"/>
              <a:t>K čemu se ptát na hlad, když stačí vědět, kdy dítě naposledy jedlo?</a:t>
            </a:r>
          </a:p>
        </p:txBody>
      </p:sp>
    </p:spTree>
    <p:extLst>
      <p:ext uri="{BB962C8B-B14F-4D97-AF65-F5344CB8AC3E}">
        <p14:creationId xmlns:p14="http://schemas.microsoft.com/office/powerpoint/2010/main" val="246191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66E7C-9F1A-4BC2-B540-856CD237C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Paradigmata psychologie osobnosti</a:t>
            </a:r>
          </a:p>
        </p:txBody>
      </p:sp>
    </p:spTree>
    <p:extLst>
      <p:ext uri="{BB962C8B-B14F-4D97-AF65-F5344CB8AC3E}">
        <p14:creationId xmlns:p14="http://schemas.microsoft.com/office/powerpoint/2010/main" val="258678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E0BF788-36B8-4B91-B825-2412BCA1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cs-CZ" dirty="0"/>
              <a:t>Sociální chování a společenské rituály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78B10BF-E61B-4F89-968B-607B4167B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Lidé jsou přeci jen poněkud složitější než holubi…</a:t>
            </a:r>
          </a:p>
          <a:p>
            <a:pPr lvl="1"/>
            <a:r>
              <a:rPr lang="cs-CZ" dirty="0"/>
              <a:t>Primární posilování (přímá odměna - voda, jídlo) nepostačuje k vysvětlení chování</a:t>
            </a:r>
          </a:p>
          <a:p>
            <a:pPr lvl="1"/>
            <a:r>
              <a:rPr lang="cs-CZ" dirty="0"/>
              <a:t>Sekundární podmíněné  posilování – nepřímé odměny, které jsou prostředkem (peníze, přízeň druhé osoby…)</a:t>
            </a:r>
          </a:p>
          <a:p>
            <a:r>
              <a:rPr lang="cs-CZ" dirty="0"/>
              <a:t>Jak to může fungovat ve složitějším prostředí?</a:t>
            </a:r>
          </a:p>
          <a:p>
            <a:pPr lvl="1"/>
            <a:r>
              <a:rPr lang="cs-CZ" dirty="0"/>
              <a:t>Podnětová generalizace</a:t>
            </a:r>
          </a:p>
          <a:p>
            <a:pPr lvl="1"/>
            <a:r>
              <a:rPr lang="cs-CZ" dirty="0"/>
              <a:t>Podnětová diskriminace</a:t>
            </a:r>
          </a:p>
          <a:p>
            <a:pPr lvl="1"/>
            <a:r>
              <a:rPr lang="cs-CZ" dirty="0"/>
              <a:t>Neschopnost adekvátně uplatnit obé vede k maladaptaci</a:t>
            </a:r>
          </a:p>
          <a:p>
            <a:pPr lvl="1"/>
            <a:r>
              <a:rPr lang="cs-CZ" dirty="0"/>
              <a:t>Posílení nežádoucího chování</a:t>
            </a:r>
          </a:p>
          <a:p>
            <a:r>
              <a:rPr lang="cs-CZ" dirty="0"/>
              <a:t>‚Rys‘ je v tomto smyslu celek dlouhodobě posilovaného chování</a:t>
            </a:r>
          </a:p>
          <a:p>
            <a:r>
              <a:rPr lang="cs-CZ" dirty="0"/>
              <a:t>‚Rituály‘ jsou chování spojená s neadekvátním očekáváním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41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C08DE-20CF-414D-AE36-0D8C0975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Kargo kult – nefunkční rituál</a:t>
            </a:r>
          </a:p>
        </p:txBody>
      </p:sp>
      <p:pic>
        <p:nvPicPr>
          <p:cNvPr id="1026" name="Picture 2" descr="https://cdn-images-1.medium.com/max/1600/1*e4LbvQ_88RersYSzAikepA.png">
            <a:extLst>
              <a:ext uri="{FF2B5EF4-FFF2-40B4-BE49-F238E27FC236}">
                <a16:creationId xmlns:a16="http://schemas.microsoft.com/office/drawing/2014/main" id="{E54F8B11-BE3B-40D7-8A5B-8E30AEBE2B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4" y="2103120"/>
            <a:ext cx="9153747" cy="40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9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267EF9-E7B5-479B-8931-C7B3E1FFE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Ten commandments </a:t>
            </a: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28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338CE70-C0BB-4EE9-BA9A-CB488A950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12" y="1549967"/>
            <a:ext cx="6747176" cy="50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1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D8778-22AD-4991-B976-FCDB851CD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behaviorálních přístupů – některé linie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C8E418-9FFF-4124-811B-FCA541356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226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N. Miller a J. </a:t>
            </a:r>
            <a:r>
              <a:rPr lang="cs-CZ" dirty="0" err="1"/>
              <a:t>Dollard</a:t>
            </a:r>
            <a:r>
              <a:rPr lang="cs-CZ" dirty="0"/>
              <a:t> – integrace dynamické psychologie a vědy o chování</a:t>
            </a:r>
          </a:p>
          <a:p>
            <a:r>
              <a:rPr lang="cs-CZ" dirty="0"/>
              <a:t>Teorie sociálního učení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r>
              <a:rPr lang="cs-CZ" dirty="0"/>
              <a:t>Behaviorální terapie a kognitivně-behaviorální terapie</a:t>
            </a:r>
          </a:p>
          <a:p>
            <a:r>
              <a:rPr lang="cs-CZ" dirty="0"/>
              <a:t>A. Beck – kognice + chování - </a:t>
            </a:r>
          </a:p>
          <a:p>
            <a:pPr lvl="1"/>
            <a:r>
              <a:rPr lang="cs-CZ" dirty="0"/>
              <a:t>N. přesvědčení o sobě -&gt; o světě -&gt; o budoucnosti</a:t>
            </a:r>
          </a:p>
          <a:p>
            <a:r>
              <a:rPr lang="cs-CZ" dirty="0"/>
              <a:t>V ČSSR ‚RET‘ – Kratochvíl a spol.</a:t>
            </a:r>
          </a:p>
          <a:p>
            <a:r>
              <a:rPr lang="cs-CZ" dirty="0" err="1"/>
              <a:t>Averzivní</a:t>
            </a:r>
            <a:r>
              <a:rPr lang="cs-CZ" dirty="0"/>
              <a:t> terapie, zaplavení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Problematické praxe i ‚</a:t>
            </a:r>
            <a:r>
              <a:rPr lang="cs-CZ" dirty="0" err="1"/>
              <a:t>nejůspěšnější</a:t>
            </a:r>
            <a:r>
              <a:rPr lang="cs-CZ" dirty="0"/>
              <a:t> terapie‘</a:t>
            </a:r>
          </a:p>
        </p:txBody>
      </p:sp>
    </p:spTree>
    <p:extLst>
      <p:ext uri="{BB962C8B-B14F-4D97-AF65-F5344CB8AC3E}">
        <p14:creationId xmlns:p14="http://schemas.microsoft.com/office/powerpoint/2010/main" val="248067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982499-B7A2-42E4-8093-C836AE230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41400"/>
            <a:ext cx="7772400" cy="2387600"/>
          </a:xfrm>
        </p:spPr>
        <p:txBody>
          <a:bodyPr>
            <a:normAutofit/>
          </a:bodyPr>
          <a:lstStyle/>
          <a:p>
            <a:r>
              <a:rPr lang="cs-CZ" sz="16600" b="1" dirty="0"/>
              <a:t>S -&gt; R</a:t>
            </a:r>
            <a:endParaRPr lang="cs-CZ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3266F2-545D-4B39-ACBA-5F5FDB846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 dost?</a:t>
            </a:r>
          </a:p>
          <a:p>
            <a:r>
              <a:rPr lang="cs-CZ" dirty="0" err="1"/>
              <a:t>Burrhus</a:t>
            </a:r>
            <a:r>
              <a:rPr lang="cs-CZ" dirty="0"/>
              <a:t> </a:t>
            </a:r>
            <a:r>
              <a:rPr lang="cs-CZ" dirty="0" err="1"/>
              <a:t>Frederic</a:t>
            </a:r>
            <a:r>
              <a:rPr lang="cs-CZ" dirty="0"/>
              <a:t> </a:t>
            </a:r>
            <a:r>
              <a:rPr lang="cs-CZ" dirty="0" err="1"/>
              <a:t>Skinner</a:t>
            </a:r>
            <a:r>
              <a:rPr lang="cs-CZ" dirty="0"/>
              <a:t> </a:t>
            </a:r>
          </a:p>
          <a:p>
            <a:r>
              <a:rPr lang="cs-CZ" dirty="0"/>
              <a:t>(1904 – 1990)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51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9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D4520A-BFCB-49D5-9C65-ED277A06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532214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Proč poznávat nepoznatelné?</a:t>
            </a:r>
          </a:p>
        </p:txBody>
      </p:sp>
      <p:pic>
        <p:nvPicPr>
          <p:cNvPr id="2052" name="Picture 4" descr="VÃ½sledek obrÃ¡zku pro Burrhus Frederic Skinner">
            <a:extLst>
              <a:ext uri="{FF2B5EF4-FFF2-40B4-BE49-F238E27FC236}">
                <a16:creationId xmlns:a16="http://schemas.microsoft.com/office/drawing/2014/main" id="{952029DC-F264-4234-855D-9E4D0422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33" y="139382"/>
            <a:ext cx="7562523" cy="50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9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EB5E569-18C4-48ED-B3D1-242E6BD7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822" y="206460"/>
            <a:ext cx="8334103" cy="6404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337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B36C2A9-D3A5-4914-80E3-27998BF2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Východiska: Klasické podmiňování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0CB4390B-1A95-40E1-AD22-ACE83DF178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I. P. Pavlov (1849 – 1936)</a:t>
            </a:r>
          </a:p>
          <a:p>
            <a:endParaRPr lang="cs-CZ" dirty="0"/>
          </a:p>
          <a:p>
            <a:r>
              <a:rPr lang="cs-CZ" dirty="0"/>
              <a:t>Nepodmíněný podnět</a:t>
            </a:r>
          </a:p>
          <a:p>
            <a:r>
              <a:rPr lang="cs-CZ" dirty="0"/>
              <a:t>Nepodmíněný reflex</a:t>
            </a:r>
          </a:p>
          <a:p>
            <a:r>
              <a:rPr lang="cs-CZ" dirty="0"/>
              <a:t>Podmíněný podnět je </a:t>
            </a:r>
            <a:r>
              <a:rPr lang="cs-CZ" i="1" dirty="0"/>
              <a:t>posílením</a:t>
            </a:r>
            <a:r>
              <a:rPr lang="cs-CZ" dirty="0"/>
              <a:t> podmíněného reflexu</a:t>
            </a:r>
          </a:p>
          <a:p>
            <a:endParaRPr lang="cs-CZ" dirty="0"/>
          </a:p>
          <a:p>
            <a:r>
              <a:rPr lang="cs-CZ" dirty="0"/>
              <a:t>… a hrozné věci, které dělal psům i lidem</a:t>
            </a:r>
          </a:p>
          <a:p>
            <a:endParaRPr lang="cs-CZ" dirty="0"/>
          </a:p>
        </p:txBody>
      </p:sp>
      <p:pic>
        <p:nvPicPr>
          <p:cNvPr id="3074" name="Picture 2" descr="Ivan Pavlov nobel.jpg">
            <a:extLst>
              <a:ext uri="{FF2B5EF4-FFF2-40B4-BE49-F238E27FC236}">
                <a16:creationId xmlns:a16="http://schemas.microsoft.com/office/drawing/2014/main" id="{1FCEA477-1B68-40E1-9D89-00EF1BE91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690688"/>
            <a:ext cx="3279471" cy="46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9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4459BEF-78FE-4712-9579-1E91714447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7" y="556037"/>
            <a:ext cx="8534805" cy="5745925"/>
          </a:xfrm>
        </p:spPr>
      </p:pic>
    </p:spTree>
    <p:extLst>
      <p:ext uri="{BB962C8B-B14F-4D97-AF65-F5344CB8AC3E}">
        <p14:creationId xmlns:p14="http://schemas.microsoft.com/office/powerpoint/2010/main" val="308532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46D8A-595B-4E6E-9871-8D26E8683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Klasický behaviorismus (1. pol. 20. století, USA)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26AA85-88C5-41CF-830D-3DF0008749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J. Watson: „Dejte mi tucet zdravých dětí…“</a:t>
            </a:r>
          </a:p>
          <a:p>
            <a:r>
              <a:rPr lang="cs-CZ" dirty="0"/>
              <a:t>E. L. </a:t>
            </a:r>
            <a:r>
              <a:rPr lang="cs-CZ" dirty="0" err="1"/>
              <a:t>Thorndike</a:t>
            </a:r>
            <a:r>
              <a:rPr lang="cs-CZ" dirty="0"/>
              <a:t>: Operační, instrumentální podmiňování.</a:t>
            </a:r>
          </a:p>
          <a:p>
            <a:r>
              <a:rPr lang="cs-CZ" dirty="0"/>
              <a:t>B. F. </a:t>
            </a:r>
            <a:r>
              <a:rPr lang="cs-CZ" dirty="0" err="1"/>
              <a:t>Skinner</a:t>
            </a:r>
            <a:r>
              <a:rPr lang="cs-CZ" dirty="0"/>
              <a:t>:</a:t>
            </a:r>
            <a:r>
              <a:rPr lang="cs-CZ" i="1" dirty="0"/>
              <a:t> </a:t>
            </a:r>
          </a:p>
          <a:p>
            <a:pPr lvl="1"/>
            <a:r>
              <a:rPr lang="cs-CZ" i="1" dirty="0"/>
              <a:t>posilňující</a:t>
            </a:r>
            <a:r>
              <a:rPr lang="cs-CZ" dirty="0"/>
              <a:t> prvek je spojen s odpovědí, je </a:t>
            </a:r>
            <a:r>
              <a:rPr lang="cs-CZ" i="1" dirty="0"/>
              <a:t>operační – „</a:t>
            </a:r>
            <a:r>
              <a:rPr lang="cs-CZ" i="1" dirty="0" err="1"/>
              <a:t>operant</a:t>
            </a:r>
            <a:r>
              <a:rPr lang="cs-CZ" i="1" dirty="0"/>
              <a:t>“.</a:t>
            </a:r>
          </a:p>
          <a:p>
            <a:pPr lvl="1"/>
            <a:r>
              <a:rPr lang="cs-CZ" i="1" dirty="0" err="1"/>
              <a:t>Respodent</a:t>
            </a:r>
            <a:r>
              <a:rPr lang="cs-CZ" i="1" dirty="0"/>
              <a:t> </a:t>
            </a:r>
            <a:r>
              <a:rPr lang="cs-CZ" dirty="0"/>
              <a:t>je vyvolaný.</a:t>
            </a:r>
            <a:r>
              <a:rPr lang="cs-CZ" i="1" dirty="0"/>
              <a:t>  </a:t>
            </a:r>
            <a:r>
              <a:rPr lang="cs-CZ" dirty="0"/>
              <a:t>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679621-8CBD-46CF-982C-DE70A251DF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Pokud pes sliní, neb vidí a cítí maso, jde o </a:t>
            </a:r>
            <a:r>
              <a:rPr lang="cs-CZ" i="1" dirty="0"/>
              <a:t>respondent. </a:t>
            </a:r>
            <a:r>
              <a:rPr lang="cs-CZ" dirty="0"/>
              <a:t>Pokud</a:t>
            </a:r>
            <a:r>
              <a:rPr lang="cs-CZ" i="1" dirty="0"/>
              <a:t> </a:t>
            </a:r>
            <a:r>
              <a:rPr lang="cs-CZ" dirty="0"/>
              <a:t>jej anticipuje (vidí světlo), jde též o </a:t>
            </a:r>
            <a:r>
              <a:rPr lang="cs-CZ" i="1" dirty="0"/>
              <a:t>respondent</a:t>
            </a:r>
            <a:r>
              <a:rPr lang="cs-CZ" dirty="0"/>
              <a:t>.</a:t>
            </a:r>
          </a:p>
          <a:p>
            <a:endParaRPr lang="cs-CZ" i="1" dirty="0"/>
          </a:p>
          <a:p>
            <a:r>
              <a:rPr lang="cs-CZ" dirty="0"/>
              <a:t>Pokud holub mačká páčku, jde o </a:t>
            </a:r>
            <a:r>
              <a:rPr lang="cs-CZ" i="1" dirty="0" err="1"/>
              <a:t>operant</a:t>
            </a:r>
            <a:r>
              <a:rPr lang="cs-CZ" i="1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99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1EF0BD-B90A-4857-8492-A973E732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Funkční rozvrhy podmiňování</a:t>
            </a:r>
          </a:p>
        </p:txBody>
      </p:sp>
      <p:pic>
        <p:nvPicPr>
          <p:cNvPr id="21" name="Zástupný symbol pro obsah 7">
            <a:extLst>
              <a:ext uri="{FF2B5EF4-FFF2-40B4-BE49-F238E27FC236}">
                <a16:creationId xmlns:a16="http://schemas.microsoft.com/office/drawing/2014/main" id="{53F04C6B-77AF-476D-9E48-9E9536153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32" y="1557662"/>
            <a:ext cx="6387736" cy="515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7D856B-8317-470D-8EF7-375A8457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Psycholog</a:t>
            </a:r>
            <a:r>
              <a:rPr lang="en-US" dirty="0"/>
              <a:t>, </a:t>
            </a:r>
            <a:r>
              <a:rPr lang="en-US" dirty="0" err="1"/>
              <a:t>básník</a:t>
            </a:r>
            <a:r>
              <a:rPr lang="en-US" dirty="0"/>
              <a:t> a </a:t>
            </a:r>
            <a:r>
              <a:rPr lang="en-US" dirty="0" err="1"/>
              <a:t>vynálezce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255E33-7AE3-44F8-9D59-D999B84A1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284835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Operant</a:t>
            </a:r>
            <a:r>
              <a:rPr lang="cs-CZ" sz="2400" dirty="0"/>
              <a:t> </a:t>
            </a:r>
            <a:r>
              <a:rPr lang="cs-CZ" sz="2400" dirty="0" err="1"/>
              <a:t>conditioning</a:t>
            </a:r>
            <a:r>
              <a:rPr lang="cs-CZ" sz="2400" dirty="0"/>
              <a:t> </a:t>
            </a:r>
            <a:r>
              <a:rPr lang="cs-CZ" sz="2400" dirty="0" err="1"/>
              <a:t>chamber</a:t>
            </a:r>
            <a:r>
              <a:rPr lang="cs-CZ" sz="2400" dirty="0"/>
              <a:t> (vulgo „</a:t>
            </a:r>
            <a:r>
              <a:rPr lang="cs-CZ" sz="2400" dirty="0" err="1"/>
              <a:t>Skinner‘s</a:t>
            </a:r>
            <a:r>
              <a:rPr lang="cs-CZ" sz="2400" dirty="0"/>
              <a:t> box“)</a:t>
            </a:r>
            <a:endParaRPr lang="en-US" sz="2400" dirty="0"/>
          </a:p>
          <a:p>
            <a:pPr marL="0" indent="0">
              <a:buNone/>
            </a:pPr>
            <a:r>
              <a:rPr lang="en-US" sz="1700" dirty="0">
                <a:hlinkClick r:id="rId2"/>
              </a:rPr>
              <a:t>https://www.youtube.com/watch?v=MOgowRy2WC0</a:t>
            </a:r>
            <a:endParaRPr lang="cs-CZ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400" dirty="0" err="1"/>
              <a:t>Holubí</a:t>
            </a:r>
            <a:r>
              <a:rPr lang="en-US" sz="2400" dirty="0"/>
              <a:t> ping-pong</a:t>
            </a:r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https://youtu.be/vGazyH6fQQ4</a:t>
            </a:r>
            <a:endParaRPr lang="cs-CZ" sz="1700" dirty="0"/>
          </a:p>
          <a:p>
            <a:pPr marL="0"/>
            <a:endParaRPr lang="cs-CZ" sz="1700" dirty="0"/>
          </a:p>
          <a:p>
            <a:pPr marL="0" indent="0">
              <a:buNone/>
            </a:pPr>
            <a:r>
              <a:rPr lang="cs-CZ" sz="2400" dirty="0" err="1"/>
              <a:t>Learning</a:t>
            </a:r>
            <a:r>
              <a:rPr lang="cs-CZ" sz="2400" dirty="0"/>
              <a:t> </a:t>
            </a:r>
            <a:r>
              <a:rPr lang="cs-CZ" sz="2400" dirty="0" err="1"/>
              <a:t>machine</a:t>
            </a:r>
            <a:r>
              <a:rPr lang="cs-CZ" sz="2400" dirty="0"/>
              <a:t> -&gt;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0AAD177-18E6-48A4-9270-B1D420F9E0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64" y="1567659"/>
            <a:ext cx="3383139" cy="4609304"/>
          </a:xfrm>
        </p:spPr>
      </p:pic>
    </p:spTree>
    <p:extLst>
      <p:ext uri="{BB962C8B-B14F-4D97-AF65-F5344CB8AC3E}">
        <p14:creationId xmlns:p14="http://schemas.microsoft.com/office/powerpoint/2010/main" val="41714282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473</Words>
  <Application>Microsoft Office PowerPoint</Application>
  <PresentationFormat>Předvádění na obrazovce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S -&gt; R</vt:lpstr>
      <vt:lpstr>Proč poznávat nepoznatelné?</vt:lpstr>
      <vt:lpstr>Prezentace aplikace PowerPoint</vt:lpstr>
      <vt:lpstr>Východiska: Klasické podmiňování</vt:lpstr>
      <vt:lpstr>Prezentace aplikace PowerPoint</vt:lpstr>
      <vt:lpstr>Klasický behaviorismus (1. pol. 20. století, USA)</vt:lpstr>
      <vt:lpstr>Funkční rozvrhy podmiňování</vt:lpstr>
      <vt:lpstr>Psycholog, básník a vynálezce</vt:lpstr>
      <vt:lpstr>Proč nepoznávat nepoznatelné?</vt:lpstr>
      <vt:lpstr>Paradigmata psychologie osobnosti</vt:lpstr>
      <vt:lpstr>Sociální chování a společenské rituály</vt:lpstr>
      <vt:lpstr>Kargo kult – nefunkční rituál</vt:lpstr>
      <vt:lpstr>Ten commandments </vt:lpstr>
      <vt:lpstr>Další vývoj behaviorálních přístupů – některé linie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Širůček</dc:creator>
  <cp:lastModifiedBy>Jan Širůček</cp:lastModifiedBy>
  <cp:revision>9</cp:revision>
  <dcterms:created xsi:type="dcterms:W3CDTF">2018-11-05T06:14:16Z</dcterms:created>
  <dcterms:modified xsi:type="dcterms:W3CDTF">2019-11-05T10:42:13Z</dcterms:modified>
</cp:coreProperties>
</file>