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Nunito" panose="020B0604020202020204" charset="-18"/>
      <p:regular r:id="rId16"/>
      <p:bold r:id="rId17"/>
      <p:italic r:id="rId18"/>
      <p:boldItalic r:id="rId19"/>
    </p:embeddedFont>
    <p:embeddedFont>
      <p:font typeface="Calibri" panose="020F0502020204030204" pitchFamily="34" charset="0"/>
      <p:regular r:id="rId20"/>
      <p:bold r:id="rId21"/>
      <p:italic r:id="rId22"/>
      <p:boldItalic r:id="rId23"/>
    </p:embeddedFont>
    <p:embeddedFont>
      <p:font typeface="Maven Pro" panose="020B0604020202020204" charset="-18"/>
      <p:regular r:id="rId24"/>
      <p:bold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70090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2546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75da53c3b6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75da53c3b6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0227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75da53c3b6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75da53c3b6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4751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75c7d75305_0_8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75c7d75305_0_8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27333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75caec9bc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75caec9bc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3871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75c7d75305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75c7d75305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706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75c7d75305_0_8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75c7d75305_0_8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580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75c7d75305_0_8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75c7d75305_0_8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7858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75c7d75305_0_8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75c7d75305_0_8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0920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75c7d75305_0_8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75c7d75305_0_8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7216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75da53c3b6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75da53c3b6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8600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75da53c3b6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75da53c3b6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9995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75da53c3b6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75da53c3b6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23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ran.r-project.org/web/packages/naniar/vignettes/getting-started-w-naniar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datacamp.com/courses/dealing-with-missing-data-in-r" TargetMode="External"/><Relationship Id="rId5" Type="http://schemas.openxmlformats.org/officeDocument/2006/relationships/hyperlink" Target="https://www.rdocumentation.org/packages/naniar/versions/0.0.4.9000" TargetMode="External"/><Relationship Id="rId4" Type="http://schemas.openxmlformats.org/officeDocument/2006/relationships/hyperlink" Target="https://cran.r-project.org/web/packages/naniar/naniar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Prezentace balíčku Naniar</a:t>
            </a:r>
            <a:endParaRPr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3059700" y="44481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Hana Oulehlová, Martin Štýber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2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Shadow matrix data</a:t>
            </a:r>
            <a:endParaRPr/>
          </a:p>
        </p:txBody>
      </p:sp>
      <p:sp>
        <p:nvSpPr>
          <p:cNvPr id="334" name="Google Shape;334;p22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 chybějícími hodnotami se špatně pracuje, protože se schovávají mezi ostatní data.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Tato shadow matice vykreslí každou hodnotu jako chybějící (NA) nebo nechybějící (!NA).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as_shadow()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bind_shadow() - dá naši shadow matrix do porovnání s původní matrix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Pak s těmito daty můžeme provádět souhrnou statistiku (n, mean, sd,...)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Tyto data můžu i visualizovat díky ggplot (density, boxplot, point)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3"/>
          <p:cNvSpPr txBox="1">
            <a:spLocks noGrp="1"/>
          </p:cNvSpPr>
          <p:nvPr>
            <p:ph type="title"/>
          </p:nvPr>
        </p:nvSpPr>
        <p:spPr>
          <a:xfrm>
            <a:off x="944204" y="578388"/>
            <a:ext cx="7030500" cy="999300"/>
          </a:xfrm>
          <a:prstGeom prst="rect">
            <a:avLst/>
          </a:prstGeom>
        </p:spPr>
        <p:txBody>
          <a:bodyPr spcFirstLastPara="1" wrap="square" lIns="91425" tIns="91425" rIns="101275" bIns="91425" anchor="t" anchorCtr="0">
            <a:noAutofit/>
          </a:bodyPr>
          <a:lstStyle/>
          <a:p>
            <a:pPr marL="368300" marR="994605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>
                <a:solidFill>
                  <a:srgbClr val="222222"/>
                </a:solidFill>
                <a:highlight>
                  <a:srgbClr val="FFFFFF"/>
                </a:highlight>
              </a:rPr>
              <a:t>Visualizing missingness across two variables</a:t>
            </a:r>
            <a:endParaRPr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0" name="Google Shape;340;p23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ggplot(</a:t>
            </a:r>
            <a:r>
              <a:rPr lang="cs" i="1"/>
              <a:t>dataframe</a:t>
            </a:r>
            <a:r>
              <a:rPr lang="cs"/>
              <a:t>, aes(x = </a:t>
            </a:r>
            <a:r>
              <a:rPr lang="cs" i="1"/>
              <a:t>variable</a:t>
            </a:r>
            <a:r>
              <a:rPr lang="cs"/>
              <a:t>, y = </a:t>
            </a:r>
            <a:r>
              <a:rPr lang="cs" i="1"/>
              <a:t>variable2</a:t>
            </a:r>
            <a:r>
              <a:rPr lang="cs"/>
              <a:t>)) +</a:t>
            </a:r>
            <a:endParaRPr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geom_miss_point()</a:t>
            </a:r>
            <a:endParaRPr/>
          </a:p>
          <a:p>
            <a:pPr marL="13716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- zaznamená všechny hodnoty, ale </a:t>
            </a:r>
            <a:br>
              <a:rPr lang="cs"/>
            </a:br>
            <a:r>
              <a:rPr lang="cs"/>
              <a:t>zvýrazní ty, které mají hodnoty jen</a:t>
            </a:r>
            <a:br>
              <a:rPr lang="cs"/>
            </a:br>
            <a:r>
              <a:rPr lang="cs"/>
              <a:t>z jedné proměnné</a:t>
            </a:r>
            <a:endParaRPr/>
          </a:p>
        </p:txBody>
      </p:sp>
      <p:pic>
        <p:nvPicPr>
          <p:cNvPr id="341" name="Google Shape;34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4125" y="1165325"/>
            <a:ext cx="3577450" cy="370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Impute missing values</a:t>
            </a:r>
            <a:endParaRPr/>
          </a:p>
        </p:txBody>
      </p:sp>
      <p:sp>
        <p:nvSpPr>
          <p:cNvPr id="347" name="Google Shape;347;p24"/>
          <p:cNvSpPr txBox="1">
            <a:spLocks noGrp="1"/>
          </p:cNvSpPr>
          <p:nvPr>
            <p:ph type="body" idx="1"/>
          </p:nvPr>
        </p:nvSpPr>
        <p:spPr>
          <a:xfrm>
            <a:off x="977700" y="1534650"/>
            <a:ext cx="7356600" cy="3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Impute data a poté je znovu visualizujeme, abychom viděli </a:t>
            </a:r>
            <a:r>
              <a:rPr lang="cs" dirty="0" smtClean="0"/>
              <a:t>rozdíl.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imput_below()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imput_below_if()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imput_below_at()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imput_below_all()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Střední hodnoty obecně nejsou dobré pro imputování missing values, doporučuje se </a:t>
            </a:r>
            <a:r>
              <a:rPr lang="cs" dirty="0" smtClean="0"/>
              <a:t>nepoužívat.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 dirty="0"/>
              <a:t>Imputace se pak provádí dobře pomocí balíčku </a:t>
            </a:r>
            <a:r>
              <a:rPr lang="cs" dirty="0" smtClean="0"/>
              <a:t>simputation.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Zdroje</a:t>
            </a:r>
            <a:endParaRPr/>
          </a:p>
        </p:txBody>
      </p:sp>
      <p:sp>
        <p:nvSpPr>
          <p:cNvPr id="353" name="Google Shape;353;p2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https://cran.r-project.org/web/packages/naniar/vignettes/getting-started-w-naniar.html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https://cran.r-project.org/web/packages/naniar/naniar.pdf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https://www.rdocumentation.org/packages/naniar/versions/0.0.4.9000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https://www.datacamp.com/courses/dealing-with-missing-data-in-r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3558700" y="4535050"/>
            <a:ext cx="5585400" cy="64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 b="0" i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The best thing to do with missing data is to not have any </a:t>
            </a:r>
            <a:r>
              <a:rPr lang="cs" sz="1200" i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-- Gertrude Mary Cox</a:t>
            </a:r>
            <a:endParaRPr/>
          </a:p>
        </p:txBody>
      </p:sp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1303800" y="1841475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Nástroje k prozkoumání chybějících dat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Přehled chybějících dat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Manipulace chybějících dat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Vizualizace chybějících dat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Dříve se jmenoval ggmissing</a:t>
            </a:r>
            <a:endParaRPr/>
          </a:p>
        </p:txBody>
      </p:sp>
      <p:sp>
        <p:nvSpPr>
          <p:cNvPr id="285" name="Google Shape;285;p14"/>
          <p:cNvSpPr txBox="1"/>
          <p:nvPr/>
        </p:nvSpPr>
        <p:spPr>
          <a:xfrm>
            <a:off x="1303800" y="652750"/>
            <a:ext cx="6183600" cy="9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 b="1">
                <a:latin typeface="Calibri"/>
                <a:ea typeface="Calibri"/>
                <a:cs typeface="Calibri"/>
                <a:sym typeface="Calibri"/>
              </a:rPr>
              <a:t>K čemu slouží balíček Naniar?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 balíček předpokládá?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Základní znalost v programu 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Zkušenost s vytvářením grafů v balíčku ggplot2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Zkušenost s balíčkem dplyr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Výhodou je mít i balíček visdat - v mnohém se doplňují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6"/>
          <p:cNvSpPr txBox="1">
            <a:spLocks noGrp="1"/>
          </p:cNvSpPr>
          <p:nvPr>
            <p:ph type="title"/>
          </p:nvPr>
        </p:nvSpPr>
        <p:spPr>
          <a:xfrm>
            <a:off x="1236825" y="280076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Jsou v datasetu nějaké chybějící hodnoty?</a:t>
            </a:r>
            <a:endParaRPr dirty="0"/>
          </a:p>
        </p:txBody>
      </p:sp>
      <p:sp>
        <p:nvSpPr>
          <p:cNvPr id="297" name="Google Shape;297;p16"/>
          <p:cNvSpPr txBox="1">
            <a:spLocks noGrp="1"/>
          </p:cNvSpPr>
          <p:nvPr>
            <p:ph type="body" idx="1"/>
          </p:nvPr>
        </p:nvSpPr>
        <p:spPr>
          <a:xfrm>
            <a:off x="1236825" y="1418895"/>
            <a:ext cx="7030500" cy="3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any_na() - odpověď TRUE - je tu alespoň 1 NA, FALSE - nenalezeno žádné NA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are_na() - o každé hodnotě řekne, jestli je NA nebo ne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n_miss() - počet NA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n_complete()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prop_miss() - poměr chybějících a nechybějících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miss_var_summary() - počet chybějících hodnot v každé proměnné a kolik je to procent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miss_case_summary() - počet a procenta chybějících každému subjektu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miss_var_span() - vypočítá počet chybějících hodnot v zadané proměnné pro opakující se rozpětí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7"/>
          <p:cNvSpPr txBox="1">
            <a:spLocks noGrp="1"/>
          </p:cNvSpPr>
          <p:nvPr>
            <p:ph type="title"/>
          </p:nvPr>
        </p:nvSpPr>
        <p:spPr>
          <a:xfrm>
            <a:off x="1303800" y="218431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Replacing missing values</a:t>
            </a:r>
            <a:endParaRPr dirty="0"/>
          </a:p>
        </p:txBody>
      </p:sp>
      <p:sp>
        <p:nvSpPr>
          <p:cNvPr id="303" name="Google Shape;303;p17"/>
          <p:cNvSpPr txBox="1">
            <a:spLocks noGrp="1"/>
          </p:cNvSpPr>
          <p:nvPr>
            <p:ph type="body" idx="1"/>
          </p:nvPr>
        </p:nvSpPr>
        <p:spPr>
          <a:xfrm>
            <a:off x="1303800" y="1026783"/>
            <a:ext cx="7329600" cy="31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ideal = NA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Může být ale kódováno špatně (např. “missing”, “not available”, “N/A”)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Dřív než tyto hodnoty nahradíme NA, měli bychom vědět, jak velký problém to je.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miss_scan_count(search = list(“N/A”)) - ukáže nám, v které proměnné se N/A nachází a kolikrát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replace_with_na(replace = list(</a:t>
            </a:r>
            <a:r>
              <a:rPr lang="cs" i="1" dirty="0"/>
              <a:t>variable</a:t>
            </a:r>
            <a:r>
              <a:rPr lang="cs" dirty="0"/>
              <a:t> = “N/A”)) - změní N/A na NA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	je to zdlouhavé, musí se mnohokrát opakovat příkaz s touto funkcí, zjednodušení: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replace_with_na_all()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replace_with_na_at() - pouze na vybrané části přemění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 dirty="0"/>
              <a:t>replace_with_na_if() - přemění hodnoty v proměnných, které splňují nějakou podmínku (numeric, character)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Vizualizace chybějících hodnot</a:t>
            </a:r>
            <a:endParaRPr/>
          </a:p>
        </p:txBody>
      </p:sp>
      <p:sp>
        <p:nvSpPr>
          <p:cNvPr id="309" name="Google Shape;309;p18"/>
          <p:cNvSpPr txBox="1">
            <a:spLocks noGrp="1"/>
          </p:cNvSpPr>
          <p:nvPr>
            <p:ph type="body" idx="1"/>
          </p:nvPr>
        </p:nvSpPr>
        <p:spPr>
          <a:xfrm>
            <a:off x="326000" y="1442543"/>
            <a:ext cx="74964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Klasicky ggplot2 nepracuje s missing values a z grafu je odstraní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vis_miss() - znázorní přehlednou vizualiaci missing value, kolik procent každé proměnné je missing a která pozorování to jsou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gg_miss_var(x, facet = y) - vizualizace missing value v proměnných, </a:t>
            </a:r>
            <a:r>
              <a:rPr lang="cs" dirty="0"/>
              <a:t/>
            </a:r>
            <a:br>
              <a:rPr lang="cs" dirty="0"/>
            </a:br>
            <a:r>
              <a:rPr lang="cs" dirty="0" smtClean="0"/>
              <a:t>lze </a:t>
            </a:r>
            <a:r>
              <a:rPr lang="cs" dirty="0"/>
              <a:t>zvolit facet a znázornit tak missing ve všech hodnotách dané </a:t>
            </a:r>
            <a:r>
              <a:rPr lang="cs" dirty="0" smtClean="0"/>
              <a:t/>
            </a:r>
            <a:br>
              <a:rPr lang="cs" dirty="0" smtClean="0"/>
            </a:br>
            <a:r>
              <a:rPr lang="cs" dirty="0" smtClean="0"/>
              <a:t>proměnné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gg_miss_case() - vizualizace missing value v pozorováních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gg_miss_upset() - celkový pohled na chybějící hodnoty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gg_miss_fct(x, fct = y)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 dirty="0"/>
              <a:t>gg_miss_span()</a:t>
            </a:r>
            <a:endParaRPr dirty="0"/>
          </a:p>
        </p:txBody>
      </p:sp>
      <p:pic>
        <p:nvPicPr>
          <p:cNvPr id="310" name="Google Shape;3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78700" y="2450350"/>
            <a:ext cx="3365300" cy="265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MCAR</a:t>
            </a:r>
            <a:endParaRPr dirty="0"/>
          </a:p>
        </p:txBody>
      </p:sp>
      <p:sp>
        <p:nvSpPr>
          <p:cNvPr id="316" name="Google Shape;316;p19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To jsou missing value, která nemají žádnou pozorovanou spojitost s daty. Nedokážeme ani odhadnout, jaké hodnoty by měla missing value nabývat.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Doporučuje se odstranit pozorování s těmito missing </a:t>
            </a:r>
            <a:r>
              <a:rPr lang="cs" dirty="0" smtClean="0"/>
              <a:t>value.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 dirty="0"/>
              <a:t>Zmenší se velikost vzorku, ale tyto data nebudou ovlivňovat </a:t>
            </a:r>
            <a:r>
              <a:rPr lang="cs" dirty="0" smtClean="0"/>
              <a:t>analýzy.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0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MAR</a:t>
            </a:r>
            <a:endParaRPr/>
          </a:p>
        </p:txBody>
      </p:sp>
      <p:sp>
        <p:nvSpPr>
          <p:cNvPr id="322" name="Google Shape;322;p20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Záleží na pozorovaných datech - např. pozorujeme, že s vysokými hodnotami některé proměnné, je v jiné proměnné NA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Smazat tyto NA není ideální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1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MNAR</a:t>
            </a:r>
            <a:endParaRPr dirty="0"/>
          </a:p>
        </p:txBody>
      </p:sp>
      <p:sp>
        <p:nvSpPr>
          <p:cNvPr id="328" name="Google Shape;328;p21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Má souvislost v datech, ale nemůžeme ji pozorovat. Např. zároveň s chybějícíma hodnotama v jedné proměnné, se zároveň objevují chybějící hodnoty v jiné </a:t>
            </a:r>
            <a:r>
              <a:rPr lang="cs" dirty="0" smtClean="0"/>
              <a:t>proměnné.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Data by byla zkreslena, kdybychom tyto missing value </a:t>
            </a:r>
            <a:r>
              <a:rPr lang="cs" dirty="0" smtClean="0"/>
              <a:t>vymazali.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560</Words>
  <Application>Microsoft Office PowerPoint</Application>
  <PresentationFormat>Předvádění na obrazovce (16:9)</PresentationFormat>
  <Paragraphs>77</Paragraphs>
  <Slides>13</Slides>
  <Notes>13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Nunito</vt:lpstr>
      <vt:lpstr>Calibri</vt:lpstr>
      <vt:lpstr>Maven Pro</vt:lpstr>
      <vt:lpstr>Momentum</vt:lpstr>
      <vt:lpstr>Prezentace balíčku Naniar</vt:lpstr>
      <vt:lpstr>The best thing to do with missing data is to not have any -- Gertrude Mary Cox</vt:lpstr>
      <vt:lpstr>Co balíček předpokládá?</vt:lpstr>
      <vt:lpstr>Jsou v datasetu nějaké chybějící hodnoty?</vt:lpstr>
      <vt:lpstr>Replacing missing values</vt:lpstr>
      <vt:lpstr>Vizualizace chybějících hodnot</vt:lpstr>
      <vt:lpstr>MCAR</vt:lpstr>
      <vt:lpstr>MAR</vt:lpstr>
      <vt:lpstr>MNAR</vt:lpstr>
      <vt:lpstr>Shadow matrix data</vt:lpstr>
      <vt:lpstr>Visualizing missingness across two variables  </vt:lpstr>
      <vt:lpstr>Impute missing values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balíčku Naniar</dc:title>
  <cp:lastModifiedBy>Uzivatel</cp:lastModifiedBy>
  <cp:revision>3</cp:revision>
  <dcterms:modified xsi:type="dcterms:W3CDTF">2019-12-09T16:42:04Z</dcterms:modified>
</cp:coreProperties>
</file>