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>
        <p:scale>
          <a:sx n="90" d="100"/>
          <a:sy n="90" d="100"/>
        </p:scale>
        <p:origin x="-370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636D6FB-5769-364F-8B3D-61F4DF4FE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8C3AAF6-352D-2048-A75A-FE4E0AC5E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EA124F0-696D-F140-B8C0-2A4D4A21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261037A-84FC-6545-930E-245A9F9C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88FDD86-90F0-7F47-A16D-C8A0A83E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3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014EFA-040C-1B4F-A7DB-F73F745D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FD08245-E36D-B94F-A463-3FBA0C326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1AF441A-10F3-C248-A157-A09A1BC4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77CE149-9E4A-5F42-A15B-00A79D9AE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A347856-B202-4D49-80C7-04F84E0D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0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C45A0BF4-BCAB-BB4A-80E4-7BF1C78A6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8AA143E1-DCB2-7F4C-BE45-E75DA51AB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FC11165-114D-2643-9606-63E1695B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4CD4925-DD0F-D14C-B4EC-BAF3AA721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FBB34EA-E255-6543-8B5D-D89C76D5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22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FC55B09-A54B-524C-8EF3-44638AC3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6CCDB6-A8BC-0F47-B311-AA0259E25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19A056A-853E-3141-9A67-0A1390C4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15198DE-D44E-B948-968E-F3A5E403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79F2124-A43E-2445-B1E9-E856F905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23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1ED83B9-40B8-7F42-B468-35FB98D78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311DED2-43CF-9645-9D89-DE18AC0B4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A9EC561-0275-F44E-A0C1-F4A76F32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7CC0C2E-68C2-504C-BE46-82F3364A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CAB98BA-A90D-5B45-B11E-A0E48A23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68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D8FB609-7CF4-AB42-AEA9-F6D69753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DA2FFA4-E071-E841-AA1B-A890AFD75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9CCB438F-22EA-4E4E-8C6D-C32A60553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0452590-6E9B-0148-8C44-3A85A7CA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CB042A13-0CC3-1148-9861-60E3FDE6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F58E9F47-72D4-CF48-8A00-A56FFA59F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70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2E5C6A-B385-6E43-AED3-3DD7ACDE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16FF98CF-EA9B-D844-861F-E2CAB7CC0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179DAF0-77B4-4442-99B5-2E396D51F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8C6D569B-941E-5E41-90D6-61470CD39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44FED144-49CF-C044-A07C-45FD4E0E7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0CCC8AC9-9E4B-8F45-90EC-DE00783B3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74FE684C-0214-ED45-9E01-0BA26E3B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B1525062-CBB6-0F42-8015-4112379B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57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427374-13B4-8C4A-A0FE-7DE818C4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CA52C251-661D-D842-88A1-2581D5A1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8CAEA05-77C0-D44A-B104-4586312F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C0F38562-2559-F248-8FD5-8D6EE6A9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8F2A77C-8C1C-CF40-B877-60737805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741516A-D9E3-CF4E-AF32-1D99EDB21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C2694118-6A0D-1C40-A83A-993584B1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16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110D0F5-4BF5-9C43-B34E-9DA0F391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9EDFB61-3464-2247-8588-D25767CAA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FCAF1780-4D00-B34E-8A5C-7B7593283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6953219D-ABA4-DF43-B21F-C2E140391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B5DCA37A-5D21-6B42-9CA6-70E13D52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3CD132F-7C3D-A94B-9564-2C9C0818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62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F7CEA5-8A9D-BD40-92DF-B06035DB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5FE13519-D1CC-F742-A4E6-7380BAA60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E9BF2525-0BA6-6349-B0FF-7FB7E3D1F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BE99C610-B9A1-6B48-9F07-7A6BBBBC1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BFB4DA9B-AD40-7E4B-9C59-E8EA40233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4944472-53EA-5447-B45C-3D30D3B8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83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27C4EADC-B85A-5548-8EC6-AD7EE58A9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3D19F429-D473-5143-8118-D8EE5294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2BEE27C5-6626-5A48-B366-3EF398FA3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BF00-8567-B542-AA9C-C7D2684F580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5EF6E38-0BBD-1E41-A2E8-42CEF8016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21DD3AB-B8A7-954F-8A1C-ED82413ED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7C30-BC08-DB4E-9EAC-5E01AA07C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38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avaan.ugent.be/feature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F118F542-B55E-D548-817F-3F4F3165E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45176"/>
            <a:ext cx="9144000" cy="1655762"/>
          </a:xfrm>
        </p:spPr>
        <p:txBody>
          <a:bodyPr/>
          <a:lstStyle/>
          <a:p>
            <a:r>
              <a:rPr lang="cs-CZ" dirty="0"/>
              <a:t>Lenka Čechová, Štěpán Vojtěch, Kryštof Zelený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BE410C1-4F02-F546-96BE-80B4DBA0B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011" y="1923549"/>
            <a:ext cx="5089525" cy="24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5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4F98E4-5646-F04A-8C18-6812D6A1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balíčku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EA1E644-01DF-4642-A79F-B91F17E5A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</a:t>
            </a:r>
            <a:r>
              <a:rPr lang="cs-CZ" b="1" dirty="0" err="1"/>
              <a:t>LA</a:t>
            </a:r>
            <a:r>
              <a:rPr lang="cs-CZ" dirty="0" err="1"/>
              <a:t>ten</a:t>
            </a:r>
            <a:r>
              <a:rPr lang="cs-CZ" dirty="0"/>
              <a:t> </a:t>
            </a:r>
            <a:r>
              <a:rPr lang="cs-CZ" b="1" dirty="0" err="1"/>
              <a:t>VA</a:t>
            </a:r>
            <a:r>
              <a:rPr lang="cs-CZ" dirty="0" err="1"/>
              <a:t>riable</a:t>
            </a:r>
            <a:r>
              <a:rPr lang="cs-CZ" dirty="0"/>
              <a:t> </a:t>
            </a:r>
            <a:r>
              <a:rPr lang="cs-CZ" b="1" dirty="0" err="1"/>
              <a:t>AN</a:t>
            </a:r>
            <a:r>
              <a:rPr lang="cs-CZ" dirty="0" err="1"/>
              <a:t>alysis</a:t>
            </a:r>
            <a:endParaRPr lang="cs-CZ" dirty="0"/>
          </a:p>
          <a:p>
            <a:r>
              <a:rPr lang="cs-CZ" dirty="0"/>
              <a:t>Hlavní vývojář: </a:t>
            </a:r>
            <a:r>
              <a:rPr lang="cs-CZ" dirty="0" err="1"/>
              <a:t>Y</a:t>
            </a:r>
            <a:r>
              <a:rPr lang="cs-CZ" dirty="0"/>
              <a:t>. </a:t>
            </a:r>
            <a:r>
              <a:rPr lang="cs-CZ" dirty="0" err="1"/>
              <a:t>Rosseel</a:t>
            </a:r>
            <a:endParaRPr lang="cs-CZ" dirty="0"/>
          </a:p>
          <a:p>
            <a:pPr lvl="1"/>
            <a:r>
              <a:rPr lang="cs-CZ" dirty="0"/>
              <a:t>A osm dalších spolutvůrců</a:t>
            </a:r>
          </a:p>
          <a:p>
            <a:r>
              <a:rPr lang="cs-CZ" dirty="0"/>
              <a:t>Dostupné na CRAN</a:t>
            </a:r>
          </a:p>
          <a:p>
            <a:r>
              <a:rPr lang="cs-CZ" dirty="0"/>
              <a:t>Verze 0.3-1 v květnu 2010</a:t>
            </a:r>
          </a:p>
          <a:p>
            <a:pPr lvl="1"/>
            <a:r>
              <a:rPr lang="cs-CZ" dirty="0"/>
              <a:t>Přejmenováno z </a:t>
            </a:r>
            <a:r>
              <a:rPr lang="cs-CZ" dirty="0" err="1"/>
              <a:t>semplus</a:t>
            </a:r>
            <a:r>
              <a:rPr lang="cs-CZ" dirty="0"/>
              <a:t>, tento balíček nebyl dostupný na CRAN</a:t>
            </a:r>
          </a:p>
          <a:p>
            <a:r>
              <a:rPr lang="cs-CZ" dirty="0"/>
              <a:t>Poslední verze 0.6-5 ze srpna 2019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32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E024ED0-732A-C446-99FF-65E30368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3AEF7EA-978B-A342-A357-3C96718E1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Multivariační</a:t>
            </a:r>
            <a:r>
              <a:rPr lang="cs-CZ" dirty="0"/>
              <a:t> statistické analýzy</a:t>
            </a:r>
          </a:p>
          <a:p>
            <a:pPr lvl="1"/>
            <a:r>
              <a:rPr lang="cs-CZ" dirty="0" err="1"/>
              <a:t>Confirmatory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pPr lvl="1"/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pPr lvl="1"/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modeling (SEM), i </a:t>
            </a:r>
            <a:r>
              <a:rPr lang="cs-CZ" dirty="0" err="1"/>
              <a:t>multilevel</a:t>
            </a:r>
            <a:endParaRPr lang="cs-CZ" dirty="0"/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Umožňuje různé způsoby odhadů a dalších možností</a:t>
            </a:r>
          </a:p>
          <a:p>
            <a:pPr lvl="1"/>
            <a:r>
              <a:rPr lang="cs-CZ" dirty="0"/>
              <a:t>ML (</a:t>
            </a:r>
            <a:r>
              <a:rPr lang="cs-CZ" i="1" dirty="0"/>
              <a:t>maximum </a:t>
            </a:r>
            <a:r>
              <a:rPr lang="cs-CZ" i="1" dirty="0" err="1"/>
              <a:t>likelihood</a:t>
            </a:r>
            <a:r>
              <a:rPr lang="cs-CZ" i="1" dirty="0"/>
              <a:t> </a:t>
            </a:r>
            <a:r>
              <a:rPr lang="cs-CZ" dirty="0"/>
              <a:t>a robustní varianty)</a:t>
            </a:r>
          </a:p>
          <a:p>
            <a:pPr lvl="1"/>
            <a:r>
              <a:rPr lang="cs-CZ" dirty="0"/>
              <a:t>ULS (</a:t>
            </a:r>
            <a:r>
              <a:rPr lang="cs-CZ" i="1" dirty="0" err="1"/>
              <a:t>unweighted</a:t>
            </a:r>
            <a:r>
              <a:rPr lang="cs-CZ" i="1" dirty="0"/>
              <a:t> least </a:t>
            </a:r>
            <a:r>
              <a:rPr lang="cs-CZ" i="1" dirty="0" err="1"/>
              <a:t>squares</a:t>
            </a:r>
            <a:r>
              <a:rPr lang="cs-CZ" i="1" dirty="0"/>
              <a:t> </a:t>
            </a:r>
            <a:r>
              <a:rPr lang="cs-CZ" dirty="0"/>
              <a:t>a robustní varianty)</a:t>
            </a:r>
          </a:p>
          <a:p>
            <a:pPr lvl="1"/>
            <a:r>
              <a:rPr lang="cs-CZ" dirty="0"/>
              <a:t>WLS (</a:t>
            </a:r>
            <a:r>
              <a:rPr lang="cs-CZ" i="1" dirty="0" err="1"/>
              <a:t>weighted</a:t>
            </a:r>
            <a:r>
              <a:rPr lang="cs-CZ" i="1" dirty="0"/>
              <a:t> least </a:t>
            </a:r>
            <a:r>
              <a:rPr lang="cs-CZ" i="1" dirty="0" err="1"/>
              <a:t>squares</a:t>
            </a:r>
            <a:r>
              <a:rPr lang="cs-CZ" i="1" dirty="0"/>
              <a:t> </a:t>
            </a:r>
            <a:r>
              <a:rPr lang="cs-CZ" dirty="0"/>
              <a:t>a robustní varianty)</a:t>
            </a:r>
          </a:p>
          <a:p>
            <a:pPr lvl="1"/>
            <a:r>
              <a:rPr lang="cs-CZ" dirty="0"/>
              <a:t>Podpora pro analýzu kategorických dat</a:t>
            </a:r>
          </a:p>
          <a:p>
            <a:pPr lvl="1"/>
            <a:r>
              <a:rPr lang="cs-CZ" dirty="0"/>
              <a:t>Různé způsoby odhadu SE (</a:t>
            </a:r>
            <a:r>
              <a:rPr lang="cs-CZ" i="1" dirty="0" err="1"/>
              <a:t>bootstrap</a:t>
            </a:r>
            <a:r>
              <a:rPr lang="cs-CZ" i="1" dirty="0"/>
              <a:t>, standard, robust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9843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Definice modelu</a:t>
            </a:r>
          </a:p>
          <a:p>
            <a:r>
              <a:rPr lang="cs-CZ" dirty="0"/>
              <a:t>model_m1 &lt;- "kontrola_m1=~ M1 + M2 + M3 + M4 + M5 + M6 + M7 + M8“</a:t>
            </a:r>
          </a:p>
          <a:p>
            <a:r>
              <a:rPr lang="cs-CZ" dirty="0"/>
              <a:t>model_m1.res &lt;- "kontrola_m1=~ M1 + M2 + M3 + M4 + M5 + M6 + M7 + M8</a:t>
            </a:r>
          </a:p>
          <a:p>
            <a:pPr marL="0" indent="0">
              <a:buNone/>
            </a:pPr>
            <a:r>
              <a:rPr lang="cs-CZ" dirty="0"/>
              <a:t>    M1~~M5</a:t>
            </a:r>
          </a:p>
          <a:p>
            <a:pPr marL="0" indent="0">
              <a:buNone/>
            </a:pPr>
            <a:r>
              <a:rPr lang="cs-CZ" dirty="0"/>
              <a:t>    M2~~M4</a:t>
            </a:r>
          </a:p>
          <a:p>
            <a:pPr marL="0" indent="0">
              <a:buNone/>
            </a:pPr>
            <a:r>
              <a:rPr lang="cs-CZ" dirty="0"/>
              <a:t>    M4~~M6</a:t>
            </a:r>
            <a:r>
              <a:rPr lang="cs-CZ" dirty="0" smtClean="0"/>
              <a:t>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50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Analýza modelu</a:t>
            </a:r>
          </a:p>
          <a:p>
            <a:r>
              <a:rPr lang="cs-CZ" dirty="0"/>
              <a:t>fit_m1 &lt;- </a:t>
            </a:r>
            <a:r>
              <a:rPr lang="cs-CZ" dirty="0" err="1"/>
              <a:t>cfa</a:t>
            </a:r>
            <a:r>
              <a:rPr lang="cs-CZ" dirty="0"/>
              <a:t>(model = model_m1, data = m1, </a:t>
            </a:r>
            <a:r>
              <a:rPr lang="cs-CZ" dirty="0" err="1"/>
              <a:t>ordered</a:t>
            </a:r>
            <a:r>
              <a:rPr lang="cs-CZ" dirty="0"/>
              <a:t> = TRUE, std.lv = TRUE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Hodnocení modelu</a:t>
            </a:r>
          </a:p>
          <a:p>
            <a:r>
              <a:rPr lang="en-US" dirty="0"/>
              <a:t>summary(fit_m1,</a:t>
            </a:r>
            <a:r>
              <a:rPr lang="cs-CZ" dirty="0"/>
              <a:t> </a:t>
            </a:r>
            <a:r>
              <a:rPr lang="en-US" dirty="0" err="1"/>
              <a:t>fit.measures</a:t>
            </a:r>
            <a:r>
              <a:rPr lang="en-US" dirty="0"/>
              <a:t> = TRUE</a:t>
            </a:r>
            <a:r>
              <a:rPr lang="en-US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56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Output</a:t>
            </a:r>
            <a:endParaRPr lang="cs-CZ" dirty="0"/>
          </a:p>
        </p:txBody>
      </p:sp>
      <p:pic>
        <p:nvPicPr>
          <p:cNvPr id="1026" name="Picture 2" descr="C:\Users\karol\Pictures\Screenshots\Snímek obrazovky (2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141" y="86888"/>
            <a:ext cx="5004857" cy="649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59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karol\Pictures\Screenshots\Snímek obrazovky (2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058" y="283063"/>
            <a:ext cx="5108047" cy="589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karol\Pictures\Screenshots\Snímek obrazovky (26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508000"/>
            <a:ext cx="6682658" cy="515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94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4D1F2C4-036C-204C-A9CA-FAFBEB36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 o </a:t>
            </a:r>
            <a:r>
              <a:rPr lang="cs-CZ" dirty="0" err="1" smtClean="0"/>
              <a:t>lavaanu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9346C94-E782-D243-96C0-758363F5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http://lavaan.ugent.be/features.html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77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733" y="2337859"/>
            <a:ext cx="4360333" cy="1325563"/>
          </a:xfrm>
        </p:spPr>
        <p:txBody>
          <a:bodyPr/>
          <a:lstStyle/>
          <a:p>
            <a:r>
              <a:rPr lang="cs-CZ" dirty="0" smtClean="0"/>
              <a:t>Díky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4263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212</Words>
  <Application>Microsoft Office PowerPoint</Application>
  <PresentationFormat>Vlastní</PresentationFormat>
  <Paragraphs>42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Prezentace aplikace PowerPoint</vt:lpstr>
      <vt:lpstr>O balíčku</vt:lpstr>
      <vt:lpstr>Využití</vt:lpstr>
      <vt:lpstr>Syntax</vt:lpstr>
      <vt:lpstr>Syntax</vt:lpstr>
      <vt:lpstr>Output</vt:lpstr>
      <vt:lpstr>Prezentace aplikace PowerPoint</vt:lpstr>
      <vt:lpstr>Více o lavaanu</vt:lpstr>
      <vt:lpstr>Díky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Balíček lavaan</dc:title>
  <dc:creator>Lenka Čechová</dc:creator>
  <cp:lastModifiedBy>Štěpán Vojtěch</cp:lastModifiedBy>
  <cp:revision>7</cp:revision>
  <dcterms:created xsi:type="dcterms:W3CDTF">2019-12-09T07:54:19Z</dcterms:created>
  <dcterms:modified xsi:type="dcterms:W3CDTF">2019-12-09T15:03:11Z</dcterms:modified>
</cp:coreProperties>
</file>