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ink/ink1.xml" ContentType="application/inkml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63"/>
  </p:notesMasterIdLst>
  <p:sldIdLst>
    <p:sldId id="263" r:id="rId2"/>
    <p:sldId id="315" r:id="rId3"/>
    <p:sldId id="304" r:id="rId4"/>
    <p:sldId id="318" r:id="rId5"/>
    <p:sldId id="294" r:id="rId6"/>
    <p:sldId id="295" r:id="rId7"/>
    <p:sldId id="322" r:id="rId8"/>
    <p:sldId id="321" r:id="rId9"/>
    <p:sldId id="296" r:id="rId10"/>
    <p:sldId id="299" r:id="rId11"/>
    <p:sldId id="297" r:id="rId12"/>
    <p:sldId id="298" r:id="rId13"/>
    <p:sldId id="300" r:id="rId14"/>
    <p:sldId id="317" r:id="rId15"/>
    <p:sldId id="323" r:id="rId16"/>
    <p:sldId id="301" r:id="rId17"/>
    <p:sldId id="302" r:id="rId18"/>
    <p:sldId id="303" r:id="rId19"/>
    <p:sldId id="313" r:id="rId20"/>
    <p:sldId id="306" r:id="rId21"/>
    <p:sldId id="307" r:id="rId22"/>
    <p:sldId id="308" r:id="rId23"/>
    <p:sldId id="309" r:id="rId24"/>
    <p:sldId id="310" r:id="rId25"/>
    <p:sldId id="312" r:id="rId26"/>
    <p:sldId id="293" r:id="rId27"/>
    <p:sldId id="305" r:id="rId28"/>
    <p:sldId id="316" r:id="rId29"/>
    <p:sldId id="314" r:id="rId30"/>
    <p:sldId id="324" r:id="rId31"/>
    <p:sldId id="330" r:id="rId32"/>
    <p:sldId id="278" r:id="rId33"/>
    <p:sldId id="279" r:id="rId34"/>
    <p:sldId id="280" r:id="rId35"/>
    <p:sldId id="284" r:id="rId36"/>
    <p:sldId id="283" r:id="rId37"/>
    <p:sldId id="285" r:id="rId38"/>
    <p:sldId id="292" r:id="rId39"/>
    <p:sldId id="325" r:id="rId40"/>
    <p:sldId id="268" r:id="rId41"/>
    <p:sldId id="276" r:id="rId42"/>
    <p:sldId id="328" r:id="rId43"/>
    <p:sldId id="329" r:id="rId44"/>
    <p:sldId id="277" r:id="rId45"/>
    <p:sldId id="288" r:id="rId46"/>
    <p:sldId id="282" r:id="rId47"/>
    <p:sldId id="327" r:id="rId48"/>
    <p:sldId id="267" r:id="rId49"/>
    <p:sldId id="269" r:id="rId50"/>
    <p:sldId id="270" r:id="rId51"/>
    <p:sldId id="271" r:id="rId52"/>
    <p:sldId id="272" r:id="rId53"/>
    <p:sldId id="273" r:id="rId54"/>
    <p:sldId id="274" r:id="rId55"/>
    <p:sldId id="275" r:id="rId56"/>
    <p:sldId id="326" r:id="rId57"/>
    <p:sldId id="289" r:id="rId58"/>
    <p:sldId id="290" r:id="rId59"/>
    <p:sldId id="287" r:id="rId60"/>
    <p:sldId id="286" r:id="rId61"/>
    <p:sldId id="264" r:id="rId62"/>
  </p:sldIdLst>
  <p:sldSz cx="12801600" cy="9601200" type="A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9999"/>
    <a:srgbClr val="71CDCB"/>
    <a:srgbClr val="439CA3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37" autoAdjust="0"/>
    <p:restoredTop sz="92365" autoAdjust="0"/>
  </p:normalViewPr>
  <p:slideViewPr>
    <p:cSldViewPr>
      <p:cViewPr varScale="1">
        <p:scale>
          <a:sx n="85" d="100"/>
          <a:sy n="85" d="100"/>
        </p:scale>
        <p:origin x="618" y="96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29T16:38:24.014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90 23414,'30'0'5605,"-30"0"-1857,0 0-3748,0 0-609,-15-24-3426,15 24-962,0-30-128,0 30-32,-15-36-96,15 36-192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B7575F8-ECC7-478E-9F06-E9E0D9C8C3D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885544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VmMKGDkHFx8" TargetMode="External"/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://www.youtube.com/watch?v=PcuhhJ1BaMk" TargetMode="External"/><Relationship Id="rId4" Type="http://schemas.openxmlformats.org/officeDocument/2006/relationships/hyperlink" Target="http://www.youtube.com/watch?v=9qRH8dUOIKM" TargetMode="Externa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5D266DE-09EF-4F28-8DDC-AEC75B5478D6}" type="slidenum">
              <a:rPr lang="cs-CZ" altLang="cs-CZ"/>
              <a:pPr>
                <a:spcBef>
                  <a:spcPct val="0"/>
                </a:spcBef>
              </a:pPr>
              <a:t>1</a:t>
            </a:fld>
            <a:endParaRPr lang="cs-CZ" altLang="cs-CZ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1137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Písemnou část znaleckého šetření musel stěžovatel absolvovat v čekárně mezi ostatními pacienty. </a:t>
            </a:r>
          </a:p>
          <a:p>
            <a:r>
              <a:rPr lang="cs-CZ" dirty="0"/>
              <a:t>V průběhu ústní části znaleckého šetření psycholog kouřil cigarety a měl po celou dobu otevřené okno, přestože byl venku mráz, což mělo za následek onemocnění stěžovatele zánětem močového měchýře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404908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Informovaný</a:t>
            </a:r>
            <a:r>
              <a:rPr lang="cs-CZ" baseline="0" dirty="0"/>
              <a:t> souhlas více rozveden v G-M. v Etických aspektech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862185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Čtení:</a:t>
            </a:r>
            <a:r>
              <a:rPr lang="cs-CZ" baseline="0" dirty="0"/>
              <a:t> G-M(2009) „</a:t>
            </a:r>
            <a:r>
              <a:rPr lang="cs-CZ" baseline="0" dirty="0" err="1"/>
              <a:t>Interpreting</a:t>
            </a:r>
            <a:r>
              <a:rPr lang="cs-CZ" baseline="0" dirty="0"/>
              <a:t> </a:t>
            </a:r>
            <a:r>
              <a:rPr lang="cs-CZ" baseline="0" dirty="0" err="1"/>
              <a:t>the</a:t>
            </a:r>
            <a:r>
              <a:rPr lang="cs-CZ" baseline="0" dirty="0"/>
              <a:t> data“ – doporučuje využít pravděpodobnostních modelů, pokud jsou k danému účelu k dispozici. </a:t>
            </a:r>
          </a:p>
          <a:p>
            <a:endParaRPr lang="cs-CZ" baseline="0" dirty="0"/>
          </a:p>
          <a:p>
            <a:r>
              <a:rPr lang="cs-CZ" baseline="0" dirty="0"/>
              <a:t>Interpretace by měla ideálně probíhat jako psaní zprávy, aby zpráva neobsahovala jen závěry zbavené všech pochybností. Alternativně se to dá formulovat tak, že konečná interpretace vzniká při psaní zprávy.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480252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29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072761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Anamnéza</a:t>
            </a:r>
            <a:r>
              <a:rPr lang="cs-CZ" baseline="0" dirty="0"/>
              <a:t> – case (</a:t>
            </a:r>
            <a:r>
              <a:rPr lang="cs-CZ" baseline="0" dirty="0" err="1"/>
              <a:t>psychatric</a:t>
            </a:r>
            <a:r>
              <a:rPr lang="cs-CZ" baseline="0" dirty="0"/>
              <a:t>) </a:t>
            </a:r>
            <a:r>
              <a:rPr lang="cs-CZ" baseline="0" dirty="0" err="1"/>
              <a:t>history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32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375244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Zatím asi nejlepší stručný popis v </a:t>
            </a:r>
            <a:r>
              <a:rPr lang="cs-CZ" dirty="0" err="1"/>
              <a:t>Lichtenberger</a:t>
            </a:r>
            <a:r>
              <a:rPr lang="cs-CZ" dirty="0"/>
              <a:t> (2004) </a:t>
            </a:r>
            <a:r>
              <a:rPr lang="en-US" dirty="0"/>
              <a:t>Essentials of assessment report writing</a:t>
            </a:r>
            <a:r>
              <a:rPr lang="cs-CZ" dirty="0"/>
              <a:t>. </a:t>
            </a:r>
            <a:r>
              <a:rPr lang="cs-CZ" dirty="0" err="1"/>
              <a:t>Wiley</a:t>
            </a:r>
            <a:r>
              <a:rPr lang="cs-CZ" dirty="0"/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33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171531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Vzhled ve S chyběl. Emoce jsou v L dekomponované</a:t>
            </a:r>
            <a:r>
              <a:rPr lang="cs-CZ" baseline="0" dirty="0"/>
              <a:t> na konkrétnější zdroje emocí.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34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25136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G-M</a:t>
            </a:r>
            <a:r>
              <a:rPr lang="cs-CZ" baseline="0" dirty="0"/>
              <a:t> prezentuje zajímavou historii zkoumání rozhovoru jako nástroje. V organizačním prostředí je validita rozhovoru aktuální otázkou.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38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899227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z </a:t>
            </a:r>
            <a:r>
              <a:rPr lang="cs-CZ" dirty="0" err="1"/>
              <a:t>Berman</a:t>
            </a:r>
            <a:r>
              <a:rPr lang="cs-CZ" dirty="0"/>
              <a:t>, </a:t>
            </a:r>
            <a:r>
              <a:rPr lang="cs-CZ" dirty="0" err="1"/>
              <a:t>Shopland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40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7229824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Na … lze vložit další věci, např. MSE, anamnéza</a:t>
            </a:r>
          </a:p>
          <a:p>
            <a:r>
              <a:rPr lang="cs-CZ" dirty="0"/>
              <a:t>Obecně</a:t>
            </a:r>
            <a:r>
              <a:rPr lang="cs-CZ" baseline="0" dirty="0"/>
              <a:t> sedí i na jiné než klinické kontexty.</a:t>
            </a:r>
          </a:p>
          <a:p>
            <a:endParaRPr lang="cs-CZ" baseline="0" dirty="0"/>
          </a:p>
          <a:p>
            <a:r>
              <a:rPr lang="cs-CZ" baseline="0" dirty="0"/>
              <a:t>Assessment interview and case </a:t>
            </a:r>
            <a:r>
              <a:rPr lang="cs-CZ" baseline="0" dirty="0" err="1"/>
              <a:t>history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41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974216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3015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Mimo zdravotnictví k tomu psychologové moc netíhnou. Ale kvůli maskování to smysl má.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44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1227600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Neklinické</a:t>
            </a:r>
            <a:r>
              <a:rPr lang="cs-CZ"/>
              <a:t> rozhovory?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45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2147551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z </a:t>
            </a:r>
            <a:r>
              <a:rPr lang="cs-CZ" dirty="0" err="1"/>
              <a:t>Berman</a:t>
            </a:r>
            <a:r>
              <a:rPr lang="cs-CZ" dirty="0"/>
              <a:t>, </a:t>
            </a:r>
            <a:r>
              <a:rPr lang="cs-CZ" dirty="0" err="1"/>
              <a:t>Shopland</a:t>
            </a:r>
            <a:endParaRPr lang="cs-CZ" dirty="0"/>
          </a:p>
          <a:p>
            <a:endParaRPr lang="cs-CZ" dirty="0"/>
          </a:p>
          <a:p>
            <a:r>
              <a:rPr lang="cs-CZ" dirty="0"/>
              <a:t>naslouchání konfrontovat se</a:t>
            </a:r>
            <a:r>
              <a:rPr lang="cs-CZ" baseline="0" dirty="0"/>
              <a:t> Svobodou</a:t>
            </a:r>
          </a:p>
          <a:p>
            <a:endParaRPr lang="cs-CZ" baseline="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baseline="0" dirty="0"/>
              <a:t>Vynechávám </a:t>
            </a:r>
            <a:r>
              <a:rPr lang="cs-CZ" dirty="0"/>
              <a:t>Podpůrná konfrontace, </a:t>
            </a:r>
            <a:r>
              <a:rPr lang="cs-CZ" dirty="0" err="1"/>
              <a:t>ažto</a:t>
            </a:r>
            <a:r>
              <a:rPr lang="cs-CZ" dirty="0"/>
              <a:t> je popsána jako ryze terapeutická technika.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48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5739568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verbal and nonverbal behaviors are incongruent, the client is likely to trust the non­</a:t>
            </a:r>
            <a:r>
              <a:rPr lang="cs-CZ" dirty="0"/>
              <a:t> </a:t>
            </a:r>
            <a:r>
              <a:rPr lang="en-US" dirty="0"/>
              <a:t>verbal message over the verbal one. </a:t>
            </a:r>
            <a:endParaRPr lang="cs-CZ" dirty="0"/>
          </a:p>
          <a:p>
            <a:r>
              <a:rPr lang="cs-CZ" dirty="0"/>
              <a:t>Zkušenosti z loňských reflexí – velké stížnosti na nezájem prvního </a:t>
            </a:r>
            <a:r>
              <a:rPr lang="cs-CZ" dirty="0" err="1"/>
              <a:t>psycholoha</a:t>
            </a:r>
            <a:r>
              <a:rPr lang="cs-CZ" dirty="0"/>
              <a:t>, kterého jsem navštívil(a).</a:t>
            </a:r>
          </a:p>
          <a:p>
            <a:endParaRPr lang="cs-CZ" dirty="0"/>
          </a:p>
          <a:p>
            <a:r>
              <a:rPr lang="en-US" dirty="0"/>
              <a:t>There are no universal  criteria  for what is appropriate  or inappropriate nonverbal  attend­ing. Nonverbal attending behavior varies across ethnic and racial groups as well as across indi­viduals within an ethnic or racial group. </a:t>
            </a:r>
            <a:endParaRPr lang="cs-CZ" dirty="0"/>
          </a:p>
          <a:p>
            <a:endParaRPr lang="cs-CZ" dirty="0"/>
          </a:p>
          <a:p>
            <a:r>
              <a:rPr lang="cs-CZ" dirty="0"/>
              <a:t>Zrcadlení je spíše neuvědomovaná</a:t>
            </a:r>
            <a:r>
              <a:rPr lang="cs-CZ" baseline="0" dirty="0"/>
              <a:t> tendence. Nemusí nutně fungovat, záleží na tom, jak to vnímá klient. Taky bychom ho tak neměli podporovat ve všem – např. zlehčování toho, co nám nepřipadá dobré zlehčovat.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49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3620196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reflective</a:t>
            </a:r>
            <a:r>
              <a:rPr lang="cs-CZ" dirty="0"/>
              <a:t> </a:t>
            </a:r>
            <a:r>
              <a:rPr lang="cs-CZ" dirty="0" err="1"/>
              <a:t>listening</a:t>
            </a:r>
            <a:r>
              <a:rPr lang="cs-CZ" dirty="0"/>
              <a:t> comment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51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4984002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 err="1"/>
              <a:t>Teyber</a:t>
            </a:r>
            <a:r>
              <a:rPr lang="cs-CZ" dirty="0"/>
              <a:t> (1997)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Interpersonal Process in Psychotherapy: A Relational Approach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– aplaudovaná</a:t>
            </a:r>
            <a:r>
              <a:rPr lang="cs-CZ" sz="1200" b="0" i="0" kern="1200" baseline="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knížka</a:t>
            </a:r>
            <a:endParaRPr lang="en-US" sz="1200" b="0" i="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55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1969592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Přednáška o MSE: </a:t>
            </a:r>
            <a:r>
              <a:rPr lang="cs-CZ" dirty="0">
                <a:hlinkClick r:id="rId3"/>
              </a:rPr>
              <a:t>http://www.youtube.com/watch?v=VmMKGDkHFx8</a:t>
            </a:r>
            <a:endParaRPr lang="cs-CZ" dirty="0"/>
          </a:p>
          <a:p>
            <a:r>
              <a:rPr lang="cs-CZ" dirty="0"/>
              <a:t>Kanál </a:t>
            </a:r>
            <a:r>
              <a:rPr lang="cs-CZ" dirty="0" err="1"/>
              <a:t>bahaashaaban</a:t>
            </a:r>
            <a:r>
              <a:rPr lang="cs-CZ" dirty="0"/>
              <a:t>: early</a:t>
            </a:r>
            <a:r>
              <a:rPr lang="cs-CZ" baseline="0" dirty="0"/>
              <a:t> </a:t>
            </a:r>
            <a:r>
              <a:rPr lang="cs-CZ" baseline="0" dirty="0" err="1"/>
              <a:t>assessment</a:t>
            </a:r>
            <a:r>
              <a:rPr lang="cs-CZ" baseline="0" dirty="0"/>
              <a:t> </a:t>
            </a:r>
            <a:r>
              <a:rPr lang="cs-CZ" baseline="0" dirty="0" err="1"/>
              <a:t>videos</a:t>
            </a:r>
            <a:endParaRPr lang="cs-CZ" baseline="0" dirty="0"/>
          </a:p>
          <a:p>
            <a:r>
              <a:rPr lang="cs-CZ" baseline="0" dirty="0"/>
              <a:t>Přenáška o MMSE: </a:t>
            </a:r>
            <a:r>
              <a:rPr lang="cs-CZ" dirty="0">
                <a:hlinkClick r:id="rId4"/>
              </a:rPr>
              <a:t>http://www.youtube.com/watch?v=9qRH8dUOIKM</a:t>
            </a:r>
            <a:endParaRPr lang="cs-CZ" dirty="0"/>
          </a:p>
          <a:p>
            <a:r>
              <a:rPr lang="cs-CZ" dirty="0"/>
              <a:t>DSM – katalog na vše: </a:t>
            </a:r>
            <a:r>
              <a:rPr lang="cs-CZ" dirty="0">
                <a:hlinkClick r:id="rId5"/>
              </a:rPr>
              <a:t>http://www.youtube.com/watch?v=PcuhhJ1BaMk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61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613277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484140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Na cíl vyšetření usuzujeme ze zakázky, která přichází v nějakém kontextu a definitivně se na něm domlouváme s klientem, pakliže je to možné.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Práce začíná před příchodem klienta. Zbytek při a po prvním/vstupním rozhovoru.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Různé kontexty (z americké perspektivy)</a:t>
            </a:r>
            <a:r>
              <a:rPr lang="cs-CZ" baseline="0" dirty="0"/>
              <a:t> popisuje G-M v kapitole 2: </a:t>
            </a:r>
            <a:r>
              <a:rPr lang="cs-CZ" baseline="0" dirty="0" err="1"/>
              <a:t>Context</a:t>
            </a:r>
            <a:r>
              <a:rPr lang="cs-CZ" baseline="0" dirty="0"/>
              <a:t> </a:t>
            </a:r>
            <a:r>
              <a:rPr lang="cs-CZ" baseline="0" dirty="0" err="1"/>
              <a:t>of</a:t>
            </a:r>
            <a:r>
              <a:rPr lang="cs-CZ" baseline="0" dirty="0"/>
              <a:t> </a:t>
            </a:r>
            <a:r>
              <a:rPr lang="cs-CZ" baseline="0" dirty="0" err="1"/>
              <a:t>Clinical</a:t>
            </a:r>
            <a:r>
              <a:rPr lang="cs-CZ" baseline="0" dirty="0"/>
              <a:t> </a:t>
            </a:r>
            <a:r>
              <a:rPr lang="cs-CZ" baseline="0" dirty="0" err="1"/>
              <a:t>Assessment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405276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Práce začíná před příchodem klienta. Zbytek při a po prvním/vstupním rozhovoru.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Různé kontexty (z americké perspektivy)</a:t>
            </a:r>
            <a:r>
              <a:rPr lang="cs-CZ" baseline="0" dirty="0"/>
              <a:t> popisuje G-M v kapitole 2: </a:t>
            </a:r>
            <a:r>
              <a:rPr lang="cs-CZ" baseline="0" dirty="0" err="1"/>
              <a:t>Context</a:t>
            </a:r>
            <a:r>
              <a:rPr lang="cs-CZ" baseline="0" dirty="0"/>
              <a:t> </a:t>
            </a:r>
            <a:r>
              <a:rPr lang="cs-CZ" baseline="0" dirty="0" err="1"/>
              <a:t>of</a:t>
            </a:r>
            <a:r>
              <a:rPr lang="cs-CZ" baseline="0" dirty="0"/>
              <a:t> </a:t>
            </a:r>
            <a:r>
              <a:rPr lang="cs-CZ" baseline="0" dirty="0" err="1"/>
              <a:t>Clinical</a:t>
            </a:r>
            <a:r>
              <a:rPr lang="cs-CZ" baseline="0" dirty="0"/>
              <a:t> </a:t>
            </a:r>
            <a:r>
              <a:rPr lang="cs-CZ" baseline="0" dirty="0" err="1"/>
              <a:t>Assessment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10244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Práce začíná před příchodem klienta. Zbytek při a po prvním/vstupním rozhovoru.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Různé kontexty (z americké perspektivy)</a:t>
            </a:r>
            <a:r>
              <a:rPr lang="cs-CZ" baseline="0" dirty="0"/>
              <a:t> popisuje G-M v kapitole 2: </a:t>
            </a:r>
            <a:r>
              <a:rPr lang="cs-CZ" baseline="0" dirty="0" err="1"/>
              <a:t>Context</a:t>
            </a:r>
            <a:r>
              <a:rPr lang="cs-CZ" baseline="0" dirty="0"/>
              <a:t> </a:t>
            </a:r>
            <a:r>
              <a:rPr lang="cs-CZ" baseline="0" dirty="0" err="1"/>
              <a:t>of</a:t>
            </a:r>
            <a:r>
              <a:rPr lang="cs-CZ" baseline="0" dirty="0"/>
              <a:t> </a:t>
            </a:r>
            <a:r>
              <a:rPr lang="cs-CZ" baseline="0" dirty="0" err="1"/>
              <a:t>Clinical</a:t>
            </a:r>
            <a:r>
              <a:rPr lang="cs-CZ" baseline="0" dirty="0"/>
              <a:t> </a:t>
            </a:r>
            <a:r>
              <a:rPr lang="cs-CZ" baseline="0" dirty="0" err="1"/>
              <a:t>Assessment</a:t>
            </a:r>
            <a:endParaRPr lang="cs-CZ" dirty="0"/>
          </a:p>
          <a:p>
            <a:endParaRPr lang="cs-CZ" dirty="0"/>
          </a:p>
          <a:p>
            <a:r>
              <a:rPr lang="cs-CZ" dirty="0"/>
              <a:t>V </a:t>
            </a:r>
            <a:r>
              <a:rPr lang="cs-CZ" dirty="0" err="1"/>
              <a:t>Zimmermanovi</a:t>
            </a:r>
            <a:r>
              <a:rPr lang="cs-CZ" baseline="0" dirty="0"/>
              <a:t> je to kapitola 1. </a:t>
            </a:r>
            <a:r>
              <a:rPr lang="cs-CZ" baseline="0" dirty="0" err="1"/>
              <a:t>Beginning</a:t>
            </a:r>
            <a:r>
              <a:rPr lang="cs-CZ" baseline="0" dirty="0"/>
              <a:t> and </a:t>
            </a:r>
            <a:r>
              <a:rPr lang="cs-CZ" baseline="0" dirty="0" err="1"/>
              <a:t>Ending</a:t>
            </a:r>
            <a:r>
              <a:rPr lang="cs-CZ" baseline="0" dirty="0"/>
              <a:t> </a:t>
            </a:r>
            <a:r>
              <a:rPr lang="cs-CZ" baseline="0" dirty="0" err="1"/>
              <a:t>the</a:t>
            </a:r>
            <a:r>
              <a:rPr lang="cs-CZ" baseline="0" dirty="0"/>
              <a:t> Interview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336564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Třeba soudní znalci studium spisu moc nedoporučují.</a:t>
            </a:r>
          </a:p>
          <a:p>
            <a:endParaRPr lang="cs-CZ" dirty="0"/>
          </a:p>
          <a:p>
            <a:r>
              <a:rPr lang="cs-CZ" dirty="0"/>
              <a:t>Když se volba</a:t>
            </a:r>
            <a:r>
              <a:rPr lang="cs-CZ" baseline="0" dirty="0"/>
              <a:t> testů udělá moc brzy, nebo automaticky bez rozvahy nad cílem vyšetření, nemůžeme s uvědomit tak dobře limity použitých testů, protože budeme mít tendenci přizpůsobovat otázku tomu, co test(y) nabízí.  Tohle může někomu vyhovovat (nemusí si nad kvalitami testů lámat hlavu), ale z hlediska péče o klienta to není dobré.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39782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http://www.testforum.cz/domains/testforum.cz/index.php/testforum/article/view/TF2018-10-179#.W7Hnz2j7TRY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037397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 co souhlas s informacemi o druhých</a:t>
            </a:r>
            <a:r>
              <a:rPr lang="cs-CZ" baseline="0" dirty="0"/>
              <a:t> (př. příbuzní v anamnéze)?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0157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Title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5685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1562" y="2749974"/>
            <a:ext cx="7999919" cy="3390050"/>
          </a:xfrm>
        </p:spPr>
        <p:txBody>
          <a:bodyPr anchor="b">
            <a:normAutofit/>
          </a:bodyPr>
          <a:lstStyle>
            <a:lvl1pPr algn="r">
              <a:defRPr sz="616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41562" y="6140027"/>
            <a:ext cx="7999919" cy="1967654"/>
          </a:xfrm>
        </p:spPr>
        <p:txBody>
          <a:bodyPr anchor="t">
            <a:normAutofit/>
          </a:bodyPr>
          <a:lstStyle>
            <a:lvl1pPr marL="0" indent="0" algn="r">
              <a:buNone/>
              <a:defRPr sz="2520" cap="all">
                <a:solidFill>
                  <a:schemeClr val="tx1"/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53236" y="8218807"/>
            <a:ext cx="1697042" cy="52895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41563" y="8218807"/>
            <a:ext cx="5504992" cy="52895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56959" y="8218807"/>
            <a:ext cx="584522" cy="528955"/>
          </a:xfrm>
        </p:spPr>
        <p:txBody>
          <a:bodyPr/>
          <a:lstStyle/>
          <a:p>
            <a:fld id="{0ADF476C-9D47-4577-8400-B86D062394A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53503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6626011"/>
            <a:ext cx="10881360" cy="79343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1" y="1304957"/>
            <a:ext cx="9601200" cy="443096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2240"/>
            </a:lvl1pPr>
          </a:lstStyle>
          <a:p>
            <a:pPr marL="0" lvl="0" indent="0" algn="ctr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7419444"/>
            <a:ext cx="10881360" cy="691197"/>
          </a:xfrm>
        </p:spPr>
        <p:txBody>
          <a:bodyPr>
            <a:normAutofit/>
          </a:bodyPr>
          <a:lstStyle>
            <a:lvl1pPr marL="0" indent="0">
              <a:buNone/>
              <a:defRPr sz="1960"/>
            </a:lvl1pPr>
            <a:lvl2pPr marL="640080" indent="0">
              <a:buNone/>
              <a:defRPr sz="1680"/>
            </a:lvl2pPr>
            <a:lvl3pPr marL="1280160" indent="0">
              <a:buNone/>
              <a:defRPr sz="1400"/>
            </a:lvl3pPr>
            <a:lvl4pPr marL="1920240" indent="0">
              <a:buNone/>
              <a:defRPr sz="1260"/>
            </a:lvl4pPr>
            <a:lvl5pPr marL="2560320" indent="0">
              <a:buNone/>
              <a:defRPr sz="1260"/>
            </a:lvl5pPr>
            <a:lvl6pPr marL="3200400" indent="0">
              <a:buNone/>
              <a:defRPr sz="1260"/>
            </a:lvl6pPr>
            <a:lvl7pPr marL="3840480" indent="0">
              <a:buNone/>
              <a:defRPr sz="1260"/>
            </a:lvl7pPr>
            <a:lvl8pPr marL="4480560" indent="0">
              <a:buNone/>
              <a:defRPr sz="1260"/>
            </a:lvl8pPr>
            <a:lvl9pPr marL="5120640" indent="0">
              <a:buNone/>
              <a:defRPr sz="126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B9E5-DD2B-47FF-97E5-4B0E46831FB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19431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5" y="853443"/>
            <a:ext cx="10881359" cy="4373879"/>
          </a:xfrm>
        </p:spPr>
        <p:txBody>
          <a:bodyPr anchor="ctr">
            <a:normAutofit/>
          </a:bodyPr>
          <a:lstStyle>
            <a:lvl1pPr algn="l">
              <a:defRPr sz="448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3" y="6080760"/>
            <a:ext cx="10881359" cy="2026920"/>
          </a:xfrm>
        </p:spPr>
        <p:txBody>
          <a:bodyPr anchor="ctr"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64008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B9E5-DD2B-47FF-97E5-4B0E46831FB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3584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90515" y="1005360"/>
            <a:ext cx="640247" cy="818686"/>
          </a:xfrm>
          <a:prstGeom prst="rect">
            <a:avLst/>
          </a:prstGeom>
        </p:spPr>
        <p:txBody>
          <a:bodyPr vert="horz" lIns="128016" tIns="64008" rIns="128016" bIns="6400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11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30121" y="3852340"/>
            <a:ext cx="640247" cy="818686"/>
          </a:xfrm>
          <a:prstGeom prst="rect">
            <a:avLst/>
          </a:prstGeom>
        </p:spPr>
        <p:txBody>
          <a:bodyPr vert="horz" lIns="128016" tIns="64008" rIns="128016" bIns="6400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11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0762" y="853443"/>
            <a:ext cx="9927816" cy="3840479"/>
          </a:xfrm>
        </p:spPr>
        <p:txBody>
          <a:bodyPr anchor="ctr">
            <a:normAutofit/>
          </a:bodyPr>
          <a:lstStyle>
            <a:lvl1pPr algn="l">
              <a:defRPr sz="448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84140" y="4693920"/>
            <a:ext cx="9626586" cy="5334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2240"/>
            </a:lvl1pPr>
            <a:lvl2pPr marL="640080" indent="0">
              <a:buFontTx/>
              <a:buNone/>
              <a:defRPr/>
            </a:lvl2pPr>
            <a:lvl3pPr marL="1280160" indent="0">
              <a:buFontTx/>
              <a:buNone/>
              <a:defRPr/>
            </a:lvl3pPr>
            <a:lvl4pPr marL="1920240" indent="0">
              <a:buFontTx/>
              <a:buNone/>
              <a:defRPr/>
            </a:lvl4pPr>
            <a:lvl5pPr marL="256032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7172" y="6080760"/>
            <a:ext cx="10881360" cy="2026920"/>
          </a:xfrm>
        </p:spPr>
        <p:txBody>
          <a:bodyPr anchor="ctr"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64008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B9E5-DD2B-47FF-97E5-4B0E46831FB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585198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2" y="4608307"/>
            <a:ext cx="10881361" cy="2056320"/>
          </a:xfrm>
        </p:spPr>
        <p:txBody>
          <a:bodyPr anchor="b">
            <a:normAutofit/>
          </a:bodyPr>
          <a:lstStyle>
            <a:lvl1pPr algn="l">
              <a:defRPr sz="392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6664627"/>
            <a:ext cx="10881363" cy="1204560"/>
          </a:xfrm>
        </p:spPr>
        <p:txBody>
          <a:bodyPr anchor="t">
            <a:normAutofit/>
          </a:bodyPr>
          <a:lstStyle>
            <a:lvl1pPr marL="0" indent="0" algn="l">
              <a:buNone/>
              <a:defRPr sz="2520">
                <a:solidFill>
                  <a:schemeClr val="tx1"/>
                </a:solidFill>
              </a:defRPr>
            </a:lvl1pPr>
            <a:lvl2pPr marL="64008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B9E5-DD2B-47FF-97E5-4B0E46831FB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320768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90515" y="1005360"/>
            <a:ext cx="640247" cy="818686"/>
          </a:xfrm>
          <a:prstGeom prst="rect">
            <a:avLst/>
          </a:prstGeom>
        </p:spPr>
        <p:txBody>
          <a:bodyPr vert="horz" lIns="128016" tIns="64008" rIns="128016" bIns="6400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11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830121" y="3852340"/>
            <a:ext cx="640247" cy="818686"/>
          </a:xfrm>
          <a:prstGeom prst="rect">
            <a:avLst/>
          </a:prstGeom>
        </p:spPr>
        <p:txBody>
          <a:bodyPr vert="horz" lIns="128016" tIns="64008" rIns="128016" bIns="6400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11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0762" y="853443"/>
            <a:ext cx="9927816" cy="3840479"/>
          </a:xfrm>
        </p:spPr>
        <p:txBody>
          <a:bodyPr anchor="ctr">
            <a:normAutofit/>
          </a:bodyPr>
          <a:lstStyle>
            <a:lvl1pPr algn="l">
              <a:defRPr sz="448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0081" y="5440680"/>
            <a:ext cx="10881361" cy="12446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1" y="6685280"/>
            <a:ext cx="10881361" cy="1422400"/>
          </a:xfrm>
        </p:spPr>
        <p:txBody>
          <a:bodyPr anchor="t">
            <a:normAutofit/>
          </a:bodyPr>
          <a:lstStyle>
            <a:lvl1pPr marL="0" indent="0" algn="l">
              <a:buNone/>
              <a:defRPr sz="2240">
                <a:solidFill>
                  <a:schemeClr val="tx1"/>
                </a:solidFill>
              </a:defRPr>
            </a:lvl1pPr>
            <a:lvl2pPr marL="6400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B9E5-DD2B-47FF-97E5-4B0E46831FB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798012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17" y="853443"/>
            <a:ext cx="10881361" cy="384047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920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50217" y="4907280"/>
            <a:ext cx="10881361" cy="117348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16" y="6080760"/>
            <a:ext cx="10881361" cy="2026920"/>
          </a:xfrm>
        </p:spPr>
        <p:txBody>
          <a:bodyPr anchor="t">
            <a:normAutofit/>
          </a:bodyPr>
          <a:lstStyle>
            <a:lvl1pPr marL="0" indent="0" algn="l">
              <a:buNone/>
              <a:defRPr sz="2240">
                <a:solidFill>
                  <a:schemeClr val="tx1"/>
                </a:solidFill>
              </a:defRPr>
            </a:lvl1pPr>
            <a:lvl2pPr marL="6400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B9E5-DD2B-47FF-97E5-4B0E46831FB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152677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40080" y="853442"/>
            <a:ext cx="10881360" cy="2038774"/>
          </a:xfrm>
        </p:spPr>
        <p:txBody>
          <a:bodyPr>
            <a:normAutofit/>
          </a:bodyPr>
          <a:lstStyle>
            <a:lvl1pPr>
              <a:defRPr sz="392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E3C5-B94A-498B-944A-BC1DC83CAF8C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964315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74170" y="853441"/>
            <a:ext cx="2347269" cy="7254241"/>
          </a:xfrm>
        </p:spPr>
        <p:txBody>
          <a:bodyPr vert="eaVert">
            <a:normAutofit/>
          </a:bodyPr>
          <a:lstStyle>
            <a:lvl1pPr>
              <a:defRPr sz="392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853440"/>
            <a:ext cx="8386258" cy="7254240"/>
          </a:xfrm>
        </p:spPr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1F804-7160-46A6-922B-8B5CA98DA6FC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94163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92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B9E5-DD2B-47FF-97E5-4B0E46831FB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63647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3" y="4632013"/>
            <a:ext cx="10881360" cy="2056320"/>
          </a:xfrm>
        </p:spPr>
        <p:txBody>
          <a:bodyPr anchor="b">
            <a:normAutofit/>
          </a:bodyPr>
          <a:lstStyle>
            <a:lvl1pPr algn="l">
              <a:defRPr sz="448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1" y="6688333"/>
            <a:ext cx="10881360" cy="1204560"/>
          </a:xfrm>
        </p:spPr>
        <p:txBody>
          <a:bodyPr anchor="t">
            <a:normAutofit/>
          </a:bodyPr>
          <a:lstStyle>
            <a:lvl1pPr marL="0" indent="0" algn="l">
              <a:buNone/>
              <a:defRPr sz="2520" cap="all">
                <a:solidFill>
                  <a:schemeClr val="tx1"/>
                </a:solidFill>
              </a:defRPr>
            </a:lvl1pPr>
            <a:lvl2pPr marL="64008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5DEAD-811B-4664-84F9-038057681B3B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1048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2" y="2998895"/>
            <a:ext cx="5338267" cy="5108788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3174" y="2998896"/>
            <a:ext cx="5338267" cy="5108786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380D7-F7D8-4E8B-9C7E-41829011EC5B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14727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8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0873" y="3105574"/>
            <a:ext cx="4956844" cy="806767"/>
          </a:xfrm>
        </p:spPr>
        <p:txBody>
          <a:bodyPr anchor="b">
            <a:noAutofit/>
          </a:bodyPr>
          <a:lstStyle>
            <a:lvl1pPr marL="0" indent="0">
              <a:buNone/>
              <a:defRPr sz="3360" b="0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4018282"/>
            <a:ext cx="5338267" cy="4089397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95568" y="3105574"/>
            <a:ext cx="4925872" cy="806767"/>
          </a:xfrm>
        </p:spPr>
        <p:txBody>
          <a:bodyPr anchor="b">
            <a:noAutofit/>
          </a:bodyPr>
          <a:lstStyle>
            <a:lvl1pPr marL="0" indent="0">
              <a:buNone/>
              <a:defRPr sz="3360" b="0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3173" y="4018282"/>
            <a:ext cx="5338267" cy="4089397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D55C5-3FCE-4245-BA01-DD051A12B53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61851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853442"/>
            <a:ext cx="10881360" cy="2038774"/>
          </a:xfrm>
        </p:spPr>
        <p:txBody>
          <a:bodyPr>
            <a:normAutofit/>
          </a:bodyPr>
          <a:lstStyle>
            <a:lvl1pPr>
              <a:defRPr sz="448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03F0E-20B0-434A-821E-6E4EA762D3FD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3799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D735-D74A-4EFC-936A-E88A3DD9277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17365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405" y="2181015"/>
            <a:ext cx="4008074" cy="2015065"/>
          </a:xfrm>
        </p:spPr>
        <p:txBody>
          <a:bodyPr anchor="b">
            <a:normAutofit/>
          </a:bodyPr>
          <a:lstStyle>
            <a:lvl1pPr algn="l">
              <a:defRPr sz="336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8602" y="853441"/>
            <a:ext cx="6479165" cy="725424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6405" y="4196081"/>
            <a:ext cx="4008074" cy="2584029"/>
          </a:xfrm>
        </p:spPr>
        <p:txBody>
          <a:bodyPr anchor="t">
            <a:normAutofit/>
          </a:bodyPr>
          <a:lstStyle>
            <a:lvl1pPr marL="0" indent="0">
              <a:buNone/>
              <a:defRPr sz="1960"/>
            </a:lvl1pPr>
            <a:lvl2pPr marL="640080" indent="0">
              <a:buNone/>
              <a:defRPr sz="1680"/>
            </a:lvl2pPr>
            <a:lvl3pPr marL="1280160" indent="0">
              <a:buNone/>
              <a:defRPr sz="1400"/>
            </a:lvl3pPr>
            <a:lvl4pPr marL="1920240" indent="0">
              <a:buNone/>
              <a:defRPr sz="1260"/>
            </a:lvl4pPr>
            <a:lvl5pPr marL="2560320" indent="0">
              <a:buNone/>
              <a:defRPr sz="1260"/>
            </a:lvl5pPr>
            <a:lvl6pPr marL="3200400" indent="0">
              <a:buNone/>
              <a:defRPr sz="1260"/>
            </a:lvl6pPr>
            <a:lvl7pPr marL="3840480" indent="0">
              <a:buNone/>
              <a:defRPr sz="1260"/>
            </a:lvl7pPr>
            <a:lvl8pPr marL="4480560" indent="0">
              <a:buNone/>
              <a:defRPr sz="1260"/>
            </a:lvl8pPr>
            <a:lvl9pPr marL="5120640" indent="0">
              <a:buNone/>
              <a:defRPr sz="126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A2A2D-D063-42BC-BCF1-FFBE4EC7023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73755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979" y="2429941"/>
            <a:ext cx="5736086" cy="1920240"/>
          </a:xfrm>
        </p:spPr>
        <p:txBody>
          <a:bodyPr anchor="b">
            <a:normAutofit/>
          </a:bodyPr>
          <a:lstStyle>
            <a:lvl1pPr algn="l">
              <a:defRPr sz="336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040880" y="1280160"/>
            <a:ext cx="4480560" cy="64008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2240" dirty="0"/>
            </a:lvl1pPr>
          </a:lstStyle>
          <a:p>
            <a:pPr marL="0" lvl="0" indent="0" algn="ctr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6979" y="4350181"/>
            <a:ext cx="5736086" cy="2560320"/>
          </a:xfrm>
        </p:spPr>
        <p:txBody>
          <a:bodyPr anchor="t">
            <a:normAutofit/>
          </a:bodyPr>
          <a:lstStyle>
            <a:lvl1pPr marL="0" indent="0">
              <a:buNone/>
              <a:defRPr sz="2240"/>
            </a:lvl1pPr>
            <a:lvl2pPr marL="640080" indent="0">
              <a:buNone/>
              <a:defRPr sz="1680"/>
            </a:lvl2pPr>
            <a:lvl3pPr marL="1280160" indent="0">
              <a:buNone/>
              <a:defRPr sz="1400"/>
            </a:lvl3pPr>
            <a:lvl4pPr marL="1920240" indent="0">
              <a:buNone/>
              <a:defRPr sz="1260"/>
            </a:lvl4pPr>
            <a:lvl5pPr marL="2560320" indent="0">
              <a:buNone/>
              <a:defRPr sz="1260"/>
            </a:lvl5pPr>
            <a:lvl6pPr marL="3200400" indent="0">
              <a:buNone/>
              <a:defRPr sz="1260"/>
            </a:lvl6pPr>
            <a:lvl7pPr marL="3840480" indent="0">
              <a:buNone/>
              <a:defRPr sz="1260"/>
            </a:lvl7pPr>
            <a:lvl8pPr marL="4480560" indent="0">
              <a:buNone/>
              <a:defRPr sz="1260"/>
            </a:lvl8pPr>
            <a:lvl9pPr marL="5120640" indent="0">
              <a:buNone/>
              <a:defRPr sz="126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E0045-32C9-4AFE-818B-FF3E7C6E3019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3160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853442"/>
            <a:ext cx="10881360" cy="203877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998896"/>
            <a:ext cx="10881360" cy="510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33198" y="8218807"/>
            <a:ext cx="1697042" cy="5289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81" y="8218807"/>
            <a:ext cx="8386435" cy="5289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6919" y="8218807"/>
            <a:ext cx="584522" cy="5289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7BFB9E5-DD2B-47FF-97E5-4B0E46831FB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35898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l" defTabSz="640080" rtl="0" eaLnBrk="1" latinLnBrk="0" hangingPunct="1">
        <a:spcBef>
          <a:spcPct val="0"/>
        </a:spcBef>
        <a:buNone/>
        <a:defRPr sz="448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00050" indent="-40005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252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1040130" indent="-40005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224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680210" indent="-40005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196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2160270" indent="-24003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168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800350" indent="-24003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168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3520440" indent="-32004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168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4160520" indent="-32004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168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4800600" indent="-32004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168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5440680" indent="-32004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168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catest.org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d4.org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hcp.med.harvard.edu/wmhcidi/index.php" TargetMode="Externa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azon.com/ICF-Core-Sets-Clinical-Practice/dp/0889374317" TargetMode="External"/><Relationship Id="rId2" Type="http://schemas.openxmlformats.org/officeDocument/2006/relationships/hyperlink" Target="http://www.mzcr.cz/obsah/mezinarodni-klasifikace-funkcnich-schopnostidisability-a-zdravimkf-_1982_3.html" TargetMode="Externa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xkqLRsvSSFw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HeSWc4BS3ZM" TargetMode="External"/><Relationship Id="rId4" Type="http://schemas.openxmlformats.org/officeDocument/2006/relationships/hyperlink" Target="http://www.youtube.com/watch?v=83i2MWMqph8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Text Box 10"/>
          <p:cNvSpPr txBox="1">
            <a:spLocks noChangeArrowheads="1"/>
          </p:cNvSpPr>
          <p:nvPr/>
        </p:nvSpPr>
        <p:spPr bwMode="auto">
          <a:xfrm>
            <a:off x="352425" y="3721100"/>
            <a:ext cx="11880850" cy="166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5400" dirty="0">
                <a:solidFill>
                  <a:srgbClr val="FFFFFF"/>
                </a:solidFill>
                <a:latin typeface="+mn-lt"/>
              </a:rPr>
              <a:t>PSY402 </a:t>
            </a:r>
            <a:r>
              <a:rPr lang="cs-CZ" altLang="cs-CZ" sz="5400" b="1" dirty="0">
                <a:solidFill>
                  <a:srgbClr val="FFFFFF"/>
                </a:solidFill>
                <a:latin typeface="+mn-lt"/>
              </a:rPr>
              <a:t>Psychodiagnostika dospělých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3200" dirty="0">
                <a:solidFill>
                  <a:srgbClr val="FFFFFF"/>
                </a:solidFill>
                <a:latin typeface="+mn-lt"/>
              </a:rPr>
              <a:t>Přednáška 2 -  Proces vyšetření. Pozorování a rozhovor.</a:t>
            </a:r>
          </a:p>
        </p:txBody>
      </p:sp>
      <p:sp>
        <p:nvSpPr>
          <p:cNvPr id="2057" name="Text Box 11"/>
          <p:cNvSpPr txBox="1">
            <a:spLocks noChangeArrowheads="1"/>
          </p:cNvSpPr>
          <p:nvPr/>
        </p:nvSpPr>
        <p:spPr bwMode="auto">
          <a:xfrm>
            <a:off x="423863" y="5448300"/>
            <a:ext cx="6408737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500" dirty="0">
                <a:latin typeface="+mn-lt"/>
              </a:rPr>
              <a:t>Stanislav Ježek, FSS MU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800" dirty="0"/>
              <a:t>stanovení potřebných informací</a:t>
            </a:r>
            <a:br>
              <a:rPr lang="cs-CZ" sz="4800" dirty="0"/>
            </a:br>
            <a:r>
              <a:rPr lang="cs-CZ" sz="4800" i="1" dirty="0"/>
              <a:t>kroky ke </a:t>
            </a:r>
            <a:r>
              <a:rPr lang="cs-CZ" sz="4800" b="1" i="1" dirty="0"/>
              <a:t>zdůvodněné</a:t>
            </a:r>
            <a:r>
              <a:rPr lang="cs-CZ" sz="4800" i="1" dirty="0"/>
              <a:t> volbě metod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665376" cy="6266200"/>
          </a:xfrm>
        </p:spPr>
        <p:txBody>
          <a:bodyPr>
            <a:normAutofit/>
          </a:bodyPr>
          <a:lstStyle/>
          <a:p>
            <a:pPr marL="1154430" lvl="1" indent="-514350">
              <a:buFont typeface="+mj-lt"/>
              <a:buAutoNum type="arabicPeriod"/>
            </a:pPr>
            <a:r>
              <a:rPr lang="cs-CZ" sz="2800" dirty="0"/>
              <a:t>Otázky, na které má vyšetření poskytnout odpověď</a:t>
            </a:r>
          </a:p>
          <a:p>
            <a:pPr marL="1154430" lvl="1" indent="-514350">
              <a:buFont typeface="+mj-lt"/>
              <a:buAutoNum type="arabicPeriod"/>
            </a:pPr>
            <a:r>
              <a:rPr lang="cs-CZ" sz="2800" dirty="0"/>
              <a:t>Získání informací o problému – studium</a:t>
            </a:r>
          </a:p>
          <a:p>
            <a:pPr marL="1154430" lvl="1" indent="-514350">
              <a:buFont typeface="+mj-lt"/>
              <a:buAutoNum type="arabicPeriod"/>
            </a:pPr>
            <a:r>
              <a:rPr lang="cs-CZ" sz="2800" dirty="0"/>
              <a:t>Získání a studium záznamů klienta (zdravotní, kariérní…) </a:t>
            </a:r>
          </a:p>
          <a:p>
            <a:pPr marL="1154430" lvl="1" indent="-514350">
              <a:buFont typeface="+mj-lt"/>
              <a:buAutoNum type="arabicPeriod"/>
            </a:pPr>
            <a:r>
              <a:rPr lang="cs-CZ" sz="2800" dirty="0"/>
              <a:t>Identifikace domén fungování, o kterých je potřeba se něco dozvědět</a:t>
            </a:r>
          </a:p>
          <a:p>
            <a:pPr lvl="2"/>
            <a:r>
              <a:rPr lang="en-US" sz="2400" dirty="0"/>
              <a:t>emo</a:t>
            </a:r>
            <a:r>
              <a:rPr lang="cs-CZ" sz="2400" dirty="0"/>
              <a:t>ční fungování ● intelektové fungování ● paměť a exekutivní funkce ● akademický výkon ● chování ●  interpersonální vztahy ● myšlenkové/kognitivní  procesy ● sebepojetí ● fungování v rodině ● rodinná anamnéza ● situační stres ● symptomy…</a:t>
            </a:r>
          </a:p>
          <a:p>
            <a:pPr marL="1154430" lvl="1" indent="-514350">
              <a:buFont typeface="+mj-lt"/>
              <a:buAutoNum type="arabicPeriod"/>
            </a:pPr>
            <a:r>
              <a:rPr lang="cs-CZ" sz="2800" dirty="0"/>
              <a:t>Volba testů a dalších diagnostických postupů</a:t>
            </a:r>
          </a:p>
          <a:p>
            <a:pPr marL="640080" lvl="1" indent="0">
              <a:buNone/>
            </a:pPr>
            <a:r>
              <a:rPr lang="cs-CZ" sz="2800" dirty="0"/>
              <a:t>…Administrace </a:t>
            </a:r>
          </a:p>
          <a:p>
            <a:pPr marL="640080" lvl="1" indent="0">
              <a:buNone/>
            </a:pPr>
            <a:r>
              <a:rPr lang="cs-CZ" sz="2800" dirty="0"/>
              <a:t>…Určení reliability, validity a použitelnosti získaných </a:t>
            </a:r>
            <a:r>
              <a:rPr lang="cs-CZ" sz="2800" u="sng" dirty="0"/>
              <a:t>dat</a:t>
            </a:r>
          </a:p>
        </p:txBody>
      </p:sp>
    </p:spTree>
    <p:extLst>
      <p:ext uri="{BB962C8B-B14F-4D97-AF65-F5344CB8AC3E}">
        <p14:creationId xmlns:p14="http://schemas.microsoft.com/office/powerpoint/2010/main" val="278306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800" dirty="0"/>
              <a:t>stanovení potřebných informací</a:t>
            </a:r>
            <a:br>
              <a:rPr lang="cs-CZ" sz="4800" dirty="0"/>
            </a:br>
            <a:r>
              <a:rPr lang="cs-CZ" sz="4800" i="1" dirty="0"/>
              <a:t>EBA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665376" cy="61221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/>
              <a:t>Dnes stále více v kontextu hnutí za </a:t>
            </a:r>
            <a:r>
              <a:rPr lang="cs-CZ" sz="3200" b="1" dirty="0"/>
              <a:t>Evidence-</a:t>
            </a:r>
            <a:r>
              <a:rPr lang="cs-CZ" sz="3200" b="1" dirty="0" err="1"/>
              <a:t>Based</a:t>
            </a:r>
            <a:r>
              <a:rPr lang="cs-CZ" sz="3200" b="1" dirty="0"/>
              <a:t> </a:t>
            </a:r>
            <a:r>
              <a:rPr lang="cs-CZ" sz="3200" b="1" dirty="0" err="1"/>
              <a:t>Assessment</a:t>
            </a:r>
            <a:r>
              <a:rPr lang="cs-CZ" sz="3200" b="1" dirty="0"/>
              <a:t> </a:t>
            </a:r>
          </a:p>
          <a:p>
            <a:r>
              <a:rPr lang="cs-CZ" sz="3080" dirty="0"/>
              <a:t>příklon ke </a:t>
            </a:r>
            <a:r>
              <a:rPr lang="cs-CZ" sz="3080" b="1" dirty="0"/>
              <a:t>zdůvodněné volbě nástrojů </a:t>
            </a:r>
            <a:r>
              <a:rPr lang="cs-CZ" sz="3080" dirty="0"/>
              <a:t>(vs. komplexní baterie „na vše“) – ve výběrových řízeních to implikuje i legislativa (viz Stříteský)</a:t>
            </a:r>
          </a:p>
          <a:p>
            <a:r>
              <a:rPr lang="cs-CZ" sz="3080" dirty="0"/>
              <a:t>zvýšené užívání metod </a:t>
            </a:r>
            <a:r>
              <a:rPr lang="cs-CZ" sz="3080" b="1" dirty="0"/>
              <a:t>specificky</a:t>
            </a:r>
            <a:r>
              <a:rPr lang="cs-CZ" sz="3080" dirty="0"/>
              <a:t> zaměřených na určité diagnózy, symptomy, kompetence….</a:t>
            </a:r>
          </a:p>
          <a:p>
            <a:r>
              <a:rPr lang="cs-CZ" sz="3080" dirty="0"/>
              <a:t>zvýšený důraz na celoživotní vzdělávání (o metodách)</a:t>
            </a:r>
          </a:p>
          <a:p>
            <a:r>
              <a:rPr lang="cs-CZ" sz="3080" dirty="0"/>
              <a:t>zvýšený důraz na stanovení diagnóz </a:t>
            </a:r>
          </a:p>
          <a:p>
            <a:r>
              <a:rPr lang="cs-CZ" sz="3080" dirty="0"/>
              <a:t>jde na ruku hnutí za </a:t>
            </a:r>
            <a:r>
              <a:rPr lang="cs-CZ" sz="3080" dirty="0" err="1"/>
              <a:t>akontabilitu</a:t>
            </a:r>
            <a:r>
              <a:rPr lang="cs-CZ" sz="3080" dirty="0"/>
              <a:t> zdravotnické péče – výkaznictví, formalismus, diagnózy</a:t>
            </a:r>
          </a:p>
          <a:p>
            <a:pPr marL="0" indent="0" algn="ctr">
              <a:buNone/>
            </a:pPr>
            <a:r>
              <a:rPr lang="cs-CZ" sz="3200" b="1" dirty="0"/>
              <a:t>Připravenost argumentovat co, proč a jak vyšetřením zjišťujeme.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88284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800" dirty="0"/>
              <a:t>stanovení potřebných informací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568352"/>
            <a:ext cx="11521360" cy="70328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dirty="0"/>
              <a:t>Ve (zkrácené) zkratce </a:t>
            </a:r>
            <a:r>
              <a:rPr lang="cs-CZ" sz="2800" dirty="0" err="1"/>
              <a:t>Meyera</a:t>
            </a:r>
            <a:r>
              <a:rPr lang="cs-CZ" sz="2800" dirty="0"/>
              <a:t> et al. (2001):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„Za optimálních podmínek nám </a:t>
            </a:r>
          </a:p>
          <a:p>
            <a:pPr marL="514350" indent="-514350">
              <a:buAutoNum type="alphaLcParenBoth"/>
            </a:pPr>
            <a:r>
              <a:rPr lang="cs-CZ" sz="2800" dirty="0"/>
              <a:t>nestrukturovaný rozhovor poskytne narativní informace o životě,</a:t>
            </a:r>
            <a:r>
              <a:rPr lang="en-US" sz="2800" dirty="0"/>
              <a:t>[</a:t>
            </a:r>
            <a:r>
              <a:rPr lang="cs-CZ" sz="2800" dirty="0"/>
              <a:t>…</a:t>
            </a:r>
            <a:r>
              <a:rPr lang="en-US" sz="2800" dirty="0"/>
              <a:t>]</a:t>
            </a:r>
            <a:r>
              <a:rPr lang="cs-CZ" sz="2800" dirty="0"/>
              <a:t>  </a:t>
            </a:r>
          </a:p>
          <a:p>
            <a:pPr marL="514350" indent="-514350">
              <a:buAutoNum type="alphaLcParenBoth"/>
            </a:pPr>
            <a:r>
              <a:rPr lang="en-US" sz="2800" dirty="0"/>
              <a:t>s</a:t>
            </a:r>
            <a:r>
              <a:rPr lang="cs-CZ" sz="2800" dirty="0" err="1"/>
              <a:t>trukturované</a:t>
            </a:r>
            <a:r>
              <a:rPr lang="cs-CZ" sz="2800" dirty="0"/>
              <a:t> rozhovory a self-reportové nástroje nám poskytne detaily o klientově vědomém porozumění sobě samému a navenek projevované symptomatologii </a:t>
            </a:r>
            <a:r>
              <a:rPr lang="en-US" sz="2800" dirty="0"/>
              <a:t>[…]</a:t>
            </a:r>
            <a:r>
              <a:rPr lang="cs-CZ" sz="2800" dirty="0"/>
              <a:t>, </a:t>
            </a:r>
          </a:p>
          <a:p>
            <a:pPr marL="514350" indent="-514350">
              <a:buAutoNum type="alphaLcParenBoth"/>
            </a:pPr>
            <a:r>
              <a:rPr lang="cs-CZ" sz="2800" dirty="0"/>
              <a:t>výkonové osobnostní testy (ROR, TAT) nám poskytnou data o chování v nestrukturovaných podmínkách nebo implicitní dynamiku a schémata percepce a motivace </a:t>
            </a:r>
            <a:r>
              <a:rPr lang="en-US" sz="2800" dirty="0"/>
              <a:t>[…]</a:t>
            </a:r>
            <a:r>
              <a:rPr lang="cs-CZ" sz="2800" dirty="0"/>
              <a:t>, </a:t>
            </a:r>
          </a:p>
          <a:p>
            <a:pPr marL="514350" indent="-514350">
              <a:buAutoNum type="alphaLcParenBoth"/>
            </a:pPr>
            <a:r>
              <a:rPr lang="cs-CZ" sz="2800" dirty="0"/>
              <a:t>výkonové kognitivní úkoly nám dají informace o řešení problémů a funkčních schopnostech </a:t>
            </a:r>
            <a:r>
              <a:rPr lang="en-US" sz="2800" dirty="0"/>
              <a:t>[…]</a:t>
            </a:r>
            <a:r>
              <a:rPr lang="cs-CZ" sz="2800" dirty="0"/>
              <a:t> a</a:t>
            </a:r>
          </a:p>
          <a:p>
            <a:pPr marL="514350" indent="-514350">
              <a:buAutoNum type="alphaLcParenBoth"/>
            </a:pPr>
            <a:r>
              <a:rPr lang="cs-CZ" sz="2800" dirty="0"/>
              <a:t>posuzovací škály nám poskytnou pohled dalších informátorů…“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58559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/>
              <a:t>procesY</a:t>
            </a:r>
            <a:r>
              <a:rPr lang="cs-CZ" sz="6000" dirty="0"/>
              <a:t> vyšetření</a:t>
            </a:r>
          </a:p>
        </p:txBody>
      </p:sp>
      <p:sp>
        <p:nvSpPr>
          <p:cNvPr id="4" name="Obdélník 3"/>
          <p:cNvSpPr/>
          <p:nvPr/>
        </p:nvSpPr>
        <p:spPr bwMode="auto">
          <a:xfrm>
            <a:off x="855663" y="3432523"/>
            <a:ext cx="1873250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Kontext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a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otázka</a:t>
            </a:r>
          </a:p>
        </p:txBody>
      </p:sp>
      <p:sp>
        <p:nvSpPr>
          <p:cNvPr id="5" name="Obdélník 4"/>
          <p:cNvSpPr/>
          <p:nvPr/>
        </p:nvSpPr>
        <p:spPr bwMode="auto">
          <a:xfrm>
            <a:off x="2871788" y="3000400"/>
            <a:ext cx="1979612" cy="20162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Stanovení potřebných informací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(volba metod)</a:t>
            </a: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 bwMode="auto">
          <a:xfrm>
            <a:off x="4960938" y="2640360"/>
            <a:ext cx="2087562" cy="24482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b="1" dirty="0">
              <a:solidFill>
                <a:schemeClr val="bg1"/>
              </a:solidFill>
            </a:endParaRPr>
          </a:p>
          <a:p>
            <a:pPr algn="ctr" defTabSz="1279525" eaLnBrk="1" hangingPunct="1">
              <a:defRPr/>
            </a:pPr>
            <a:endParaRPr lang="cs-CZ" b="1" dirty="0">
              <a:solidFill>
                <a:schemeClr val="bg1"/>
              </a:solidFill>
            </a:endParaRPr>
          </a:p>
          <a:p>
            <a:pPr algn="ctr" defTabSz="1279525" eaLnBrk="1" hangingPunct="1">
              <a:defRPr/>
            </a:pPr>
            <a:endParaRPr lang="cs-CZ" b="1" dirty="0">
              <a:solidFill>
                <a:schemeClr val="bg1"/>
              </a:solidFill>
            </a:endParaRPr>
          </a:p>
          <a:p>
            <a:pPr algn="ctr" defTabSz="1279525" eaLnBrk="1" hangingPunct="1">
              <a:defRPr/>
            </a:pPr>
            <a:r>
              <a:rPr lang="cs-CZ" b="1" dirty="0">
                <a:solidFill>
                  <a:schemeClr val="bg1"/>
                </a:solidFill>
              </a:rPr>
              <a:t>Administrace</a:t>
            </a:r>
          </a:p>
          <a:p>
            <a:pPr algn="ctr" defTabSz="1279525" eaLnBrk="1" hangingPunct="1">
              <a:defRPr/>
            </a:pPr>
            <a:r>
              <a:rPr lang="en-US" b="1" dirty="0">
                <a:solidFill>
                  <a:schemeClr val="bg1"/>
                </a:solidFill>
              </a:rPr>
              <a:t>≈</a:t>
            </a:r>
            <a:r>
              <a:rPr lang="en-US" b="1" dirty="0" err="1">
                <a:solidFill>
                  <a:schemeClr val="bg1"/>
                </a:solidFill>
              </a:rPr>
              <a:t>metod</a:t>
            </a:r>
            <a:endParaRPr lang="cs-CZ" b="1" dirty="0">
              <a:solidFill>
                <a:schemeClr val="bg1"/>
              </a:solidFill>
            </a:endParaRPr>
          </a:p>
          <a:p>
            <a:pPr algn="ctr" defTabSz="1279525" eaLnBrk="1" hangingPunct="1">
              <a:defRPr/>
            </a:pP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7" name="Obdélník 6"/>
          <p:cNvSpPr/>
          <p:nvPr/>
        </p:nvSpPr>
        <p:spPr bwMode="auto">
          <a:xfrm>
            <a:off x="7223125" y="3432523"/>
            <a:ext cx="1985963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Nález -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interpretace</a:t>
            </a:r>
          </a:p>
        </p:txBody>
      </p:sp>
      <p:sp>
        <p:nvSpPr>
          <p:cNvPr id="8" name="Obdélník 7"/>
          <p:cNvSpPr/>
          <p:nvPr/>
        </p:nvSpPr>
        <p:spPr bwMode="auto">
          <a:xfrm>
            <a:off x="9345613" y="3432523"/>
            <a:ext cx="2024062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Komunikace a další práce</a:t>
            </a:r>
          </a:p>
        </p:txBody>
      </p:sp>
      <p:sp>
        <p:nvSpPr>
          <p:cNvPr id="9" name="Obdélník 8"/>
          <p:cNvSpPr/>
          <p:nvPr/>
        </p:nvSpPr>
        <p:spPr bwMode="auto">
          <a:xfrm>
            <a:off x="855663" y="6888485"/>
            <a:ext cx="1873250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Informování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(souhlas)</a:t>
            </a:r>
          </a:p>
        </p:txBody>
      </p:sp>
      <p:sp>
        <p:nvSpPr>
          <p:cNvPr id="10" name="Obdélník 9"/>
          <p:cNvSpPr/>
          <p:nvPr/>
        </p:nvSpPr>
        <p:spPr bwMode="auto">
          <a:xfrm>
            <a:off x="2871788" y="6888485"/>
            <a:ext cx="1979612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Zajištění podmínek</a:t>
            </a:r>
          </a:p>
        </p:txBody>
      </p:sp>
      <p:sp>
        <p:nvSpPr>
          <p:cNvPr id="11" name="Obdélník 10"/>
          <p:cNvSpPr/>
          <p:nvPr/>
        </p:nvSpPr>
        <p:spPr bwMode="auto">
          <a:xfrm>
            <a:off x="4960938" y="6384776"/>
            <a:ext cx="2087562" cy="26642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Vlastní administrace</a:t>
            </a:r>
          </a:p>
          <a:p>
            <a:pPr algn="ctr" defTabSz="1279525" eaLnBrk="1" hangingPunct="1">
              <a:defRPr/>
            </a:pPr>
            <a:endParaRPr lang="cs-CZ" sz="2000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pozorování)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</a:t>
            </a:r>
            <a:r>
              <a:rPr lang="cs-CZ" sz="2000" dirty="0" err="1">
                <a:solidFill>
                  <a:schemeClr val="tx1"/>
                </a:solidFill>
              </a:rPr>
              <a:t>inquiry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2" name="Obdélník 11"/>
          <p:cNvSpPr/>
          <p:nvPr/>
        </p:nvSpPr>
        <p:spPr bwMode="auto">
          <a:xfrm>
            <a:off x="7223125" y="6888485"/>
            <a:ext cx="21224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Vyhodnocení,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poznámky</a:t>
            </a:r>
          </a:p>
        </p:txBody>
      </p:sp>
      <p:sp>
        <p:nvSpPr>
          <p:cNvPr id="13" name="Obdélník 12"/>
          <p:cNvSpPr/>
          <p:nvPr/>
        </p:nvSpPr>
        <p:spPr bwMode="auto">
          <a:xfrm>
            <a:off x="9496425" y="6888485"/>
            <a:ext cx="19446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Interpretace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(propojení s ostatními </a:t>
            </a:r>
            <a:r>
              <a:rPr lang="cs-CZ" sz="2000" dirty="0" err="1">
                <a:solidFill>
                  <a:schemeClr val="tx1"/>
                </a:solidFill>
              </a:rPr>
              <a:t>info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Pravá složená závorka 13"/>
          <p:cNvSpPr/>
          <p:nvPr/>
        </p:nvSpPr>
        <p:spPr>
          <a:xfrm rot="16200000">
            <a:off x="5752815" y="717062"/>
            <a:ext cx="719708" cy="10514012"/>
          </a:xfrm>
          <a:prstGeom prst="rightBrace">
            <a:avLst/>
          </a:prstGeom>
          <a:ln w="571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91921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/>
              <a:t>Informovaný souhlas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352328"/>
            <a:ext cx="11665376" cy="72488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Informování směřující k získání souhlasu s…</a:t>
            </a:r>
          </a:p>
          <a:p>
            <a:r>
              <a:rPr lang="cs-CZ" dirty="0"/>
              <a:t>…s cílem vyšetření,</a:t>
            </a:r>
          </a:p>
          <a:p>
            <a:r>
              <a:rPr lang="cs-CZ" dirty="0"/>
              <a:t>…s provedením vyšetření zamýšleným způsobem,</a:t>
            </a:r>
          </a:p>
          <a:p>
            <a:pPr lvl="1"/>
            <a:r>
              <a:rPr lang="cs-CZ" dirty="0"/>
              <a:t>(zajistíme patřičnou úroveň informovanosti o plánovaných metodách)</a:t>
            </a:r>
          </a:p>
          <a:p>
            <a:r>
              <a:rPr lang="cs-CZ" dirty="0"/>
              <a:t>…s možnými konsekvencemi (různých výsledků) vyšetření,</a:t>
            </a:r>
          </a:p>
          <a:p>
            <a:r>
              <a:rPr lang="cs-CZ" dirty="0"/>
              <a:t>…s možnými riziky,</a:t>
            </a:r>
          </a:p>
          <a:p>
            <a:r>
              <a:rPr lang="cs-CZ" dirty="0"/>
              <a:t>…se způsobem nakládání s osobními údaji (zprávou z vyšetření), zejm. informování dalších osob, institucí a …</a:t>
            </a:r>
          </a:p>
          <a:p>
            <a:pPr marL="0" indent="0">
              <a:buNone/>
            </a:pPr>
            <a:r>
              <a:rPr lang="cs-CZ" dirty="0"/>
              <a:t>Zahrnuje také informování </a:t>
            </a:r>
            <a:r>
              <a:rPr lang="cs-CZ" b="1" dirty="0"/>
              <a:t>o právech a povinnostech klienta</a:t>
            </a:r>
            <a:r>
              <a:rPr lang="cs-CZ" dirty="0"/>
              <a:t>/vyšetřované osoby.</a:t>
            </a:r>
          </a:p>
          <a:p>
            <a:endParaRPr lang="cs-CZ" dirty="0"/>
          </a:p>
          <a:p>
            <a:r>
              <a:rPr lang="cs-CZ" sz="2100" dirty="0"/>
              <a:t>IS shrnuje vše, co předpokládáme, že klient o průběhu vyšetření ví. Řadu věcí ví jen implicitně a jen možná a proto je v souhlasu explicitně uvádíme. Jeho účelem je nejen naše ochrana. Klientova představa o vyšetření má na úspěch vyšetření vliv – mylná, zkreslená představa může vyšetření zkomplikovat i zhatit. Přesná představa </a:t>
            </a:r>
            <a:r>
              <a:rPr lang="cs-CZ" sz="2100" b="1" dirty="0"/>
              <a:t>je základem důvěry </a:t>
            </a:r>
            <a:r>
              <a:rPr lang="cs-CZ" sz="2100" dirty="0"/>
              <a:t>v psychologa a mj. umožňuje psychologovi klást otázky, které by v jiném kontextu byly nepřípustně intimní. Absence nebo nejasnost souhlasu může psychologa brzdit, zvlášť začínajícího.  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7EC79B2-A344-4B55-B518-CC9E420E0CF7}"/>
              </a:ext>
            </a:extLst>
          </p:cNvPr>
          <p:cNvSpPr txBox="1"/>
          <p:nvPr/>
        </p:nvSpPr>
        <p:spPr>
          <a:xfrm>
            <a:off x="8849072" y="336392"/>
            <a:ext cx="4032448" cy="375487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b="1" dirty="0"/>
              <a:t>MANDÁT &gt;&gt; RAPORT</a:t>
            </a:r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r>
              <a:rPr lang="cs-CZ" sz="3200" b="1" dirty="0"/>
              <a:t>Souhlasí s ….</a:t>
            </a:r>
          </a:p>
          <a:p>
            <a:r>
              <a:rPr lang="cs-CZ" sz="3200" b="1" dirty="0"/>
              <a:t>Je si vědom, že…</a:t>
            </a:r>
          </a:p>
          <a:p>
            <a:endParaRPr lang="cs-CZ" sz="1800" b="1" dirty="0"/>
          </a:p>
          <a:p>
            <a:r>
              <a:rPr lang="cs-CZ" sz="2400" b="1" dirty="0">
                <a:solidFill>
                  <a:srgbClr val="FF0000"/>
                </a:solidFill>
              </a:rPr>
              <a:t>NE </a:t>
            </a:r>
            <a:r>
              <a:rPr lang="cs-CZ" sz="2400" b="1" dirty="0">
                <a:solidFill>
                  <a:schemeClr val="bg1"/>
                </a:solidFill>
              </a:rPr>
              <a:t>„Byl informován…“</a:t>
            </a:r>
          </a:p>
        </p:txBody>
      </p:sp>
    </p:spTree>
    <p:extLst>
      <p:ext uri="{BB962C8B-B14F-4D97-AF65-F5344CB8AC3E}">
        <p14:creationId xmlns:p14="http://schemas.microsoft.com/office/powerpoint/2010/main" val="29440404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zajištění podmínek, vlastní administrace, vyhodnocení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0881360" cy="6266200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dle manuálu metod a případného kurzu, výcviku</a:t>
            </a:r>
          </a:p>
          <a:p>
            <a:r>
              <a:rPr lang="cs-CZ" dirty="0"/>
              <a:t>s doplněním, osvěžením souhlasu</a:t>
            </a:r>
          </a:p>
          <a:p>
            <a:r>
              <a:rPr lang="cs-CZ" dirty="0"/>
              <a:t>Standardizace umožňuje připisovat pozorované rozdílnosti v chováním charakteristikám vyšetřované osoby</a:t>
            </a:r>
          </a:p>
          <a:p>
            <a:pPr lvl="1"/>
            <a:r>
              <a:rPr lang="cs-CZ" dirty="0"/>
              <a:t>Kontrolní skupinou je standardizační vzorek, ale také psychologovi dřívější vyšetřovaní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obecně proaktivní přístup k zajištění pohodlí dle specifik klienta</a:t>
            </a:r>
          </a:p>
          <a:p>
            <a:r>
              <a:rPr lang="cs-CZ" dirty="0"/>
              <a:t>práce se soukromím (čelem, zády)</a:t>
            </a:r>
          </a:p>
          <a:p>
            <a:r>
              <a:rPr lang="cs-CZ" dirty="0" err="1"/>
              <a:t>vteřinovka</a:t>
            </a:r>
            <a:r>
              <a:rPr lang="cs-CZ" dirty="0"/>
              <a:t> na stěně</a:t>
            </a:r>
          </a:p>
          <a:p>
            <a:r>
              <a:rPr lang="cs-CZ" dirty="0"/>
              <a:t>ticho, bílý šum</a:t>
            </a:r>
          </a:p>
          <a:p>
            <a:r>
              <a:rPr lang="cs-CZ" dirty="0"/>
              <a:t>obecně zajištění možnosti záznamu poznámek z pozorování </a:t>
            </a:r>
          </a:p>
          <a:p>
            <a:endParaRPr lang="cs-CZ" dirty="0"/>
          </a:p>
          <a:p>
            <a:r>
              <a:rPr lang="cs-CZ" dirty="0"/>
              <a:t>Samozřejmosti? Ne nutně:  http://cmps.ecn.cz/EK/EK_cerven2017.pdf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00261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/>
              <a:t>procesY</a:t>
            </a:r>
            <a:r>
              <a:rPr lang="cs-CZ" sz="6000" dirty="0"/>
              <a:t> vyšetření</a:t>
            </a:r>
          </a:p>
        </p:txBody>
      </p:sp>
      <p:sp>
        <p:nvSpPr>
          <p:cNvPr id="4" name="Obdélník 3"/>
          <p:cNvSpPr/>
          <p:nvPr/>
        </p:nvSpPr>
        <p:spPr bwMode="auto">
          <a:xfrm>
            <a:off x="855663" y="3432523"/>
            <a:ext cx="1873250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Kontext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a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otázka</a:t>
            </a:r>
          </a:p>
        </p:txBody>
      </p:sp>
      <p:sp>
        <p:nvSpPr>
          <p:cNvPr id="5" name="Obdélník 4"/>
          <p:cNvSpPr/>
          <p:nvPr/>
        </p:nvSpPr>
        <p:spPr bwMode="auto">
          <a:xfrm>
            <a:off x="2871788" y="3000400"/>
            <a:ext cx="1979612" cy="20162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Stanovení potřebných informací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(volba metod)</a:t>
            </a: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 bwMode="auto">
          <a:xfrm>
            <a:off x="4960938" y="2640360"/>
            <a:ext cx="2087562" cy="244827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Administrace</a:t>
            </a:r>
          </a:p>
          <a:p>
            <a:pPr algn="ctr" defTabSz="1279525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≈</a:t>
            </a:r>
            <a:r>
              <a:rPr lang="en-US" dirty="0" err="1">
                <a:solidFill>
                  <a:schemeClr val="tx1"/>
                </a:solidFill>
              </a:rPr>
              <a:t>metod</a:t>
            </a: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 bwMode="auto">
          <a:xfrm>
            <a:off x="7223125" y="3432523"/>
            <a:ext cx="1985963" cy="12239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b="1" dirty="0">
                <a:solidFill>
                  <a:schemeClr val="bg1"/>
                </a:solidFill>
              </a:rPr>
              <a:t>Nález -</a:t>
            </a:r>
          </a:p>
          <a:p>
            <a:pPr algn="ctr" defTabSz="1279525" eaLnBrk="1" hangingPunct="1">
              <a:defRPr/>
            </a:pPr>
            <a:r>
              <a:rPr lang="cs-CZ" b="1" dirty="0">
                <a:solidFill>
                  <a:schemeClr val="bg1"/>
                </a:solidFill>
              </a:rPr>
              <a:t>interpretace</a:t>
            </a:r>
          </a:p>
        </p:txBody>
      </p:sp>
      <p:sp>
        <p:nvSpPr>
          <p:cNvPr id="8" name="Obdélník 7"/>
          <p:cNvSpPr/>
          <p:nvPr/>
        </p:nvSpPr>
        <p:spPr bwMode="auto">
          <a:xfrm>
            <a:off x="9345613" y="3432523"/>
            <a:ext cx="2024062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Komunikace a další práce</a:t>
            </a:r>
          </a:p>
        </p:txBody>
      </p:sp>
      <p:sp>
        <p:nvSpPr>
          <p:cNvPr id="9" name="Obdélník 8"/>
          <p:cNvSpPr/>
          <p:nvPr/>
        </p:nvSpPr>
        <p:spPr bwMode="auto">
          <a:xfrm>
            <a:off x="855663" y="6888485"/>
            <a:ext cx="1873250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Informování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(souhlas)</a:t>
            </a:r>
          </a:p>
        </p:txBody>
      </p:sp>
      <p:sp>
        <p:nvSpPr>
          <p:cNvPr id="10" name="Obdélník 9"/>
          <p:cNvSpPr/>
          <p:nvPr/>
        </p:nvSpPr>
        <p:spPr bwMode="auto">
          <a:xfrm>
            <a:off x="2871788" y="6888485"/>
            <a:ext cx="1979612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Zajištění podmínek</a:t>
            </a:r>
          </a:p>
        </p:txBody>
      </p:sp>
      <p:sp>
        <p:nvSpPr>
          <p:cNvPr id="11" name="Obdélník 10"/>
          <p:cNvSpPr/>
          <p:nvPr/>
        </p:nvSpPr>
        <p:spPr bwMode="auto">
          <a:xfrm>
            <a:off x="4960938" y="6384776"/>
            <a:ext cx="2087562" cy="26642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Vlastní administrace</a:t>
            </a:r>
          </a:p>
          <a:p>
            <a:pPr algn="ctr" defTabSz="1279525" eaLnBrk="1" hangingPunct="1">
              <a:defRPr/>
            </a:pPr>
            <a:endParaRPr lang="cs-CZ" sz="2000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pozorování)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</a:t>
            </a:r>
            <a:r>
              <a:rPr lang="cs-CZ" sz="2000" dirty="0" err="1">
                <a:solidFill>
                  <a:schemeClr val="tx1"/>
                </a:solidFill>
              </a:rPr>
              <a:t>inquiry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2" name="Obdélník 11"/>
          <p:cNvSpPr/>
          <p:nvPr/>
        </p:nvSpPr>
        <p:spPr bwMode="auto">
          <a:xfrm>
            <a:off x="7223125" y="6888485"/>
            <a:ext cx="21224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Vyhodnocení,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poznámky</a:t>
            </a:r>
          </a:p>
        </p:txBody>
      </p:sp>
      <p:sp>
        <p:nvSpPr>
          <p:cNvPr id="13" name="Obdélník 12"/>
          <p:cNvSpPr/>
          <p:nvPr/>
        </p:nvSpPr>
        <p:spPr bwMode="auto">
          <a:xfrm>
            <a:off x="9496425" y="6888485"/>
            <a:ext cx="19446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Interpretace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(propojení s ostatními </a:t>
            </a:r>
            <a:r>
              <a:rPr lang="cs-CZ" sz="2000" dirty="0" err="1">
                <a:solidFill>
                  <a:schemeClr val="tx1"/>
                </a:solidFill>
              </a:rPr>
              <a:t>info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Pravá složená závorka 13"/>
          <p:cNvSpPr/>
          <p:nvPr/>
        </p:nvSpPr>
        <p:spPr>
          <a:xfrm rot="16200000">
            <a:off x="5752815" y="717062"/>
            <a:ext cx="719708" cy="10514012"/>
          </a:xfrm>
          <a:prstGeom prst="rightBrace">
            <a:avLst/>
          </a:prstGeom>
          <a:ln w="571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80895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err="1"/>
              <a:t>INterpretace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352328"/>
            <a:ext cx="10881360" cy="6984776"/>
          </a:xfrm>
        </p:spPr>
        <p:txBody>
          <a:bodyPr>
            <a:normAutofit/>
          </a:bodyPr>
          <a:lstStyle/>
          <a:p>
            <a:r>
              <a:rPr lang="cs-CZ" sz="3200" dirty="0" err="1"/>
              <a:t>Znovuujasnění</a:t>
            </a:r>
            <a:r>
              <a:rPr lang="cs-CZ" sz="3200" dirty="0"/>
              <a:t> ohniska – hlavního důvodu vyšetření</a:t>
            </a:r>
          </a:p>
          <a:p>
            <a:r>
              <a:rPr lang="cs-CZ" sz="3200" dirty="0"/>
              <a:t>Rozpomenutí  na hlavní domény fungování</a:t>
            </a:r>
          </a:p>
          <a:p>
            <a:pPr lvl="1"/>
            <a:r>
              <a:rPr lang="cs-CZ" sz="2800" dirty="0"/>
              <a:t>chování –  emoce – kognice – interpersonální – sebepojetí + specifické oblasti</a:t>
            </a:r>
          </a:p>
          <a:p>
            <a:r>
              <a:rPr lang="cs-CZ" sz="3200" dirty="0"/>
              <a:t>Organizace a integrace dat</a:t>
            </a:r>
          </a:p>
          <a:p>
            <a:pPr lvl="1"/>
            <a:r>
              <a:rPr lang="cs-CZ" sz="2800" dirty="0"/>
              <a:t>co jsme se kterou metodou (vč. </a:t>
            </a:r>
            <a:r>
              <a:rPr lang="cs-CZ" sz="2800" b="1" dirty="0"/>
              <a:t>rozhovoru a pozorování</a:t>
            </a:r>
            <a:r>
              <a:rPr lang="cs-CZ" sz="2800" dirty="0"/>
              <a:t>) o každé doméně dozvěděli vzhledem k ohnisku vyšetření</a:t>
            </a:r>
          </a:p>
          <a:p>
            <a:r>
              <a:rPr lang="cs-CZ" sz="3200" dirty="0"/>
              <a:t>Vyřešení nesrovnalostí a rozporů</a:t>
            </a:r>
          </a:p>
          <a:p>
            <a:r>
              <a:rPr lang="cs-CZ" sz="3200" dirty="0"/>
              <a:t>Zamyšlení nad nečekanými zjištěními</a:t>
            </a:r>
          </a:p>
          <a:p>
            <a:r>
              <a:rPr lang="cs-CZ" sz="3200" dirty="0"/>
              <a:t>Formulace odpovědi na otázky vyšetření</a:t>
            </a:r>
          </a:p>
          <a:p>
            <a:r>
              <a:rPr lang="cs-CZ" sz="3200" dirty="0"/>
              <a:t>Navržení doporučení</a:t>
            </a:r>
          </a:p>
        </p:txBody>
      </p:sp>
    </p:spTree>
    <p:extLst>
      <p:ext uri="{BB962C8B-B14F-4D97-AF65-F5344CB8AC3E}">
        <p14:creationId xmlns:p14="http://schemas.microsoft.com/office/powerpoint/2010/main" val="21778019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/>
              <a:t>Zpráva  (nález)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0881360" cy="6602304"/>
          </a:xfrm>
        </p:spPr>
        <p:txBody>
          <a:bodyPr>
            <a:normAutofit lnSpcReduction="10000"/>
          </a:bodyPr>
          <a:lstStyle/>
          <a:p>
            <a:r>
              <a:rPr lang="cs-CZ" sz="3200" dirty="0"/>
              <a:t>Účelem zprávy je </a:t>
            </a:r>
          </a:p>
          <a:p>
            <a:pPr lvl="1"/>
            <a:r>
              <a:rPr lang="cs-CZ" sz="2800" dirty="0"/>
              <a:t>Vytvořit záznam (někdy i právně relevantní dokument)</a:t>
            </a:r>
          </a:p>
          <a:p>
            <a:pPr lvl="1"/>
            <a:r>
              <a:rPr lang="cs-CZ" sz="2800" dirty="0"/>
              <a:t>Lépe interpretovat </a:t>
            </a:r>
            <a:r>
              <a:rPr lang="cs-CZ" sz="2400" dirty="0"/>
              <a:t>- psaní vyjasňuje myšlení, omezuje percepční zkreslení, vede ke generování hypotéz</a:t>
            </a:r>
          </a:p>
          <a:p>
            <a:pPr lvl="1"/>
            <a:r>
              <a:rPr lang="cs-CZ" sz="2800" dirty="0"/>
              <a:t>Komunikovat výsledky vyšetření</a:t>
            </a:r>
          </a:p>
          <a:p>
            <a:pPr lvl="2"/>
            <a:r>
              <a:rPr lang="cs-CZ" sz="2520" dirty="0"/>
              <a:t>Odpovědět na otázky zadavatele, poskytnout relevantní doplňující informace</a:t>
            </a:r>
          </a:p>
          <a:p>
            <a:pPr lvl="1"/>
            <a:endParaRPr lang="cs-CZ" sz="2800" dirty="0"/>
          </a:p>
          <a:p>
            <a:r>
              <a:rPr lang="cs-CZ" sz="3200" dirty="0"/>
              <a:t>Hlavním adresátem je zadavatel vyšetření (</a:t>
            </a:r>
            <a:r>
              <a:rPr lang="cs-CZ" sz="3200" dirty="0" err="1"/>
              <a:t>referrer</a:t>
            </a:r>
            <a:r>
              <a:rPr lang="cs-CZ" sz="3200" dirty="0"/>
              <a:t>)</a:t>
            </a:r>
          </a:p>
          <a:p>
            <a:pPr lvl="1"/>
            <a:r>
              <a:rPr lang="cs-CZ" sz="2800" dirty="0"/>
              <a:t>Zohlednění potřeb adresáta – účel, vzdělání, odbornost</a:t>
            </a:r>
          </a:p>
          <a:p>
            <a:pPr lvl="1"/>
            <a:r>
              <a:rPr lang="cs-CZ" sz="2800" dirty="0"/>
              <a:t>Zohlednění dalších adresátů může/nemusí vést k různým verzím zprávy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29212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/>
              <a:t>Druhy Zpráv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496344"/>
            <a:ext cx="10881360" cy="7104856"/>
          </a:xfrm>
        </p:spPr>
        <p:txBody>
          <a:bodyPr>
            <a:normAutofit fontScale="92500" lnSpcReduction="10000"/>
          </a:bodyPr>
          <a:lstStyle/>
          <a:p>
            <a:r>
              <a:rPr lang="cs-CZ" sz="3200" dirty="0"/>
              <a:t>G-M, Davis (2014) – kognitivní, </a:t>
            </a:r>
            <a:r>
              <a:rPr lang="cs-CZ" sz="3200" dirty="0" err="1"/>
              <a:t>neuropsy</a:t>
            </a:r>
            <a:r>
              <a:rPr lang="cs-CZ" sz="3200" dirty="0"/>
              <a:t>, osobnost, forenzní, kariérní </a:t>
            </a:r>
          </a:p>
          <a:p>
            <a:r>
              <a:rPr lang="cs-CZ" sz="3200" dirty="0"/>
              <a:t>Svoboda – n. klinický, testový, exploračně testový, narativní, osobnost</a:t>
            </a:r>
          </a:p>
          <a:p>
            <a:r>
              <a:rPr lang="cs-CZ" sz="3200" dirty="0"/>
              <a:t>Komplexní zprávy vs. omezené, automaticky generované</a:t>
            </a:r>
          </a:p>
          <a:p>
            <a:r>
              <a:rPr lang="cs-CZ" sz="3200" dirty="0"/>
              <a:t>Každá organizace/praktik si postupně vytvoří své „šablony“ zpráv, které zahrnují vše, co si zainteresované strany potřebují sdělit.</a:t>
            </a:r>
          </a:p>
          <a:p>
            <a:r>
              <a:rPr lang="cs-CZ" sz="3200" dirty="0"/>
              <a:t>Obecné návody k psaní zpráv:</a:t>
            </a:r>
          </a:p>
          <a:p>
            <a:pPr lvl="1"/>
            <a:r>
              <a:rPr lang="cs-CZ" sz="2920" dirty="0"/>
              <a:t>Edward </a:t>
            </a:r>
            <a:r>
              <a:rPr lang="cs-CZ" sz="2920" dirty="0" err="1"/>
              <a:t>Zuckerman</a:t>
            </a:r>
            <a:r>
              <a:rPr lang="cs-CZ" sz="2920" dirty="0"/>
              <a:t> (2010)</a:t>
            </a:r>
          </a:p>
          <a:p>
            <a:pPr lvl="1"/>
            <a:r>
              <a:rPr lang="cs-CZ" sz="2920" dirty="0"/>
              <a:t>Elizabeth </a:t>
            </a:r>
            <a:r>
              <a:rPr lang="cs-CZ" sz="2920" dirty="0" err="1"/>
              <a:t>Lichtenberger</a:t>
            </a:r>
            <a:r>
              <a:rPr lang="cs-CZ" sz="2920" dirty="0"/>
              <a:t> et al. (2004) – česky vydalo </a:t>
            </a:r>
            <a:r>
              <a:rPr lang="cs-CZ" sz="2920" dirty="0" err="1"/>
              <a:t>ProPsyCo</a:t>
            </a:r>
            <a:endParaRPr lang="cs-CZ" sz="2920" dirty="0"/>
          </a:p>
          <a:p>
            <a:pPr lvl="1"/>
            <a:r>
              <a:rPr lang="cs-CZ" sz="2920" dirty="0" err="1"/>
              <a:t>Gary</a:t>
            </a:r>
            <a:r>
              <a:rPr lang="cs-CZ" sz="2920" dirty="0"/>
              <a:t> </a:t>
            </a:r>
            <a:r>
              <a:rPr lang="cs-CZ" sz="2920" dirty="0" err="1"/>
              <a:t>Groth-Marnat</a:t>
            </a:r>
            <a:r>
              <a:rPr lang="cs-CZ" sz="2920" dirty="0"/>
              <a:t>, </a:t>
            </a:r>
            <a:r>
              <a:rPr lang="cs-CZ" sz="2920" dirty="0" err="1"/>
              <a:t>Ari</a:t>
            </a:r>
            <a:r>
              <a:rPr lang="cs-CZ" sz="2920" dirty="0"/>
              <a:t> Davis (2014)</a:t>
            </a:r>
          </a:p>
          <a:p>
            <a:pPr lvl="1"/>
            <a:r>
              <a:rPr lang="cs-CZ" sz="2920" dirty="0"/>
              <a:t>Karen </a:t>
            </a:r>
            <a:r>
              <a:rPr lang="cs-CZ" sz="2920" dirty="0" err="1"/>
              <a:t>Goldfinger</a:t>
            </a:r>
            <a:r>
              <a:rPr lang="cs-CZ" sz="2920" dirty="0"/>
              <a:t>, Andrew </a:t>
            </a:r>
            <a:r>
              <a:rPr lang="cs-CZ" sz="2920" dirty="0" err="1"/>
              <a:t>Pomerantz</a:t>
            </a:r>
            <a:r>
              <a:rPr lang="cs-CZ" sz="2920" dirty="0"/>
              <a:t> (2014)</a:t>
            </a:r>
          </a:p>
          <a:p>
            <a:pPr lvl="1"/>
            <a:r>
              <a:rPr lang="cs-CZ" sz="2920" dirty="0"/>
              <a:t>Pavel Říčan (1979)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79849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Proces vyšetření se zvláštním důrazem na zprávu</a:t>
            </a:r>
          </a:p>
          <a:p>
            <a:r>
              <a:rPr lang="cs-CZ" sz="3200" dirty="0"/>
              <a:t>Pozorování a rozhovor ve vyšetření</a:t>
            </a:r>
          </a:p>
          <a:p>
            <a:r>
              <a:rPr lang="cs-CZ" sz="3200" dirty="0"/>
              <a:t>Upřesnění zadání seminární práce</a:t>
            </a:r>
          </a:p>
        </p:txBody>
      </p:sp>
    </p:spTree>
    <p:extLst>
      <p:ext uri="{BB962C8B-B14F-4D97-AF65-F5344CB8AC3E}">
        <p14:creationId xmlns:p14="http://schemas.microsoft.com/office/powerpoint/2010/main" val="2276038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/>
              <a:t>Zpráva podle </a:t>
            </a:r>
            <a:r>
              <a:rPr lang="cs-CZ" sz="6000" dirty="0" err="1"/>
              <a:t>zuckermana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0881360" cy="61221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/>
              <a:t>Obecné schéma pro konstruování zprávy</a:t>
            </a:r>
          </a:p>
          <a:p>
            <a:r>
              <a:rPr lang="cs-CZ" sz="3200" dirty="0"/>
              <a:t>Úvod – staré informace, kontext vyšetření, anamnéza </a:t>
            </a:r>
          </a:p>
          <a:p>
            <a:r>
              <a:rPr lang="cs-CZ" sz="3200" dirty="0"/>
              <a:t>Osoba ve vyšetření – informace ze vstupního rozhovoru a pozorování při vyšetření, fungování ve vyšetření</a:t>
            </a:r>
          </a:p>
          <a:p>
            <a:r>
              <a:rPr lang="cs-CZ" sz="3200" dirty="0"/>
              <a:t>Testové informace z vyšetření</a:t>
            </a:r>
          </a:p>
          <a:p>
            <a:r>
              <a:rPr lang="cs-CZ" sz="3200" dirty="0"/>
              <a:t>Osoba v sociálním prostředí – fungování v životě</a:t>
            </a:r>
          </a:p>
          <a:p>
            <a:r>
              <a:rPr lang="cs-CZ" sz="3200" dirty="0"/>
              <a:t>Závěry, dojmy, doporučení </a:t>
            </a:r>
          </a:p>
        </p:txBody>
      </p:sp>
    </p:spTree>
    <p:extLst>
      <p:ext uri="{BB962C8B-B14F-4D97-AF65-F5344CB8AC3E}">
        <p14:creationId xmlns:p14="http://schemas.microsoft.com/office/powerpoint/2010/main" val="37625276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Zpráva podle </a:t>
            </a:r>
            <a:r>
              <a:rPr lang="cs-CZ" dirty="0" err="1"/>
              <a:t>zuckermana</a:t>
            </a:r>
            <a:br>
              <a:rPr lang="cs-CZ" dirty="0"/>
            </a:br>
            <a:r>
              <a:rPr lang="cs-CZ" b="1" i="1" dirty="0"/>
              <a:t>Úvodní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496344"/>
            <a:ext cx="10881360" cy="7104856"/>
          </a:xfrm>
        </p:spPr>
        <p:txBody>
          <a:bodyPr>
            <a:normAutofit/>
          </a:bodyPr>
          <a:lstStyle/>
          <a:p>
            <a:r>
              <a:rPr lang="cs-CZ" sz="2800" dirty="0"/>
              <a:t>Základní informace</a:t>
            </a:r>
          </a:p>
          <a:p>
            <a:pPr lvl="1"/>
            <a:r>
              <a:rPr lang="cs-CZ" sz="2400" dirty="0"/>
              <a:t>Data (kdy, co),  zdroje informací, kdo a jak dorazil, informace o informování a souhlasu s vyšetřením, deklarace důvěrnosti</a:t>
            </a:r>
          </a:p>
          <a:p>
            <a:r>
              <a:rPr lang="cs-CZ" sz="2800" dirty="0"/>
              <a:t>Důvod doporučení k vyšetření</a:t>
            </a:r>
          </a:p>
          <a:p>
            <a:pPr lvl="1"/>
            <a:r>
              <a:rPr lang="cs-CZ" sz="2400" dirty="0"/>
              <a:t>Dle klienta, dle toho, kdo ho doporučil, popř. dle dalších zainteresovaných</a:t>
            </a:r>
          </a:p>
          <a:p>
            <a:pPr lvl="1"/>
            <a:r>
              <a:rPr lang="cs-CZ" sz="2400" dirty="0"/>
              <a:t>Stanovené cíle vyšetření </a:t>
            </a:r>
          </a:p>
          <a:p>
            <a:r>
              <a:rPr lang="cs-CZ" sz="2800" dirty="0"/>
              <a:t>Historie - anamnestická data</a:t>
            </a:r>
          </a:p>
          <a:p>
            <a:pPr lvl="1"/>
            <a:r>
              <a:rPr lang="cs-CZ" sz="2400" dirty="0"/>
              <a:t>Relevantní údaje z dokumentace (zdravotní, školní, právní…)</a:t>
            </a:r>
          </a:p>
          <a:p>
            <a:pPr lvl="1"/>
            <a:r>
              <a:rPr lang="cs-CZ" sz="2400" dirty="0"/>
              <a:t>Historie problému/zakázky  (…zdroj zvědavosti)</a:t>
            </a:r>
          </a:p>
          <a:p>
            <a:pPr lvl="1"/>
            <a:r>
              <a:rPr lang="cs-CZ" sz="2400" dirty="0"/>
              <a:t>Anamnéza – zdravotní, rodinná, sociální. </a:t>
            </a:r>
          </a:p>
          <a:p>
            <a:pPr marL="0" indent="0">
              <a:buNone/>
            </a:pPr>
            <a:r>
              <a:rPr lang="cs-CZ" sz="2680" dirty="0"/>
              <a:t>Vše není z dokumentace, něco z rozhovorů s různými lidmi, vč. klienta. Důraz na </a:t>
            </a:r>
            <a:r>
              <a:rPr lang="cs-CZ" sz="268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uvádění zdroje informace</a:t>
            </a:r>
            <a:r>
              <a:rPr lang="cs-CZ" sz="268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619237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Zpráva podle </a:t>
            </a:r>
            <a:r>
              <a:rPr lang="cs-CZ" dirty="0" err="1"/>
              <a:t>zuckermana</a:t>
            </a:r>
            <a:br>
              <a:rPr lang="cs-CZ" dirty="0"/>
            </a:br>
            <a:r>
              <a:rPr lang="cs-CZ" b="1" i="1" dirty="0"/>
              <a:t>Vyšetřovaná osoba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496344"/>
            <a:ext cx="10881360" cy="71048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Popisuje aktuální fungování klienta – v kontaktu s vámi.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/>
              <a:t>Výsledky pozorování při rozhovoru i testech</a:t>
            </a:r>
          </a:p>
          <a:p>
            <a:r>
              <a:rPr lang="cs-CZ" sz="2800" dirty="0"/>
              <a:t>Reagování na předkládané otázky a úkoly</a:t>
            </a:r>
          </a:p>
          <a:p>
            <a:r>
              <a:rPr lang="cs-CZ" sz="2800" dirty="0"/>
              <a:t>Vystupování, chování, sebeprezentace</a:t>
            </a:r>
          </a:p>
          <a:p>
            <a:r>
              <a:rPr lang="cs-CZ" sz="2800" dirty="0"/>
              <a:t>Emoce</a:t>
            </a:r>
          </a:p>
          <a:p>
            <a:r>
              <a:rPr lang="cs-CZ" sz="2800" dirty="0"/>
              <a:t>Myšlení</a:t>
            </a:r>
          </a:p>
          <a:p>
            <a:r>
              <a:rPr lang="cs-CZ" sz="2800" dirty="0"/>
              <a:t>Symptomy, psychopatologie</a:t>
            </a:r>
          </a:p>
          <a:p>
            <a:r>
              <a:rPr lang="cs-CZ" sz="2800" dirty="0"/>
              <a:t>Osobnost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9069202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Zpráva podle </a:t>
            </a:r>
            <a:r>
              <a:rPr lang="cs-CZ" dirty="0" err="1"/>
              <a:t>zuckermana</a:t>
            </a:r>
            <a:br>
              <a:rPr lang="cs-CZ" dirty="0"/>
            </a:br>
            <a:r>
              <a:rPr lang="cs-CZ" b="1" i="1" dirty="0"/>
              <a:t>výsledky testů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496344"/>
            <a:ext cx="11881400" cy="71048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Poskytuje výsledky testů, které specificky doplňují předchozí informace.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/>
              <a:t>Představení testů a administrovaných částí </a:t>
            </a:r>
            <a:r>
              <a:rPr lang="cs-CZ" sz="2400" dirty="0"/>
              <a:t>(implicitně/explicitně zdůvodňující)</a:t>
            </a:r>
            <a:endParaRPr lang="cs-CZ" sz="2800" dirty="0"/>
          </a:p>
          <a:p>
            <a:r>
              <a:rPr lang="cs-CZ" sz="2800" dirty="0"/>
              <a:t>Relevantní skóry – standardní skóry, intervaly spolehlivosti, percentily a jejich vysvětlení. Volba norem (je-li).</a:t>
            </a:r>
          </a:p>
          <a:p>
            <a:r>
              <a:rPr lang="cs-CZ" sz="2800" dirty="0"/>
              <a:t>Informace důležité pro zhodnocení validity a použitelnosti dat</a:t>
            </a:r>
          </a:p>
          <a:p>
            <a:r>
              <a:rPr lang="cs-CZ" sz="2800" dirty="0"/>
              <a:t>Elementární interpretace</a:t>
            </a:r>
          </a:p>
          <a:p>
            <a:endParaRPr lang="cs-CZ" sz="2800" dirty="0"/>
          </a:p>
          <a:p>
            <a:pPr marL="0" indent="0">
              <a:buNone/>
            </a:pPr>
            <a:r>
              <a:rPr lang="cs-CZ" sz="2800" dirty="0"/>
              <a:t>Obecně nepředpokládáme, že čtenář použité testy zná.</a:t>
            </a:r>
          </a:p>
          <a:p>
            <a:pPr marL="0" indent="0">
              <a:buNone/>
            </a:pPr>
            <a:r>
              <a:rPr lang="cs-CZ" sz="2800" dirty="0"/>
              <a:t>Pozor na uvádění testových materiálů!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820455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Zpráva podle </a:t>
            </a:r>
            <a:r>
              <a:rPr lang="cs-CZ" dirty="0" err="1"/>
              <a:t>zuckermana</a:t>
            </a:r>
            <a:br>
              <a:rPr lang="cs-CZ" dirty="0"/>
            </a:br>
            <a:r>
              <a:rPr lang="cs-CZ" b="1" i="1" dirty="0"/>
              <a:t>osoba v sociálním prostředí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496344"/>
            <a:ext cx="11593368" cy="71048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200" dirty="0"/>
              <a:t>Jak klient (s tím, co už o něm víme) funguje v každodenním životě.</a:t>
            </a:r>
          </a:p>
          <a:p>
            <a:pPr marL="0" indent="0">
              <a:buNone/>
            </a:pPr>
            <a:endParaRPr lang="cs-CZ" sz="3200" dirty="0"/>
          </a:p>
          <a:p>
            <a:r>
              <a:rPr lang="cs-CZ" sz="3200" dirty="0"/>
              <a:t>Sebeobsluha, každodenní fungování i plánování</a:t>
            </a:r>
          </a:p>
          <a:p>
            <a:r>
              <a:rPr lang="cs-CZ" sz="3200" dirty="0"/>
              <a:t>Sociální fungování – stabilní kontakty s lidmi mimo rodinu – práce,  komunita </a:t>
            </a:r>
          </a:p>
          <a:p>
            <a:r>
              <a:rPr lang="cs-CZ" sz="3200" dirty="0"/>
              <a:t>Partnerské a rodinné vztahy</a:t>
            </a:r>
          </a:p>
          <a:p>
            <a:r>
              <a:rPr lang="cs-CZ" sz="3200" dirty="0"/>
              <a:t>Akademické/pracovní fungování – dovednosti, kompetence, problémy</a:t>
            </a:r>
          </a:p>
          <a:p>
            <a:r>
              <a:rPr lang="cs-CZ" sz="3200" dirty="0"/>
              <a:t>Volnočasové fungování </a:t>
            </a:r>
          </a:p>
          <a:p>
            <a:endParaRPr lang="cs-CZ" sz="3200" dirty="0"/>
          </a:p>
          <a:p>
            <a:pPr marL="0" indent="0">
              <a:buNone/>
            </a:pPr>
            <a:r>
              <a:rPr lang="cs-CZ" sz="3200" b="1" dirty="0"/>
              <a:t>Příležitost konstatovat bezproblémovost, zdroje zvládání i možná rizika.</a:t>
            </a:r>
          </a:p>
        </p:txBody>
      </p:sp>
    </p:spTree>
    <p:extLst>
      <p:ext uri="{BB962C8B-B14F-4D97-AF65-F5344CB8AC3E}">
        <p14:creationId xmlns:p14="http://schemas.microsoft.com/office/powerpoint/2010/main" val="14182723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Zpráva podle </a:t>
            </a:r>
            <a:r>
              <a:rPr lang="cs-CZ" dirty="0" err="1"/>
              <a:t>zuckermana</a:t>
            </a:r>
            <a:br>
              <a:rPr lang="cs-CZ" dirty="0"/>
            </a:br>
            <a:r>
              <a:rPr lang="cs-CZ" b="1" i="1" dirty="0"/>
              <a:t>závěry, doporučení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496344"/>
            <a:ext cx="10881360" cy="68407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200" dirty="0"/>
              <a:t>Formulace odpovědí na otázky a návrh dalšího postupu</a:t>
            </a:r>
          </a:p>
          <a:p>
            <a:r>
              <a:rPr lang="cs-CZ" sz="3200" dirty="0"/>
              <a:t>Zformulování závěrů s vícezdrojovou podporou. Vyřešení rozporů mezi různými zdroji informací.</a:t>
            </a:r>
          </a:p>
          <a:p>
            <a:pPr lvl="1"/>
            <a:r>
              <a:rPr lang="cs-CZ" sz="2800" dirty="0"/>
              <a:t>Úvaha o validitě, reliabilitě závěrů </a:t>
            </a:r>
          </a:p>
          <a:p>
            <a:r>
              <a:rPr lang="cs-CZ" sz="3200" dirty="0"/>
              <a:t>Odpověď na dg. otázku/y</a:t>
            </a:r>
          </a:p>
          <a:p>
            <a:r>
              <a:rPr lang="cs-CZ" sz="3200" dirty="0"/>
              <a:t>Etiologické dojmy, diagnóza, je-li na místě </a:t>
            </a:r>
          </a:p>
          <a:p>
            <a:r>
              <a:rPr lang="cs-CZ" sz="3200" dirty="0"/>
              <a:t>Doporučení</a:t>
            </a:r>
          </a:p>
          <a:p>
            <a:pPr lvl="1"/>
            <a:r>
              <a:rPr lang="cs-CZ" sz="2800" dirty="0"/>
              <a:t>Potřeba další  informace, vyšetření, pozornosti</a:t>
            </a:r>
          </a:p>
          <a:p>
            <a:pPr lvl="1"/>
            <a:r>
              <a:rPr lang="cs-CZ" sz="2800" dirty="0"/>
              <a:t>Způsoby intervence, terapie   (zohlednění klientovy historie)</a:t>
            </a:r>
          </a:p>
          <a:p>
            <a:r>
              <a:rPr lang="cs-CZ" sz="2800" dirty="0"/>
              <a:t>Závěr</a:t>
            </a:r>
          </a:p>
          <a:p>
            <a:pPr lvl="1"/>
            <a:r>
              <a:rPr lang="cs-CZ" sz="2800" dirty="0"/>
              <a:t>Poděkování. Jsem/nejsem k dispozici pro další  </a:t>
            </a:r>
          </a:p>
        </p:txBody>
      </p:sp>
    </p:spTree>
    <p:extLst>
      <p:ext uri="{BB962C8B-B14F-4D97-AF65-F5344CB8AC3E}">
        <p14:creationId xmlns:p14="http://schemas.microsoft.com/office/powerpoint/2010/main" val="35007939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/>
              <a:t>procesY</a:t>
            </a:r>
            <a:r>
              <a:rPr lang="cs-CZ" sz="6000" dirty="0"/>
              <a:t> vyšetření</a:t>
            </a:r>
          </a:p>
        </p:txBody>
      </p:sp>
      <p:sp>
        <p:nvSpPr>
          <p:cNvPr id="4" name="Obdélník 3"/>
          <p:cNvSpPr/>
          <p:nvPr/>
        </p:nvSpPr>
        <p:spPr bwMode="auto">
          <a:xfrm>
            <a:off x="855663" y="3432523"/>
            <a:ext cx="1873250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Kontext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a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otázka</a:t>
            </a:r>
          </a:p>
        </p:txBody>
      </p:sp>
      <p:sp>
        <p:nvSpPr>
          <p:cNvPr id="5" name="Obdélník 4"/>
          <p:cNvSpPr/>
          <p:nvPr/>
        </p:nvSpPr>
        <p:spPr bwMode="auto">
          <a:xfrm>
            <a:off x="2871788" y="3000400"/>
            <a:ext cx="1979612" cy="20162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Stanovení potřebných informací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(volba metod)</a:t>
            </a: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 bwMode="auto">
          <a:xfrm>
            <a:off x="4960938" y="2640360"/>
            <a:ext cx="2087562" cy="244827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Administrace</a:t>
            </a:r>
          </a:p>
          <a:p>
            <a:pPr algn="ctr" defTabSz="1279525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≈</a:t>
            </a:r>
            <a:r>
              <a:rPr lang="en-US" dirty="0" err="1">
                <a:solidFill>
                  <a:schemeClr val="tx1"/>
                </a:solidFill>
              </a:rPr>
              <a:t>metod</a:t>
            </a: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 bwMode="auto">
          <a:xfrm>
            <a:off x="7223125" y="3432523"/>
            <a:ext cx="1985963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Nález -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interpretace</a:t>
            </a:r>
          </a:p>
        </p:txBody>
      </p:sp>
      <p:sp>
        <p:nvSpPr>
          <p:cNvPr id="8" name="Obdélník 7"/>
          <p:cNvSpPr/>
          <p:nvPr/>
        </p:nvSpPr>
        <p:spPr bwMode="auto">
          <a:xfrm>
            <a:off x="9345613" y="3432523"/>
            <a:ext cx="2024062" cy="12239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b="1" dirty="0">
                <a:solidFill>
                  <a:schemeClr val="bg1"/>
                </a:solidFill>
              </a:rPr>
              <a:t>Komunikace a další práce</a:t>
            </a:r>
          </a:p>
        </p:txBody>
      </p:sp>
      <p:sp>
        <p:nvSpPr>
          <p:cNvPr id="9" name="Obdélník 8"/>
          <p:cNvSpPr/>
          <p:nvPr/>
        </p:nvSpPr>
        <p:spPr bwMode="auto">
          <a:xfrm>
            <a:off x="855663" y="6888485"/>
            <a:ext cx="1873250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Informování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(souhlas)</a:t>
            </a:r>
          </a:p>
        </p:txBody>
      </p:sp>
      <p:sp>
        <p:nvSpPr>
          <p:cNvPr id="10" name="Obdélník 9"/>
          <p:cNvSpPr/>
          <p:nvPr/>
        </p:nvSpPr>
        <p:spPr bwMode="auto">
          <a:xfrm>
            <a:off x="2871788" y="6888485"/>
            <a:ext cx="1979612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Zajištění podmínek</a:t>
            </a:r>
          </a:p>
        </p:txBody>
      </p:sp>
      <p:sp>
        <p:nvSpPr>
          <p:cNvPr id="11" name="Obdélník 10"/>
          <p:cNvSpPr/>
          <p:nvPr/>
        </p:nvSpPr>
        <p:spPr bwMode="auto">
          <a:xfrm>
            <a:off x="4960938" y="6384776"/>
            <a:ext cx="2087562" cy="26642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Vlastní administrace</a:t>
            </a:r>
          </a:p>
          <a:p>
            <a:pPr algn="ctr" defTabSz="1279525" eaLnBrk="1" hangingPunct="1">
              <a:defRPr/>
            </a:pPr>
            <a:endParaRPr lang="cs-CZ" sz="2000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pozorování)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</a:t>
            </a:r>
            <a:r>
              <a:rPr lang="cs-CZ" sz="2000" dirty="0" err="1">
                <a:solidFill>
                  <a:schemeClr val="tx1"/>
                </a:solidFill>
              </a:rPr>
              <a:t>inquiry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2" name="Obdélník 11"/>
          <p:cNvSpPr/>
          <p:nvPr/>
        </p:nvSpPr>
        <p:spPr bwMode="auto">
          <a:xfrm>
            <a:off x="7223125" y="6888485"/>
            <a:ext cx="21224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Vyhodnocení,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poznámky</a:t>
            </a:r>
          </a:p>
        </p:txBody>
      </p:sp>
      <p:sp>
        <p:nvSpPr>
          <p:cNvPr id="13" name="Obdélník 12"/>
          <p:cNvSpPr/>
          <p:nvPr/>
        </p:nvSpPr>
        <p:spPr bwMode="auto">
          <a:xfrm>
            <a:off x="9496425" y="6888485"/>
            <a:ext cx="19446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Interpretace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(propojení s ostatními </a:t>
            </a:r>
            <a:r>
              <a:rPr lang="cs-CZ" sz="2000" dirty="0" err="1">
                <a:solidFill>
                  <a:schemeClr val="tx1"/>
                </a:solidFill>
              </a:rPr>
              <a:t>info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Pravá složená závorka 13"/>
          <p:cNvSpPr/>
          <p:nvPr/>
        </p:nvSpPr>
        <p:spPr>
          <a:xfrm rot="16200000">
            <a:off x="5752815" y="717062"/>
            <a:ext cx="719708" cy="10514012"/>
          </a:xfrm>
          <a:prstGeom prst="rightBrace">
            <a:avLst/>
          </a:prstGeom>
          <a:ln w="571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6219500" y="4562073"/>
            <a:ext cx="362600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–</a:t>
            </a:r>
          </a:p>
        </p:txBody>
      </p:sp>
    </p:spTree>
    <p:extLst>
      <p:ext uri="{BB962C8B-B14F-4D97-AF65-F5344CB8AC3E}">
        <p14:creationId xmlns:p14="http://schemas.microsoft.com/office/powerpoint/2010/main" val="19800295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Zpětná vazba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449352" cy="5108786"/>
          </a:xfrm>
        </p:spPr>
        <p:txBody>
          <a:bodyPr>
            <a:normAutofit/>
          </a:bodyPr>
          <a:lstStyle/>
          <a:p>
            <a:r>
              <a:rPr lang="cs-CZ" sz="3600" dirty="0"/>
              <a:t>Často se odehraje zasláním, předáním zprávy</a:t>
            </a:r>
          </a:p>
          <a:p>
            <a:r>
              <a:rPr lang="cs-CZ" sz="3600" dirty="0"/>
              <a:t>Podle APA povinnost </a:t>
            </a:r>
            <a:r>
              <a:rPr lang="cs-CZ" sz="3600" i="1" dirty="0"/>
              <a:t>vysvětlit</a:t>
            </a:r>
            <a:r>
              <a:rPr lang="cs-CZ" sz="3600" dirty="0"/>
              <a:t> výsledky -     = alespoň projít</a:t>
            </a:r>
          </a:p>
          <a:p>
            <a:pPr lvl="1"/>
            <a:r>
              <a:rPr lang="cs-CZ" sz="3200" dirty="0"/>
              <a:t>PATI – </a:t>
            </a:r>
            <a:r>
              <a:rPr lang="cs-CZ" sz="3200" dirty="0" err="1"/>
              <a:t>psychological</a:t>
            </a:r>
            <a:r>
              <a:rPr lang="cs-CZ" sz="3200" dirty="0"/>
              <a:t> assessment as </a:t>
            </a:r>
            <a:r>
              <a:rPr lang="cs-CZ" sz="3200" dirty="0" err="1"/>
              <a:t>therapeutic</a:t>
            </a:r>
            <a:r>
              <a:rPr lang="cs-CZ" sz="3200" dirty="0"/>
              <a:t> </a:t>
            </a:r>
            <a:r>
              <a:rPr lang="cs-CZ" sz="3200" dirty="0" err="1"/>
              <a:t>intervention</a:t>
            </a:r>
            <a:endParaRPr lang="cs-CZ" sz="3200" dirty="0"/>
          </a:p>
          <a:p>
            <a:r>
              <a:rPr lang="cs-CZ" sz="3600" dirty="0"/>
              <a:t>Poskytnutí podpory při sdělování špatných zpráv</a:t>
            </a:r>
          </a:p>
          <a:p>
            <a:r>
              <a:rPr lang="cs-CZ" sz="3600" dirty="0"/>
              <a:t>Možnost přechodu k </a:t>
            </a:r>
            <a:r>
              <a:rPr lang="cs-CZ" sz="3600" dirty="0" err="1"/>
              <a:t>psychoeduakci</a:t>
            </a:r>
            <a:r>
              <a:rPr lang="cs-CZ" sz="3600" dirty="0"/>
              <a:t>, intervenci</a:t>
            </a:r>
          </a:p>
        </p:txBody>
      </p:sp>
    </p:spTree>
    <p:extLst>
      <p:ext uri="{BB962C8B-B14F-4D97-AF65-F5344CB8AC3E}">
        <p14:creationId xmlns:p14="http://schemas.microsoft.com/office/powerpoint/2010/main" val="40465374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reálných zpráv v </a:t>
            </a:r>
            <a:r>
              <a:rPr lang="cs-CZ" dirty="0" err="1"/>
              <a:t>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žádná není dokonalá, podle </a:t>
            </a:r>
            <a:r>
              <a:rPr lang="cs-CZ" dirty="0" err="1"/>
              <a:t>Zuckermanna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89739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FF00"/>
                </a:solidFill>
              </a:rPr>
              <a:t>Zadání seminární práce</a:t>
            </a:r>
            <a:br>
              <a:rPr lang="cs-CZ" b="1" dirty="0">
                <a:solidFill>
                  <a:srgbClr val="FFFF00"/>
                </a:solidFill>
              </a:rPr>
            </a:br>
            <a:r>
              <a:rPr lang="cs-CZ" sz="6000" b="1" dirty="0">
                <a:solidFill>
                  <a:srgbClr val="FFFF00"/>
                </a:solidFill>
              </a:rPr>
              <a:t>Zpráva z vyšetření</a:t>
            </a:r>
            <a:endParaRPr lang="cs-CZ" b="1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953408" cy="6194192"/>
          </a:xfrm>
        </p:spPr>
        <p:txBody>
          <a:bodyPr>
            <a:normAutofit lnSpcReduction="10000"/>
          </a:bodyPr>
          <a:lstStyle/>
          <a:p>
            <a:r>
              <a:rPr lang="cs-CZ" sz="2800" dirty="0"/>
              <a:t>S</a:t>
            </a:r>
            <a:r>
              <a:rPr lang="cs-CZ" sz="2800" u="sng" dirty="0"/>
              <a:t>mysluplně a eticky</a:t>
            </a:r>
            <a:r>
              <a:rPr lang="cs-CZ" sz="2800" dirty="0"/>
              <a:t> provést vyšetření</a:t>
            </a:r>
          </a:p>
          <a:p>
            <a:pPr lvl="1"/>
            <a:r>
              <a:rPr lang="cs-CZ" sz="2400" dirty="0"/>
              <a:t>Stanovit se zvoleným klientem co nejreálněji diagnostickou otázku/cíl i potřebné informace.</a:t>
            </a:r>
          </a:p>
          <a:p>
            <a:pPr lvl="1"/>
            <a:r>
              <a:rPr lang="cs-CZ" sz="2400" dirty="0"/>
              <a:t>Samozřejmé využití rozhovoru a pozorování jako základních zdrojů informací. </a:t>
            </a:r>
          </a:p>
          <a:p>
            <a:pPr lvl="2"/>
            <a:r>
              <a:rPr lang="cs-CZ" sz="2120" dirty="0"/>
              <a:t>U obou dopředu naplánovat důležité otázky a cíle pozorování.</a:t>
            </a:r>
          </a:p>
          <a:p>
            <a:pPr lvl="1"/>
            <a:r>
              <a:rPr lang="cs-CZ" sz="2400" dirty="0"/>
              <a:t>Využít alespoň 1 standardizovanou </a:t>
            </a:r>
            <a:r>
              <a:rPr lang="cs-CZ" sz="2400" dirty="0" err="1"/>
              <a:t>psdg</a:t>
            </a:r>
            <a:r>
              <a:rPr lang="cs-CZ" sz="2400" dirty="0"/>
              <a:t> metodu.</a:t>
            </a:r>
          </a:p>
          <a:p>
            <a:r>
              <a:rPr lang="cs-CZ" sz="2800" dirty="0"/>
              <a:t>Struktura nálezu dle </a:t>
            </a:r>
            <a:r>
              <a:rPr lang="cs-CZ" sz="2800" dirty="0" err="1"/>
              <a:t>Zuckerman</a:t>
            </a:r>
            <a:r>
              <a:rPr lang="cs-CZ" sz="2800" dirty="0"/>
              <a:t> (2010).</a:t>
            </a:r>
          </a:p>
          <a:p>
            <a:pPr lvl="1"/>
            <a:r>
              <a:rPr lang="cs-CZ" dirty="0"/>
              <a:t>Pište to reálně, se zohledněním limitů situace (žádné „kdyby“). Zadavatel je vyšetřovaná osoba či odborník, člen týmu, s nímž byste se pak rozhodovali o tom, zda a jakou péči/službu nabídnout. Zpráva natolik kompletní, aby umožňovala přezkum.</a:t>
            </a:r>
          </a:p>
          <a:p>
            <a:pPr lvl="1"/>
            <a:r>
              <a:rPr lang="cs-CZ" dirty="0"/>
              <a:t>Zkuste výsledek prezentovat i svému klientovi</a:t>
            </a:r>
          </a:p>
          <a:p>
            <a:r>
              <a:rPr lang="cs-CZ" sz="2800" dirty="0"/>
              <a:t>Důvěrnost -  anonymita</a:t>
            </a:r>
          </a:p>
          <a:p>
            <a:r>
              <a:rPr lang="cs-CZ" sz="2800" dirty="0"/>
              <a:t>0 až 25 bodů </a:t>
            </a:r>
            <a:r>
              <a:rPr lang="cs-CZ" sz="2800" b="1" i="1" dirty="0"/>
              <a:t>Termíny</a:t>
            </a:r>
            <a:r>
              <a:rPr lang="cs-CZ" sz="2800" b="1" i="1"/>
              <a:t>: 20.10</a:t>
            </a:r>
            <a:r>
              <a:rPr lang="cs-CZ" sz="2800" b="1" i="1" dirty="0"/>
              <a:t>. a 28.11. 2019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085899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/>
              <a:t>procesY</a:t>
            </a:r>
            <a:r>
              <a:rPr lang="cs-CZ" sz="6000" dirty="0"/>
              <a:t> vyšetření</a:t>
            </a:r>
          </a:p>
        </p:txBody>
      </p:sp>
      <p:sp>
        <p:nvSpPr>
          <p:cNvPr id="4" name="Obdélník 3"/>
          <p:cNvSpPr/>
          <p:nvPr/>
        </p:nvSpPr>
        <p:spPr bwMode="auto">
          <a:xfrm>
            <a:off x="855663" y="3432523"/>
            <a:ext cx="1873250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Kontext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a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otázka</a:t>
            </a:r>
          </a:p>
        </p:txBody>
      </p:sp>
      <p:sp>
        <p:nvSpPr>
          <p:cNvPr id="5" name="Obdélník 4"/>
          <p:cNvSpPr/>
          <p:nvPr/>
        </p:nvSpPr>
        <p:spPr bwMode="auto">
          <a:xfrm>
            <a:off x="2871788" y="3000400"/>
            <a:ext cx="1979612" cy="20162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Stanovení potřebných informací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(volba metod)</a:t>
            </a: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 bwMode="auto">
          <a:xfrm>
            <a:off x="4960938" y="2640360"/>
            <a:ext cx="2087562" cy="244827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Administrace</a:t>
            </a:r>
          </a:p>
          <a:p>
            <a:pPr algn="ctr" defTabSz="1279525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≈</a:t>
            </a:r>
            <a:r>
              <a:rPr lang="en-US" dirty="0" err="1">
                <a:solidFill>
                  <a:schemeClr val="tx1"/>
                </a:solidFill>
              </a:rPr>
              <a:t>metod</a:t>
            </a: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 bwMode="auto">
          <a:xfrm>
            <a:off x="7223125" y="3432523"/>
            <a:ext cx="1985963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Nález -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interpretace</a:t>
            </a:r>
          </a:p>
        </p:txBody>
      </p:sp>
      <p:sp>
        <p:nvSpPr>
          <p:cNvPr id="8" name="Obdélník 7"/>
          <p:cNvSpPr/>
          <p:nvPr/>
        </p:nvSpPr>
        <p:spPr bwMode="auto">
          <a:xfrm>
            <a:off x="9345613" y="3432523"/>
            <a:ext cx="2024062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Komunikace a další práce</a:t>
            </a:r>
          </a:p>
        </p:txBody>
      </p:sp>
      <p:sp>
        <p:nvSpPr>
          <p:cNvPr id="9" name="Obdélník 8"/>
          <p:cNvSpPr/>
          <p:nvPr/>
        </p:nvSpPr>
        <p:spPr bwMode="auto">
          <a:xfrm>
            <a:off x="855663" y="6888485"/>
            <a:ext cx="1873250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Informování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(souhlas)</a:t>
            </a:r>
          </a:p>
        </p:txBody>
      </p:sp>
      <p:sp>
        <p:nvSpPr>
          <p:cNvPr id="10" name="Obdélník 9"/>
          <p:cNvSpPr/>
          <p:nvPr/>
        </p:nvSpPr>
        <p:spPr bwMode="auto">
          <a:xfrm>
            <a:off x="2871788" y="6888485"/>
            <a:ext cx="1979612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Zajištění podmínek</a:t>
            </a:r>
          </a:p>
        </p:txBody>
      </p:sp>
      <p:sp>
        <p:nvSpPr>
          <p:cNvPr id="11" name="Obdélník 10"/>
          <p:cNvSpPr/>
          <p:nvPr/>
        </p:nvSpPr>
        <p:spPr bwMode="auto">
          <a:xfrm>
            <a:off x="4960938" y="6384776"/>
            <a:ext cx="2087562" cy="26642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Vlastní administrace</a:t>
            </a:r>
          </a:p>
          <a:p>
            <a:pPr algn="ctr" defTabSz="1279525" eaLnBrk="1" hangingPunct="1">
              <a:defRPr/>
            </a:pPr>
            <a:endParaRPr lang="cs-CZ" sz="2000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pozorování)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</a:t>
            </a:r>
            <a:r>
              <a:rPr lang="cs-CZ" sz="2000" dirty="0" err="1">
                <a:solidFill>
                  <a:schemeClr val="tx1"/>
                </a:solidFill>
              </a:rPr>
              <a:t>inquiry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2" name="Obdélník 11"/>
          <p:cNvSpPr/>
          <p:nvPr/>
        </p:nvSpPr>
        <p:spPr bwMode="auto">
          <a:xfrm>
            <a:off x="7223125" y="6888485"/>
            <a:ext cx="21224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Vyhodnocení,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poznámky</a:t>
            </a:r>
          </a:p>
        </p:txBody>
      </p:sp>
      <p:sp>
        <p:nvSpPr>
          <p:cNvPr id="13" name="Obdélník 12"/>
          <p:cNvSpPr/>
          <p:nvPr/>
        </p:nvSpPr>
        <p:spPr bwMode="auto">
          <a:xfrm>
            <a:off x="9496425" y="6888485"/>
            <a:ext cx="19446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Interpretace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(propojení s ostatními </a:t>
            </a:r>
            <a:r>
              <a:rPr lang="cs-CZ" sz="2000" dirty="0" err="1">
                <a:solidFill>
                  <a:schemeClr val="tx1"/>
                </a:solidFill>
              </a:rPr>
              <a:t>info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Pravá složená závorka 13"/>
          <p:cNvSpPr/>
          <p:nvPr/>
        </p:nvSpPr>
        <p:spPr>
          <a:xfrm rot="16200000">
            <a:off x="5752815" y="717062"/>
            <a:ext cx="719708" cy="10514012"/>
          </a:xfrm>
          <a:prstGeom prst="rightBrace">
            <a:avLst/>
          </a:prstGeom>
          <a:ln w="571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549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9CAAD9-2120-404F-958C-A04F50CA3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C850EC-B8B3-4FE2-AE8A-5B2F2BD1A2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02138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995163-547D-48A7-BEFB-8DBFC2C2E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6600" dirty="0"/>
              <a:t>plánování vyšetření </a:t>
            </a:r>
            <a:r>
              <a:rPr lang="cs-CZ" dirty="0"/>
              <a:t>(v psyn4020)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B20A95-0C30-4A15-A9A8-0DA748F890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998896"/>
            <a:ext cx="11953408" cy="6338208"/>
          </a:xfrm>
        </p:spPr>
        <p:txBody>
          <a:bodyPr>
            <a:normAutofit fontScale="92500" lnSpcReduction="20000"/>
          </a:bodyPr>
          <a:lstStyle/>
          <a:p>
            <a:r>
              <a:rPr lang="cs-CZ" sz="3200" dirty="0"/>
              <a:t>Získání klienta a zakázky (něco, čím si není jistý, co by o sobě rád věděl)</a:t>
            </a:r>
          </a:p>
          <a:p>
            <a:r>
              <a:rPr lang="cs-CZ" sz="3200" dirty="0"/>
              <a:t>Úvaha o možných způsobech naplnění zakázky -&gt; nabídka cílů vyšetření</a:t>
            </a:r>
          </a:p>
          <a:p>
            <a:r>
              <a:rPr lang="en-GB" sz="3200" dirty="0"/>
              <a:t>V</a:t>
            </a:r>
            <a:r>
              <a:rPr lang="cs-CZ" sz="3200" dirty="0" err="1"/>
              <a:t>yjednání</a:t>
            </a:r>
            <a:r>
              <a:rPr lang="cs-CZ" sz="3200" dirty="0"/>
              <a:t> cíle vyšetření   …… </a:t>
            </a:r>
            <a:r>
              <a:rPr lang="cs-CZ" sz="3200" i="1" dirty="0"/>
              <a:t>Termín 1</a:t>
            </a:r>
          </a:p>
          <a:p>
            <a:r>
              <a:rPr lang="cs-CZ" sz="3200" dirty="0"/>
              <a:t>Úvaha o potřebných informacích</a:t>
            </a:r>
            <a:endParaRPr lang="en-GB" sz="3200" dirty="0"/>
          </a:p>
          <a:p>
            <a:pPr lvl="1"/>
            <a:r>
              <a:rPr lang="en-GB" sz="2800" dirty="0" err="1"/>
              <a:t>Jak</a:t>
            </a:r>
            <a:r>
              <a:rPr lang="en-GB" sz="2800" dirty="0"/>
              <a:t> se je do</a:t>
            </a:r>
            <a:r>
              <a:rPr lang="cs-CZ" sz="2800" dirty="0"/>
              <a:t>zvím v rozhovoru (současné + anamnéza)</a:t>
            </a:r>
          </a:p>
          <a:p>
            <a:pPr lvl="1"/>
            <a:r>
              <a:rPr lang="cs-CZ" sz="2800" dirty="0"/>
              <a:t>Co k tomu mohu získat pozorováním v situaci vyšetření</a:t>
            </a:r>
          </a:p>
          <a:p>
            <a:pPr lvl="1"/>
            <a:r>
              <a:rPr lang="cs-CZ" sz="2800" dirty="0"/>
              <a:t>Co se dozvím použitím standardizovaných testů?</a:t>
            </a:r>
          </a:p>
          <a:p>
            <a:r>
              <a:rPr lang="cs-CZ" sz="3200" dirty="0"/>
              <a:t>Dohodnutí termínu vyšetření   </a:t>
            </a:r>
          </a:p>
          <a:p>
            <a:r>
              <a:rPr lang="cs-CZ" sz="3200" dirty="0"/>
              <a:t>Získání informovaného souhlasu</a:t>
            </a:r>
          </a:p>
          <a:p>
            <a:r>
              <a:rPr lang="cs-CZ" sz="3200" dirty="0"/>
              <a:t>….</a:t>
            </a:r>
          </a:p>
          <a:p>
            <a:r>
              <a:rPr lang="cs-CZ" sz="3200" dirty="0"/>
              <a:t>Zpráva ….. </a:t>
            </a:r>
            <a:r>
              <a:rPr lang="cs-CZ" sz="3200" i="1" dirty="0"/>
              <a:t>Termín 2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18840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9600" dirty="0"/>
              <a:t>„Klinické“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521360" cy="51087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/>
              <a:t>Tradičně flexibilní způsoby vytváření úsudků, informací o klientovi</a:t>
            </a:r>
          </a:p>
          <a:p>
            <a:pPr marL="0" indent="0">
              <a:buNone/>
            </a:pPr>
            <a:endParaRPr lang="cs-CZ" sz="3200" dirty="0"/>
          </a:p>
          <a:p>
            <a:r>
              <a:rPr lang="cs-CZ" sz="3200" dirty="0"/>
              <a:t>Pozorování</a:t>
            </a:r>
          </a:p>
          <a:p>
            <a:r>
              <a:rPr lang="cs-CZ" sz="3200" dirty="0"/>
              <a:t>Rozhovor, anamnéza</a:t>
            </a:r>
          </a:p>
          <a:p>
            <a:r>
              <a:rPr lang="cs-CZ" sz="3200" dirty="0"/>
              <a:t>Analýza produktů – umělecká tvorba, deníky, odborná, profesní práce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6AFDA908-77DF-46FA-8EAB-4012C0B623D7}"/>
                  </a:ext>
                </a:extLst>
              </p14:cNvPr>
              <p14:cNvContentPartPr/>
              <p14:nvPr/>
            </p14:nvContentPartPr>
            <p14:xfrm>
              <a:off x="8234457" y="14868567"/>
              <a:ext cx="11160" cy="32400"/>
            </p14:xfrm>
          </p:contentPart>
        </mc:Choice>
        <mc:Fallback xmlns=""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6AFDA908-77DF-46FA-8EAB-4012C0B623D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230137" y="14864247"/>
                <a:ext cx="19800" cy="41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002109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7200" dirty="0"/>
              <a:t>pozorování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 lvl="1"/>
            <a:r>
              <a:rPr lang="cs-CZ" sz="3600" dirty="0"/>
              <a:t>Jako doprovodná metoda - prakticky vždy</a:t>
            </a:r>
          </a:p>
          <a:p>
            <a:pPr lvl="1"/>
            <a:r>
              <a:rPr lang="cs-CZ" sz="3200" dirty="0"/>
              <a:t>při rozhovoru, vyšetření</a:t>
            </a:r>
          </a:p>
          <a:p>
            <a:pPr lvl="1"/>
            <a:r>
              <a:rPr lang="cs-CZ" sz="3200" dirty="0"/>
              <a:t>součást testů </a:t>
            </a:r>
          </a:p>
          <a:p>
            <a:r>
              <a:rPr lang="cs-CZ" sz="3600" dirty="0"/>
              <a:t>Jako samostatná metoda</a:t>
            </a:r>
          </a:p>
          <a:p>
            <a:pPr lvl="1"/>
            <a:r>
              <a:rPr lang="cs-CZ" sz="2800" dirty="0"/>
              <a:t>V klinice spíše v dětské diagnostice (př. BASC, GATSB pro WISC)</a:t>
            </a:r>
          </a:p>
          <a:p>
            <a:pPr lvl="1"/>
            <a:r>
              <a:rPr lang="cs-CZ" sz="2800" dirty="0"/>
              <a:t>V personalistice (AC), organizační psy., poradenské</a:t>
            </a:r>
          </a:p>
          <a:p>
            <a:r>
              <a:rPr lang="cs-CZ" sz="3600" dirty="0"/>
              <a:t>Ideově v základu behaviorální diagnostiky</a:t>
            </a:r>
            <a:r>
              <a:rPr lang="cs-CZ" sz="2000" dirty="0"/>
              <a:t> </a:t>
            </a:r>
            <a:r>
              <a:rPr lang="cs-CZ" sz="2000" dirty="0" err="1"/>
              <a:t>behavioral</a:t>
            </a:r>
            <a:r>
              <a:rPr lang="cs-CZ" sz="2000" dirty="0"/>
              <a:t> assessment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17351694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/>
              <a:t>Co obecně pozorujeme </a:t>
            </a:r>
            <a:r>
              <a:rPr lang="cs-CZ" sz="4000" dirty="0"/>
              <a:t>(S+L)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712368"/>
            <a:ext cx="10881360" cy="6624736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cs-CZ" sz="2500" dirty="0"/>
              <a:t>Vzhled, úprava</a:t>
            </a:r>
          </a:p>
          <a:p>
            <a:pPr>
              <a:spcAft>
                <a:spcPts val="600"/>
              </a:spcAft>
            </a:pPr>
            <a:r>
              <a:rPr lang="cs-CZ" sz="2500" dirty="0"/>
              <a:t>Snadnost nastolení a udržení raportu</a:t>
            </a:r>
          </a:p>
          <a:p>
            <a:pPr>
              <a:spcAft>
                <a:spcPts val="600"/>
              </a:spcAft>
            </a:pPr>
            <a:r>
              <a:rPr lang="cs-CZ" sz="2500" dirty="0"/>
              <a:t>Mimika, pantomimika, </a:t>
            </a:r>
            <a:r>
              <a:rPr lang="cs-CZ" sz="2500" dirty="0" err="1"/>
              <a:t>gestika</a:t>
            </a:r>
            <a:r>
              <a:rPr lang="cs-CZ" sz="2500" dirty="0"/>
              <a:t>, neobvyklé behaviorální (zlo)zvyky</a:t>
            </a:r>
          </a:p>
          <a:p>
            <a:pPr>
              <a:spcAft>
                <a:spcPts val="600"/>
              </a:spcAft>
            </a:pPr>
            <a:r>
              <a:rPr lang="cs-CZ" sz="2500" dirty="0"/>
              <a:t>Řeč</a:t>
            </a:r>
          </a:p>
          <a:p>
            <a:pPr>
              <a:spcAft>
                <a:spcPts val="600"/>
              </a:spcAft>
            </a:pPr>
            <a:r>
              <a:rPr lang="cs-CZ" sz="2500" dirty="0"/>
              <a:t>Reagování na neúspěchy, úspěchy, podporu/povzbuzení … vztah k sobě</a:t>
            </a:r>
          </a:p>
          <a:p>
            <a:pPr>
              <a:spcAft>
                <a:spcPts val="600"/>
              </a:spcAft>
            </a:pPr>
            <a:r>
              <a:rPr lang="cs-CZ" sz="2500" dirty="0"/>
              <a:t>Pozornost, její kolísání a </a:t>
            </a:r>
            <a:r>
              <a:rPr lang="cs-CZ" sz="2500" dirty="0" err="1"/>
              <a:t>rozptýlitelnost</a:t>
            </a:r>
            <a:endParaRPr lang="cs-CZ" sz="2500" dirty="0"/>
          </a:p>
          <a:p>
            <a:pPr>
              <a:spcAft>
                <a:spcPts val="600"/>
              </a:spcAft>
            </a:pPr>
            <a:r>
              <a:rPr lang="cs-CZ" sz="2500" dirty="0"/>
              <a:t>Úroveň aktivity</a:t>
            </a:r>
          </a:p>
          <a:p>
            <a:pPr>
              <a:spcAft>
                <a:spcPts val="600"/>
              </a:spcAft>
            </a:pPr>
            <a:r>
              <a:rPr lang="cs-CZ" sz="2500" dirty="0"/>
              <a:t>Úroveň úzkosti, nálada</a:t>
            </a:r>
          </a:p>
          <a:p>
            <a:pPr>
              <a:spcAft>
                <a:spcPts val="600"/>
              </a:spcAft>
            </a:pPr>
            <a:r>
              <a:rPr lang="cs-CZ" sz="2500" dirty="0"/>
              <a:t>Impulzivita, reflektivita</a:t>
            </a:r>
          </a:p>
          <a:p>
            <a:pPr>
              <a:spcAft>
                <a:spcPts val="600"/>
              </a:spcAft>
            </a:pPr>
            <a:r>
              <a:rPr lang="cs-CZ" sz="2500" dirty="0"/>
              <a:t>Strategie řešení problémů, postoj k testování</a:t>
            </a:r>
          </a:p>
          <a:p>
            <a:pPr>
              <a:spcAft>
                <a:spcPts val="600"/>
              </a:spcAft>
            </a:pPr>
            <a:r>
              <a:rPr lang="cs-CZ" sz="2500" dirty="0"/>
              <a:t>Interakce s psychologem, popř. dalšími lidmi,</a:t>
            </a:r>
          </a:p>
          <a:p>
            <a:pPr>
              <a:spcAft>
                <a:spcPts val="600"/>
              </a:spcAft>
            </a:pPr>
            <a:r>
              <a:rPr lang="cs-CZ" sz="2500" dirty="0"/>
              <a:t>Zacházení s věcmi, objekty</a:t>
            </a:r>
          </a:p>
          <a:p>
            <a:pPr>
              <a:spcAft>
                <a:spcPts val="600"/>
              </a:spcAft>
            </a:pPr>
            <a:r>
              <a:rPr lang="cs-CZ" sz="2500" dirty="0"/>
              <a:t>Jakékoli chování ovlivňující validní interpretaci testu</a:t>
            </a:r>
          </a:p>
          <a:p>
            <a:endParaRPr lang="cs-CZ" dirty="0"/>
          </a:p>
          <a:p>
            <a:r>
              <a:rPr lang="cs-CZ" dirty="0"/>
              <a:t>Příklad detailů </a:t>
            </a:r>
            <a:r>
              <a:rPr lang="cs-CZ" dirty="0" err="1"/>
              <a:t>Vernon</a:t>
            </a:r>
            <a:r>
              <a:rPr lang="cs-CZ" dirty="0"/>
              <a:t> ve Svobodovi, </a:t>
            </a:r>
            <a:r>
              <a:rPr lang="cs-CZ" dirty="0" err="1"/>
              <a:t>Zuckerman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55060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/>
              <a:t>observační dovednosti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665376" cy="5978168"/>
          </a:xfrm>
        </p:spPr>
        <p:txBody>
          <a:bodyPr>
            <a:normAutofit/>
          </a:bodyPr>
          <a:lstStyle/>
          <a:p>
            <a:r>
              <a:rPr lang="cs-CZ" sz="3200" dirty="0"/>
              <a:t>připravenost – vědět, co je třeba pozorovat</a:t>
            </a:r>
          </a:p>
          <a:p>
            <a:r>
              <a:rPr lang="cs-CZ" sz="3200" dirty="0"/>
              <a:t>rychlý záznam </a:t>
            </a:r>
          </a:p>
          <a:p>
            <a:pPr lvl="1"/>
            <a:r>
              <a:rPr lang="cs-CZ" sz="2800" dirty="0"/>
              <a:t>video nebývá možností</a:t>
            </a:r>
          </a:p>
          <a:p>
            <a:pPr lvl="1"/>
            <a:r>
              <a:rPr lang="cs-CZ" sz="2800" dirty="0"/>
              <a:t>blok, v rámci ostatních metod do formulářů či okrajů</a:t>
            </a:r>
          </a:p>
          <a:p>
            <a:r>
              <a:rPr lang="cs-CZ" sz="3200" dirty="0"/>
              <a:t>zvládnutí observačních zkreslení – haló, očekávání…</a:t>
            </a:r>
          </a:p>
          <a:p>
            <a:r>
              <a:rPr lang="cs-CZ" sz="3200" dirty="0"/>
              <a:t>dokonalé zvládnutí ostatních metod (</a:t>
            </a:r>
            <a:r>
              <a:rPr lang="cs-CZ" sz="3200" dirty="0" err="1"/>
              <a:t>rozh</a:t>
            </a:r>
            <a:r>
              <a:rPr lang="cs-CZ" sz="3200" dirty="0"/>
              <a:t>, test), aby na pozorování zbyla kapacita </a:t>
            </a:r>
          </a:p>
        </p:txBody>
      </p:sp>
    </p:spTree>
    <p:extLst>
      <p:ext uri="{BB962C8B-B14F-4D97-AF65-F5344CB8AC3E}">
        <p14:creationId xmlns:p14="http://schemas.microsoft.com/office/powerpoint/2010/main" val="221338809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0080" y="853442"/>
            <a:ext cx="11449352" cy="2038774"/>
          </a:xfrm>
        </p:spPr>
        <p:txBody>
          <a:bodyPr/>
          <a:lstStyle/>
          <a:p>
            <a:r>
              <a:rPr lang="cs-CZ" sz="4400" dirty="0"/>
              <a:t>práce S výsledky pozorování – Do nálezu</a:t>
            </a:r>
            <a:r>
              <a:rPr lang="cs-CZ" dirty="0"/>
              <a:t> </a:t>
            </a:r>
            <a:r>
              <a:rPr lang="cs-CZ" sz="3200" dirty="0"/>
              <a:t>(L)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0881360" cy="5978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/>
              <a:t>ANO</a:t>
            </a:r>
          </a:p>
          <a:p>
            <a:pPr lvl="1"/>
            <a:r>
              <a:rPr lang="cs-CZ" sz="2800" dirty="0"/>
              <a:t>Sepsat seznam (interpretací) </a:t>
            </a:r>
            <a:r>
              <a:rPr lang="cs-CZ" sz="2800" dirty="0" err="1"/>
              <a:t>interpretativních</a:t>
            </a:r>
            <a:r>
              <a:rPr lang="cs-CZ" sz="2800" dirty="0"/>
              <a:t> hypotéz o klientovi hned po setkání/</a:t>
            </a:r>
            <a:r>
              <a:rPr lang="cs-CZ" sz="2800" dirty="0" err="1"/>
              <a:t>sesi</a:t>
            </a:r>
            <a:endParaRPr lang="cs-CZ" sz="2800" dirty="0"/>
          </a:p>
          <a:p>
            <a:pPr lvl="1"/>
            <a:r>
              <a:rPr lang="cs-CZ" sz="2800" dirty="0"/>
              <a:t>Zamyslet se nad poznámkami o pozorovaných chováních</a:t>
            </a:r>
          </a:p>
          <a:p>
            <a:pPr lvl="1"/>
            <a:r>
              <a:rPr lang="cs-CZ" sz="2800" dirty="0"/>
              <a:t>Propojení </a:t>
            </a:r>
            <a:r>
              <a:rPr lang="cs-CZ" sz="2800" dirty="0" err="1"/>
              <a:t>interpretativních</a:t>
            </a:r>
            <a:r>
              <a:rPr lang="cs-CZ" sz="2800" dirty="0"/>
              <a:t> hypotéz a konkrétních chování do odstavců v nálezu</a:t>
            </a:r>
          </a:p>
          <a:p>
            <a:pPr lvl="1"/>
            <a:r>
              <a:rPr lang="cs-CZ" sz="2800" dirty="0"/>
              <a:t>Vyjma velmi výrazných chování nezakládáme interpretace na jednom výskytu chování - triangulace</a:t>
            </a:r>
          </a:p>
          <a:p>
            <a:pPr marL="0" indent="0">
              <a:buNone/>
            </a:pPr>
            <a:r>
              <a:rPr lang="cs-CZ" sz="3200" b="1" dirty="0"/>
              <a:t>NE</a:t>
            </a:r>
            <a:r>
              <a:rPr lang="cs-CZ" sz="3200" dirty="0"/>
              <a:t> – seznam chování nebo seznam interpretací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68845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713" y="52388"/>
            <a:ext cx="10544175" cy="949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142013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8000" dirty="0"/>
              <a:t>Rozhovor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0881360" cy="6050176"/>
          </a:xfrm>
        </p:spPr>
        <p:txBody>
          <a:bodyPr>
            <a:normAutofit/>
          </a:bodyPr>
          <a:lstStyle/>
          <a:p>
            <a:r>
              <a:rPr lang="cs-CZ" sz="3600" dirty="0"/>
              <a:t>Vstupní (první, </a:t>
            </a:r>
            <a:r>
              <a:rPr lang="cs-CZ" sz="3600" dirty="0" err="1"/>
              <a:t>intake</a:t>
            </a:r>
            <a:r>
              <a:rPr lang="cs-CZ" sz="3600" dirty="0"/>
              <a:t>)</a:t>
            </a:r>
          </a:p>
          <a:p>
            <a:r>
              <a:rPr lang="cs-CZ" sz="3600" dirty="0"/>
              <a:t>Diagnostický, MSE</a:t>
            </a:r>
          </a:p>
          <a:p>
            <a:r>
              <a:rPr lang="cs-CZ" sz="3600" dirty="0"/>
              <a:t>Terapeutický</a:t>
            </a:r>
          </a:p>
          <a:p>
            <a:r>
              <a:rPr lang="cs-CZ" sz="3600" dirty="0"/>
              <a:t>Krizový</a:t>
            </a:r>
          </a:p>
          <a:p>
            <a:r>
              <a:rPr lang="cs-CZ" sz="3600" dirty="0"/>
              <a:t>Součást většiny testů a dalších metod</a:t>
            </a:r>
          </a:p>
          <a:p>
            <a:r>
              <a:rPr lang="cs-CZ" sz="3600" dirty="0"/>
              <a:t>Pojivo</a:t>
            </a:r>
          </a:p>
          <a:p>
            <a:r>
              <a:rPr lang="cs-CZ" sz="3600" dirty="0"/>
              <a:t>Získáváme jím anamnézu</a:t>
            </a:r>
          </a:p>
        </p:txBody>
      </p:sp>
    </p:spTree>
    <p:extLst>
      <p:ext uri="{BB962C8B-B14F-4D97-AF65-F5344CB8AC3E}">
        <p14:creationId xmlns:p14="http://schemas.microsoft.com/office/powerpoint/2010/main" val="67158172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F6EFDB-56DF-4AAF-BE99-A1B08103A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b="1" dirty="0"/>
              <a:t>rozhovor zahajuje vyšetření/setkání </a:t>
            </a:r>
            <a:r>
              <a:rPr lang="cs-CZ" dirty="0"/>
              <a:t>(G-M 89)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687139-9713-410B-B872-921D754928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998896"/>
            <a:ext cx="11449352" cy="612218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3200" dirty="0"/>
              <a:t>Zajištění podmínek – světlo, sezení, klid.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200" dirty="0"/>
              <a:t>Představení a vyjasnění oslovování.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200" dirty="0"/>
              <a:t>Konstatování účelu setkání/vyšetření, kontrola klientova porozumění účelu, vyjasnění diskrepancí.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200" dirty="0"/>
              <a:t>Vysvětlení toho, jak budou využity získané informace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200" dirty="0"/>
              <a:t>Důvěrnost informací a její meze a právo klienta zamlčet, co chce. </a:t>
            </a:r>
            <a:r>
              <a:rPr lang="cs-CZ" sz="3200" dirty="0" err="1"/>
              <a:t>Adreasáti</a:t>
            </a:r>
            <a:r>
              <a:rPr lang="cs-CZ" sz="3200" dirty="0"/>
              <a:t> zprávy.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200" dirty="0"/>
              <a:t>Seznámení s průběhem vyšetření –aktivity, testy – potřebný čas --</a:t>
            </a:r>
            <a:r>
              <a:rPr lang="cs-CZ" sz="3200" dirty="0">
                <a:sym typeface="Wingdings" panose="05000000000000000000" pitchFamily="2" charset="2"/>
              </a:rPr>
              <a:t> IS, kontrakt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200" dirty="0">
                <a:sym typeface="Wingdings" panose="05000000000000000000" pitchFamily="2" charset="2"/>
              </a:rPr>
              <a:t>Vyjasnění poplatků/plateb, pokud jsou.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586420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6104" y="192089"/>
            <a:ext cx="2016224" cy="8934980"/>
          </a:xfrm>
        </p:spPr>
        <p:txBody>
          <a:bodyPr>
            <a:normAutofit/>
          </a:bodyPr>
          <a:lstStyle/>
          <a:p>
            <a:r>
              <a:rPr lang="cs-CZ" dirty="0" err="1"/>
              <a:t>Wright</a:t>
            </a:r>
            <a:r>
              <a:rPr lang="cs-CZ" dirty="0"/>
              <a:t> (2010)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431E39FC-FD26-46CC-AA33-93F37C9FA9E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487" r="-151"/>
          <a:stretch/>
        </p:blipFill>
        <p:spPr>
          <a:xfrm>
            <a:off x="2152328" y="146663"/>
            <a:ext cx="10667966" cy="9190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11434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Vstupní rozhovor</a:t>
            </a:r>
            <a:r>
              <a:rPr lang="cs-CZ" sz="5400" dirty="0"/>
              <a:t> (</a:t>
            </a:r>
            <a:r>
              <a:rPr lang="cs-CZ" sz="5400" dirty="0" err="1"/>
              <a:t>intake</a:t>
            </a:r>
            <a:r>
              <a:rPr lang="cs-CZ" sz="5400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0881360" cy="5978168"/>
          </a:xfrm>
        </p:spPr>
        <p:txBody>
          <a:bodyPr>
            <a:normAutofit/>
          </a:bodyPr>
          <a:lstStyle/>
          <a:p>
            <a:r>
              <a:rPr lang="cs-CZ" sz="2800" dirty="0"/>
              <a:t>hloubkové porozumění silným a slabým stránkám, problémům klienta, vyjasnění případných rozporů s </a:t>
            </a:r>
            <a:r>
              <a:rPr lang="cs-CZ" sz="2800" dirty="0" err="1"/>
              <a:t>parere</a:t>
            </a:r>
            <a:r>
              <a:rPr lang="cs-CZ" sz="2800" dirty="0"/>
              <a:t> či prezentovaným problémem</a:t>
            </a:r>
          </a:p>
          <a:p>
            <a:r>
              <a:rPr lang="cs-CZ" sz="2800" dirty="0"/>
              <a:t>společné identifikování cílů dalších postupů</a:t>
            </a:r>
          </a:p>
          <a:p>
            <a:r>
              <a:rPr lang="cs-CZ" sz="2800" dirty="0"/>
              <a:t>zevrubný pohled na to, jak může současné fungování klienta souviset s psychologickými, biologickými a situačními vlivy</a:t>
            </a:r>
          </a:p>
          <a:p>
            <a:r>
              <a:rPr lang="cs-CZ" sz="2800" dirty="0"/>
              <a:t>současný stav/fungování + anamnéza</a:t>
            </a:r>
          </a:p>
          <a:p>
            <a:r>
              <a:rPr lang="cs-CZ" sz="2800" dirty="0"/>
              <a:t>někdy zahrnuje facilitační metody - kresby, stavění</a:t>
            </a:r>
          </a:p>
          <a:p>
            <a:endParaRPr lang="cs-CZ" sz="2800" dirty="0"/>
          </a:p>
          <a:p>
            <a:r>
              <a:rPr lang="cs-CZ" sz="2800" dirty="0"/>
              <a:t>obvykle předchází dalším případným diagnostickým krokům, rámuje setkání</a:t>
            </a:r>
          </a:p>
        </p:txBody>
      </p:sp>
    </p:spTree>
    <p:extLst>
      <p:ext uri="{BB962C8B-B14F-4D97-AF65-F5344CB8AC3E}">
        <p14:creationId xmlns:p14="http://schemas.microsoft.com/office/powerpoint/2010/main" val="87214828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/>
              <a:t>Struktura vstupního rozhovoru (Z)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521360" cy="6410216"/>
          </a:xfrm>
        </p:spPr>
        <p:txBody>
          <a:bodyPr>
            <a:normAutofit/>
          </a:bodyPr>
          <a:lstStyle/>
          <a:p>
            <a:r>
              <a:rPr lang="cs-CZ" sz="2800" dirty="0"/>
              <a:t>Představení, uvědomění si možných komunikačních obtíží (sluch, zrak, řeč)</a:t>
            </a:r>
          </a:p>
          <a:p>
            <a:r>
              <a:rPr lang="cs-CZ" sz="2800" dirty="0"/>
              <a:t>Klientovo porozumění situaci vyšetření/rozhovoru </a:t>
            </a:r>
          </a:p>
          <a:p>
            <a:r>
              <a:rPr lang="cs-CZ" sz="2800" dirty="0"/>
              <a:t>Získání informovaného souhlasu (účel, proces, následky)</a:t>
            </a:r>
          </a:p>
          <a:p>
            <a:r>
              <a:rPr lang="cs-CZ" sz="2800" dirty="0"/>
              <a:t>Medikace, násilí, ztráty a truchlení, závislosti, suicidální ideace</a:t>
            </a:r>
          </a:p>
          <a:p>
            <a:r>
              <a:rPr lang="cs-CZ" sz="2800" dirty="0"/>
              <a:t>Hlavní problém, s nímž klient přichází</a:t>
            </a:r>
          </a:p>
          <a:p>
            <a:r>
              <a:rPr lang="cs-CZ" sz="2800" dirty="0"/>
              <a:t>Klientovo porozumění problému</a:t>
            </a:r>
          </a:p>
          <a:p>
            <a:r>
              <a:rPr lang="cs-CZ" sz="2800" dirty="0"/>
              <a:t>Charakteristiky problému – trvání, frekvence, intenzita, spouštěče, očekávání, význam, proces, vývoj, možnost změny </a:t>
            </a:r>
          </a:p>
          <a:p>
            <a:r>
              <a:rPr lang="cs-CZ" sz="2800" dirty="0"/>
              <a:t>Anamnéza (case </a:t>
            </a:r>
            <a:r>
              <a:rPr lang="cs-CZ" sz="2800" dirty="0" err="1"/>
              <a:t>history</a:t>
            </a:r>
            <a:r>
              <a:rPr lang="cs-CZ" sz="2800" dirty="0"/>
              <a:t>) – rodinná, osobní (viz G-M)</a:t>
            </a:r>
          </a:p>
          <a:p>
            <a:r>
              <a:rPr lang="cs-CZ" sz="2800" dirty="0"/>
              <a:t>…</a:t>
            </a:r>
          </a:p>
          <a:p>
            <a:r>
              <a:rPr lang="cs-CZ" sz="2800" dirty="0"/>
              <a:t>Ukončení rozhovoru</a:t>
            </a:r>
          </a:p>
        </p:txBody>
      </p:sp>
    </p:spTree>
    <p:extLst>
      <p:ext uri="{BB962C8B-B14F-4D97-AF65-F5344CB8AC3E}">
        <p14:creationId xmlns:p14="http://schemas.microsoft.com/office/powerpoint/2010/main" val="308286979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70D980-7054-45F6-A198-8A7155C8A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anamnéza – case </a:t>
            </a:r>
            <a:r>
              <a:rPr lang="cs-CZ" dirty="0" err="1"/>
              <a:t>history</a:t>
            </a:r>
            <a:r>
              <a:rPr lang="cs-CZ" dirty="0"/>
              <a:t> (S. Kap 13, </a:t>
            </a:r>
            <a:r>
              <a:rPr lang="cs-CZ" dirty="0" err="1"/>
              <a:t>GM</a:t>
            </a:r>
            <a:r>
              <a:rPr lang="cs-CZ" dirty="0"/>
              <a:t> s. 86)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DE7718C1-3A87-4482-A8C9-1C2A98F32D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0080" y="2352328"/>
            <a:ext cx="11161240" cy="13518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76441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634663-3A86-41D6-A6B6-419883125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anamnéza - plánování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2F0B28-C0DE-409D-A266-FF09000272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Často v konkrétním zařízení velmi schematizovaná, standardizovaná část vyšetření.</a:t>
            </a:r>
          </a:p>
          <a:p>
            <a:endParaRPr lang="cs-CZ" sz="3600" dirty="0"/>
          </a:p>
          <a:p>
            <a:r>
              <a:rPr lang="cs-CZ" sz="3600" dirty="0"/>
              <a:t>Je dobré si naplánovat anamnestické otázky vzhledem k cíli vyšetření dopředu. Nepoléhat, na to že nás ta relevantní upřesnění napadnou. </a:t>
            </a:r>
          </a:p>
        </p:txBody>
      </p:sp>
    </p:spTree>
    <p:extLst>
      <p:ext uri="{BB962C8B-B14F-4D97-AF65-F5344CB8AC3E}">
        <p14:creationId xmlns:p14="http://schemas.microsoft.com/office/powerpoint/2010/main" val="401601499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0080" y="853442"/>
            <a:ext cx="10881360" cy="1138846"/>
          </a:xfrm>
        </p:spPr>
        <p:txBody>
          <a:bodyPr>
            <a:normAutofit fontScale="90000"/>
          </a:bodyPr>
          <a:lstStyle/>
          <a:p>
            <a:r>
              <a:rPr lang="cs-CZ" dirty="0" err="1"/>
              <a:t>Mental</a:t>
            </a:r>
            <a:r>
              <a:rPr lang="cs-CZ" dirty="0"/>
              <a:t> status </a:t>
            </a:r>
            <a:r>
              <a:rPr lang="cs-CZ" dirty="0" err="1"/>
              <a:t>examination</a:t>
            </a:r>
            <a:r>
              <a:rPr lang="cs-CZ" dirty="0"/>
              <a:t> – Status </a:t>
            </a:r>
            <a:r>
              <a:rPr lang="cs-CZ" dirty="0" err="1"/>
              <a:t>praesens</a:t>
            </a:r>
            <a:br>
              <a:rPr lang="cs-CZ" dirty="0"/>
            </a:br>
            <a:r>
              <a:rPr lang="cs-CZ" sz="4000" dirty="0"/>
              <a:t>orientační vyšetření psychických funkcí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40083" y="2998894"/>
            <a:ext cx="4464573" cy="6194193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Kombinace </a:t>
            </a:r>
            <a:r>
              <a:rPr lang="cs-CZ" dirty="0" err="1"/>
              <a:t>nestru</a:t>
            </a:r>
            <a:r>
              <a:rPr lang="cs-CZ" dirty="0"/>
              <a:t>/</a:t>
            </a:r>
            <a:r>
              <a:rPr lang="cs-CZ" dirty="0" err="1"/>
              <a:t>stru</a:t>
            </a:r>
            <a:r>
              <a:rPr lang="cs-CZ" dirty="0"/>
              <a:t> rozhovoru a pozorování…</a:t>
            </a:r>
          </a:p>
          <a:p>
            <a:r>
              <a:rPr lang="cs-CZ" dirty="0"/>
              <a:t>Hlavně ve zdravotnictví</a:t>
            </a:r>
          </a:p>
          <a:p>
            <a:endParaRPr lang="cs-CZ" dirty="0"/>
          </a:p>
          <a:p>
            <a:r>
              <a:rPr lang="cs-CZ" dirty="0"/>
              <a:t>Existují krátké screeningové metody zaměřené na kognitivních funkcí – MMSE, </a:t>
            </a:r>
            <a:r>
              <a:rPr lang="cs-CZ" dirty="0" err="1"/>
              <a:t>MoCA</a:t>
            </a:r>
            <a:r>
              <a:rPr lang="cs-CZ" dirty="0"/>
              <a:t> (</a:t>
            </a:r>
            <a:r>
              <a:rPr lang="cs-CZ" dirty="0">
                <a:hlinkClick r:id="rId3"/>
              </a:rPr>
              <a:t>http://www.mocatest.org/</a:t>
            </a:r>
            <a:r>
              <a:rPr lang="cs-CZ" dirty="0"/>
              <a:t>)</a:t>
            </a:r>
          </a:p>
          <a:p>
            <a:endParaRPr lang="cs-CZ" dirty="0"/>
          </a:p>
          <a:p>
            <a:endParaRPr lang="cs-CZ" dirty="0"/>
          </a:p>
          <a:p>
            <a:pPr lvl="1"/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88632" y="1992288"/>
            <a:ext cx="7912968" cy="76089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/>
              <a:t>Struktura </a:t>
            </a:r>
            <a:r>
              <a:rPr lang="cs-CZ" sz="2800" b="1" dirty="0" err="1"/>
              <a:t>dotazování-pozorování</a:t>
            </a:r>
            <a:endParaRPr lang="cs-CZ" sz="2800" b="1" dirty="0"/>
          </a:p>
          <a:p>
            <a:pPr lvl="1">
              <a:spcAft>
                <a:spcPts val="0"/>
              </a:spcAft>
            </a:pPr>
            <a:r>
              <a:rPr lang="cs-CZ" sz="2800" dirty="0"/>
              <a:t>vzdělání</a:t>
            </a:r>
          </a:p>
          <a:p>
            <a:pPr lvl="1">
              <a:spcAft>
                <a:spcPts val="0"/>
              </a:spcAft>
            </a:pPr>
            <a:r>
              <a:rPr lang="cs-CZ" sz="2800" dirty="0"/>
              <a:t>orientace osobou , místem, časem…</a:t>
            </a:r>
          </a:p>
          <a:p>
            <a:pPr lvl="1">
              <a:spcAft>
                <a:spcPts val="0"/>
              </a:spcAft>
            </a:pPr>
            <a:r>
              <a:rPr lang="cs-CZ" sz="2800" dirty="0"/>
              <a:t>pozornost, soustředění</a:t>
            </a:r>
          </a:p>
          <a:p>
            <a:pPr lvl="1">
              <a:spcAft>
                <a:spcPts val="0"/>
              </a:spcAft>
            </a:pPr>
            <a:r>
              <a:rPr lang="cs-CZ" sz="2800" dirty="0"/>
              <a:t>porozumění jazyku</a:t>
            </a:r>
          </a:p>
          <a:p>
            <a:pPr lvl="1">
              <a:spcAft>
                <a:spcPts val="0"/>
              </a:spcAft>
            </a:pPr>
            <a:r>
              <a:rPr lang="cs-CZ" sz="2800" dirty="0"/>
              <a:t>koordinace, motorika</a:t>
            </a:r>
          </a:p>
          <a:p>
            <a:pPr lvl="1">
              <a:spcAft>
                <a:spcPts val="0"/>
              </a:spcAft>
            </a:pPr>
            <a:r>
              <a:rPr lang="cs-CZ" sz="2800" dirty="0"/>
              <a:t>paměť – od pracovní po dlouhodobou</a:t>
            </a:r>
          </a:p>
          <a:p>
            <a:pPr lvl="1">
              <a:spcAft>
                <a:spcPts val="0"/>
              </a:spcAft>
            </a:pPr>
            <a:r>
              <a:rPr lang="cs-CZ" sz="2800" dirty="0"/>
              <a:t>znalosti – běžná fakta</a:t>
            </a:r>
          </a:p>
          <a:p>
            <a:pPr lvl="1">
              <a:spcAft>
                <a:spcPts val="0"/>
              </a:spcAft>
            </a:pPr>
            <a:r>
              <a:rPr lang="cs-CZ" sz="2800" dirty="0"/>
              <a:t>verbální usuzování – opozita, rozdíly, analogie</a:t>
            </a:r>
          </a:p>
          <a:p>
            <a:pPr lvl="1">
              <a:spcAft>
                <a:spcPts val="0"/>
              </a:spcAft>
            </a:pPr>
            <a:r>
              <a:rPr lang="cs-CZ" sz="2800" dirty="0"/>
              <a:t>počítání</a:t>
            </a:r>
          </a:p>
          <a:p>
            <a:pPr lvl="1">
              <a:spcAft>
                <a:spcPts val="0"/>
              </a:spcAft>
            </a:pPr>
            <a:r>
              <a:rPr lang="cs-CZ" sz="2800" dirty="0"/>
              <a:t>abstraktní uvažování, přísloví</a:t>
            </a:r>
          </a:p>
          <a:p>
            <a:pPr lvl="1">
              <a:spcAft>
                <a:spcPts val="0"/>
              </a:spcAft>
            </a:pPr>
            <a:r>
              <a:rPr lang="cs-CZ" sz="2800" dirty="0"/>
              <a:t>praktické uvažování</a:t>
            </a:r>
          </a:p>
          <a:p>
            <a:pPr lvl="1">
              <a:spcAft>
                <a:spcPts val="0"/>
              </a:spcAft>
            </a:pPr>
            <a:r>
              <a:rPr lang="cs-CZ" sz="2800" dirty="0"/>
              <a:t>sociální usuzování</a:t>
            </a:r>
          </a:p>
          <a:p>
            <a:pPr lvl="1">
              <a:spcAft>
                <a:spcPts val="0"/>
              </a:spcAft>
            </a:pPr>
            <a:r>
              <a:rPr lang="cs-CZ" sz="2800" dirty="0"/>
              <a:t>rozhodování</a:t>
            </a:r>
          </a:p>
          <a:p>
            <a:pPr lvl="1">
              <a:spcAft>
                <a:spcPts val="0"/>
              </a:spcAft>
            </a:pPr>
            <a:r>
              <a:rPr lang="cs-CZ" sz="2800" dirty="0" err="1"/>
              <a:t>sebepercepce</a:t>
            </a:r>
            <a:endParaRPr lang="cs-CZ" sz="2800" dirty="0"/>
          </a:p>
          <a:p>
            <a:pPr lvl="1">
              <a:spcAft>
                <a:spcPts val="0"/>
              </a:spcAft>
            </a:pPr>
            <a:r>
              <a:rPr lang="cs-CZ" sz="2800" dirty="0"/>
              <a:t>náhled</a:t>
            </a:r>
          </a:p>
          <a:p>
            <a:pPr lvl="1">
              <a:spcAft>
                <a:spcPts val="0"/>
              </a:spcAft>
            </a:pPr>
            <a:r>
              <a:rPr lang="cs-CZ" sz="2800" dirty="0"/>
              <a:t>silné stránky a zvládání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39691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/>
              <a:t>(POLO)Strukturované rozhovory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40080" y="2998896"/>
            <a:ext cx="11665376" cy="583415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3200" dirty="0"/>
              <a:t>Obecné MSE - </a:t>
            </a:r>
          </a:p>
          <a:p>
            <a:pPr lvl="1">
              <a:spcAft>
                <a:spcPts val="600"/>
              </a:spcAft>
            </a:pPr>
            <a:r>
              <a:rPr lang="cs-CZ" sz="2800" dirty="0" err="1"/>
              <a:t>Diagnostic</a:t>
            </a:r>
            <a:r>
              <a:rPr lang="cs-CZ" sz="2800" dirty="0"/>
              <a:t> Interview Schedule – pro DSM-IV</a:t>
            </a:r>
          </a:p>
          <a:p>
            <a:pPr lvl="1">
              <a:spcAft>
                <a:spcPts val="600"/>
              </a:spcAft>
            </a:pPr>
            <a:r>
              <a:rPr lang="cs-CZ" sz="2800" dirty="0"/>
              <a:t>SCID </a:t>
            </a:r>
            <a:r>
              <a:rPr lang="cs-CZ" sz="2800" dirty="0">
                <a:hlinkClick r:id="rId3"/>
              </a:rPr>
              <a:t>www.scid4.org</a:t>
            </a:r>
            <a:r>
              <a:rPr lang="cs-CZ" sz="2800" dirty="0"/>
              <a:t> – Př. v Plante. T. (2001) Současná klinická psych.</a:t>
            </a:r>
          </a:p>
          <a:p>
            <a:pPr lvl="1">
              <a:spcAft>
                <a:spcPts val="600"/>
              </a:spcAft>
            </a:pPr>
            <a:r>
              <a:rPr lang="cs-CZ" sz="2800" dirty="0"/>
              <a:t>WHO SCAN   whoscan.org</a:t>
            </a:r>
          </a:p>
          <a:p>
            <a:pPr lvl="1">
              <a:spcAft>
                <a:spcPts val="600"/>
              </a:spcAft>
            </a:pPr>
            <a:r>
              <a:rPr lang="cs-CZ" sz="2800" dirty="0"/>
              <a:t>WHO CIDI </a:t>
            </a:r>
            <a:r>
              <a:rPr lang="cs-CZ" sz="2800" dirty="0">
                <a:hlinkClick r:id="rId4"/>
              </a:rPr>
              <a:t>http://www.hcp.med.harvard.edu/wmhcidi/index.php</a:t>
            </a:r>
            <a:r>
              <a:rPr lang="cs-CZ" sz="2800" dirty="0"/>
              <a:t> (DSM i MKN)</a:t>
            </a:r>
          </a:p>
          <a:p>
            <a:pPr>
              <a:spcAft>
                <a:spcPts val="600"/>
              </a:spcAft>
            </a:pPr>
            <a:r>
              <a:rPr lang="cs-CZ" sz="3200" dirty="0"/>
              <a:t>Specifické</a:t>
            </a:r>
          </a:p>
          <a:p>
            <a:pPr lvl="1">
              <a:spcAft>
                <a:spcPts val="600"/>
              </a:spcAft>
            </a:pPr>
            <a:r>
              <a:rPr lang="cs-CZ" sz="2800" dirty="0"/>
              <a:t>WHO International personality </a:t>
            </a:r>
            <a:r>
              <a:rPr lang="cs-CZ" sz="2800" dirty="0" err="1"/>
              <a:t>disorder</a:t>
            </a:r>
            <a:r>
              <a:rPr lang="cs-CZ" sz="2800" dirty="0"/>
              <a:t> </a:t>
            </a:r>
            <a:r>
              <a:rPr lang="cs-CZ" sz="2800" dirty="0" err="1"/>
              <a:t>examination</a:t>
            </a:r>
            <a:r>
              <a:rPr lang="cs-CZ" sz="2800" dirty="0"/>
              <a:t>, IPDE – i česky</a:t>
            </a:r>
          </a:p>
          <a:p>
            <a:pPr lvl="1">
              <a:spcAft>
                <a:spcPts val="600"/>
              </a:spcAft>
            </a:pPr>
            <a:r>
              <a:rPr lang="en-US" sz="2800" dirty="0"/>
              <a:t> Substance Use Disorders Diagnostic Schedule (SUDDS)</a:t>
            </a:r>
            <a:r>
              <a:rPr lang="cs-CZ" sz="2800" dirty="0"/>
              <a:t>…</a:t>
            </a:r>
          </a:p>
          <a:p>
            <a:pPr>
              <a:spcAft>
                <a:spcPts val="600"/>
              </a:spcAft>
            </a:pPr>
            <a:r>
              <a:rPr lang="cs-CZ" sz="3200" dirty="0" err="1"/>
              <a:t>Polostrukturovaný</a:t>
            </a:r>
            <a:endParaRPr lang="cs-CZ" sz="3200" dirty="0"/>
          </a:p>
          <a:p>
            <a:pPr lvl="1">
              <a:spcAft>
                <a:spcPts val="600"/>
              </a:spcAft>
            </a:pPr>
            <a:r>
              <a:rPr lang="cs-CZ" sz="2800" dirty="0" err="1"/>
              <a:t>Vinelandské</a:t>
            </a:r>
            <a:r>
              <a:rPr lang="cs-CZ" sz="2800" dirty="0"/>
              <a:t> škály adaptivního chování</a:t>
            </a:r>
          </a:p>
        </p:txBody>
      </p:sp>
    </p:spTree>
    <p:extLst>
      <p:ext uri="{BB962C8B-B14F-4D97-AF65-F5344CB8AC3E}">
        <p14:creationId xmlns:p14="http://schemas.microsoft.com/office/powerpoint/2010/main" val="276848733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err="1"/>
              <a:t>Behavioral</a:t>
            </a:r>
            <a:r>
              <a:rPr lang="cs-CZ" sz="5400" dirty="0"/>
              <a:t> assessment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Zaměření na chování a jeho situační vlivy</a:t>
            </a:r>
          </a:p>
          <a:p>
            <a:r>
              <a:rPr lang="cs-CZ" dirty="0"/>
              <a:t>ABC – </a:t>
            </a:r>
            <a:r>
              <a:rPr lang="cs-CZ" dirty="0" err="1"/>
              <a:t>antecendents</a:t>
            </a:r>
            <a:r>
              <a:rPr lang="cs-CZ" dirty="0"/>
              <a:t>, </a:t>
            </a:r>
            <a:r>
              <a:rPr lang="cs-CZ" dirty="0" err="1"/>
              <a:t>behaviour</a:t>
            </a:r>
            <a:r>
              <a:rPr lang="cs-CZ" dirty="0"/>
              <a:t>, </a:t>
            </a:r>
            <a:r>
              <a:rPr lang="cs-CZ" dirty="0" err="1"/>
              <a:t>consequences</a:t>
            </a:r>
            <a:endParaRPr lang="cs-CZ" dirty="0"/>
          </a:p>
          <a:p>
            <a:r>
              <a:rPr lang="cs-CZ" dirty="0"/>
              <a:t>BASIC-ID </a:t>
            </a:r>
            <a:r>
              <a:rPr lang="cs-CZ" dirty="0" err="1"/>
              <a:t>Lazarus</a:t>
            </a:r>
            <a:endParaRPr lang="cs-CZ" dirty="0"/>
          </a:p>
          <a:p>
            <a:r>
              <a:rPr lang="cs-CZ" dirty="0" err="1"/>
              <a:t>Behavioral</a:t>
            </a:r>
            <a:r>
              <a:rPr lang="cs-CZ" dirty="0"/>
              <a:t> interview (G-M </a:t>
            </a:r>
            <a:r>
              <a:rPr lang="en-US" dirty="0"/>
              <a:t>&gt;&gt;</a:t>
            </a:r>
            <a:r>
              <a:rPr lang="cs-CZ" dirty="0" err="1"/>
              <a:t>Witt</a:t>
            </a:r>
            <a:r>
              <a:rPr lang="cs-CZ" dirty="0"/>
              <a:t>, </a:t>
            </a:r>
            <a:r>
              <a:rPr lang="cs-CZ" dirty="0" err="1"/>
              <a:t>Elliott</a:t>
            </a:r>
            <a:r>
              <a:rPr lang="cs-CZ" dirty="0"/>
              <a:t>) – 9 kroků</a:t>
            </a:r>
          </a:p>
          <a:p>
            <a:r>
              <a:rPr lang="cs-CZ" dirty="0" err="1"/>
              <a:t>Behavioral</a:t>
            </a:r>
            <a:r>
              <a:rPr lang="cs-CZ" dirty="0"/>
              <a:t> </a:t>
            </a:r>
            <a:r>
              <a:rPr lang="cs-CZ" dirty="0" err="1"/>
              <a:t>observation</a:t>
            </a:r>
            <a:endParaRPr lang="cs-CZ" dirty="0"/>
          </a:p>
          <a:p>
            <a:r>
              <a:rPr lang="cs-CZ" dirty="0"/>
              <a:t>Deníky – narativní, intervaly/události, rating</a:t>
            </a:r>
          </a:p>
          <a:p>
            <a:r>
              <a:rPr lang="cs-CZ" dirty="0"/>
              <a:t>Záznam kognicí – </a:t>
            </a:r>
            <a:r>
              <a:rPr lang="cs-CZ" dirty="0" err="1"/>
              <a:t>nestru</a:t>
            </a:r>
            <a:r>
              <a:rPr lang="cs-CZ" dirty="0"/>
              <a:t> záznamy i strukturované škály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22939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E99B1D-433E-4016-8AFF-A8754D5D5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0DCEF4-3E5E-48AA-91A2-46D9FF25C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790646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/>
              <a:t>Tazatelské (rozhovorové) dovednosti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496344"/>
            <a:ext cx="10881360" cy="6696744"/>
          </a:xfrm>
        </p:spPr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cs-CZ" sz="2800" dirty="0"/>
              <a:t>Naslouchání (</a:t>
            </a:r>
            <a:r>
              <a:rPr lang="cs-CZ" sz="2800" dirty="0" err="1"/>
              <a:t>attending</a:t>
            </a:r>
            <a:r>
              <a:rPr lang="cs-CZ" sz="2800" dirty="0"/>
              <a:t> </a:t>
            </a:r>
            <a:r>
              <a:rPr lang="cs-CZ" sz="2800" dirty="0" err="1"/>
              <a:t>behavior</a:t>
            </a:r>
            <a:r>
              <a:rPr lang="cs-CZ" sz="2800" dirty="0"/>
              <a:t>) – verbální i neverbální</a:t>
            </a:r>
          </a:p>
          <a:p>
            <a:pPr>
              <a:spcAft>
                <a:spcPts val="1200"/>
              </a:spcAft>
            </a:pPr>
            <a:r>
              <a:rPr lang="cs-CZ" sz="2800" dirty="0"/>
              <a:t>Reagování na neverbální chování</a:t>
            </a:r>
          </a:p>
          <a:p>
            <a:pPr>
              <a:spcAft>
                <a:spcPts val="1200"/>
              </a:spcAft>
            </a:pPr>
            <a:r>
              <a:rPr lang="cs-CZ" sz="2800" dirty="0"/>
              <a:t>Kladení otevřených a uzavřených otázek </a:t>
            </a:r>
          </a:p>
          <a:p>
            <a:pPr>
              <a:spcAft>
                <a:spcPts val="1200"/>
              </a:spcAft>
            </a:pPr>
            <a:r>
              <a:rPr lang="cs-CZ" sz="2800" dirty="0"/>
              <a:t>Reflektivní komentáře</a:t>
            </a:r>
          </a:p>
          <a:p>
            <a:pPr>
              <a:spcAft>
                <a:spcPts val="1200"/>
              </a:spcAft>
            </a:pPr>
            <a:r>
              <a:rPr lang="cs-CZ" sz="2800" dirty="0"/>
              <a:t>Empatické komentáře</a:t>
            </a:r>
          </a:p>
          <a:p>
            <a:pPr>
              <a:spcAft>
                <a:spcPts val="1200"/>
              </a:spcAft>
            </a:pPr>
            <a:r>
              <a:rPr lang="cs-CZ" sz="2800" dirty="0"/>
              <a:t>Shrnování, sumarizace</a:t>
            </a:r>
          </a:p>
          <a:p>
            <a:pPr>
              <a:spcAft>
                <a:spcPts val="1200"/>
              </a:spcAft>
            </a:pPr>
            <a:r>
              <a:rPr lang="cs-CZ" sz="2800" dirty="0"/>
              <a:t>Přesměrování (</a:t>
            </a:r>
            <a:r>
              <a:rPr lang="cs-CZ" sz="2800" dirty="0" err="1"/>
              <a:t>redirecting</a:t>
            </a:r>
            <a:r>
              <a:rPr lang="cs-CZ" sz="2800" dirty="0"/>
              <a:t>)</a:t>
            </a:r>
          </a:p>
          <a:p>
            <a:pPr>
              <a:spcAft>
                <a:spcPts val="1200"/>
              </a:spcAft>
            </a:pPr>
            <a:r>
              <a:rPr lang="cs-CZ" sz="2800" dirty="0"/>
              <a:t>Procesní komentáře</a:t>
            </a:r>
          </a:p>
          <a:p>
            <a:pPr>
              <a:spcAft>
                <a:spcPts val="1200"/>
              </a:spcAft>
            </a:pPr>
            <a:r>
              <a:rPr lang="cs-CZ" sz="2800" dirty="0"/>
              <a:t>Schopnost překonat typické zdroje zkreslení – haló efekt a konfirmační zkreslení</a:t>
            </a:r>
          </a:p>
          <a:p>
            <a:endParaRPr lang="cs-CZ" sz="2800" dirty="0"/>
          </a:p>
          <a:p>
            <a:r>
              <a:rPr lang="cs-CZ" sz="2800" dirty="0"/>
              <a:t>Různé teoretické/terapeutické orientace – různé preference</a:t>
            </a:r>
          </a:p>
        </p:txBody>
      </p:sp>
    </p:spTree>
    <p:extLst>
      <p:ext uri="{BB962C8B-B14F-4D97-AF65-F5344CB8AC3E}">
        <p14:creationId xmlns:p14="http://schemas.microsoft.com/office/powerpoint/2010/main" val="192197867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NASLOUCHÁNÍ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352328"/>
            <a:ext cx="10881360" cy="7248872"/>
          </a:xfrm>
        </p:spPr>
        <p:txBody>
          <a:bodyPr>
            <a:normAutofit/>
          </a:bodyPr>
          <a:lstStyle/>
          <a:p>
            <a:r>
              <a:rPr lang="cs-CZ" sz="2800" dirty="0"/>
              <a:t>dává klientovi najevo, že pečlivě posloucháme, snažíme se  porozumět, uvědomujeme si důležitost, toho, co říká</a:t>
            </a:r>
          </a:p>
          <a:p>
            <a:r>
              <a:rPr lang="cs-CZ" sz="2800" dirty="0"/>
              <a:t>buduje důvěru</a:t>
            </a:r>
          </a:p>
          <a:p>
            <a:r>
              <a:rPr lang="cs-CZ" sz="2800" dirty="0"/>
              <a:t>Verbální</a:t>
            </a:r>
          </a:p>
          <a:p>
            <a:pPr lvl="1"/>
            <a:r>
              <a:rPr lang="cs-CZ" sz="2400" dirty="0"/>
              <a:t>tón, tempo řeči</a:t>
            </a:r>
          </a:p>
          <a:p>
            <a:pPr lvl="1"/>
            <a:r>
              <a:rPr lang="cs-CZ" sz="2400" dirty="0" err="1"/>
              <a:t>vz</a:t>
            </a:r>
            <a:r>
              <a:rPr lang="cs-CZ" sz="2400" dirty="0"/>
              <a:t>/nádechy, </a:t>
            </a:r>
            <a:r>
              <a:rPr lang="cs-CZ" sz="2400" dirty="0" err="1"/>
              <a:t>uhmm</a:t>
            </a:r>
            <a:r>
              <a:rPr lang="cs-CZ" sz="2400" dirty="0"/>
              <a:t> </a:t>
            </a:r>
            <a:r>
              <a:rPr lang="cs-CZ" sz="2400" dirty="0" err="1"/>
              <a:t>apod</a:t>
            </a:r>
            <a:endParaRPr lang="cs-CZ" sz="2400" dirty="0"/>
          </a:p>
          <a:p>
            <a:pPr lvl="1"/>
            <a:r>
              <a:rPr lang="cs-CZ" sz="2400" dirty="0"/>
              <a:t>shrnutí , reflexe, empatické poznámky</a:t>
            </a:r>
          </a:p>
          <a:p>
            <a:r>
              <a:rPr lang="en-US" sz="2800" dirty="0" err="1"/>
              <a:t>Neverb</a:t>
            </a:r>
            <a:r>
              <a:rPr lang="cs-CZ" sz="2800" dirty="0" err="1"/>
              <a:t>ální</a:t>
            </a:r>
            <a:endParaRPr lang="cs-CZ" sz="2800" dirty="0"/>
          </a:p>
          <a:p>
            <a:pPr lvl="1"/>
            <a:r>
              <a:rPr lang="cs-CZ" sz="2400" dirty="0"/>
              <a:t>oční kontakt, orientace a poloha těla, výraz ve tváři, pauzy v řeči, oblečení, dýchání, pocení …. zrcadlení (/parodování)</a:t>
            </a:r>
          </a:p>
          <a:p>
            <a:r>
              <a:rPr lang="cs-CZ" sz="2800" dirty="0"/>
              <a:t>Kulturně specifické, učit se, těžko poznám, i explicitně s klientem probrat</a:t>
            </a:r>
          </a:p>
        </p:txBody>
      </p:sp>
    </p:spTree>
    <p:extLst>
      <p:ext uri="{BB962C8B-B14F-4D97-AF65-F5344CB8AC3E}">
        <p14:creationId xmlns:p14="http://schemas.microsoft.com/office/powerpoint/2010/main" val="2469513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/>
              <a:t>procesY</a:t>
            </a:r>
            <a:r>
              <a:rPr lang="cs-CZ" sz="6000" dirty="0"/>
              <a:t> vyšetření</a:t>
            </a:r>
          </a:p>
        </p:txBody>
      </p:sp>
      <p:sp>
        <p:nvSpPr>
          <p:cNvPr id="4" name="Obdélník 3"/>
          <p:cNvSpPr/>
          <p:nvPr/>
        </p:nvSpPr>
        <p:spPr bwMode="auto">
          <a:xfrm>
            <a:off x="855663" y="3432523"/>
            <a:ext cx="1873250" cy="12239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b="1" dirty="0">
                <a:solidFill>
                  <a:schemeClr val="bg1"/>
                </a:solidFill>
              </a:rPr>
              <a:t>Kontext</a:t>
            </a:r>
          </a:p>
          <a:p>
            <a:pPr algn="ctr" defTabSz="1279525" eaLnBrk="1" hangingPunct="1">
              <a:defRPr/>
            </a:pPr>
            <a:r>
              <a:rPr lang="cs-CZ" b="1" dirty="0">
                <a:solidFill>
                  <a:schemeClr val="bg1"/>
                </a:solidFill>
              </a:rPr>
              <a:t>a</a:t>
            </a:r>
          </a:p>
          <a:p>
            <a:pPr algn="ctr" defTabSz="1279525" eaLnBrk="1" hangingPunct="1">
              <a:defRPr/>
            </a:pPr>
            <a:r>
              <a:rPr lang="cs-CZ" b="1" dirty="0">
                <a:solidFill>
                  <a:schemeClr val="bg1"/>
                </a:solidFill>
              </a:rPr>
              <a:t>otázka</a:t>
            </a:r>
          </a:p>
        </p:txBody>
      </p:sp>
      <p:sp>
        <p:nvSpPr>
          <p:cNvPr id="5" name="Obdélník 4"/>
          <p:cNvSpPr/>
          <p:nvPr/>
        </p:nvSpPr>
        <p:spPr bwMode="auto">
          <a:xfrm>
            <a:off x="2871788" y="3000400"/>
            <a:ext cx="1979612" cy="20162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Stanovení potřebných informací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(volba metod)</a:t>
            </a: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 bwMode="auto">
          <a:xfrm>
            <a:off x="4960938" y="2640360"/>
            <a:ext cx="2087562" cy="244827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Administrace</a:t>
            </a:r>
          </a:p>
          <a:p>
            <a:pPr algn="ctr" defTabSz="1279525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≈</a:t>
            </a:r>
            <a:r>
              <a:rPr lang="en-US" dirty="0" err="1">
                <a:solidFill>
                  <a:schemeClr val="tx1"/>
                </a:solidFill>
              </a:rPr>
              <a:t>metod</a:t>
            </a: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 bwMode="auto">
          <a:xfrm>
            <a:off x="7223125" y="3432523"/>
            <a:ext cx="1985963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Nález -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interpretace</a:t>
            </a:r>
          </a:p>
        </p:txBody>
      </p:sp>
      <p:sp>
        <p:nvSpPr>
          <p:cNvPr id="8" name="Obdélník 7"/>
          <p:cNvSpPr/>
          <p:nvPr/>
        </p:nvSpPr>
        <p:spPr bwMode="auto">
          <a:xfrm>
            <a:off x="9345613" y="3432523"/>
            <a:ext cx="2024062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Komunikace a další práce</a:t>
            </a:r>
          </a:p>
        </p:txBody>
      </p:sp>
      <p:sp>
        <p:nvSpPr>
          <p:cNvPr id="9" name="Obdélník 8"/>
          <p:cNvSpPr/>
          <p:nvPr/>
        </p:nvSpPr>
        <p:spPr bwMode="auto">
          <a:xfrm>
            <a:off x="855663" y="6888485"/>
            <a:ext cx="1873250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Informování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(souhlas)</a:t>
            </a:r>
          </a:p>
        </p:txBody>
      </p:sp>
      <p:sp>
        <p:nvSpPr>
          <p:cNvPr id="10" name="Obdélník 9"/>
          <p:cNvSpPr/>
          <p:nvPr/>
        </p:nvSpPr>
        <p:spPr bwMode="auto">
          <a:xfrm>
            <a:off x="2871788" y="6888485"/>
            <a:ext cx="1979612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Zajištění podmínek</a:t>
            </a:r>
          </a:p>
        </p:txBody>
      </p:sp>
      <p:sp>
        <p:nvSpPr>
          <p:cNvPr id="11" name="Obdélník 10"/>
          <p:cNvSpPr/>
          <p:nvPr/>
        </p:nvSpPr>
        <p:spPr bwMode="auto">
          <a:xfrm>
            <a:off x="4960938" y="6384776"/>
            <a:ext cx="2087562" cy="26642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Vlastní administrace</a:t>
            </a:r>
          </a:p>
          <a:p>
            <a:pPr algn="ctr" defTabSz="1279525" eaLnBrk="1" hangingPunct="1">
              <a:defRPr/>
            </a:pPr>
            <a:endParaRPr lang="cs-CZ" sz="2000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pozorování)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</a:t>
            </a:r>
            <a:r>
              <a:rPr lang="cs-CZ" sz="2000" dirty="0" err="1">
                <a:solidFill>
                  <a:schemeClr val="tx1"/>
                </a:solidFill>
              </a:rPr>
              <a:t>inquiry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2" name="Obdélník 11"/>
          <p:cNvSpPr/>
          <p:nvPr/>
        </p:nvSpPr>
        <p:spPr bwMode="auto">
          <a:xfrm>
            <a:off x="7223125" y="6888485"/>
            <a:ext cx="21224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Vyhodnocení,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poznámky</a:t>
            </a:r>
          </a:p>
        </p:txBody>
      </p:sp>
      <p:sp>
        <p:nvSpPr>
          <p:cNvPr id="13" name="Obdélník 12"/>
          <p:cNvSpPr/>
          <p:nvPr/>
        </p:nvSpPr>
        <p:spPr bwMode="auto">
          <a:xfrm>
            <a:off x="9496425" y="6888485"/>
            <a:ext cx="19446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Interpretace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(propojení s ostatními </a:t>
            </a:r>
            <a:r>
              <a:rPr lang="cs-CZ" sz="2000" dirty="0" err="1">
                <a:solidFill>
                  <a:schemeClr val="tx1"/>
                </a:solidFill>
              </a:rPr>
              <a:t>info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Pravá složená závorka 13"/>
          <p:cNvSpPr/>
          <p:nvPr/>
        </p:nvSpPr>
        <p:spPr>
          <a:xfrm rot="16200000">
            <a:off x="5752815" y="717062"/>
            <a:ext cx="719708" cy="10514012"/>
          </a:xfrm>
          <a:prstGeom prst="rightBrace">
            <a:avLst/>
          </a:prstGeom>
          <a:ln w="571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061426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Reagování na neverbální chování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0881360" cy="5978168"/>
          </a:xfrm>
        </p:spPr>
        <p:txBody>
          <a:bodyPr>
            <a:normAutofit/>
          </a:bodyPr>
          <a:lstStyle/>
          <a:p>
            <a:r>
              <a:rPr lang="cs-CZ" sz="3200" dirty="0"/>
              <a:t>Prostá identifikace – „všiml jsem si, že když …, vy … … nevím, co to znamená“ </a:t>
            </a:r>
          </a:p>
          <a:p>
            <a:r>
              <a:rPr lang="cs-CZ" sz="3200" dirty="0"/>
              <a:t>Identifikování emoce – ne autoritativní interpretace, otevřenost opravě od klienta, spíše později než dřív v rozhovoru</a:t>
            </a:r>
          </a:p>
          <a:p>
            <a:endParaRPr lang="cs-CZ" sz="3200" dirty="0"/>
          </a:p>
          <a:p>
            <a:r>
              <a:rPr lang="cs-CZ" sz="3200" dirty="0"/>
              <a:t>Asymetrie moci – bedlivě hlídat známky nesouhlasu s nabízenou interpretací,  popř. explicitně nabídnout možnost nesouhlasu/reinterpretace</a:t>
            </a:r>
          </a:p>
        </p:txBody>
      </p:sp>
    </p:spTree>
    <p:extLst>
      <p:ext uri="{BB962C8B-B14F-4D97-AF65-F5344CB8AC3E}">
        <p14:creationId xmlns:p14="http://schemas.microsoft.com/office/powerpoint/2010/main" val="278464060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Reflektivní komentáře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zaměřují pozornost klienta k jeho myšlenkám a emocím spojeným s aktuálním obsahem rozhovoru</a:t>
            </a:r>
          </a:p>
          <a:p>
            <a:r>
              <a:rPr lang="cs-CZ" sz="3200" dirty="0"/>
              <a:t>nejde o interpretace (proč), ale o reflektování (vypíchnutí) toho, co klient řekl</a:t>
            </a:r>
          </a:p>
          <a:p>
            <a:r>
              <a:rPr lang="cs-CZ" sz="3200" dirty="0"/>
              <a:t>pozor na dojem parodování, automatičnosti </a:t>
            </a:r>
          </a:p>
        </p:txBody>
      </p:sp>
    </p:spTree>
    <p:extLst>
      <p:ext uri="{BB962C8B-B14F-4D97-AF65-F5344CB8AC3E}">
        <p14:creationId xmlns:p14="http://schemas.microsoft.com/office/powerpoint/2010/main" val="138438146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empatické  komentáře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jdou za pouhé reflektování</a:t>
            </a:r>
          </a:p>
          <a:p>
            <a:r>
              <a:rPr lang="cs-CZ" sz="3200" dirty="0"/>
              <a:t>k vyjádření toho, že klientovi rozumím - svými slovy, posílení/explicitní vyjádření toho, co klient jen naznačil</a:t>
            </a:r>
          </a:p>
          <a:p>
            <a:r>
              <a:rPr lang="cs-CZ" sz="3200" dirty="0"/>
              <a:t>k potvrzení klientových zkušeností – má právo cítit, co cítí, jeho emoce/reakce jsou přijatelní, normální, očekávatelné…</a:t>
            </a:r>
          </a:p>
          <a:p>
            <a:r>
              <a:rPr lang="cs-CZ" sz="3200" dirty="0"/>
              <a:t>k podpoře emoční kontroly, když se emocemi cítí klient zaplaven, přemožen</a:t>
            </a:r>
          </a:p>
        </p:txBody>
      </p:sp>
    </p:spTree>
    <p:extLst>
      <p:ext uri="{BB962C8B-B14F-4D97-AF65-F5344CB8AC3E}">
        <p14:creationId xmlns:p14="http://schemas.microsoft.com/office/powerpoint/2010/main" val="51669463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200" dirty="0"/>
              <a:t>vlastními slovy, klíčové body toho, co klient řekl</a:t>
            </a:r>
          </a:p>
          <a:p>
            <a:r>
              <a:rPr lang="cs-CZ" sz="3200" dirty="0"/>
              <a:t>k demonstrování naslouchání</a:t>
            </a:r>
          </a:p>
          <a:p>
            <a:r>
              <a:rPr lang="cs-CZ" sz="3200" dirty="0"/>
              <a:t>k vypíchnutí témat</a:t>
            </a:r>
          </a:p>
          <a:p>
            <a:r>
              <a:rPr lang="cs-CZ" sz="3200" dirty="0"/>
              <a:t>jako přechod k nové oblasti, tématu</a:t>
            </a:r>
          </a:p>
          <a:p>
            <a:r>
              <a:rPr lang="cs-CZ" sz="3200" dirty="0"/>
              <a:t>ke snížení emoční intenzity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9971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Přesměrování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přerušení, změna toho, kam klientovo vypovídání směřuje</a:t>
            </a:r>
          </a:p>
          <a:p>
            <a:r>
              <a:rPr lang="cs-CZ" sz="3200" dirty="0"/>
              <a:t>podpůrný komentář + přesměrování</a:t>
            </a:r>
          </a:p>
          <a:p>
            <a:endParaRPr lang="cs-CZ" sz="3200" dirty="0"/>
          </a:p>
          <a:p>
            <a:r>
              <a:rPr lang="cs-CZ" sz="3200" dirty="0"/>
              <a:t>k vyjasnění (tohle důležité, potřebuju porozumět .. tohle a tohle …. jak tomu mám rozumět?)</a:t>
            </a:r>
          </a:p>
          <a:p>
            <a:r>
              <a:rPr lang="cs-CZ" sz="3200" dirty="0"/>
              <a:t>k zabránění vyhýbání se nějakému tématu, vracení k tématu</a:t>
            </a:r>
          </a:p>
          <a:p>
            <a:r>
              <a:rPr lang="cs-CZ" sz="3200" dirty="0"/>
              <a:t>ke změně tématu </a:t>
            </a:r>
          </a:p>
        </p:txBody>
      </p:sp>
    </p:spTree>
    <p:extLst>
      <p:ext uri="{BB962C8B-B14F-4D97-AF65-F5344CB8AC3E}">
        <p14:creationId xmlns:p14="http://schemas.microsoft.com/office/powerpoint/2010/main" val="110195149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procesní komentáře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/>
              <a:t>odklon od obsahu rozhovoru k procesu</a:t>
            </a:r>
          </a:p>
          <a:p>
            <a:r>
              <a:rPr lang="cs-CZ" sz="3200" dirty="0"/>
              <a:t>přivedení pozornosti  klienta k procesu  rozhovoru, interakce</a:t>
            </a:r>
          </a:p>
          <a:p>
            <a:r>
              <a:rPr lang="cs-CZ" sz="3200" dirty="0"/>
              <a:t>popsání toho, co se právě děje v rozhovoru + vybídnutí k exploraci, porozumění tomu, co se právě děje (</a:t>
            </a:r>
            <a:r>
              <a:rPr lang="cs-CZ" sz="3200" dirty="0" err="1"/>
              <a:t>Teyber</a:t>
            </a:r>
            <a:r>
              <a:rPr lang="cs-CZ" sz="3200" dirty="0"/>
              <a:t>)</a:t>
            </a:r>
          </a:p>
          <a:p>
            <a:r>
              <a:rPr lang="cs-CZ" sz="3200" dirty="0"/>
              <a:t>k upozornění na interpersonální vzorce klienta napříč vztahy/situacemi</a:t>
            </a:r>
          </a:p>
          <a:p>
            <a:r>
              <a:rPr lang="cs-CZ" sz="3200" dirty="0"/>
              <a:t>k popisu interpersonálního procesu s psychologem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249521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75100A-F98A-4738-A994-BA41C03BC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44C4F7-62A4-4502-9422-2912BACA5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31801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/>
              <a:t>Identifikace silných stránek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806156"/>
            <a:ext cx="10881360" cy="6530947"/>
          </a:xfrm>
        </p:spPr>
        <p:txBody>
          <a:bodyPr>
            <a:noAutofit/>
          </a:bodyPr>
          <a:lstStyle/>
          <a:p>
            <a:r>
              <a:rPr lang="cs-CZ" sz="3200" dirty="0"/>
              <a:t>Větší tradice např. v sociální práci než v psychologii</a:t>
            </a:r>
          </a:p>
          <a:p>
            <a:r>
              <a:rPr lang="cs-CZ" sz="3200" dirty="0"/>
              <a:t>Strukturovaně WHO ICF – </a:t>
            </a:r>
            <a:r>
              <a:rPr lang="cs-CZ" sz="2800" dirty="0"/>
              <a:t>International </a:t>
            </a:r>
            <a:r>
              <a:rPr lang="cs-CZ" sz="2800" dirty="0" err="1"/>
              <a:t>Classification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Functioning</a:t>
            </a:r>
            <a:r>
              <a:rPr lang="cs-CZ" sz="2800" dirty="0"/>
              <a:t>, Disability, and </a:t>
            </a:r>
            <a:r>
              <a:rPr lang="cs-CZ" sz="2800" dirty="0" err="1"/>
              <a:t>Health</a:t>
            </a:r>
            <a:endParaRPr lang="cs-CZ" sz="2800" dirty="0"/>
          </a:p>
          <a:p>
            <a:pPr lvl="1"/>
            <a:r>
              <a:rPr lang="cs-CZ" sz="2920" dirty="0"/>
              <a:t>Česky Mezinárodní klasifikace funkčních schopností, disability a zdraví </a:t>
            </a:r>
            <a:r>
              <a:rPr lang="cs-CZ" sz="2800" dirty="0">
                <a:hlinkClick r:id="rId2"/>
              </a:rPr>
              <a:t>http://www.mzcr.cz/obsah/mezinarodni-klasifikace-funkcnich-schopnostidisability-a-zdravimkf-_1982_3.html</a:t>
            </a:r>
            <a:endParaRPr lang="cs-CZ" sz="3200" dirty="0"/>
          </a:p>
          <a:p>
            <a:pPr lvl="1"/>
            <a:r>
              <a:rPr lang="cs-CZ" sz="2920" dirty="0"/>
              <a:t>Rozsáhlý katalog… </a:t>
            </a:r>
          </a:p>
          <a:p>
            <a:pPr lvl="1"/>
            <a:r>
              <a:rPr lang="cs-CZ" sz="2920" dirty="0"/>
              <a:t>Redukce v podobě „</a:t>
            </a:r>
            <a:r>
              <a:rPr lang="cs-CZ" sz="2920" dirty="0" err="1"/>
              <a:t>Core</a:t>
            </a:r>
            <a:r>
              <a:rPr lang="cs-CZ" sz="2920" dirty="0"/>
              <a:t> </a:t>
            </a:r>
            <a:r>
              <a:rPr lang="cs-CZ" sz="2920" dirty="0" err="1"/>
              <a:t>sets</a:t>
            </a:r>
            <a:r>
              <a:rPr lang="cs-CZ" sz="2920" dirty="0"/>
              <a:t>“, např. </a:t>
            </a:r>
            <a:r>
              <a:rPr lang="cs-CZ" sz="2920" dirty="0">
                <a:hlinkClick r:id="rId3"/>
              </a:rPr>
              <a:t>http://www.amazon.com/ICF-Core-Sets-Clinical-Practice/dp/0889374317</a:t>
            </a:r>
            <a:endParaRPr lang="cs-CZ" sz="2920" dirty="0"/>
          </a:p>
        </p:txBody>
      </p:sp>
    </p:spTree>
    <p:extLst>
      <p:ext uri="{BB962C8B-B14F-4D97-AF65-F5344CB8AC3E}">
        <p14:creationId xmlns:p14="http://schemas.microsoft.com/office/powerpoint/2010/main" val="137385698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/>
              <a:t>reliabilita a validita pozorování a rozhovoru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593368" cy="6122184"/>
          </a:xfrm>
        </p:spPr>
        <p:txBody>
          <a:bodyPr>
            <a:normAutofit/>
          </a:bodyPr>
          <a:lstStyle/>
          <a:p>
            <a:r>
              <a:rPr lang="cs-CZ" sz="3200" dirty="0"/>
              <a:t>Ano, reliabilita a validita nás zajímají i u nestrukturovaných, flexibilních procedur</a:t>
            </a:r>
          </a:p>
          <a:p>
            <a:r>
              <a:rPr lang="cs-CZ" sz="3200" dirty="0"/>
              <a:t>R a V jsou charakteristiky </a:t>
            </a:r>
            <a:r>
              <a:rPr lang="cs-CZ" sz="3200" b="1" dirty="0"/>
              <a:t>výsledků</a:t>
            </a:r>
            <a:r>
              <a:rPr lang="cs-CZ" sz="3200" dirty="0"/>
              <a:t>, úsudků, interpretací, nikoli </a:t>
            </a:r>
            <a:r>
              <a:rPr lang="cs-CZ" sz="3200" b="1" dirty="0"/>
              <a:t>procesu.</a:t>
            </a:r>
            <a:r>
              <a:rPr lang="cs-CZ" sz="3200" dirty="0"/>
              <a:t> Zajímá nás tedy:</a:t>
            </a:r>
          </a:p>
          <a:p>
            <a:pPr lvl="1"/>
            <a:r>
              <a:rPr lang="cs-CZ" sz="2800" dirty="0"/>
              <a:t>Dojdou různí odborníci ke stejnému závěru, diagnóze?</a:t>
            </a:r>
          </a:p>
          <a:p>
            <a:pPr lvl="1"/>
            <a:r>
              <a:rPr lang="cs-CZ" sz="2800" dirty="0"/>
              <a:t>Dojdou ke stejnému i za týden?</a:t>
            </a:r>
          </a:p>
          <a:p>
            <a:pPr lvl="1"/>
            <a:r>
              <a:rPr lang="cs-CZ" sz="2800" dirty="0"/>
              <a:t>Vedou alternativní procedury ke stejným závěrům?</a:t>
            </a:r>
          </a:p>
          <a:p>
            <a:r>
              <a:rPr lang="cs-CZ" sz="3200" dirty="0"/>
              <a:t>A související otázky</a:t>
            </a:r>
          </a:p>
          <a:p>
            <a:pPr lvl="1"/>
            <a:r>
              <a:rPr lang="cs-CZ" sz="2800" dirty="0"/>
              <a:t>S jakou jistotou stanovujeme závěr?</a:t>
            </a:r>
          </a:p>
          <a:p>
            <a:pPr lvl="1"/>
            <a:r>
              <a:rPr lang="cs-CZ" sz="2800" dirty="0"/>
              <a:t>Jaká je cena za chybu?</a:t>
            </a:r>
          </a:p>
        </p:txBody>
      </p:sp>
    </p:spTree>
    <p:extLst>
      <p:ext uri="{BB962C8B-B14F-4D97-AF65-F5344CB8AC3E}">
        <p14:creationId xmlns:p14="http://schemas.microsoft.com/office/powerpoint/2010/main" val="417293064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/>
              <a:t>reliabilita a validita pozorování a rozhovoru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0881360" cy="660230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2800" dirty="0"/>
              <a:t>Oproti výzkumnému kontextu nemáme možnost je zvyšovat cestou zúžení zaměření 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Reliabilita roste se</a:t>
            </a:r>
          </a:p>
          <a:p>
            <a:pPr lvl="1">
              <a:spcAft>
                <a:spcPts val="600"/>
              </a:spcAft>
            </a:pPr>
            <a:r>
              <a:rPr lang="cs-CZ" sz="2400" dirty="0"/>
              <a:t>strukturovaností</a:t>
            </a:r>
          </a:p>
          <a:p>
            <a:pPr lvl="1">
              <a:spcAft>
                <a:spcPts val="600"/>
              </a:spcAft>
            </a:pPr>
            <a:r>
              <a:rPr lang="cs-CZ" sz="2400" dirty="0"/>
              <a:t>dovedností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Validita roste</a:t>
            </a:r>
          </a:p>
          <a:p>
            <a:pPr lvl="1">
              <a:spcAft>
                <a:spcPts val="600"/>
              </a:spcAft>
            </a:pPr>
            <a:r>
              <a:rPr lang="cs-CZ" sz="2400" dirty="0"/>
              <a:t>s oborovou úrovní znalostí (co jsou validní indikátory)</a:t>
            </a:r>
          </a:p>
          <a:p>
            <a:pPr lvl="1">
              <a:spcAft>
                <a:spcPts val="600"/>
              </a:spcAft>
            </a:pPr>
            <a:r>
              <a:rPr lang="cs-CZ" sz="2400" dirty="0"/>
              <a:t>strukturovaností</a:t>
            </a:r>
          </a:p>
          <a:p>
            <a:pPr lvl="1">
              <a:spcAft>
                <a:spcPts val="600"/>
              </a:spcAft>
            </a:pPr>
            <a:r>
              <a:rPr lang="cs-CZ" sz="2400" dirty="0"/>
              <a:t>dovedností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…Strukturovanost</a:t>
            </a:r>
          </a:p>
          <a:p>
            <a:pPr lvl="1">
              <a:spcAft>
                <a:spcPts val="600"/>
              </a:spcAft>
            </a:pPr>
            <a:r>
              <a:rPr lang="cs-CZ" sz="2400" dirty="0"/>
              <a:t>- časová náročnost, rigidita</a:t>
            </a:r>
          </a:p>
          <a:p>
            <a:pPr lvl="1">
              <a:spcAft>
                <a:spcPts val="600"/>
              </a:spcAft>
            </a:pPr>
            <a:r>
              <a:rPr lang="cs-CZ" sz="2400" dirty="0"/>
              <a:t>+ možnost delegace na méně kvalifikovanou osobu</a:t>
            </a:r>
          </a:p>
          <a:p>
            <a:pPr lvl="1">
              <a:spcAft>
                <a:spcPts val="600"/>
              </a:spcAft>
            </a:pPr>
            <a:r>
              <a:rPr lang="cs-CZ" sz="2400" dirty="0"/>
              <a:t>- hrozba nárůstu pravděpodobnosti falešných pozitiv (široká paleta diagnóz)</a:t>
            </a:r>
          </a:p>
        </p:txBody>
      </p:sp>
    </p:spTree>
    <p:extLst>
      <p:ext uri="{BB962C8B-B14F-4D97-AF65-F5344CB8AC3E}">
        <p14:creationId xmlns:p14="http://schemas.microsoft.com/office/powerpoint/2010/main" val="3844618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2168" y="264096"/>
            <a:ext cx="10881360" cy="1224136"/>
          </a:xfrm>
        </p:spPr>
        <p:txBody>
          <a:bodyPr>
            <a:normAutofit/>
          </a:bodyPr>
          <a:lstStyle/>
          <a:p>
            <a:r>
              <a:rPr lang="cs-CZ" sz="5400" dirty="0"/>
              <a:t>Kontext a otázka(y)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1632248"/>
            <a:ext cx="11881400" cy="7968952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10000"/>
              </a:lnSpc>
              <a:spcAft>
                <a:spcPts val="600"/>
              </a:spcAft>
              <a:buNone/>
            </a:pPr>
            <a:r>
              <a:rPr lang="cs-CZ" sz="4400" b="1" dirty="0"/>
              <a:t>Co je cílem vyšetření?</a:t>
            </a:r>
          </a:p>
          <a:p>
            <a:pPr marL="0" indent="0" defTabSz="914400" eaLnBrk="0" fontAlgn="base" hangingPunct="0">
              <a:spcBef>
                <a:spcPct val="3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cs-CZ" sz="3600" dirty="0"/>
              <a:t>Na cíl vyšetření usuzujeme ze </a:t>
            </a:r>
            <a:r>
              <a:rPr lang="cs-CZ" sz="3600" b="1" dirty="0"/>
              <a:t>zakázky</a:t>
            </a:r>
            <a:r>
              <a:rPr lang="cs-CZ" sz="3600" dirty="0"/>
              <a:t>, která přichází v nějakém </a:t>
            </a:r>
            <a:r>
              <a:rPr lang="cs-CZ" sz="3600" b="1" dirty="0"/>
              <a:t>kontextu</a:t>
            </a:r>
            <a:r>
              <a:rPr lang="cs-CZ" sz="3600" dirty="0"/>
              <a:t> a definitivně se na něm domlouváme s klientem, pakliže je to možné.</a:t>
            </a:r>
          </a:p>
          <a:p>
            <a:pPr marL="0" indent="0" algn="ctr">
              <a:lnSpc>
                <a:spcPct val="110000"/>
              </a:lnSpc>
              <a:spcAft>
                <a:spcPts val="600"/>
              </a:spcAft>
              <a:buNone/>
            </a:pPr>
            <a:endParaRPr lang="cs-CZ" sz="3600" b="1" dirty="0"/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cs-CZ" sz="3600" dirty="0"/>
              <a:t>Znalost kontextu – </a:t>
            </a:r>
            <a:r>
              <a:rPr lang="cs-CZ" sz="3600" b="1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oč tu obvykle, obecně jde?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200" dirty="0"/>
              <a:t>Psychiatrické zařízení, neurologické/neuropsychologické zařízení, obecně zdravotnické zařízení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200" dirty="0"/>
              <a:t>Soudně-znalecký kontext, obecně posudkový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200" dirty="0"/>
              <a:t>Školní, vzdělávací instituce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200" dirty="0"/>
              <a:t>Psychoterapeutický, poradenský kontext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200" dirty="0"/>
              <a:t>Organizační výběrový, rozvojový 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200" dirty="0"/>
              <a:t>… 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endParaRPr lang="cs-CZ" sz="2920" dirty="0"/>
          </a:p>
        </p:txBody>
      </p:sp>
    </p:spTree>
    <p:extLst>
      <p:ext uri="{BB962C8B-B14F-4D97-AF65-F5344CB8AC3E}">
        <p14:creationId xmlns:p14="http://schemas.microsoft.com/office/powerpoint/2010/main" val="104483992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dirty="0"/>
              <a:t>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208312"/>
            <a:ext cx="10881360" cy="7128792"/>
          </a:xfrm>
        </p:spPr>
        <p:txBody>
          <a:bodyPr>
            <a:normAutofit/>
          </a:bodyPr>
          <a:lstStyle/>
          <a:p>
            <a:r>
              <a:rPr lang="cs-CZ" sz="3200" dirty="0"/>
              <a:t>Rozhovor i pozorování vždy součástí vyšetření</a:t>
            </a:r>
          </a:p>
          <a:p>
            <a:r>
              <a:rPr lang="cs-CZ" sz="3200" dirty="0"/>
              <a:t>Tréninku nemůže být nikdy dost, (trénink </a:t>
            </a:r>
            <a:r>
              <a:rPr lang="cs-CZ" sz="3200" dirty="0" err="1"/>
              <a:t>vs</a:t>
            </a:r>
            <a:r>
              <a:rPr lang="cs-CZ" sz="3200" dirty="0"/>
              <a:t> „zkušenost“)</a:t>
            </a:r>
          </a:p>
          <a:p>
            <a:pPr lvl="1"/>
            <a:r>
              <a:rPr lang="cs-CZ" sz="2800" dirty="0"/>
              <a:t>Obecné dovednosti</a:t>
            </a:r>
          </a:p>
          <a:p>
            <a:pPr lvl="1"/>
            <a:r>
              <a:rPr lang="cs-CZ" sz="2800" dirty="0"/>
              <a:t>Konkrétní rozhovory</a:t>
            </a:r>
          </a:p>
          <a:p>
            <a:pPr lvl="1"/>
            <a:r>
              <a:rPr lang="cs-CZ" sz="2800" dirty="0"/>
              <a:t>Management setkání</a:t>
            </a:r>
          </a:p>
          <a:p>
            <a:pPr lvl="1"/>
            <a:r>
              <a:rPr lang="cs-CZ" sz="2800" dirty="0"/>
              <a:t>Boj s konfirmačním zkreslením</a:t>
            </a:r>
          </a:p>
          <a:p>
            <a:r>
              <a:rPr lang="cs-CZ" sz="3200" dirty="0"/>
              <a:t>Strukturované nástroje</a:t>
            </a:r>
          </a:p>
          <a:p>
            <a:pPr lvl="1"/>
            <a:r>
              <a:rPr lang="cs-CZ" sz="2800" dirty="0"/>
              <a:t>pro učení</a:t>
            </a:r>
          </a:p>
          <a:p>
            <a:pPr lvl="1"/>
            <a:r>
              <a:rPr lang="cs-CZ" sz="2800" dirty="0"/>
              <a:t>zvýšení R a V</a:t>
            </a:r>
          </a:p>
          <a:p>
            <a:pPr lvl="1"/>
            <a:r>
              <a:rPr lang="cs-CZ" sz="2800" dirty="0"/>
              <a:t>specifické samostatné nástroje</a:t>
            </a:r>
          </a:p>
          <a:p>
            <a:r>
              <a:rPr lang="cs-CZ" sz="3200" dirty="0"/>
              <a:t>Automatické integrování POZ-ROZ+TESTY</a:t>
            </a:r>
          </a:p>
        </p:txBody>
      </p:sp>
    </p:spTree>
    <p:extLst>
      <p:ext uri="{BB962C8B-B14F-4D97-AF65-F5344CB8AC3E}">
        <p14:creationId xmlns:p14="http://schemas.microsoft.com/office/powerpoint/2010/main" val="42324673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Videa rozhovorů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MSE, klinické prostředí, </a:t>
            </a:r>
            <a:r>
              <a:rPr lang="cs-CZ" dirty="0">
                <a:hlinkClick r:id="rId3"/>
              </a:rPr>
              <a:t>http://www.youtube.com/</a:t>
            </a:r>
            <a:r>
              <a:rPr lang="cs-CZ" dirty="0" err="1">
                <a:hlinkClick r:id="rId3"/>
              </a:rPr>
              <a:t>watch?v</a:t>
            </a:r>
            <a:r>
              <a:rPr lang="cs-CZ" dirty="0">
                <a:hlinkClick r:id="rId3"/>
              </a:rPr>
              <a:t>=</a:t>
            </a:r>
            <a:r>
              <a:rPr lang="cs-CZ" dirty="0" err="1">
                <a:hlinkClick r:id="rId3"/>
              </a:rPr>
              <a:t>xkqLRsvSSFw</a:t>
            </a:r>
            <a:r>
              <a:rPr lang="cs-CZ" dirty="0"/>
              <a:t>, </a:t>
            </a:r>
          </a:p>
          <a:p>
            <a:r>
              <a:rPr lang="cs-CZ" dirty="0"/>
              <a:t>MSE, klinické prostředí,  série „</a:t>
            </a:r>
            <a:r>
              <a:rPr lang="cs-CZ" dirty="0" err="1"/>
              <a:t>Understanding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MSE“ </a:t>
            </a:r>
            <a:r>
              <a:rPr lang="cs-CZ" dirty="0">
                <a:hlinkClick r:id="rId4"/>
              </a:rPr>
              <a:t>http://www.youtube.com/watch?v=83i2MWMqph8</a:t>
            </a:r>
            <a:endParaRPr lang="cs-CZ" dirty="0"/>
          </a:p>
          <a:p>
            <a:r>
              <a:rPr lang="cs-CZ" dirty="0" err="1"/>
              <a:t>Vinelansdká</a:t>
            </a:r>
            <a:r>
              <a:rPr lang="cs-CZ"/>
              <a:t> škála:  </a:t>
            </a:r>
            <a:r>
              <a:rPr lang="cs-CZ">
                <a:hlinkClick r:id="rId5"/>
              </a:rPr>
              <a:t>http://www.youtube.com/watch?v=HeSWc4BS3ZM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0190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2168" y="264096"/>
            <a:ext cx="10881360" cy="1224136"/>
          </a:xfrm>
        </p:spPr>
        <p:txBody>
          <a:bodyPr>
            <a:normAutofit/>
          </a:bodyPr>
          <a:lstStyle/>
          <a:p>
            <a:r>
              <a:rPr lang="cs-CZ" sz="5400" dirty="0"/>
              <a:t>Kontext a otázka(y) </a:t>
            </a:r>
            <a:r>
              <a:rPr lang="cs-CZ" sz="3200" i="1" cap="none" dirty="0"/>
              <a:t>(</a:t>
            </a:r>
            <a:r>
              <a:rPr lang="cs-CZ" sz="3200" i="1" cap="none" dirty="0" err="1"/>
              <a:t>pokrač</a:t>
            </a:r>
            <a:r>
              <a:rPr lang="cs-CZ" sz="3200" i="1" cap="none" dirty="0"/>
              <a:t>.)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1344216"/>
            <a:ext cx="12025416" cy="8256984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cs-CZ" sz="3600" dirty="0"/>
              <a:t>Doporučení, zakázka, </a:t>
            </a:r>
            <a:r>
              <a:rPr lang="cs-CZ" sz="3600" dirty="0" err="1"/>
              <a:t>parere</a:t>
            </a:r>
            <a:r>
              <a:rPr lang="cs-CZ" sz="3600" dirty="0"/>
              <a:t> – </a:t>
            </a:r>
            <a:r>
              <a:rPr lang="cs-CZ" sz="3600" b="1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oč komu jde v tomto případě? 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200" dirty="0"/>
              <a:t>Kdo vyšetření doporučil (zadavatel)? Kdo platí? (a kdo je zákazník) – identifikace stakeholderů 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200" dirty="0"/>
              <a:t>Je vyšetřovaná osoba dobrovolně spolupracující osobou?</a:t>
            </a:r>
          </a:p>
          <a:p>
            <a:pPr lvl="2">
              <a:lnSpc>
                <a:spcPct val="110000"/>
              </a:lnSpc>
              <a:spcAft>
                <a:spcPts val="600"/>
              </a:spcAft>
            </a:pPr>
            <a:r>
              <a:rPr lang="cs-CZ" sz="2800" dirty="0"/>
              <a:t>Jaký je její postoj k vyšetření? Jaké (právní) následky pro něj může vyšetření mít? </a:t>
            </a:r>
          </a:p>
          <a:p>
            <a:pPr lvl="2">
              <a:lnSpc>
                <a:spcPct val="110000"/>
              </a:lnSpc>
              <a:spcAft>
                <a:spcPts val="600"/>
              </a:spcAft>
            </a:pPr>
            <a:endParaRPr lang="cs-CZ" sz="2800" dirty="0"/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cs-CZ" sz="348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Explicitní a implicitní zakázka </a:t>
            </a:r>
            <a:r>
              <a:rPr lang="cs-CZ" sz="3480" dirty="0"/>
              <a:t>(nabídnutý vs. skutečný problém)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080" dirty="0"/>
              <a:t>Co naplní očekávání klienta (stakeholderů)?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080" dirty="0"/>
              <a:t>Konfrontace očekávání s možnostmi vyšetřujícího (popř. psychologie)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080" b="1" dirty="0"/>
              <a:t>Vyjednání oboustranně uspokojivého cíle vyšetření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080" dirty="0"/>
              <a:t>Ideálně rámcově již při sjednávání termínu vyšetření</a:t>
            </a:r>
          </a:p>
        </p:txBody>
      </p:sp>
    </p:spTree>
    <p:extLst>
      <p:ext uri="{BB962C8B-B14F-4D97-AF65-F5344CB8AC3E}">
        <p14:creationId xmlns:p14="http://schemas.microsoft.com/office/powerpoint/2010/main" val="3353899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2168" y="264096"/>
            <a:ext cx="10881360" cy="1224136"/>
          </a:xfrm>
        </p:spPr>
        <p:txBody>
          <a:bodyPr>
            <a:normAutofit/>
          </a:bodyPr>
          <a:lstStyle/>
          <a:p>
            <a:r>
              <a:rPr lang="cs-CZ" sz="5400" dirty="0"/>
              <a:t>Kontext a otázka(y)  </a:t>
            </a:r>
            <a:r>
              <a:rPr lang="cs-CZ" sz="3200" i="1" cap="none" dirty="0"/>
              <a:t>(</a:t>
            </a:r>
            <a:r>
              <a:rPr lang="cs-CZ" sz="3200" i="1" cap="none" dirty="0" err="1"/>
              <a:t>pokrač</a:t>
            </a:r>
            <a:r>
              <a:rPr lang="cs-CZ" sz="3200" i="1" cap="none" dirty="0"/>
              <a:t>.)</a:t>
            </a:r>
            <a:endParaRPr lang="cs-CZ" sz="54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1776264"/>
            <a:ext cx="11881400" cy="6984776"/>
          </a:xfrm>
        </p:spPr>
        <p:txBody>
          <a:bodyPr>
            <a:normAutofit lnSpcReduction="10000"/>
          </a:bodyPr>
          <a:lstStyle/>
          <a:p>
            <a:pPr marL="640080" lvl="1" indent="0">
              <a:lnSpc>
                <a:spcPct val="110000"/>
              </a:lnSpc>
              <a:spcAft>
                <a:spcPts val="600"/>
              </a:spcAft>
              <a:buNone/>
            </a:pPr>
            <a:endParaRPr lang="cs-CZ" sz="2920" dirty="0"/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cs-CZ" sz="4000" dirty="0"/>
              <a:t>Sebereflexe – dokážu poskytnout odpověď?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600" dirty="0"/>
              <a:t>Mám potřebné znalosti a dovednosti? Lze je získat? Předjímám potřebné informace. 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600" dirty="0"/>
              <a:t>Kulturní  kompetence  – prý 4. vlna v psychologii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600" dirty="0"/>
              <a:t>Znalost systému – procesy, zdroje informací, lidi, očekávání – zákonné povinnosti</a:t>
            </a:r>
            <a:endParaRPr lang="cs-CZ" sz="2800" dirty="0"/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endParaRPr lang="cs-CZ" sz="3600" dirty="0"/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cs-CZ" sz="3600" dirty="0"/>
              <a:t>LZE ODMÍTNOUT ZADÁNÍ!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600" dirty="0"/>
              <a:t>bez této možnosti se z profesionála-psychologa stává neprofesionální </a:t>
            </a:r>
            <a:r>
              <a:rPr lang="cs-CZ" sz="3600" dirty="0" err="1"/>
              <a:t>plízr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53870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/>
              <a:t>procesY</a:t>
            </a:r>
            <a:r>
              <a:rPr lang="cs-CZ" sz="6000" dirty="0"/>
              <a:t> vyšetření</a:t>
            </a:r>
          </a:p>
        </p:txBody>
      </p:sp>
      <p:sp>
        <p:nvSpPr>
          <p:cNvPr id="4" name="Obdélník 3"/>
          <p:cNvSpPr/>
          <p:nvPr/>
        </p:nvSpPr>
        <p:spPr bwMode="auto">
          <a:xfrm>
            <a:off x="855663" y="3432523"/>
            <a:ext cx="1873250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Kontext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a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otázka</a:t>
            </a:r>
          </a:p>
        </p:txBody>
      </p:sp>
      <p:sp>
        <p:nvSpPr>
          <p:cNvPr id="5" name="Obdélník 4"/>
          <p:cNvSpPr/>
          <p:nvPr/>
        </p:nvSpPr>
        <p:spPr bwMode="auto">
          <a:xfrm>
            <a:off x="2871788" y="3000400"/>
            <a:ext cx="1979612" cy="20162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b="1" dirty="0">
                <a:solidFill>
                  <a:schemeClr val="bg1"/>
                </a:solidFill>
              </a:rPr>
              <a:t>Stanovení potřebných informací</a:t>
            </a:r>
          </a:p>
          <a:p>
            <a:pPr algn="ctr" defTabSz="1279525" eaLnBrk="1" hangingPunct="1">
              <a:defRPr/>
            </a:pPr>
            <a:r>
              <a:rPr lang="cs-CZ" b="1" dirty="0">
                <a:solidFill>
                  <a:schemeClr val="bg1"/>
                </a:solidFill>
              </a:rPr>
              <a:t>(volba metod)</a:t>
            </a:r>
          </a:p>
          <a:p>
            <a:pPr algn="ctr" defTabSz="1279525" eaLnBrk="1" hangingPunct="1">
              <a:defRPr/>
            </a:pP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6" name="Obdélník 5"/>
          <p:cNvSpPr/>
          <p:nvPr/>
        </p:nvSpPr>
        <p:spPr bwMode="auto">
          <a:xfrm>
            <a:off x="4960938" y="2640360"/>
            <a:ext cx="2087562" cy="244827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Administrace</a:t>
            </a:r>
          </a:p>
          <a:p>
            <a:pPr algn="ctr" defTabSz="1279525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≈</a:t>
            </a:r>
            <a:r>
              <a:rPr lang="en-US" dirty="0" err="1">
                <a:solidFill>
                  <a:schemeClr val="tx1"/>
                </a:solidFill>
              </a:rPr>
              <a:t>metod</a:t>
            </a: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 bwMode="auto">
          <a:xfrm>
            <a:off x="7223125" y="3432523"/>
            <a:ext cx="1985963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Nález -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interpretace</a:t>
            </a:r>
          </a:p>
        </p:txBody>
      </p:sp>
      <p:sp>
        <p:nvSpPr>
          <p:cNvPr id="8" name="Obdélník 7"/>
          <p:cNvSpPr/>
          <p:nvPr/>
        </p:nvSpPr>
        <p:spPr bwMode="auto">
          <a:xfrm>
            <a:off x="9345613" y="3432523"/>
            <a:ext cx="2024062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Komunikace a další práce</a:t>
            </a:r>
          </a:p>
        </p:txBody>
      </p:sp>
      <p:sp>
        <p:nvSpPr>
          <p:cNvPr id="9" name="Obdélník 8"/>
          <p:cNvSpPr/>
          <p:nvPr/>
        </p:nvSpPr>
        <p:spPr bwMode="auto">
          <a:xfrm>
            <a:off x="855663" y="6888485"/>
            <a:ext cx="1873250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Informování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(souhlas)</a:t>
            </a:r>
          </a:p>
        </p:txBody>
      </p:sp>
      <p:sp>
        <p:nvSpPr>
          <p:cNvPr id="10" name="Obdélník 9"/>
          <p:cNvSpPr/>
          <p:nvPr/>
        </p:nvSpPr>
        <p:spPr bwMode="auto">
          <a:xfrm>
            <a:off x="2871788" y="6888485"/>
            <a:ext cx="1979612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Zajištění podmínek</a:t>
            </a:r>
          </a:p>
        </p:txBody>
      </p:sp>
      <p:sp>
        <p:nvSpPr>
          <p:cNvPr id="11" name="Obdélník 10"/>
          <p:cNvSpPr/>
          <p:nvPr/>
        </p:nvSpPr>
        <p:spPr bwMode="auto">
          <a:xfrm>
            <a:off x="4960938" y="6384776"/>
            <a:ext cx="2087562" cy="26642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Vlastní administrace</a:t>
            </a:r>
          </a:p>
          <a:p>
            <a:pPr algn="ctr" defTabSz="1279525" eaLnBrk="1" hangingPunct="1">
              <a:defRPr/>
            </a:pPr>
            <a:endParaRPr lang="cs-CZ" sz="2000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pozorování)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</a:t>
            </a:r>
            <a:r>
              <a:rPr lang="cs-CZ" sz="2000" dirty="0" err="1">
                <a:solidFill>
                  <a:schemeClr val="tx1"/>
                </a:solidFill>
              </a:rPr>
              <a:t>inquiry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2" name="Obdélník 11"/>
          <p:cNvSpPr/>
          <p:nvPr/>
        </p:nvSpPr>
        <p:spPr bwMode="auto">
          <a:xfrm>
            <a:off x="7223125" y="6888485"/>
            <a:ext cx="21224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Vyhodnocení,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poznámky</a:t>
            </a:r>
          </a:p>
        </p:txBody>
      </p:sp>
      <p:sp>
        <p:nvSpPr>
          <p:cNvPr id="13" name="Obdélník 12"/>
          <p:cNvSpPr/>
          <p:nvPr/>
        </p:nvSpPr>
        <p:spPr bwMode="auto">
          <a:xfrm>
            <a:off x="9496425" y="6888485"/>
            <a:ext cx="19446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Interpretace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(propojení s ostatními </a:t>
            </a:r>
            <a:r>
              <a:rPr lang="cs-CZ" sz="2000" dirty="0" err="1">
                <a:solidFill>
                  <a:schemeClr val="tx1"/>
                </a:solidFill>
              </a:rPr>
              <a:t>info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Pravá složená závorka 13"/>
          <p:cNvSpPr/>
          <p:nvPr/>
        </p:nvSpPr>
        <p:spPr>
          <a:xfrm rot="16200000">
            <a:off x="5752815" y="717062"/>
            <a:ext cx="719708" cy="10514012"/>
          </a:xfrm>
          <a:prstGeom prst="rightBrace">
            <a:avLst/>
          </a:prstGeom>
          <a:ln w="571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81231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Nebe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Neb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b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TC103457452[[fn=Nebe]]</Template>
  <TotalTime>10078</TotalTime>
  <Words>4297</Words>
  <Application>Microsoft Office PowerPoint</Application>
  <PresentationFormat>A3 (297 × 420 mm)</PresentationFormat>
  <Paragraphs>712</Paragraphs>
  <Slides>61</Slides>
  <Notes>26</Notes>
  <HiddenSlides>10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61</vt:i4>
      </vt:variant>
    </vt:vector>
  </HeadingPairs>
  <TitlesOfParts>
    <vt:vector size="65" baseType="lpstr">
      <vt:lpstr>Arial</vt:lpstr>
      <vt:lpstr>Calibri</vt:lpstr>
      <vt:lpstr>Calibri Light</vt:lpstr>
      <vt:lpstr>Nebe</vt:lpstr>
      <vt:lpstr>Prezentace aplikace PowerPoint</vt:lpstr>
      <vt:lpstr>Program</vt:lpstr>
      <vt:lpstr>procesY vyšetření</vt:lpstr>
      <vt:lpstr>Wright (2010)</vt:lpstr>
      <vt:lpstr>procesY vyšetření</vt:lpstr>
      <vt:lpstr>Kontext a otázka(y)</vt:lpstr>
      <vt:lpstr>Kontext a otázka(y) (pokrač.)</vt:lpstr>
      <vt:lpstr>Kontext a otázka(y)  (pokrač.)</vt:lpstr>
      <vt:lpstr>procesY vyšetření</vt:lpstr>
      <vt:lpstr>stanovení potřebných informací kroky ke zdůvodněné volbě metod</vt:lpstr>
      <vt:lpstr>stanovení potřebných informací EBA</vt:lpstr>
      <vt:lpstr>stanovení potřebných informací</vt:lpstr>
      <vt:lpstr>procesY vyšetření</vt:lpstr>
      <vt:lpstr>Informovaný souhlas</vt:lpstr>
      <vt:lpstr>zajištění podmínek, vlastní administrace, vyhodnocení</vt:lpstr>
      <vt:lpstr>procesY vyšetření</vt:lpstr>
      <vt:lpstr>INterpretace</vt:lpstr>
      <vt:lpstr>Zpráva  (nález)</vt:lpstr>
      <vt:lpstr>Druhy Zpráv</vt:lpstr>
      <vt:lpstr>Zpráva podle zuckermana</vt:lpstr>
      <vt:lpstr>Zpráva podle zuckermana Úvodní informace</vt:lpstr>
      <vt:lpstr>Zpráva podle zuckermana Vyšetřovaná osoba</vt:lpstr>
      <vt:lpstr>Zpráva podle zuckermana výsledky testů</vt:lpstr>
      <vt:lpstr>Zpráva podle zuckermana osoba v sociálním prostředí</vt:lpstr>
      <vt:lpstr>Zpráva podle zuckermana závěry, doporučení</vt:lpstr>
      <vt:lpstr>procesY vyšetření</vt:lpstr>
      <vt:lpstr>Zpětná vazba</vt:lpstr>
      <vt:lpstr>příklady reálných zpráv v is</vt:lpstr>
      <vt:lpstr>Zadání seminární práce Zpráva z vyšetření</vt:lpstr>
      <vt:lpstr>Prezentace aplikace PowerPoint</vt:lpstr>
      <vt:lpstr>plánování vyšetření (v psyn4020)</vt:lpstr>
      <vt:lpstr>„Klinické“ metody</vt:lpstr>
      <vt:lpstr>pozorování</vt:lpstr>
      <vt:lpstr>Co obecně pozorujeme (S+L)</vt:lpstr>
      <vt:lpstr>observační dovednosti</vt:lpstr>
      <vt:lpstr>práce S výsledky pozorování – Do nálezu (L)</vt:lpstr>
      <vt:lpstr>Prezentace aplikace PowerPoint</vt:lpstr>
      <vt:lpstr>Rozhovor</vt:lpstr>
      <vt:lpstr>rozhovor zahajuje vyšetření/setkání (G-M 89)</vt:lpstr>
      <vt:lpstr>Vstupní rozhovor (intake)</vt:lpstr>
      <vt:lpstr>Struktura vstupního rozhovoru (Z)</vt:lpstr>
      <vt:lpstr>anamnéza – case history (S. Kap 13, GM s. 86)</vt:lpstr>
      <vt:lpstr>anamnéza - plánování</vt:lpstr>
      <vt:lpstr>Mental status examination – Status praesens orientační vyšetření psychických funkcí</vt:lpstr>
      <vt:lpstr>(POLO)Strukturované rozhovory</vt:lpstr>
      <vt:lpstr>Behavioral assessment</vt:lpstr>
      <vt:lpstr>Prezentace aplikace PowerPoint</vt:lpstr>
      <vt:lpstr>Tazatelské (rozhovorové) dovednosti</vt:lpstr>
      <vt:lpstr>NASLOUCHÁNÍ</vt:lpstr>
      <vt:lpstr>Reagování na neverbální chování</vt:lpstr>
      <vt:lpstr>Reflektivní komentáře</vt:lpstr>
      <vt:lpstr>empatické  komentáře</vt:lpstr>
      <vt:lpstr>shrnování</vt:lpstr>
      <vt:lpstr>Přesměrování </vt:lpstr>
      <vt:lpstr>procesní komentáře</vt:lpstr>
      <vt:lpstr>Prezentace aplikace PowerPoint</vt:lpstr>
      <vt:lpstr>Identifikace silných stránek</vt:lpstr>
      <vt:lpstr>reliabilita a validita pozorování a rozhovoru</vt:lpstr>
      <vt:lpstr>reliabilita a validita pozorování a rozhovoru</vt:lpstr>
      <vt:lpstr>shrnutí</vt:lpstr>
      <vt:lpstr>Videa rozhovorů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pazourkova</dc:creator>
  <cp:lastModifiedBy>Standa Ježek</cp:lastModifiedBy>
  <cp:revision>286</cp:revision>
  <cp:lastPrinted>2013-09-30T08:36:03Z</cp:lastPrinted>
  <dcterms:created xsi:type="dcterms:W3CDTF">2007-02-27T13:07:47Z</dcterms:created>
  <dcterms:modified xsi:type="dcterms:W3CDTF">2019-10-15T07:43:47Z</dcterms:modified>
</cp:coreProperties>
</file>