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7"/>
  </p:notesMasterIdLst>
  <p:handoutMasterIdLst>
    <p:handoutMasterId r:id="rId58"/>
  </p:handoutMasterIdLst>
  <p:sldIdLst>
    <p:sldId id="296" r:id="rId2"/>
    <p:sldId id="258" r:id="rId3"/>
    <p:sldId id="357" r:id="rId4"/>
    <p:sldId id="360" r:id="rId5"/>
    <p:sldId id="359" r:id="rId6"/>
    <p:sldId id="304" r:id="rId7"/>
    <p:sldId id="336" r:id="rId8"/>
    <p:sldId id="353" r:id="rId9"/>
    <p:sldId id="300" r:id="rId10"/>
    <p:sldId id="260" r:id="rId11"/>
    <p:sldId id="261" r:id="rId12"/>
    <p:sldId id="262" r:id="rId13"/>
    <p:sldId id="263" r:id="rId14"/>
    <p:sldId id="264" r:id="rId15"/>
    <p:sldId id="265" r:id="rId16"/>
    <p:sldId id="267" r:id="rId17"/>
    <p:sldId id="268" r:id="rId18"/>
    <p:sldId id="259" r:id="rId19"/>
    <p:sldId id="306" r:id="rId20"/>
    <p:sldId id="339" r:id="rId21"/>
    <p:sldId id="337" r:id="rId22"/>
    <p:sldId id="340" r:id="rId23"/>
    <p:sldId id="342" r:id="rId24"/>
    <p:sldId id="343" r:id="rId25"/>
    <p:sldId id="344" r:id="rId26"/>
    <p:sldId id="345" r:id="rId27"/>
    <p:sldId id="346" r:id="rId28"/>
    <p:sldId id="314" r:id="rId29"/>
    <p:sldId id="332" r:id="rId30"/>
    <p:sldId id="349" r:id="rId31"/>
    <p:sldId id="334" r:id="rId32"/>
    <p:sldId id="329" r:id="rId33"/>
    <p:sldId id="293" r:id="rId34"/>
    <p:sldId id="352" r:id="rId35"/>
    <p:sldId id="350" r:id="rId36"/>
    <p:sldId id="292" r:id="rId37"/>
    <p:sldId id="282" r:id="rId38"/>
    <p:sldId id="358" r:id="rId39"/>
    <p:sldId id="319" r:id="rId40"/>
    <p:sldId id="283" r:id="rId41"/>
    <p:sldId id="324" r:id="rId42"/>
    <p:sldId id="355" r:id="rId43"/>
    <p:sldId id="335" r:id="rId44"/>
    <p:sldId id="331" r:id="rId45"/>
    <p:sldId id="321" r:id="rId46"/>
    <p:sldId id="326" r:id="rId47"/>
    <p:sldId id="287" r:id="rId48"/>
    <p:sldId id="347" r:id="rId49"/>
    <p:sldId id="354" r:id="rId50"/>
    <p:sldId id="330" r:id="rId51"/>
    <p:sldId id="327" r:id="rId52"/>
    <p:sldId id="348" r:id="rId53"/>
    <p:sldId id="322" r:id="rId54"/>
    <p:sldId id="290" r:id="rId55"/>
    <p:sldId id="291" r:id="rId56"/>
  </p:sldIdLst>
  <p:sldSz cx="9144000" cy="6858000" type="screen4x3"/>
  <p:notesSz cx="6669088"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231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42" autoAdjust="0"/>
  </p:normalViewPr>
  <p:slideViewPr>
    <p:cSldViewPr>
      <p:cViewPr varScale="1">
        <p:scale>
          <a:sx n="91" d="100"/>
          <a:sy n="91" d="100"/>
        </p:scale>
        <p:origin x="-480"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Zástupný symbol pro záhlaví 1"/>
          <p:cNvSpPr txBox="1">
            <a:spLocks noGrp="1"/>
          </p:cNvSpPr>
          <p:nvPr>
            <p:ph type="hdr" sz="quarter"/>
          </p:nvPr>
        </p:nvSpPr>
        <p:spPr>
          <a:xfrm>
            <a:off x="0" y="0"/>
            <a:ext cx="2889247" cy="496884"/>
          </a:xfrm>
          <a:prstGeom prst="rect">
            <a:avLst/>
          </a:prstGeom>
          <a:noFill/>
          <a:ln>
            <a:noFill/>
          </a:ln>
        </p:spPr>
        <p:txBody>
          <a:bodyPr vert="horz" wrap="square" lIns="91440" tIns="45720" rIns="91440" bIns="45720" anchor="t" anchorCtr="0" compatLnSpc="1"/>
          <a:lstStyle/>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200" b="0" i="0" u="none" strike="noStrike" kern="1200" cap="none" spc="0" baseline="0">
              <a:solidFill>
                <a:srgbClr val="FFFFFF"/>
              </a:solidFill>
              <a:uFillTx/>
              <a:latin typeface="Arial"/>
            </a:endParaRPr>
          </a:p>
        </p:txBody>
      </p:sp>
      <p:sp>
        <p:nvSpPr>
          <p:cNvPr id="3" name="Zástupný symbol pro datum 2"/>
          <p:cNvSpPr txBox="1">
            <a:spLocks noGrp="1"/>
          </p:cNvSpPr>
          <p:nvPr>
            <p:ph type="dt" sz="quarter" idx="1"/>
          </p:nvPr>
        </p:nvSpPr>
        <p:spPr>
          <a:xfrm>
            <a:off x="3778245" y="0"/>
            <a:ext cx="2889247" cy="496884"/>
          </a:xfrm>
          <a:prstGeom prst="rect">
            <a:avLst/>
          </a:prstGeom>
          <a:noFill/>
          <a:ln>
            <a:noFill/>
          </a:ln>
        </p:spPr>
        <p:txBody>
          <a:bodyPr vert="horz" wrap="square" lIns="91440" tIns="45720" rIns="91440" bIns="45720" anchor="t" anchorCtr="0" compatLnSpc="1"/>
          <a:lstStyle/>
          <a:p>
            <a:pPr marL="0" marR="0" lvl="0" indent="0" algn="r"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4FD3B39-55A9-4421-AACA-C0361E6A7825}" type="datetime1">
              <a:rPr lang="cs-CZ" sz="1200" b="0" i="0" u="none" strike="noStrike" kern="1200" cap="none" spc="0" baseline="0">
                <a:solidFill>
                  <a:srgbClr val="FFFFFF"/>
                </a:solidFill>
                <a:uFillTx/>
                <a:latin typeface="Arial"/>
              </a:rPr>
              <a:pPr marL="0" marR="0" lvl="0" indent="0" algn="r"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t>7.10.2019</a:t>
            </a:fld>
            <a:endParaRPr lang="cs-CZ" sz="1200" b="0" i="0" u="none" strike="noStrike" kern="1200" cap="none" spc="0" baseline="0">
              <a:solidFill>
                <a:srgbClr val="FFFFFF"/>
              </a:solidFill>
              <a:uFillTx/>
              <a:latin typeface="Arial"/>
            </a:endParaRPr>
          </a:p>
        </p:txBody>
      </p:sp>
      <p:sp>
        <p:nvSpPr>
          <p:cNvPr id="4" name="Zástupný symbol pro zápatí 3"/>
          <p:cNvSpPr txBox="1">
            <a:spLocks noGrp="1"/>
          </p:cNvSpPr>
          <p:nvPr>
            <p:ph type="ftr" sz="quarter" idx="2"/>
          </p:nvPr>
        </p:nvSpPr>
        <p:spPr>
          <a:xfrm>
            <a:off x="0" y="9428158"/>
            <a:ext cx="2889247" cy="496884"/>
          </a:xfrm>
          <a:prstGeom prst="rect">
            <a:avLst/>
          </a:prstGeom>
          <a:noFill/>
          <a:ln>
            <a:noFill/>
          </a:ln>
        </p:spPr>
        <p:txBody>
          <a:bodyPr vert="horz" wrap="square" lIns="91440" tIns="45720" rIns="91440" bIns="45720" anchor="b" anchorCtr="0" compatLnSpc="1"/>
          <a:lstStyle/>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200" b="0" i="0" u="none" strike="noStrike" kern="1200" cap="none" spc="0" baseline="0">
              <a:solidFill>
                <a:srgbClr val="FFFFFF"/>
              </a:solidFill>
              <a:uFillTx/>
              <a:latin typeface="Arial"/>
            </a:endParaRPr>
          </a:p>
        </p:txBody>
      </p:sp>
      <p:sp>
        <p:nvSpPr>
          <p:cNvPr id="5" name="Zástupný symbol pro číslo snímku 4"/>
          <p:cNvSpPr txBox="1">
            <a:spLocks noGrp="1"/>
          </p:cNvSpPr>
          <p:nvPr>
            <p:ph type="sldNum" sz="quarter" idx="3"/>
          </p:nvPr>
        </p:nvSpPr>
        <p:spPr>
          <a:xfrm>
            <a:off x="3778245" y="9428158"/>
            <a:ext cx="2889247" cy="496884"/>
          </a:xfrm>
          <a:prstGeom prst="rect">
            <a:avLst/>
          </a:prstGeom>
          <a:noFill/>
          <a:ln>
            <a:noFill/>
          </a:ln>
        </p:spPr>
        <p:txBody>
          <a:bodyPr vert="horz" wrap="square" lIns="91440" tIns="45720" rIns="91440" bIns="45720" anchor="b" anchorCtr="0" compatLnSpc="1"/>
          <a:lstStyle/>
          <a:p>
            <a:pPr marL="0" marR="0" lvl="0" indent="0" algn="r"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0DBB57-4147-4901-91F9-1F3133089045}" type="slidenum">
              <a:t>‹#›</a:t>
            </a:fld>
            <a:endParaRPr lang="cs-CZ" sz="1200" b="0" i="0" u="none" strike="noStrike" kern="1200" cap="none" spc="0" baseline="0">
              <a:solidFill>
                <a:srgbClr val="FFFFFF"/>
              </a:solidFill>
              <a:uFillTx/>
              <a:latin typeface="Arial"/>
            </a:endParaRPr>
          </a:p>
        </p:txBody>
      </p:sp>
    </p:spTree>
    <p:extLst>
      <p:ext uri="{BB962C8B-B14F-4D97-AF65-F5344CB8AC3E}">
        <p14:creationId xmlns:p14="http://schemas.microsoft.com/office/powerpoint/2010/main" val="2559151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AutoShape 1"/>
          <p:cNvSpPr/>
          <p:nvPr/>
        </p:nvSpPr>
        <p:spPr>
          <a:xfrm>
            <a:off x="0" y="0"/>
            <a:ext cx="6669084" cy="9926634"/>
          </a:xfrm>
          <a:custGeom>
            <a:avLst/>
            <a:gdLst>
              <a:gd name="f0" fmla="val 10800000"/>
              <a:gd name="f1" fmla="val 5400000"/>
              <a:gd name="f2" fmla="val 16200000"/>
              <a:gd name="f3" fmla="val w"/>
              <a:gd name="f4" fmla="val h"/>
              <a:gd name="f5" fmla="val ss"/>
              <a:gd name="f6" fmla="val 0"/>
              <a:gd name="f7" fmla="*/ 5419351 1 1725033"/>
              <a:gd name="f8" fmla="val 45"/>
              <a:gd name="f9" fmla="val 5"/>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a:noFill/>
            <a:prstDash val="solid"/>
          </a:ln>
        </p:spPr>
        <p:txBody>
          <a:bodyPr vert="horz" wrap="none" lIns="91440" tIns="45720" rIns="91440" bIns="45720" anchor="ctr" anchorCtr="0" compatLnSpc="1"/>
          <a:lstStyle/>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800" b="0" i="0" u="none" strike="noStrike" kern="1200" cap="none" spc="0" baseline="0">
              <a:solidFill>
                <a:srgbClr val="FFFFFF"/>
              </a:solidFill>
              <a:uFillTx/>
              <a:latin typeface="Arial"/>
            </a:endParaRPr>
          </a:p>
        </p:txBody>
      </p:sp>
      <p:sp>
        <p:nvSpPr>
          <p:cNvPr id="3" name="AutoShape 2"/>
          <p:cNvSpPr/>
          <p:nvPr/>
        </p:nvSpPr>
        <p:spPr>
          <a:xfrm>
            <a:off x="0" y="0"/>
            <a:ext cx="6669084" cy="9926634"/>
          </a:xfrm>
          <a:custGeom>
            <a:avLst/>
            <a:gdLst>
              <a:gd name="f0" fmla="val 10800000"/>
              <a:gd name="f1" fmla="val 5400000"/>
              <a:gd name="f2" fmla="val 16200000"/>
              <a:gd name="f3" fmla="val w"/>
              <a:gd name="f4" fmla="val h"/>
              <a:gd name="f5" fmla="val ss"/>
              <a:gd name="f6" fmla="val 0"/>
              <a:gd name="f7" fmla="*/ 5419351 1 1725033"/>
              <a:gd name="f8" fmla="val 45"/>
              <a:gd name="f9" fmla="val 5"/>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FFFFF"/>
          </a:solidFill>
          <a:ln>
            <a:noFill/>
            <a:prstDash val="solid"/>
          </a:ln>
        </p:spPr>
        <p:txBody>
          <a:bodyPr vert="horz" wrap="none" lIns="91440" tIns="45720" rIns="91440" bIns="45720" anchor="ctr" anchorCtr="0" compatLnSpc="1"/>
          <a:lstStyle/>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800" b="0" i="0" u="none" strike="noStrike" kern="1200" cap="none" spc="0" baseline="0">
              <a:solidFill>
                <a:srgbClr val="FFFFFF"/>
              </a:solidFill>
              <a:uFillTx/>
              <a:latin typeface="Arial"/>
            </a:endParaRPr>
          </a:p>
        </p:txBody>
      </p:sp>
      <p:sp>
        <p:nvSpPr>
          <p:cNvPr id="4" name="Rectangle 3"/>
          <p:cNvSpPr>
            <a:spLocks noGrp="1" noRot="1" noChangeAspect="1"/>
          </p:cNvSpPr>
          <p:nvPr>
            <p:ph type="sldImg" idx="2"/>
          </p:nvPr>
        </p:nvSpPr>
        <p:spPr>
          <a:xfrm>
            <a:off x="-14774866" y="-12806364"/>
            <a:ext cx="18073692" cy="13557251"/>
          </a:xfrm>
          <a:prstGeom prst="rect">
            <a:avLst/>
          </a:prstGeom>
          <a:noFill/>
          <a:ln>
            <a:noFill/>
            <a:prstDash val="solid"/>
          </a:ln>
        </p:spPr>
      </p:sp>
      <p:sp>
        <p:nvSpPr>
          <p:cNvPr id="5" name="Rectangle 4"/>
          <p:cNvSpPr txBox="1">
            <a:spLocks noGrp="1"/>
          </p:cNvSpPr>
          <p:nvPr>
            <p:ph type="body" sz="quarter" idx="3"/>
          </p:nvPr>
        </p:nvSpPr>
        <p:spPr>
          <a:xfrm>
            <a:off x="666908" y="4715149"/>
            <a:ext cx="5330641" cy="4461814"/>
          </a:xfrm>
          <a:prstGeom prst="rect">
            <a:avLst/>
          </a:prstGeom>
          <a:noFill/>
          <a:ln>
            <a:noFill/>
          </a:ln>
        </p:spPr>
        <p:txBody>
          <a:bodyPr vert="horz" wrap="square" lIns="0" tIns="0" rIns="0" bIns="0" anchor="t" anchorCtr="0" compatLnSpc="1"/>
          <a:lstStyle/>
          <a:p>
            <a:pPr lvl="0"/>
            <a:endParaRPr lang="cs-CZ"/>
          </a:p>
        </p:txBody>
      </p:sp>
    </p:spTree>
    <p:extLst>
      <p:ext uri="{BB962C8B-B14F-4D97-AF65-F5344CB8AC3E}">
        <p14:creationId xmlns:p14="http://schemas.microsoft.com/office/powerpoint/2010/main" val="2177120169"/>
      </p:ext>
    </p:extLst>
  </p:cSld>
  <p:clrMap bg1="lt1" tx1="dk1" bg2="lt2" tx2="dk2" accent1="accent1" accent2="accent2" accent3="accent3" accent4="accent4" accent5="accent5" accent6="accent6" hlink="hlink" folHlink="folHlink"/>
  <p:notesStyle>
    <a:lvl1pPr marL="0" marR="0" lvl="0" indent="0" algn="l" defTabSz="449263" rtl="0" fontAlgn="auto" hangingPunct="0">
      <a:lnSpc>
        <a:spcPct val="100000"/>
      </a:lnSpc>
      <a:spcBef>
        <a:spcPts val="400"/>
      </a:spcBef>
      <a:spcAft>
        <a:spcPts val="0"/>
      </a:spcAft>
      <a:buNone/>
      <a:tabLst/>
      <a:defRPr lang="cs-CZ" sz="1200" b="0" i="0" u="none" strike="noStrike" kern="1200" cap="none" spc="0" baseline="0">
        <a:solidFill>
          <a:srgbClr val="000000"/>
        </a:solidFill>
        <a:uFillTx/>
        <a:latin typeface="Times New Roman"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pPr marL="347664" indent="-342900">
              <a:buClr>
                <a:srgbClr val="4F261E"/>
              </a:buClr>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sz="1200" dirty="0" smtClean="0">
                <a:latin typeface="Arial"/>
              </a:rPr>
              <a:t>MKN-10: </a:t>
            </a: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sz="1200" dirty="0" smtClean="0">
                <a:latin typeface="Arial"/>
              </a:rPr>
              <a:t>1) důkaz o přerušení užívání nebo snížení dávek PL po jejím opakovaném a obvykle dlouhodobém užívání a/nebo jejím užívání ve vysokých dávkách</a:t>
            </a: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sz="1200" dirty="0" smtClean="0">
                <a:latin typeface="Arial"/>
              </a:rPr>
              <a:t>2) příznaky odpovídají známým projevům odvykacího stavu u určité PL</a:t>
            </a: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sz="1200" dirty="0" smtClean="0">
                <a:latin typeface="Arial"/>
              </a:rPr>
              <a:t>3) příznaky není možné přičítat somatické poruše či jiné duševní poruše</a:t>
            </a:r>
          </a:p>
          <a:p>
            <a:endParaRPr lang="cs-CZ"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49"/>
            <a:ext cx="5332186" cy="4365309"/>
          </a:xfrm>
        </p:spPr>
        <p:txBody>
          <a:bodyPr wrap="none" anchor="ct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4774863" y="-12806363"/>
            <a:ext cx="18073688" cy="13557251"/>
          </a:xfrm>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172483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49"/>
            <a:ext cx="5332186" cy="4365309"/>
          </a:xfrm>
        </p:spPr>
        <p:txBody>
          <a:bodyPr wrap="none" anchor="ctr"/>
          <a:lstStyle/>
          <a:p>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49"/>
            <a:ext cx="5332186" cy="4365309"/>
          </a:xfrm>
        </p:spPr>
        <p:txBody>
          <a:bodyPr wrap="none" anchor="ctr"/>
          <a:lstStyle/>
          <a:p>
            <a:endParaRPr lang="cs-CZ"/>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4774863" y="-12806363"/>
            <a:ext cx="18073688" cy="13557251"/>
          </a:xfrm>
        </p:spPr>
      </p:sp>
      <p:sp>
        <p:nvSpPr>
          <p:cNvPr id="3" name="Zástupný symbol pro poznámky 2"/>
          <p:cNvSpPr>
            <a:spLocks noGrp="1"/>
          </p:cNvSpPr>
          <p:nvPr>
            <p:ph type="body" idx="1"/>
          </p:nvPr>
        </p:nvSpPr>
        <p:spPr/>
        <p:txBody>
          <a:bodyPr/>
          <a:lstStyle/>
          <a:p>
            <a:pPr fontAlgn="base"/>
            <a:r>
              <a:rPr lang="cs-CZ" sz="1200" b="0" i="0" u="none" strike="noStrike" kern="1200" cap="none" spc="0" baseline="0" dirty="0" smtClean="0">
                <a:solidFill>
                  <a:srgbClr val="000000"/>
                </a:solidFill>
                <a:effectLst/>
                <a:uFillTx/>
                <a:latin typeface="Times New Roman" pitchFamily="18"/>
              </a:rPr>
              <a:t>Pokud splňuje </a:t>
            </a:r>
            <a:r>
              <a:rPr lang="cs-CZ" sz="1200" b="1" i="0" u="none" strike="noStrike" kern="1200" cap="none" spc="0" baseline="0" dirty="0" smtClean="0">
                <a:solidFill>
                  <a:srgbClr val="000000"/>
                </a:solidFill>
                <a:effectLst/>
                <a:uFillTx/>
                <a:latin typeface="Times New Roman" pitchFamily="18"/>
              </a:rPr>
              <a:t>alespoň čtyři z uvedených kritérií</a:t>
            </a:r>
            <a:r>
              <a:rPr lang="cs-CZ" sz="1200" b="0" i="0" u="none" strike="noStrike" kern="1200" cap="none" spc="0" baseline="0" dirty="0" smtClean="0">
                <a:solidFill>
                  <a:srgbClr val="000000"/>
                </a:solidFill>
                <a:effectLst/>
                <a:uFillTx/>
                <a:latin typeface="Times New Roman" pitchFamily="18"/>
              </a:rPr>
              <a:t>, hazardní návyky jsou podle DSM-V považovány za problematické. </a:t>
            </a:r>
          </a:p>
          <a:p>
            <a:pPr fontAlgn="base"/>
            <a:r>
              <a:rPr lang="cs-CZ" sz="1200" b="0" i="0" u="none" strike="noStrike" kern="1200" cap="none" spc="0" baseline="0" dirty="0" smtClean="0">
                <a:solidFill>
                  <a:srgbClr val="000000"/>
                </a:solidFill>
                <a:effectLst/>
                <a:uFillTx/>
                <a:latin typeface="Times New Roman" pitchFamily="18"/>
              </a:rPr>
              <a:t>Tři stupně závažnosti:</a:t>
            </a:r>
          </a:p>
          <a:p>
            <a:pPr fontAlgn="base"/>
            <a:r>
              <a:rPr lang="cs-CZ" sz="1200" b="1" i="0" u="none" strike="noStrike" kern="1200" cap="none" spc="0" baseline="0" dirty="0" smtClean="0">
                <a:solidFill>
                  <a:srgbClr val="000000"/>
                </a:solidFill>
                <a:effectLst/>
                <a:uFillTx/>
                <a:latin typeface="Times New Roman" pitchFamily="18"/>
              </a:rPr>
              <a:t>Lehký:</a:t>
            </a:r>
            <a:r>
              <a:rPr lang="cs-CZ" sz="1200" b="0" i="0" u="none" strike="noStrike" kern="1200" cap="none" spc="0" baseline="0" dirty="0" smtClean="0">
                <a:solidFill>
                  <a:srgbClr val="000000"/>
                </a:solidFill>
                <a:effectLst/>
                <a:uFillTx/>
                <a:latin typeface="Times New Roman" pitchFamily="18"/>
              </a:rPr>
              <a:t> splnění čtyř až pěti kritérií</a:t>
            </a:r>
          </a:p>
          <a:p>
            <a:pPr fontAlgn="base"/>
            <a:r>
              <a:rPr lang="cs-CZ" sz="1200" b="1" i="0" u="none" strike="noStrike" kern="1200" cap="none" spc="0" baseline="0" dirty="0" smtClean="0">
                <a:solidFill>
                  <a:srgbClr val="000000"/>
                </a:solidFill>
                <a:effectLst/>
                <a:uFillTx/>
                <a:latin typeface="Times New Roman" pitchFamily="18"/>
              </a:rPr>
              <a:t>Mírný:</a:t>
            </a:r>
            <a:r>
              <a:rPr lang="cs-CZ" sz="1200" b="0" i="0" u="none" strike="noStrike" kern="1200" cap="none" spc="0" baseline="0" dirty="0" smtClean="0">
                <a:solidFill>
                  <a:srgbClr val="000000"/>
                </a:solidFill>
                <a:effectLst/>
                <a:uFillTx/>
                <a:latin typeface="Times New Roman" pitchFamily="18"/>
              </a:rPr>
              <a:t> splnění šesti až sedmi kritérií</a:t>
            </a:r>
          </a:p>
          <a:p>
            <a:pPr fontAlgn="base"/>
            <a:r>
              <a:rPr lang="cs-CZ" sz="1200" b="1" i="0" u="none" strike="noStrike" kern="1200" cap="none" spc="0" baseline="0" dirty="0" smtClean="0">
                <a:solidFill>
                  <a:srgbClr val="000000"/>
                </a:solidFill>
                <a:effectLst/>
                <a:uFillTx/>
                <a:latin typeface="Times New Roman" pitchFamily="18"/>
              </a:rPr>
              <a:t>Závažný:</a:t>
            </a:r>
            <a:r>
              <a:rPr lang="cs-CZ" sz="1200" b="0" i="0" u="none" strike="noStrike" kern="1200" cap="none" spc="0" baseline="0" dirty="0" smtClean="0">
                <a:solidFill>
                  <a:srgbClr val="000000"/>
                </a:solidFill>
                <a:effectLst/>
                <a:uFillTx/>
                <a:latin typeface="Times New Roman" pitchFamily="18"/>
              </a:rPr>
              <a:t> splnění osmi až devíti kritérií</a:t>
            </a:r>
          </a:p>
          <a:p>
            <a:pPr fontAlgn="base"/>
            <a:endParaRPr lang="cs-CZ" dirty="0"/>
          </a:p>
        </p:txBody>
      </p:sp>
    </p:spTree>
    <p:extLst>
      <p:ext uri="{BB962C8B-B14F-4D97-AF65-F5344CB8AC3E}">
        <p14:creationId xmlns:p14="http://schemas.microsoft.com/office/powerpoint/2010/main" val="1332914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49"/>
            <a:ext cx="5332186" cy="4365309"/>
          </a:xfrm>
        </p:spPr>
        <p:txBody>
          <a:bodyPr wrap="none" anchor="ct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49"/>
            <a:ext cx="5332186" cy="4365309"/>
          </a:xfrm>
        </p:spPr>
        <p:txBody>
          <a:bodyPr wrap="none" anchor="ctr"/>
          <a:lstStyle/>
          <a:p>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sz="1200" b="0" i="0" u="none" strike="noStrike" kern="1200" cap="none" spc="0" baseline="0" dirty="0" smtClean="0">
              <a:solidFill>
                <a:srgbClr val="000000"/>
              </a:solidFill>
              <a:effectLst/>
              <a:uFillTx/>
              <a:latin typeface="Times New Roman" pitchFamily="18"/>
            </a:endParaRPr>
          </a:p>
          <a:p>
            <a:endParaRPr lang="cs-CZ"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14776450" y="-12806363"/>
            <a:ext cx="18078450" cy="13558838"/>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49"/>
            <a:ext cx="5332186" cy="4365309"/>
          </a:xfrm>
        </p:spPr>
        <p:txBody>
          <a:bodyPr wrap="none" anchor="ct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pPr marL="357188" indent="-350838">
              <a:tabLst>
                <a:tab pos="1182684" algn="l"/>
                <a:tab pos="2097084" algn="l"/>
                <a:tab pos="3011484" algn="l"/>
                <a:tab pos="3925884" algn="l"/>
                <a:tab pos="4840284" algn="l"/>
                <a:tab pos="5754684" algn="l"/>
                <a:tab pos="6669084" algn="l"/>
                <a:tab pos="7583484" algn="l"/>
                <a:tab pos="8497884" algn="l"/>
                <a:tab pos="9412284" algn="l"/>
                <a:tab pos="10326684" algn="l"/>
              </a:tabLst>
            </a:pPr>
            <a:r>
              <a:rPr lang="cs-CZ" dirty="0" smtClean="0">
                <a:latin typeface="Arial"/>
              </a:rPr>
              <a:t>Již neplatná dg</a:t>
            </a:r>
            <a:r>
              <a:rPr lang="cs-CZ" dirty="0" smtClean="0">
                <a:latin typeface="Arial"/>
              </a:rPr>
              <a:t>. kritéria (DSM-IV) - </a:t>
            </a:r>
            <a:r>
              <a:rPr lang="cs-CZ" b="1" dirty="0" smtClean="0">
                <a:latin typeface="Arial"/>
              </a:rPr>
              <a:t>abúzus substance</a:t>
            </a:r>
            <a:r>
              <a:rPr lang="cs-CZ" dirty="0" smtClean="0">
                <a:latin typeface="Arial"/>
              </a:rPr>
              <a:t>: minimálně jedna charakteristika během 12 měsíců</a:t>
            </a:r>
          </a:p>
          <a:p>
            <a:pPr marL="612775" lvl="0" indent="-255588">
              <a:buNone/>
              <a:tabLst>
                <a:tab pos="357188" algn="l"/>
                <a:tab pos="1181100" algn="l"/>
                <a:tab pos="2095500" algn="l"/>
                <a:tab pos="3009900" algn="l"/>
                <a:tab pos="3924300" algn="l"/>
                <a:tab pos="4838700" algn="l"/>
                <a:tab pos="5753100" algn="l"/>
                <a:tab pos="6667500" algn="l"/>
                <a:tab pos="7581900" algn="l"/>
                <a:tab pos="8496300" algn="l"/>
                <a:tab pos="9410700" algn="l"/>
                <a:tab pos="10325100" algn="l"/>
              </a:tabLst>
            </a:pPr>
            <a:r>
              <a:rPr lang="cs-CZ" b="1" dirty="0" smtClean="0">
                <a:latin typeface="Arial"/>
              </a:rPr>
              <a:t>1) neplnění zásadních povinností v práci, škole, doma</a:t>
            </a:r>
          </a:p>
          <a:p>
            <a:pPr marL="612775" lvl="0" indent="-255588">
              <a:buNone/>
              <a:tabLst>
                <a:tab pos="357188" algn="l"/>
                <a:tab pos="1181100" algn="l"/>
                <a:tab pos="2095500" algn="l"/>
                <a:tab pos="3009900" algn="l"/>
                <a:tab pos="3924300" algn="l"/>
                <a:tab pos="4838700" algn="l"/>
                <a:tab pos="5753100" algn="l"/>
                <a:tab pos="6667500" algn="l"/>
                <a:tab pos="7581900" algn="l"/>
                <a:tab pos="8496300" algn="l"/>
                <a:tab pos="9410700" algn="l"/>
                <a:tab pos="10325100" algn="l"/>
              </a:tabLst>
            </a:pPr>
            <a:r>
              <a:rPr lang="cs-CZ" b="1" dirty="0" smtClean="0">
                <a:latin typeface="Arial"/>
              </a:rPr>
              <a:t>2) užívání v situacích, kdy je to fyzicky nebezpečné </a:t>
            </a:r>
          </a:p>
          <a:p>
            <a:pPr marL="612775" lvl="0" indent="-255588">
              <a:buNone/>
              <a:tabLst>
                <a:tab pos="357188" algn="l"/>
                <a:tab pos="1181100" algn="l"/>
                <a:tab pos="2095500" algn="l"/>
                <a:tab pos="3009900" algn="l"/>
                <a:tab pos="3924300" algn="l"/>
                <a:tab pos="4838700" algn="l"/>
                <a:tab pos="5753100" algn="l"/>
                <a:tab pos="6667500" algn="l"/>
                <a:tab pos="7581900" algn="l"/>
                <a:tab pos="8496300" algn="l"/>
                <a:tab pos="9410700" algn="l"/>
                <a:tab pos="10325100" algn="l"/>
              </a:tabLst>
            </a:pPr>
            <a:r>
              <a:rPr lang="cs-CZ" b="1" dirty="0" smtClean="0">
                <a:latin typeface="Arial"/>
              </a:rPr>
              <a:t>3) právní problémy spojené s užíváním PL</a:t>
            </a:r>
          </a:p>
          <a:p>
            <a:pPr marL="612775" lvl="0" indent="-255588">
              <a:buNone/>
              <a:tabLst>
                <a:tab pos="357188" algn="l"/>
                <a:tab pos="1181100" algn="l"/>
                <a:tab pos="2095500" algn="l"/>
                <a:tab pos="3009900" algn="l"/>
                <a:tab pos="3924300" algn="l"/>
                <a:tab pos="4838700" algn="l"/>
                <a:tab pos="5753100" algn="l"/>
                <a:tab pos="6667500" algn="l"/>
                <a:tab pos="7581900" algn="l"/>
                <a:tab pos="8496300" algn="l"/>
                <a:tab pos="9410700" algn="l"/>
                <a:tab pos="10325100" algn="l"/>
              </a:tabLst>
            </a:pPr>
            <a:r>
              <a:rPr lang="cs-CZ" b="1" dirty="0" smtClean="0">
                <a:latin typeface="Arial"/>
              </a:rPr>
              <a:t>4) sociální či mezilidské problémy způsobené efektem PL</a:t>
            </a:r>
            <a:endParaRPr lang="cs-CZ" sz="900" dirty="0" smtClean="0">
              <a:latin typeface="Arial"/>
            </a:endParaRPr>
          </a:p>
          <a:p>
            <a:endParaRPr lang="cs-CZ" dirty="0" smtClean="0"/>
          </a:p>
          <a:p>
            <a:r>
              <a:rPr lang="cs-CZ" sz="1200" b="0" i="0" u="none" strike="noStrike" kern="1200" cap="none" spc="0" baseline="0" dirty="0" smtClean="0">
                <a:solidFill>
                  <a:srgbClr val="000000"/>
                </a:solidFill>
                <a:effectLst/>
                <a:uFillTx/>
                <a:latin typeface="Times New Roman" pitchFamily="18"/>
              </a:rPr>
              <a:t>Změny </a:t>
            </a:r>
            <a:r>
              <a:rPr lang="cs-CZ" sz="1200" b="0" i="0" u="none" strike="noStrike" kern="1200" cap="none" spc="0" baseline="0" dirty="0" smtClean="0">
                <a:solidFill>
                  <a:srgbClr val="000000"/>
                </a:solidFill>
                <a:effectLst/>
                <a:uFillTx/>
                <a:latin typeface="Times New Roman" pitchFamily="18"/>
              </a:rPr>
              <a:t>v </a:t>
            </a:r>
            <a:r>
              <a:rPr lang="cs-CZ" sz="1200" b="0" i="0" u="none" strike="noStrike" kern="1200" cap="none" spc="0" baseline="0" dirty="0" smtClean="0">
                <a:solidFill>
                  <a:srgbClr val="000000"/>
                </a:solidFill>
                <a:effectLst/>
                <a:uFillTx/>
                <a:latin typeface="Times New Roman" pitchFamily="18"/>
              </a:rPr>
              <a:t>DSM-V: </a:t>
            </a:r>
            <a:r>
              <a:rPr lang="en-US" sz="1200" b="0" i="0" u="none" strike="noStrike" kern="1200" cap="none" spc="0" baseline="0" dirty="0" smtClean="0">
                <a:solidFill>
                  <a:srgbClr val="000000"/>
                </a:solidFill>
                <a:effectLst/>
                <a:uFillTx/>
                <a:latin typeface="Times New Roman" pitchFamily="18"/>
              </a:rPr>
              <a:t>Let's start with the work abuse. The term is associated with cruelty, maltreatment, and harm, and is commonly associated with physical abuse or violence, emotional abuse, and most commonly, with sexual abuse. In fact, the shorthand "child abuse" is often used and understood to mean childhood sexual abuse. So how can this be related to substance use? A substance can't be abused, because as an inanimate object, it can't be hurt. So the "abuse" in the term "substance abuse," which was a diagnostic label in the DSM-IV, referred to the use of substances as a form of self abuse, with the substance as the means of that abuse. But is the intention of users of substances to cause themselves harm? Perhaps not.</a:t>
            </a:r>
            <a:endParaRPr lang="cs-CZ"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854075" y="754063"/>
            <a:ext cx="4960938" cy="3722687"/>
          </a:xfrm>
          <a:solidFill>
            <a:srgbClr val="FFFFFF"/>
          </a:solidFill>
          <a:ln w="9528">
            <a:solidFill>
              <a:srgbClr val="000000"/>
            </a:solidFill>
            <a:prstDash val="solid"/>
            <a:miter/>
          </a:ln>
        </p:spPr>
      </p:sp>
      <p:sp>
        <p:nvSpPr>
          <p:cNvPr id="3" name="Rectangle 2"/>
          <p:cNvSpPr txBox="1">
            <a:spLocks noGrp="1"/>
          </p:cNvSpPr>
          <p:nvPr>
            <p:ph type="body" sz="quarter" idx="1"/>
          </p:nvPr>
        </p:nvSpPr>
        <p:spPr>
          <a:xfrm>
            <a:off x="666908" y="4715158"/>
            <a:ext cx="5332186" cy="4463543"/>
          </a:xfrm>
        </p:spPr>
        <p:txBody>
          <a:bodyPr wrap="none" anchor="ctr"/>
          <a:lstStyle/>
          <a:p>
            <a:pPr fontAlgn="base"/>
            <a:r>
              <a:rPr lang="en-US" sz="1200" b="0" i="0" u="none" strike="noStrike" kern="1200" cap="none" spc="0" baseline="0" dirty="0" smtClean="0">
                <a:solidFill>
                  <a:srgbClr val="000000"/>
                </a:solidFill>
                <a:effectLst/>
                <a:uFillTx/>
                <a:latin typeface="Times New Roman" pitchFamily="18"/>
              </a:rPr>
              <a:t>Criteria </a:t>
            </a:r>
            <a:r>
              <a:rPr lang="en-US" sz="1200" b="0" i="0" u="none" strike="noStrike" kern="1200" cap="none" spc="0" baseline="0" dirty="0" smtClean="0">
                <a:solidFill>
                  <a:srgbClr val="000000"/>
                </a:solidFill>
                <a:effectLst/>
                <a:uFillTx/>
                <a:latin typeface="Times New Roman" pitchFamily="18"/>
              </a:rPr>
              <a:t>for Substance Use </a:t>
            </a:r>
            <a:r>
              <a:rPr lang="en-US" sz="1200" b="0" i="0" u="none" strike="noStrike" kern="1200" cap="none" spc="0" baseline="0" dirty="0" smtClean="0">
                <a:solidFill>
                  <a:srgbClr val="000000"/>
                </a:solidFill>
                <a:effectLst/>
                <a:uFillTx/>
                <a:latin typeface="Times New Roman" pitchFamily="18"/>
              </a:rPr>
              <a:t>Disorders</a:t>
            </a:r>
            <a:r>
              <a:rPr lang="cs-CZ" sz="1200" b="0" i="0" u="none" strike="noStrike" kern="1200" cap="none" spc="0" baseline="0" dirty="0" smtClean="0">
                <a:solidFill>
                  <a:srgbClr val="000000"/>
                </a:solidFill>
                <a:effectLst/>
                <a:uFillTx/>
                <a:latin typeface="Times New Roman" pitchFamily="18"/>
              </a:rPr>
              <a:t> (DSM-V): </a:t>
            </a:r>
            <a:r>
              <a:rPr lang="en-US" sz="1200" b="0" i="0" u="none" strike="noStrike" kern="1200" cap="none" spc="0" baseline="0" dirty="0" smtClean="0">
                <a:solidFill>
                  <a:srgbClr val="000000"/>
                </a:solidFill>
                <a:effectLst/>
                <a:uFillTx/>
                <a:latin typeface="Times New Roman" pitchFamily="18"/>
              </a:rPr>
              <a:t>Substance </a:t>
            </a:r>
            <a:r>
              <a:rPr lang="en-US" sz="1200" b="0" i="0" u="none" strike="noStrike" kern="1200" cap="none" spc="0" baseline="0" dirty="0" smtClean="0">
                <a:solidFill>
                  <a:srgbClr val="000000"/>
                </a:solidFill>
                <a:effectLst/>
                <a:uFillTx/>
                <a:latin typeface="Times New Roman" pitchFamily="18"/>
              </a:rPr>
              <a:t>use disorders span a wide variety of problems arising from substance use, and cover 11 different </a:t>
            </a:r>
            <a:r>
              <a:rPr lang="en-US" sz="1200" b="0" i="0" u="none" strike="noStrike" kern="1200" cap="none" spc="0" baseline="0" dirty="0" smtClean="0">
                <a:solidFill>
                  <a:srgbClr val="000000"/>
                </a:solidFill>
                <a:effectLst/>
                <a:uFillTx/>
                <a:latin typeface="Times New Roman" pitchFamily="18"/>
              </a:rPr>
              <a:t>criteria:</a:t>
            </a:r>
            <a:endParaRPr lang="cs-CZ" sz="1200" b="0" i="0" u="none" strike="noStrike" kern="1200" cap="none" spc="0" baseline="0" dirty="0" smtClean="0">
              <a:solidFill>
                <a:srgbClr val="000000"/>
              </a:solidFill>
              <a:effectLst/>
              <a:uFillTx/>
              <a:latin typeface="Times New Roman" pitchFamily="18"/>
            </a:endParaRPr>
          </a:p>
          <a:p>
            <a:pPr fontAlgn="base"/>
            <a:endParaRPr lang="en-US" sz="1200" b="0" i="0" u="none" strike="noStrike" kern="1200" cap="none" spc="0" baseline="0" dirty="0" smtClean="0">
              <a:solidFill>
                <a:srgbClr val="000000"/>
              </a:solidFill>
              <a:effectLst/>
              <a:uFillTx/>
              <a:latin typeface="Times New Roman" pitchFamily="18"/>
            </a:endParaRPr>
          </a:p>
          <a:p>
            <a:pPr fontAlgn="base"/>
            <a:r>
              <a:rPr lang="en-US" sz="1200" b="0" i="0" u="none" strike="noStrike" kern="1200" cap="none" spc="0" baseline="0" dirty="0" smtClean="0">
                <a:solidFill>
                  <a:srgbClr val="000000"/>
                </a:solidFill>
                <a:effectLst/>
                <a:uFillTx/>
                <a:latin typeface="Times New Roman" pitchFamily="18"/>
              </a:rPr>
              <a:t>Taking the substance in larger amounts or for longer than you're meant to.</a:t>
            </a:r>
          </a:p>
          <a:p>
            <a:pPr fontAlgn="base"/>
            <a:r>
              <a:rPr lang="en-US" sz="1200" b="0" i="0" u="none" strike="noStrike" kern="1200" cap="none" spc="0" baseline="0" dirty="0" smtClean="0">
                <a:solidFill>
                  <a:srgbClr val="000000"/>
                </a:solidFill>
                <a:effectLst/>
                <a:uFillTx/>
                <a:latin typeface="Times New Roman" pitchFamily="18"/>
              </a:rPr>
              <a:t>Wanting to cut down or stop using the substance but not managing to.</a:t>
            </a:r>
          </a:p>
          <a:p>
            <a:pPr fontAlgn="base"/>
            <a:r>
              <a:rPr lang="en-US" sz="1200" b="0" i="0" u="none" strike="noStrike" kern="1200" cap="none" spc="0" baseline="0" dirty="0" smtClean="0">
                <a:solidFill>
                  <a:srgbClr val="000000"/>
                </a:solidFill>
                <a:effectLst/>
                <a:uFillTx/>
                <a:latin typeface="Times New Roman" pitchFamily="18"/>
              </a:rPr>
              <a:t>Spending a lot of time getting, using, or recovering from use of the substance.</a:t>
            </a:r>
          </a:p>
          <a:p>
            <a:pPr fontAlgn="base"/>
            <a:r>
              <a:rPr lang="en-US" sz="1200" b="0" i="0" u="none" strike="noStrike" kern="1200" cap="none" spc="0" baseline="0" dirty="0" smtClean="0">
                <a:solidFill>
                  <a:srgbClr val="000000"/>
                </a:solidFill>
                <a:effectLst/>
                <a:uFillTx/>
                <a:latin typeface="Times New Roman" pitchFamily="18"/>
              </a:rPr>
              <a:t>Cravings and urges to use the substance.</a:t>
            </a:r>
          </a:p>
          <a:p>
            <a:pPr fontAlgn="base"/>
            <a:r>
              <a:rPr lang="en-US" sz="1200" b="0" i="0" u="none" strike="noStrike" kern="1200" cap="none" spc="0" baseline="0" dirty="0" smtClean="0">
                <a:solidFill>
                  <a:srgbClr val="000000"/>
                </a:solidFill>
                <a:effectLst/>
                <a:uFillTx/>
                <a:latin typeface="Times New Roman" pitchFamily="18"/>
              </a:rPr>
              <a:t>Not managing to do what you should at work, home, or school because of substance use.</a:t>
            </a:r>
          </a:p>
          <a:p>
            <a:pPr fontAlgn="base"/>
            <a:r>
              <a:rPr lang="en-US" sz="1200" b="0" i="0" u="none" strike="noStrike" kern="1200" cap="none" spc="0" baseline="0" dirty="0" smtClean="0">
                <a:solidFill>
                  <a:srgbClr val="000000"/>
                </a:solidFill>
                <a:effectLst/>
                <a:uFillTx/>
                <a:latin typeface="Times New Roman" pitchFamily="18"/>
              </a:rPr>
              <a:t>Continuing to use, even when it causes problems in relationships.</a:t>
            </a:r>
          </a:p>
          <a:p>
            <a:pPr fontAlgn="base"/>
            <a:r>
              <a:rPr lang="en-US" sz="1200" b="0" i="0" u="none" strike="noStrike" kern="1200" cap="none" spc="0" baseline="0" dirty="0" smtClean="0">
                <a:solidFill>
                  <a:srgbClr val="000000"/>
                </a:solidFill>
                <a:effectLst/>
                <a:uFillTx/>
                <a:latin typeface="Times New Roman" pitchFamily="18"/>
              </a:rPr>
              <a:t>Giving up important social, occupational, or recreational activities because of substance use.</a:t>
            </a:r>
          </a:p>
          <a:p>
            <a:pPr fontAlgn="base"/>
            <a:r>
              <a:rPr lang="en-US" sz="1200" b="0" i="0" u="none" strike="noStrike" kern="1200" cap="none" spc="0" baseline="0" dirty="0" smtClean="0">
                <a:solidFill>
                  <a:srgbClr val="000000"/>
                </a:solidFill>
                <a:effectLst/>
                <a:uFillTx/>
                <a:latin typeface="Times New Roman" pitchFamily="18"/>
              </a:rPr>
              <a:t>Using substances again and again, even when it puts you in danger.</a:t>
            </a:r>
          </a:p>
          <a:p>
            <a:pPr fontAlgn="base"/>
            <a:r>
              <a:rPr lang="en-US" sz="1200" b="0" i="0" u="none" strike="noStrike" kern="1200" cap="none" spc="0" baseline="0" dirty="0" smtClean="0">
                <a:solidFill>
                  <a:srgbClr val="000000"/>
                </a:solidFill>
                <a:effectLst/>
                <a:uFillTx/>
                <a:latin typeface="Times New Roman" pitchFamily="18"/>
              </a:rPr>
              <a:t>Continuing to use, even when you know you have a physical or psychological problem that could have been caused or made worse by the substance.</a:t>
            </a:r>
          </a:p>
          <a:p>
            <a:pPr fontAlgn="base"/>
            <a:r>
              <a:rPr lang="en-US" sz="1200" b="0" i="0" u="none" strike="noStrike" kern="1200" cap="none" spc="0" baseline="0" dirty="0" smtClean="0">
                <a:solidFill>
                  <a:srgbClr val="000000"/>
                </a:solidFill>
                <a:effectLst/>
                <a:uFillTx/>
                <a:latin typeface="Times New Roman" pitchFamily="18"/>
              </a:rPr>
              <a:t>Needing more of the substance to get the effect you want (tolerance).</a:t>
            </a:r>
          </a:p>
          <a:p>
            <a:pPr fontAlgn="base"/>
            <a:r>
              <a:rPr lang="en-US" sz="1200" b="0" i="0" u="none" strike="noStrike" kern="1200" cap="none" spc="0" baseline="0" dirty="0" smtClean="0">
                <a:solidFill>
                  <a:srgbClr val="000000"/>
                </a:solidFill>
                <a:effectLst/>
                <a:uFillTx/>
                <a:latin typeface="Times New Roman" pitchFamily="18"/>
              </a:rPr>
              <a:t>Development of withdrawal symptoms, which can be relieved by taking more of the substance.</a:t>
            </a:r>
          </a:p>
          <a:p>
            <a:endParaRPr lang="cs-CZ" sz="1200" b="0" i="0" u="none" strike="noStrike" kern="1200" cap="none" spc="0" baseline="0" dirty="0" smtClean="0">
              <a:solidFill>
                <a:srgbClr val="000000"/>
              </a:solidFill>
              <a:effectLst/>
              <a:uFillTx/>
              <a:latin typeface="Times New Roman" pitchFamily="18"/>
            </a:endParaRPr>
          </a:p>
          <a:p>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pPr lvl="0"/>
            <a:endParaRPr lang="cs-CZ"/>
          </a:p>
        </p:txBody>
      </p:sp>
      <p:sp>
        <p:nvSpPr>
          <p:cNvPr id="11" name="Slide Number Placeholder 10"/>
          <p:cNvSpPr>
            <a:spLocks noGrp="1"/>
          </p:cNvSpPr>
          <p:nvPr>
            <p:ph type="sldNum" sz="quarter" idx="11"/>
          </p:nvPr>
        </p:nvSpPr>
        <p:spPr/>
        <p:txBody>
          <a:bodyPr/>
          <a:lstStyle>
            <a:lvl1pPr>
              <a:defRPr>
                <a:solidFill>
                  <a:srgbClr val="FFFFFF"/>
                </a:solidFill>
              </a:defRPr>
            </a:lvl1pPr>
          </a:lstStyle>
          <a:p>
            <a:pPr lvl="0"/>
            <a:fld id="{F00A6B42-83CB-417E-A447-11CDFFB3F5AB}" type="slidenum">
              <a:rPr lang="cs-CZ" smtClean="0"/>
              <a:t>‹#›</a:t>
            </a:fld>
            <a:endParaRPr lang="cs-CZ"/>
          </a:p>
        </p:txBody>
      </p:sp>
      <p:sp>
        <p:nvSpPr>
          <p:cNvPr id="12" name="Footer Placeholder 11"/>
          <p:cNvSpPr>
            <a:spLocks noGrp="1"/>
          </p:cNvSpPr>
          <p:nvPr>
            <p:ph type="ftr" sz="quarter" idx="12"/>
          </p:nvPr>
        </p:nvSpPr>
        <p:spPr/>
        <p:txBody>
          <a:bodyPr/>
          <a:lstStyle>
            <a:lvl1pPr>
              <a:defRPr>
                <a:solidFill>
                  <a:schemeClr val="bg2"/>
                </a:solidFill>
              </a:defRPr>
            </a:lvl1pPr>
          </a:lstStyle>
          <a:p>
            <a:pPr lvl="0"/>
            <a:endParaRPr lang="cs-CZ"/>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cs-CZ" smtClean="0"/>
              <a:t>Kliknutím lze upravit styl.</a:t>
            </a:r>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Date Placeholder 3"/>
          <p:cNvSpPr>
            <a:spLocks noGrp="1"/>
          </p:cNvSpPr>
          <p:nvPr>
            <p:ph type="dt" sz="half" idx="10"/>
          </p:nvPr>
        </p:nvSpPr>
        <p:spPr/>
        <p:txBody>
          <a:bodyPr/>
          <a:lstStyle/>
          <a:p>
            <a:pPr lvl="0"/>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6B27D0E3-E5B5-4819-A9D0-5F99C0985BBF}"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lvl="0"/>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lvl1pPr>
              <a:defRPr>
                <a:solidFill>
                  <a:schemeClr val="bg2"/>
                </a:solidFill>
              </a:defRPr>
            </a:lvl1pPr>
          </a:lstStyle>
          <a:p>
            <a:pPr lvl="0"/>
            <a:fld id="{9C232DAB-69F8-4913-9BFA-B3E3890FEAFC}"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pPr lvl="0"/>
            <a:endParaRPr lang="cs-CZ"/>
          </a:p>
        </p:txBody>
      </p:sp>
      <p:sp>
        <p:nvSpPr>
          <p:cNvPr id="5" name="Footer Placeholder 4"/>
          <p:cNvSpPr>
            <a:spLocks noGrp="1"/>
          </p:cNvSpPr>
          <p:nvPr>
            <p:ph type="ftr" sz="quarter" idx="11"/>
          </p:nvPr>
        </p:nvSpPr>
        <p:spPr/>
        <p:txBody>
          <a:bodyPr/>
          <a:lstStyle/>
          <a:p>
            <a:pPr lvl="0"/>
            <a:endParaRPr lang="cs-CZ"/>
          </a:p>
        </p:txBody>
      </p:sp>
      <p:sp>
        <p:nvSpPr>
          <p:cNvPr id="6" name="Slide Number Placeholder 5"/>
          <p:cNvSpPr>
            <a:spLocks noGrp="1"/>
          </p:cNvSpPr>
          <p:nvPr>
            <p:ph type="sldNum" sz="quarter" idx="12"/>
          </p:nvPr>
        </p:nvSpPr>
        <p:spPr/>
        <p:txBody>
          <a:bodyPr/>
          <a:lstStyle/>
          <a:p>
            <a:pPr lvl="0"/>
            <a:fld id="{1600549B-DA71-4B78-A704-5B25DAB15D04}" type="slidenum">
              <a:rPr lang="cs-CZ" smtClean="0"/>
              <a:t>‹#›</a:t>
            </a:fld>
            <a:endParaRPr lang="cs-CZ"/>
          </a:p>
        </p:txBody>
      </p:sp>
      <p:sp>
        <p:nvSpPr>
          <p:cNvPr id="7" name="Title 6"/>
          <p:cNvSpPr>
            <a:spLocks noGrp="1"/>
          </p:cNvSpPr>
          <p:nvPr>
            <p:ph type="title"/>
          </p:nvPr>
        </p:nvSpPr>
        <p:spPr/>
        <p:txBody>
          <a:bodyPr/>
          <a:lstStyle/>
          <a:p>
            <a:r>
              <a:rPr lang="cs-CZ" smtClean="0"/>
              <a:t>Kliknutím lze upravit styl.</a:t>
            </a:r>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9" name="Date Placeholder 8"/>
          <p:cNvSpPr>
            <a:spLocks noGrp="1"/>
          </p:cNvSpPr>
          <p:nvPr>
            <p:ph type="dt" sz="half" idx="10"/>
          </p:nvPr>
        </p:nvSpPr>
        <p:spPr/>
        <p:txBody>
          <a:bodyPr/>
          <a:lstStyle>
            <a:lvl1pPr>
              <a:defRPr>
                <a:solidFill>
                  <a:srgbClr val="FFFFFF"/>
                </a:solidFill>
              </a:defRPr>
            </a:lvl1pPr>
          </a:lstStyle>
          <a:p>
            <a:pPr lvl="0"/>
            <a:endParaRPr lang="cs-CZ"/>
          </a:p>
        </p:txBody>
      </p:sp>
      <p:sp>
        <p:nvSpPr>
          <p:cNvPr id="10" name="Slide Number Placeholder 9"/>
          <p:cNvSpPr>
            <a:spLocks noGrp="1"/>
          </p:cNvSpPr>
          <p:nvPr>
            <p:ph type="sldNum" sz="quarter" idx="11"/>
          </p:nvPr>
        </p:nvSpPr>
        <p:spPr/>
        <p:txBody>
          <a:bodyPr/>
          <a:lstStyle>
            <a:lvl1pPr>
              <a:defRPr>
                <a:solidFill>
                  <a:schemeClr val="bg2"/>
                </a:solidFill>
              </a:defRPr>
            </a:lvl1pPr>
          </a:lstStyle>
          <a:p>
            <a:pPr lvl="0"/>
            <a:fld id="{C85C0BED-8D7E-4348-8932-1A89D60E935C}" type="slidenum">
              <a:rPr lang="cs-CZ" smtClean="0"/>
              <a:t>‹#›</a:t>
            </a:fld>
            <a:endParaRPr lang="cs-CZ"/>
          </a:p>
        </p:txBody>
      </p:sp>
      <p:sp>
        <p:nvSpPr>
          <p:cNvPr id="11" name="Footer Placeholder 10"/>
          <p:cNvSpPr>
            <a:spLocks noGrp="1"/>
          </p:cNvSpPr>
          <p:nvPr>
            <p:ph type="ftr" sz="quarter" idx="12"/>
          </p:nvPr>
        </p:nvSpPr>
        <p:spPr/>
        <p:txBody>
          <a:bodyPr/>
          <a:lstStyle>
            <a:lvl1pPr>
              <a:defRPr>
                <a:solidFill>
                  <a:srgbClr val="FFFFFF"/>
                </a:solidFill>
              </a:defRPr>
            </a:lvl1pPr>
          </a:lstStyle>
          <a:p>
            <a:pPr lvl="0"/>
            <a:endParaRPr lang="cs-CZ"/>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cs-CZ" smtClean="0"/>
              <a:t>Kliknutím lze upravit styl.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pPr lvl="0"/>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p:txBody>
          <a:bodyPr/>
          <a:lstStyle/>
          <a:p>
            <a:pPr lvl="0"/>
            <a:fld id="{714395BF-7942-4158-97DB-C2CBA45098CB}" type="slidenum">
              <a:rPr lang="cs-CZ" smtClean="0"/>
              <a:t>‹#›</a:t>
            </a:fld>
            <a:endParaRPr lang="cs-CZ"/>
          </a:p>
        </p:txBody>
      </p:sp>
      <p:sp>
        <p:nvSpPr>
          <p:cNvPr id="8" name="Title 7"/>
          <p:cNvSpPr>
            <a:spLocks noGrp="1"/>
          </p:cNvSpPr>
          <p:nvPr>
            <p:ph type="title"/>
          </p:nvPr>
        </p:nvSpPr>
        <p:spPr/>
        <p:txBody>
          <a:bodyPr/>
          <a:lstStyle/>
          <a:p>
            <a:r>
              <a:rPr lang="cs-CZ" smtClean="0"/>
              <a:t>Kliknutím lze upravit styl.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pPr lvl="0"/>
            <a:endParaRPr lang="cs-CZ"/>
          </a:p>
        </p:txBody>
      </p:sp>
      <p:sp>
        <p:nvSpPr>
          <p:cNvPr id="8" name="Footer Placeholder 7"/>
          <p:cNvSpPr>
            <a:spLocks noGrp="1"/>
          </p:cNvSpPr>
          <p:nvPr>
            <p:ph type="ftr" sz="quarter" idx="11"/>
          </p:nvPr>
        </p:nvSpPr>
        <p:spPr/>
        <p:txBody>
          <a:bodyPr/>
          <a:lstStyle/>
          <a:p>
            <a:pPr lvl="0"/>
            <a:endParaRPr lang="cs-CZ"/>
          </a:p>
        </p:txBody>
      </p:sp>
      <p:sp>
        <p:nvSpPr>
          <p:cNvPr id="9" name="Slide Number Placeholder 8"/>
          <p:cNvSpPr>
            <a:spLocks noGrp="1"/>
          </p:cNvSpPr>
          <p:nvPr>
            <p:ph type="sldNum" sz="quarter" idx="12"/>
          </p:nvPr>
        </p:nvSpPr>
        <p:spPr/>
        <p:txBody>
          <a:bodyPr/>
          <a:lstStyle/>
          <a:p>
            <a:pPr lvl="0"/>
            <a:fld id="{4EE71130-01AB-4F37-8B3D-41F25D4A3ACB}" type="slidenum">
              <a:rPr lang="cs-CZ" smtClean="0"/>
              <a:t>‹#›</a:t>
            </a:fld>
            <a:endParaRPr lang="cs-CZ"/>
          </a:p>
        </p:txBody>
      </p:sp>
      <p:sp>
        <p:nvSpPr>
          <p:cNvPr id="10" name="Title 9"/>
          <p:cNvSpPr>
            <a:spLocks noGrp="1"/>
          </p:cNvSpPr>
          <p:nvPr>
            <p:ph type="title"/>
          </p:nvPr>
        </p:nvSpPr>
        <p:spPr/>
        <p:txBody>
          <a:bodyPr/>
          <a:lstStyle/>
          <a:p>
            <a:r>
              <a:rPr lang="cs-CZ" smtClean="0"/>
              <a:t>Kliknutím lze upravit styl.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lvl="0"/>
            <a:endParaRPr lang="cs-CZ"/>
          </a:p>
        </p:txBody>
      </p:sp>
      <p:sp>
        <p:nvSpPr>
          <p:cNvPr id="4" name="Footer Placeholder 3"/>
          <p:cNvSpPr>
            <a:spLocks noGrp="1"/>
          </p:cNvSpPr>
          <p:nvPr>
            <p:ph type="ftr" sz="quarter" idx="11"/>
          </p:nvPr>
        </p:nvSpPr>
        <p:spPr/>
        <p:txBody>
          <a:bodyPr/>
          <a:lstStyle/>
          <a:p>
            <a:pPr lvl="0"/>
            <a:endParaRPr lang="cs-CZ"/>
          </a:p>
        </p:txBody>
      </p:sp>
      <p:sp>
        <p:nvSpPr>
          <p:cNvPr id="5" name="Slide Number Placeholder 4"/>
          <p:cNvSpPr>
            <a:spLocks noGrp="1"/>
          </p:cNvSpPr>
          <p:nvPr>
            <p:ph type="sldNum" sz="quarter" idx="12"/>
          </p:nvPr>
        </p:nvSpPr>
        <p:spPr/>
        <p:txBody>
          <a:bodyPr/>
          <a:lstStyle/>
          <a:p>
            <a:pPr lvl="0"/>
            <a:fld id="{4B59DF9F-920E-4075-896D-A2BA4DB248C2}" type="slidenum">
              <a:rPr lang="cs-CZ" smtClean="0"/>
              <a:t>‹#›</a:t>
            </a:fld>
            <a:endParaRPr lang="cs-CZ"/>
          </a:p>
        </p:txBody>
      </p:sp>
      <p:sp>
        <p:nvSpPr>
          <p:cNvPr id="6" name="Title 5"/>
          <p:cNvSpPr>
            <a:spLocks noGrp="1"/>
          </p:cNvSpPr>
          <p:nvPr>
            <p:ph type="title"/>
          </p:nvPr>
        </p:nvSpPr>
        <p:spPr/>
        <p:txBody>
          <a:bodyPr/>
          <a:lstStyle/>
          <a:p>
            <a:r>
              <a:rPr lang="cs-CZ" smtClean="0"/>
              <a:t>Kliknutím lze upravit styl.</a:t>
            </a:r>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pPr lvl="0"/>
            <a:endParaRPr lang="cs-CZ"/>
          </a:p>
        </p:txBody>
      </p:sp>
      <p:sp>
        <p:nvSpPr>
          <p:cNvPr id="3" name="Footer Placeholder 2"/>
          <p:cNvSpPr>
            <a:spLocks noGrp="1"/>
          </p:cNvSpPr>
          <p:nvPr>
            <p:ph type="ftr" sz="quarter" idx="11"/>
          </p:nvPr>
        </p:nvSpPr>
        <p:spPr/>
        <p:txBody>
          <a:bodyPr/>
          <a:lstStyle/>
          <a:p>
            <a:pPr lvl="0"/>
            <a:endParaRPr lang="cs-CZ"/>
          </a:p>
        </p:txBody>
      </p:sp>
      <p:sp>
        <p:nvSpPr>
          <p:cNvPr id="4" name="Slide Number Placeholder 3"/>
          <p:cNvSpPr>
            <a:spLocks noGrp="1"/>
          </p:cNvSpPr>
          <p:nvPr>
            <p:ph type="sldNum" sz="quarter" idx="12"/>
          </p:nvPr>
        </p:nvSpPr>
        <p:spPr/>
        <p:txBody>
          <a:bodyPr/>
          <a:lstStyle/>
          <a:p>
            <a:pPr lvl="0"/>
            <a:fld id="{CCD32FF2-465B-4015-AA44-BF04BD8F2AD0}" type="slidenum">
              <a:rPr lang="cs-CZ" smtClean="0"/>
              <a:t>‹#›</a:t>
            </a:fld>
            <a:endParaRPr lang="cs-CZ"/>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lvl="0"/>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pPr lvl="0"/>
            <a:fld id="{58F91E2D-BDAE-40E5-B1EA-D885218BA178}" type="slidenum">
              <a:rPr lang="cs-CZ" smtClean="0"/>
              <a:t>‹#›</a:t>
            </a:fld>
            <a:endParaRPr lang="cs-CZ"/>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cs-CZ" smtClean="0"/>
              <a:t>Kliknutím lze upravit styl.</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pPr lvl="0"/>
            <a:endParaRPr lang="cs-CZ"/>
          </a:p>
        </p:txBody>
      </p:sp>
      <p:sp>
        <p:nvSpPr>
          <p:cNvPr id="6" name="Footer Placeholder 5"/>
          <p:cNvSpPr>
            <a:spLocks noGrp="1"/>
          </p:cNvSpPr>
          <p:nvPr>
            <p:ph type="ftr" sz="quarter" idx="11"/>
          </p:nvPr>
        </p:nvSpPr>
        <p:spPr/>
        <p:txBody>
          <a:bodyPr/>
          <a:lstStyle/>
          <a:p>
            <a:pPr lvl="0"/>
            <a:endParaRPr lang="cs-CZ"/>
          </a:p>
        </p:txBody>
      </p:sp>
      <p:sp>
        <p:nvSpPr>
          <p:cNvPr id="7" name="Slide Number Placeholder 6"/>
          <p:cNvSpPr>
            <a:spLocks noGrp="1"/>
          </p:cNvSpPr>
          <p:nvPr>
            <p:ph type="sldNum" sz="quarter" idx="12"/>
          </p:nvPr>
        </p:nvSpPr>
        <p:spPr/>
        <p:txBody>
          <a:bodyPr/>
          <a:lstStyle/>
          <a:p>
            <a:pPr lvl="0"/>
            <a:fld id="{527D7ACA-50F7-4F17-87CC-FE374A22AA53}" type="slidenum">
              <a:rPr lang="cs-CZ" smtClean="0"/>
              <a:t>‹#›</a:t>
            </a:fld>
            <a:endParaRPr lang="cs-CZ"/>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cs-CZ" smtClean="0"/>
              <a:t>Kliknutím lze upravit styl.</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cs-CZ" smtClean="0"/>
              <a:t>Kliknutím lze upravit styl.</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pPr lvl="0"/>
            <a:endParaRPr lang="cs-CZ"/>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pPr lvl="0"/>
            <a:endParaRPr lang="cs-CZ"/>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pPr lvl="0"/>
            <a:fld id="{3DD2B3A5-85F4-45A2-A7DC-A0A9F4A1750D}"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www.drogovaporadna.cz/"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adiktologie.cz/"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drogy-info.cz/"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Rectangle 1"/>
          <p:cNvSpPr txBox="1"/>
          <p:nvPr/>
        </p:nvSpPr>
        <p:spPr>
          <a:xfrm>
            <a:off x="467545" y="2012896"/>
            <a:ext cx="6120680" cy="1200240"/>
          </a:xfrm>
          <a:prstGeom prst="rect">
            <a:avLst/>
          </a:prstGeom>
          <a:noFill/>
          <a:ln>
            <a:noFill/>
          </a:ln>
        </p:spPr>
        <p:txBody>
          <a:bodyPr vert="horz" wrap="square" lIns="91440" tIns="45720" rIns="91440" bIns="45720" anchor="b" anchorCtr="1" compatLnSpc="1"/>
          <a:lstStyle/>
          <a:p>
            <a:pPr marL="0" marR="0" lvl="0" indent="0" algn="ctr" defTabSz="914400" rtl="0" fontAlgn="auto" hangingPunct="1">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3600" b="1" i="0" u="none" strike="noStrike" kern="1200" cap="none" spc="0" baseline="0" dirty="0">
                <a:solidFill>
                  <a:srgbClr val="FFFFFF"/>
                </a:solidFill>
                <a:uFillTx/>
                <a:latin typeface="Arial"/>
              </a:rPr>
              <a:t>PROBLEMATIKA </a:t>
            </a:r>
            <a:endParaRPr lang="cs-CZ" sz="3600" b="1" i="0" u="none" strike="noStrike" kern="1200" cap="none" spc="0" baseline="0" dirty="0" smtClean="0">
              <a:solidFill>
                <a:srgbClr val="FFFFFF"/>
              </a:solidFill>
              <a:uFillTx/>
              <a:latin typeface="Arial"/>
            </a:endParaRPr>
          </a:p>
          <a:p>
            <a:pPr marL="0" marR="0" lvl="0" indent="0" algn="ctr" defTabSz="914400" rtl="0" fontAlgn="auto" hangingPunct="1">
              <a:lnSpc>
                <a:spcPct val="100000"/>
              </a:lnSpc>
              <a:spcBef>
                <a:spcPts val="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3600" b="1" i="0" u="none" strike="noStrike" kern="1200" cap="none" spc="0" baseline="0" dirty="0" smtClean="0">
                <a:solidFill>
                  <a:srgbClr val="FFFFFF"/>
                </a:solidFill>
                <a:uFillTx/>
                <a:latin typeface="Arial"/>
              </a:rPr>
              <a:t>ZÁVISLOSTÍ</a:t>
            </a:r>
            <a:endParaRPr lang="cs-CZ" sz="3600" b="1" i="0" u="none" strike="noStrike" kern="1200" cap="none" spc="0" baseline="0" dirty="0">
              <a:solidFill>
                <a:srgbClr val="FFFFFF"/>
              </a:solidFill>
              <a:uFillTx/>
              <a:latin typeface="Arial"/>
            </a:endParaRPr>
          </a:p>
        </p:txBody>
      </p:sp>
      <p:sp>
        <p:nvSpPr>
          <p:cNvPr id="3" name="Rectangle 2"/>
          <p:cNvSpPr txBox="1">
            <a:spLocks noGrp="1"/>
          </p:cNvSpPr>
          <p:nvPr>
            <p:ph type="subTitle" idx="1"/>
          </p:nvPr>
        </p:nvSpPr>
        <p:spPr>
          <a:xfrm>
            <a:off x="1331640" y="3573016"/>
            <a:ext cx="4536504" cy="1008112"/>
          </a:xfrm>
        </p:spPr>
        <p:txBody>
          <a:bodyPr lIns="90004" tIns="46798" rIns="90004" bIns="46798"/>
          <a:lstStyle/>
          <a:p>
            <a:pPr lvl="0">
              <a:lnSpc>
                <a:spcPct val="8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2000" b="1" dirty="0">
                <a:latin typeface="Arial"/>
              </a:rPr>
              <a:t>PhDr. Anna </a:t>
            </a:r>
            <a:r>
              <a:rPr lang="cs-CZ" sz="2000" b="1" dirty="0" err="1">
                <a:latin typeface="Arial"/>
              </a:rPr>
              <a:t>Nohýnková</a:t>
            </a:r>
            <a:r>
              <a:rPr lang="cs-CZ" sz="2000" b="1" dirty="0">
                <a:latin typeface="Arial"/>
              </a:rPr>
              <a:t>, Ph.D</a:t>
            </a:r>
            <a:r>
              <a:rPr lang="cs-CZ" sz="2000" b="1" dirty="0" smtClean="0">
                <a:latin typeface="Arial"/>
              </a:rPr>
              <a:t>.</a:t>
            </a:r>
            <a:endParaRPr lang="cs-CZ" sz="2000"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Rectangle 2"/>
          <p:cNvSpPr txBox="1">
            <a:spLocks noGrp="1"/>
          </p:cNvSpPr>
          <p:nvPr>
            <p:ph idx="1"/>
          </p:nvPr>
        </p:nvSpPr>
        <p:spPr>
          <a:xfrm>
            <a:off x="323528" y="1844824"/>
            <a:ext cx="8496944" cy="4608512"/>
          </a:xfrm>
        </p:spPr>
        <p:txBody>
          <a:bodyPr/>
          <a:lstStyle/>
          <a:p>
            <a:pPr marL="0" indent="0">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b="1" dirty="0" smtClean="0">
                <a:latin typeface="Arial"/>
              </a:rPr>
              <a:t>I. BIOLOGICKÉ FAKTORY</a:t>
            </a:r>
          </a:p>
          <a:p>
            <a:pPr marL="617220" lvl="1" indent="-342900">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2000" b="1" dirty="0" smtClean="0">
                <a:latin typeface="Arial"/>
              </a:rPr>
              <a:t>prenatální </a:t>
            </a:r>
            <a:r>
              <a:rPr lang="cs-CZ" sz="2000" b="1" dirty="0">
                <a:latin typeface="Arial"/>
              </a:rPr>
              <a:t>vlivy </a:t>
            </a:r>
            <a:r>
              <a:rPr lang="cs-CZ" sz="2000" dirty="0">
                <a:latin typeface="Arial"/>
              </a:rPr>
              <a:t>(</a:t>
            </a:r>
            <a:r>
              <a:rPr lang="cs-CZ" sz="2000" dirty="0" smtClean="0">
                <a:latin typeface="Arial"/>
              </a:rPr>
              <a:t>alkoholismus/toxikomanie </a:t>
            </a:r>
            <a:r>
              <a:rPr lang="cs-CZ" sz="2000" dirty="0">
                <a:latin typeface="Arial"/>
              </a:rPr>
              <a:t>matky v </a:t>
            </a:r>
            <a:r>
              <a:rPr lang="cs-CZ" sz="2000" dirty="0" smtClean="0">
                <a:latin typeface="Arial"/>
              </a:rPr>
              <a:t>graviditě)</a:t>
            </a:r>
          </a:p>
          <a:p>
            <a:pPr marL="617220" lvl="1" indent="-342900">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2000" b="1" dirty="0" smtClean="0">
                <a:latin typeface="Arial"/>
              </a:rPr>
              <a:t>perinatální </a:t>
            </a:r>
            <a:r>
              <a:rPr lang="cs-CZ" sz="2000" b="1" dirty="0">
                <a:latin typeface="Arial"/>
              </a:rPr>
              <a:t>vlivy </a:t>
            </a:r>
            <a:r>
              <a:rPr lang="cs-CZ" sz="2000" dirty="0">
                <a:latin typeface="Arial"/>
              </a:rPr>
              <a:t>(použití tlumivých látek v době porodního </a:t>
            </a:r>
            <a:r>
              <a:rPr lang="cs-CZ" sz="2000" dirty="0" smtClean="0">
                <a:latin typeface="Arial"/>
              </a:rPr>
              <a:t>stresu)</a:t>
            </a:r>
          </a:p>
          <a:p>
            <a:pPr marL="617220" lvl="1" indent="-342900">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2000" b="1" dirty="0" smtClean="0">
                <a:latin typeface="Arial"/>
              </a:rPr>
              <a:t>postnatální </a:t>
            </a:r>
            <a:r>
              <a:rPr lang="cs-CZ" sz="2000" b="1" dirty="0">
                <a:latin typeface="Arial"/>
              </a:rPr>
              <a:t>vlivy </a:t>
            </a:r>
            <a:r>
              <a:rPr lang="cs-CZ" sz="2000" dirty="0">
                <a:latin typeface="Arial"/>
              </a:rPr>
              <a:t>(psychomotorický vývoj, traumata, </a:t>
            </a:r>
            <a:r>
              <a:rPr lang="cs-CZ" sz="2000" dirty="0" smtClean="0">
                <a:latin typeface="Arial"/>
              </a:rPr>
              <a:t>nemoci)</a:t>
            </a:r>
          </a:p>
          <a:p>
            <a:pPr marL="617220" lvl="1" indent="-342900">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2000" b="1" dirty="0" smtClean="0">
                <a:latin typeface="Arial"/>
              </a:rPr>
              <a:t>genetické </a:t>
            </a:r>
            <a:r>
              <a:rPr lang="cs-CZ" sz="2000" b="1" dirty="0">
                <a:latin typeface="Arial"/>
              </a:rPr>
              <a:t>vlivy </a:t>
            </a:r>
            <a:r>
              <a:rPr lang="cs-CZ" sz="2000" dirty="0">
                <a:latin typeface="Arial"/>
              </a:rPr>
              <a:t>(vrozená vyšší tolerance vůči alkoholu u potomků rodičů alkoholiků</a:t>
            </a:r>
            <a:r>
              <a:rPr lang="cs-CZ" sz="2000" dirty="0" smtClean="0">
                <a:latin typeface="Arial"/>
              </a:rPr>
              <a:t>)</a:t>
            </a:r>
          </a:p>
          <a:p>
            <a:pPr marL="274320" lvl="1" indent="0">
              <a:buNone/>
              <a:tabLst>
                <a:tab pos="912808" algn="l"/>
                <a:tab pos="1827208" algn="l"/>
                <a:tab pos="2741608" algn="l"/>
                <a:tab pos="3656008" algn="l"/>
                <a:tab pos="4570408" algn="l"/>
                <a:tab pos="5484808" algn="l"/>
                <a:tab pos="6399208" algn="l"/>
                <a:tab pos="7313608" algn="l"/>
                <a:tab pos="8228008" algn="l"/>
                <a:tab pos="9142408" algn="l"/>
                <a:tab pos="10056808" algn="l"/>
              </a:tabLst>
            </a:pPr>
            <a:endParaRPr lang="cs-CZ" sz="2000" dirty="0">
              <a:latin typeface="Arial"/>
            </a:endParaRPr>
          </a:p>
          <a:p>
            <a:pPr marL="0" indent="0">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b="1" dirty="0">
                <a:latin typeface="Arial"/>
              </a:rPr>
              <a:t>II. PSYCHOLOGICKÉ FAKTORY </a:t>
            </a:r>
          </a:p>
          <a:p>
            <a:pPr marL="558800" lvl="1" indent="-285750">
              <a:buClr>
                <a:srgbClr val="284C6A"/>
              </a:buClr>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2000" dirty="0">
                <a:latin typeface="Arial"/>
              </a:rPr>
              <a:t>působí již v </a:t>
            </a:r>
            <a:r>
              <a:rPr lang="cs-CZ" sz="2000" dirty="0" err="1">
                <a:latin typeface="Arial"/>
              </a:rPr>
              <a:t>pre</a:t>
            </a:r>
            <a:r>
              <a:rPr lang="cs-CZ" sz="2000" dirty="0">
                <a:latin typeface="Arial"/>
              </a:rPr>
              <a:t> a perinatálním období (přenos prožitků matky na dítě), postnatální péče (přiměřené uspokojování potřeb dítěte), podpora v období </a:t>
            </a:r>
            <a:r>
              <a:rPr lang="cs-CZ" sz="2000" dirty="0" smtClean="0">
                <a:latin typeface="Arial"/>
              </a:rPr>
              <a:t>dospívání</a:t>
            </a:r>
          </a:p>
          <a:p>
            <a:pPr marL="0" indent="0">
              <a:buClr>
                <a:srgbClr val="284C6A"/>
              </a:buClr>
              <a:buNone/>
              <a:tabLst>
                <a:tab pos="912808" algn="l"/>
                <a:tab pos="1827208" algn="l"/>
                <a:tab pos="2741608" algn="l"/>
                <a:tab pos="3656008" algn="l"/>
                <a:tab pos="4570408" algn="l"/>
                <a:tab pos="5484808" algn="l"/>
                <a:tab pos="6399208" algn="l"/>
                <a:tab pos="7313608" algn="l"/>
                <a:tab pos="8228008" algn="l"/>
                <a:tab pos="9142408" algn="l"/>
                <a:tab pos="10056808" algn="l"/>
              </a:tabLst>
            </a:pPr>
            <a:endParaRPr lang="cs-CZ" dirty="0">
              <a:latin typeface="Arial"/>
            </a:endParaRPr>
          </a:p>
        </p:txBody>
      </p:sp>
      <p:sp>
        <p:nvSpPr>
          <p:cNvPr id="3" name="Rectangle 1"/>
          <p:cNvSpPr txBox="1">
            <a:spLocks noGrp="1"/>
          </p:cNvSpPr>
          <p:nvPr>
            <p:ph type="title"/>
          </p:nvPr>
        </p:nvSpPr>
        <p:spPr>
          <a:xfrm>
            <a:off x="251524" y="260649"/>
            <a:ext cx="8179289" cy="1224134"/>
          </a:xfrm>
        </p:spPr>
        <p:txBody>
          <a:bodyPr>
            <a:normAutofit fontScale="90000"/>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dirty="0"/>
              <a:t/>
            </a:r>
            <a:br>
              <a:rPr lang="cs-CZ" b="1" dirty="0"/>
            </a:br>
            <a:r>
              <a:rPr lang="cs-CZ" b="1" dirty="0"/>
              <a:t/>
            </a:r>
            <a:br>
              <a:rPr lang="cs-CZ" b="1" dirty="0"/>
            </a:br>
            <a:r>
              <a:rPr lang="cs-CZ" b="1" dirty="0">
                <a:latin typeface="Arial"/>
              </a:rPr>
              <a:t>Bio-psycho-</a:t>
            </a:r>
            <a:r>
              <a:rPr lang="cs-CZ" b="1" dirty="0" err="1">
                <a:latin typeface="Arial"/>
              </a:rPr>
              <a:t>socio</a:t>
            </a:r>
            <a:r>
              <a:rPr lang="cs-CZ" b="1" dirty="0">
                <a:latin typeface="Arial"/>
              </a:rPr>
              <a:t>-spirituální model </a:t>
            </a:r>
            <a:r>
              <a:rPr lang="cs-CZ" b="1" dirty="0" smtClean="0">
                <a:latin typeface="Arial"/>
              </a:rPr>
              <a:t>závislosti</a:t>
            </a:r>
            <a:r>
              <a:rPr lang="cs-CZ" sz="3000" b="1" dirty="0" smtClean="0"/>
              <a:t/>
            </a:r>
            <a:br>
              <a:rPr lang="cs-CZ" sz="3000" b="1" dirty="0" smtClean="0"/>
            </a:br>
            <a:r>
              <a:rPr lang="cs-CZ" b="1" dirty="0"/>
              <a:t/>
            </a:r>
            <a:br>
              <a:rPr lang="cs-CZ" b="1" dirty="0"/>
            </a:br>
            <a:endParaRPr lang="cs-CZ"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Rectangle 2"/>
          <p:cNvSpPr txBox="1">
            <a:spLocks noGrp="1"/>
          </p:cNvSpPr>
          <p:nvPr>
            <p:ph idx="1"/>
          </p:nvPr>
        </p:nvSpPr>
        <p:spPr>
          <a:xfrm>
            <a:off x="323528" y="1772816"/>
            <a:ext cx="8496944" cy="4752528"/>
          </a:xfrm>
        </p:spPr>
        <p:txBody>
          <a:bodyPr>
            <a:noAutofit/>
          </a:bodyPr>
          <a:lstStyle/>
          <a:p>
            <a:pPr marL="700088" lvl="1" indent="-342900">
              <a:lnSpc>
                <a:spcPct val="110000"/>
              </a:lnSpc>
              <a:buClr>
                <a:srgbClr val="284C6A"/>
              </a:buClr>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2000" dirty="0">
                <a:latin typeface="Arial" panose="020B0604020202020204" pitchFamily="34" charset="0"/>
                <a:cs typeface="Arial" panose="020B0604020202020204" pitchFamily="34" charset="0"/>
              </a:rPr>
              <a:t>duševní poruchy (deprese, úzkost, psychóza) → </a:t>
            </a:r>
            <a:r>
              <a:rPr lang="cs-CZ" sz="2000" dirty="0" err="1" smtClean="0">
                <a:latin typeface="Arial" panose="020B0604020202020204" pitchFamily="34" charset="0"/>
                <a:cs typeface="Arial" panose="020B0604020202020204" pitchFamily="34" charset="0"/>
              </a:rPr>
              <a:t>sebemedikace</a:t>
            </a:r>
            <a:endParaRPr lang="cs-CZ" sz="2000" dirty="0">
              <a:latin typeface="Arial" panose="020B0604020202020204" pitchFamily="34" charset="0"/>
              <a:cs typeface="Arial" panose="020B0604020202020204" pitchFamily="34" charset="0"/>
            </a:endParaRPr>
          </a:p>
          <a:p>
            <a:pPr marL="630238" lvl="1" indent="-273050">
              <a:lnSpc>
                <a:spcPct val="110000"/>
              </a:lnSpc>
              <a:buClr>
                <a:srgbClr val="284C6A"/>
              </a:buClr>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2000" dirty="0" smtClean="0">
                <a:latin typeface="Arial" panose="020B0604020202020204" pitchFamily="34" charset="0"/>
                <a:cs typeface="Arial" panose="020B0604020202020204" pitchFamily="34" charset="0"/>
              </a:rPr>
              <a:t>důsledky </a:t>
            </a:r>
            <a:r>
              <a:rPr lang="cs-CZ" sz="2000" dirty="0">
                <a:latin typeface="Arial" panose="020B0604020202020204" pitchFamily="34" charset="0"/>
                <a:cs typeface="Arial" panose="020B0604020202020204" pitchFamily="34" charset="0"/>
              </a:rPr>
              <a:t>abúzu: alkohol → úzkosti, deprese; stimulancia → paranoidní stavy; halucinogeny → poruchy identity </a:t>
            </a:r>
          </a:p>
          <a:p>
            <a:pPr marL="341308" lvl="0" indent="-339727">
              <a:lnSpc>
                <a:spcPct val="11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endParaRPr lang="cs-CZ" b="1" dirty="0">
              <a:latin typeface="Arial" panose="020B0604020202020204" pitchFamily="34" charset="0"/>
              <a:cs typeface="Arial" panose="020B0604020202020204" pitchFamily="34" charset="0"/>
            </a:endParaRPr>
          </a:p>
          <a:p>
            <a:pPr marL="341308" lvl="0" indent="-339727">
              <a:lnSpc>
                <a:spcPct val="11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r>
              <a:rPr lang="cs-CZ" b="1" dirty="0">
                <a:latin typeface="Arial" panose="020B0604020202020204" pitchFamily="34" charset="0"/>
                <a:cs typeface="Arial" panose="020B0604020202020204" pitchFamily="34" charset="0"/>
              </a:rPr>
              <a:t>III. </a:t>
            </a:r>
            <a:r>
              <a:rPr lang="cs-CZ" b="1" dirty="0" smtClean="0">
                <a:latin typeface="Arial" panose="020B0604020202020204" pitchFamily="34" charset="0"/>
                <a:cs typeface="Arial" panose="020B0604020202020204" pitchFamily="34" charset="0"/>
              </a:rPr>
              <a:t>SOCIÁLNÍ FAKTORY </a:t>
            </a:r>
          </a:p>
          <a:p>
            <a:pPr marL="700088" indent="-342900">
              <a:lnSpc>
                <a:spcPct val="110000"/>
              </a:lnSpc>
              <a:buClr>
                <a:srgbClr val="284C6A"/>
              </a:buClr>
              <a:tabLst>
                <a:tab pos="911216" algn="l"/>
                <a:tab pos="1825616" algn="l"/>
                <a:tab pos="2740016" algn="l"/>
                <a:tab pos="3654416" algn="l"/>
                <a:tab pos="4568816" algn="l"/>
                <a:tab pos="5483216" algn="l"/>
                <a:tab pos="6397616" algn="l"/>
                <a:tab pos="7312016" algn="l"/>
                <a:tab pos="8226416" algn="l"/>
                <a:tab pos="9140816" algn="l"/>
                <a:tab pos="10055216" algn="l"/>
              </a:tabLst>
            </a:pPr>
            <a:r>
              <a:rPr lang="cs-CZ" dirty="0" smtClean="0">
                <a:latin typeface="Arial" panose="020B0604020202020204" pitchFamily="34" charset="0"/>
                <a:cs typeface="Arial" panose="020B0604020202020204" pitchFamily="34" charset="0"/>
              </a:rPr>
              <a:t>kontext</a:t>
            </a:r>
            <a:r>
              <a:rPr lang="cs-CZ" dirty="0">
                <a:latin typeface="Arial" panose="020B0604020202020204" pitchFamily="34" charset="0"/>
                <a:cs typeface="Arial" panose="020B0604020202020204" pitchFamily="34" charset="0"/>
              </a:rPr>
              <a:t>, vztahy s okolím (rodinné vztahy), význam identifikačních vzorů, abúzus v rodině, vrstevníci (parta)</a:t>
            </a:r>
          </a:p>
          <a:p>
            <a:pPr marL="341308" lvl="0" indent="-339727">
              <a:lnSpc>
                <a:spcPct val="11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endParaRPr lang="cs-CZ" b="1" dirty="0">
              <a:latin typeface="Arial" panose="020B0604020202020204" pitchFamily="34" charset="0"/>
              <a:cs typeface="Arial" panose="020B0604020202020204" pitchFamily="34" charset="0"/>
            </a:endParaRPr>
          </a:p>
          <a:p>
            <a:pPr marL="341308" lvl="0" indent="-339727">
              <a:lnSpc>
                <a:spcPct val="11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r>
              <a:rPr lang="cs-CZ" b="1" dirty="0">
                <a:latin typeface="Arial" panose="020B0604020202020204" pitchFamily="34" charset="0"/>
                <a:cs typeface="Arial" panose="020B0604020202020204" pitchFamily="34" charset="0"/>
              </a:rPr>
              <a:t>IV. </a:t>
            </a:r>
            <a:r>
              <a:rPr lang="cs-CZ" b="1" dirty="0" smtClean="0">
                <a:latin typeface="Arial" panose="020B0604020202020204" pitchFamily="34" charset="0"/>
                <a:cs typeface="Arial" panose="020B0604020202020204" pitchFamily="34" charset="0"/>
              </a:rPr>
              <a:t>SPIRITUÁLNÍ FAKTORY </a:t>
            </a:r>
          </a:p>
          <a:p>
            <a:pPr marL="700088" indent="-342900">
              <a:lnSpc>
                <a:spcPct val="110000"/>
              </a:lnSpc>
              <a:buClr>
                <a:srgbClr val="284C6A"/>
              </a:buClr>
              <a:tabLst>
                <a:tab pos="911216" algn="l"/>
                <a:tab pos="1825616" algn="l"/>
                <a:tab pos="2740016" algn="l"/>
                <a:tab pos="3654416" algn="l"/>
                <a:tab pos="4568816" algn="l"/>
                <a:tab pos="5483216" algn="l"/>
                <a:tab pos="6397616" algn="l"/>
                <a:tab pos="7312016" algn="l"/>
                <a:tab pos="8226416" algn="l"/>
                <a:tab pos="9140816" algn="l"/>
                <a:tab pos="10055216" algn="l"/>
              </a:tabLst>
            </a:pPr>
            <a:r>
              <a:rPr lang="cs-CZ" dirty="0" smtClean="0">
                <a:latin typeface="Arial" panose="020B0604020202020204" pitchFamily="34" charset="0"/>
                <a:cs typeface="Arial" panose="020B0604020202020204" pitchFamily="34" charset="0"/>
              </a:rPr>
              <a:t>existenciální </a:t>
            </a:r>
            <a:r>
              <a:rPr lang="cs-CZ" dirty="0">
                <a:latin typeface="Arial" panose="020B0604020202020204" pitchFamily="34" charset="0"/>
                <a:cs typeface="Arial" panose="020B0604020202020204" pitchFamily="34" charset="0"/>
              </a:rPr>
              <a:t>prázdno, deprese, ztráta smyslu bytí atp., závislost jako duchovní krize, žízeň po celistvosti</a:t>
            </a:r>
          </a:p>
        </p:txBody>
      </p:sp>
      <p:sp>
        <p:nvSpPr>
          <p:cNvPr id="3" name="Rectangle 1"/>
          <p:cNvSpPr txBox="1">
            <a:spLocks noGrp="1"/>
          </p:cNvSpPr>
          <p:nvPr>
            <p:ph type="title"/>
          </p:nvPr>
        </p:nvSpPr>
        <p:spPr>
          <a:xfrm>
            <a:off x="179515" y="188640"/>
            <a:ext cx="8784979" cy="1296143"/>
          </a:xfrm>
        </p:spPr>
        <p:txBody>
          <a:bodyPr>
            <a:normAutofit fontScale="90000"/>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a:t/>
            </a:r>
            <a:br>
              <a:rPr lang="cs-CZ" b="1"/>
            </a:br>
            <a:r>
              <a:rPr lang="cs-CZ" sz="3100" b="1">
                <a:latin typeface="Arial"/>
              </a:rPr>
              <a:t>Bio-psycho-socio-spirituální model závislosti</a:t>
            </a:r>
            <a:r>
              <a:rPr lang="cs-CZ" b="1">
                <a:latin typeface="Arial"/>
              </a:rPr>
              <a:t/>
            </a:r>
            <a:br>
              <a:rPr lang="cs-CZ" b="1">
                <a:latin typeface="Arial"/>
              </a:rPr>
            </a:br>
            <a:endParaRPr lang="cs-CZ" b="1">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ext Box 1"/>
          <p:cNvSpPr txBox="1"/>
          <p:nvPr/>
        </p:nvSpPr>
        <p:spPr>
          <a:xfrm>
            <a:off x="457200" y="471492"/>
            <a:ext cx="8077196" cy="5884858"/>
          </a:xfrm>
          <a:prstGeom prst="rect">
            <a:avLst/>
          </a:prstGeom>
          <a:noFill/>
          <a:ln>
            <a:noFill/>
          </a:ln>
        </p:spPr>
        <p:txBody>
          <a:bodyPr vert="horz" wrap="square" lIns="0" tIns="0" rIns="0" bIns="0" anchor="ctr" anchorCtr="1" compatLnSpc="1"/>
          <a:lstStyle/>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3600" b="1" i="0" u="none" strike="noStrike" kern="1200" cap="none" spc="0" baseline="0" dirty="0">
                <a:solidFill>
                  <a:srgbClr val="48231E"/>
                </a:solidFill>
                <a:uFillTx/>
                <a:latin typeface="Arial"/>
              </a:rPr>
              <a:t>KLINICKÉ STAVY SPOJENÉ S UŽÍVÁNÍM </a:t>
            </a:r>
            <a:r>
              <a:rPr lang="cs-CZ" sz="3600" b="1" dirty="0" smtClean="0">
                <a:solidFill>
                  <a:srgbClr val="48231E"/>
                </a:solidFill>
                <a:latin typeface="Arial"/>
              </a:rPr>
              <a:t>PSYCHOAKTIVNÍCH LÁTEK</a:t>
            </a:r>
            <a:endParaRPr lang="cs-CZ" sz="3600" b="1" i="0" u="none" strike="noStrike" kern="1200" cap="none" spc="0" baseline="0" dirty="0">
              <a:solidFill>
                <a:srgbClr val="48231E"/>
              </a:solidFill>
              <a:uFillTx/>
              <a:latin typeface="Arial"/>
            </a:endParaRPr>
          </a:p>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2000" b="1" i="0" u="none" strike="noStrike" kern="1200" cap="none" spc="0" baseline="0" dirty="0">
                <a:solidFill>
                  <a:srgbClr val="48231E"/>
                </a:solidFill>
                <a:uFillTx/>
                <a:latin typeface="Arial"/>
              </a:rPr>
              <a:t>MKN 10: F10-F19 Duševní poruchy a poruchy chování vyvolané užíváním psychoaktivních látek </a:t>
            </a:r>
            <a:endParaRPr lang="cs-CZ" sz="2000" b="0" i="0" u="none" strike="noStrike" kern="1200" cap="none" spc="0" baseline="0" dirty="0">
              <a:solidFill>
                <a:srgbClr val="48231E"/>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Rectangle 2"/>
          <p:cNvSpPr txBox="1">
            <a:spLocks noGrp="1"/>
          </p:cNvSpPr>
          <p:nvPr>
            <p:ph idx="1"/>
          </p:nvPr>
        </p:nvSpPr>
        <p:spPr>
          <a:xfrm>
            <a:off x="179512" y="1628800"/>
            <a:ext cx="8784976" cy="5040560"/>
          </a:xfrm>
        </p:spPr>
        <p:txBody>
          <a:bodyPr>
            <a:noAutofit/>
          </a:bodyPr>
          <a:lstStyle/>
          <a:p>
            <a:pPr marL="84138"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smtClean="0">
                <a:latin typeface="Arial"/>
              </a:rPr>
              <a:t>= přechodný </a:t>
            </a:r>
            <a:r>
              <a:rPr lang="cs-CZ" b="1" dirty="0">
                <a:latin typeface="Arial"/>
              </a:rPr>
              <a:t>stav, který následuje po užití </a:t>
            </a:r>
            <a:r>
              <a:rPr lang="cs-CZ" b="1" dirty="0" smtClean="0">
                <a:latin typeface="Arial"/>
              </a:rPr>
              <a:t>PL; vede </a:t>
            </a:r>
            <a:r>
              <a:rPr lang="cs-CZ" b="1" dirty="0">
                <a:latin typeface="Arial"/>
              </a:rPr>
              <a:t>ke změnám </a:t>
            </a:r>
            <a:r>
              <a:rPr lang="cs-CZ" b="1" dirty="0" smtClean="0">
                <a:latin typeface="Arial"/>
              </a:rPr>
              <a:t>chování</a:t>
            </a:r>
            <a:r>
              <a:rPr lang="cs-CZ" b="1" dirty="0">
                <a:latin typeface="Arial"/>
              </a:rPr>
              <a:t>, psychických funkcí a funkcí tělesných </a:t>
            </a:r>
            <a:r>
              <a:rPr lang="cs-CZ" b="1" dirty="0" smtClean="0">
                <a:latin typeface="Arial"/>
              </a:rPr>
              <a:t>orgánů</a:t>
            </a:r>
          </a:p>
          <a:p>
            <a:pPr marL="84138"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b="1" dirty="0" smtClean="0">
              <a:latin typeface="Arial"/>
            </a:endParaRPr>
          </a:p>
          <a:p>
            <a:pPr marL="461964" indent="-342900">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smtClean="0">
                <a:latin typeface="Arial"/>
              </a:rPr>
              <a:t>účinek </a:t>
            </a:r>
            <a:r>
              <a:rPr lang="cs-CZ" dirty="0">
                <a:latin typeface="Arial"/>
              </a:rPr>
              <a:t>se liší dle dávky, způsobu aplikace, okolností požití, tělesného stavu, premorbidní </a:t>
            </a:r>
            <a:r>
              <a:rPr lang="cs-CZ" dirty="0" smtClean="0">
                <a:latin typeface="Arial"/>
              </a:rPr>
              <a:t>osobnosti</a:t>
            </a:r>
          </a:p>
          <a:p>
            <a:pPr marL="119064"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b="1" dirty="0">
              <a:latin typeface="Arial"/>
            </a:endParaRPr>
          </a:p>
          <a:p>
            <a:pPr marL="461964" indent="-342900">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smtClean="0">
                <a:latin typeface="Arial"/>
              </a:rPr>
              <a:t>dg. kritéria (MKN-10): </a:t>
            </a:r>
          </a:p>
          <a:p>
            <a:pPr marL="631508" lvl="1" indent="-352425">
              <a:buClr>
                <a:srgbClr val="4F261E"/>
              </a:buClr>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sz="2000" dirty="0" smtClean="0">
                <a:latin typeface="Arial"/>
              </a:rPr>
              <a:t>1</a:t>
            </a:r>
            <a:r>
              <a:rPr lang="cs-CZ" sz="2000" dirty="0">
                <a:latin typeface="Arial"/>
              </a:rPr>
              <a:t>) jasný důkaz o stávajícím užívání PL v </a:t>
            </a:r>
            <a:r>
              <a:rPr lang="cs-CZ" sz="2000" dirty="0" smtClean="0">
                <a:latin typeface="Arial"/>
              </a:rPr>
              <a:t>dávkách odpovídajících </a:t>
            </a:r>
            <a:r>
              <a:rPr lang="cs-CZ" sz="2000" dirty="0">
                <a:latin typeface="Arial"/>
              </a:rPr>
              <a:t>intoxikaci</a:t>
            </a:r>
          </a:p>
          <a:p>
            <a:pPr marL="631508" lvl="1" indent="-352425">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sz="2000" dirty="0" smtClean="0">
                <a:latin typeface="Arial"/>
              </a:rPr>
              <a:t>2</a:t>
            </a:r>
            <a:r>
              <a:rPr lang="cs-CZ" sz="2000" dirty="0">
                <a:latin typeface="Arial"/>
              </a:rPr>
              <a:t>) příznaky intoxikace </a:t>
            </a:r>
            <a:r>
              <a:rPr lang="cs-CZ" sz="2000" dirty="0" smtClean="0">
                <a:latin typeface="Arial"/>
              </a:rPr>
              <a:t>odpovídají účinkům </a:t>
            </a:r>
            <a:r>
              <a:rPr lang="cs-CZ" sz="2000" dirty="0">
                <a:latin typeface="Arial"/>
              </a:rPr>
              <a:t>dané PL, působí klinicky významné </a:t>
            </a:r>
            <a:r>
              <a:rPr lang="cs-CZ" sz="2000" b="1" dirty="0">
                <a:latin typeface="Arial"/>
              </a:rPr>
              <a:t>narušení úrovně vědomí, poznávání, vnímání, emotivity, chování</a:t>
            </a:r>
          </a:p>
          <a:p>
            <a:pPr marL="631508" lvl="1" indent="-357188">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sz="2000" dirty="0" smtClean="0">
                <a:latin typeface="Arial"/>
              </a:rPr>
              <a:t>3</a:t>
            </a:r>
            <a:r>
              <a:rPr lang="cs-CZ" sz="2000" dirty="0">
                <a:latin typeface="Arial"/>
              </a:rPr>
              <a:t>) příznaky není možné vysvětlit jinak (somatickou či jinou </a:t>
            </a:r>
            <a:r>
              <a:rPr lang="cs-CZ" sz="2000" dirty="0" smtClean="0">
                <a:latin typeface="Arial"/>
              </a:rPr>
              <a:t>duševní </a:t>
            </a:r>
            <a:r>
              <a:rPr lang="cs-CZ" sz="2000" dirty="0">
                <a:latin typeface="Arial"/>
              </a:rPr>
              <a:t>poruchou</a:t>
            </a:r>
            <a:r>
              <a:rPr lang="cs-CZ" sz="2000" dirty="0" smtClean="0">
                <a:latin typeface="Arial"/>
              </a:rPr>
              <a:t>)</a:t>
            </a:r>
          </a:p>
          <a:p>
            <a:pPr marL="357188" lvl="0" indent="-357188">
              <a:lnSpc>
                <a:spcPct val="120000"/>
              </a:lnSpc>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dirty="0" smtClean="0">
              <a:latin typeface="Arial"/>
            </a:endParaRPr>
          </a:p>
          <a:p>
            <a:pPr marL="609603" lvl="0" indent="-604839">
              <a:lnSpc>
                <a:spcPct val="70000"/>
              </a:lnSpc>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dirty="0">
              <a:latin typeface="Arial"/>
            </a:endParaRPr>
          </a:p>
        </p:txBody>
      </p:sp>
      <p:sp>
        <p:nvSpPr>
          <p:cNvPr id="3" name="Rectangle 1"/>
          <p:cNvSpPr txBox="1">
            <a:spLocks noGrp="1"/>
          </p:cNvSpPr>
          <p:nvPr>
            <p:ph type="title"/>
          </p:nvPr>
        </p:nvSpPr>
        <p:spPr>
          <a:xfrm>
            <a:off x="611559" y="476667"/>
            <a:ext cx="8080379" cy="728657"/>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a:latin typeface="Arial"/>
              </a:rPr>
              <a:t>Akutní intoxikace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Rectangle 2"/>
          <p:cNvSpPr txBox="1">
            <a:spLocks noGrp="1"/>
          </p:cNvSpPr>
          <p:nvPr>
            <p:ph idx="1"/>
          </p:nvPr>
        </p:nvSpPr>
        <p:spPr>
          <a:xfrm>
            <a:off x="395536" y="1700811"/>
            <a:ext cx="8568952" cy="4824538"/>
          </a:xfrm>
        </p:spPr>
        <p:txBody>
          <a:bodyPr>
            <a:normAutofit/>
          </a:bodyPr>
          <a:lstStyle/>
          <a:p>
            <a:pPr marL="6350" indent="0">
              <a:buNone/>
              <a:tabLst>
                <a:tab pos="1182684" algn="l"/>
                <a:tab pos="2097084" algn="l"/>
                <a:tab pos="3011484" algn="l"/>
                <a:tab pos="3925884" algn="l"/>
                <a:tab pos="4840284" algn="l"/>
                <a:tab pos="5754684" algn="l"/>
                <a:tab pos="6669084" algn="l"/>
                <a:tab pos="7583484" algn="l"/>
                <a:tab pos="8497884" algn="l"/>
                <a:tab pos="9412284" algn="l"/>
                <a:tab pos="10326684" algn="l"/>
              </a:tabLst>
            </a:pPr>
            <a:r>
              <a:rPr lang="cs-CZ" b="1" dirty="0" smtClean="0">
                <a:latin typeface="Arial"/>
              </a:rPr>
              <a:t>= způsob </a:t>
            </a:r>
            <a:r>
              <a:rPr lang="cs-CZ" b="1" dirty="0">
                <a:latin typeface="Arial"/>
              </a:rPr>
              <a:t>užívání PL, který poškozuje zdraví (somaticky či duševně)</a:t>
            </a:r>
          </a:p>
          <a:p>
            <a:pPr marL="612776" lvl="0" indent="-608011">
              <a:buNone/>
              <a:tabLst>
                <a:tab pos="1182684" algn="l"/>
                <a:tab pos="2097084" algn="l"/>
                <a:tab pos="3011484" algn="l"/>
                <a:tab pos="3925884" algn="l"/>
                <a:tab pos="4840284" algn="l"/>
                <a:tab pos="5754684" algn="l"/>
                <a:tab pos="6669084" algn="l"/>
                <a:tab pos="7583484" algn="l"/>
                <a:tab pos="8497884" algn="l"/>
                <a:tab pos="9412284" algn="l"/>
                <a:tab pos="10326684" algn="l"/>
              </a:tabLst>
            </a:pPr>
            <a:endParaRPr lang="cs-CZ" b="1" dirty="0" smtClean="0">
              <a:latin typeface="Arial"/>
            </a:endParaRPr>
          </a:p>
          <a:p>
            <a:pPr marL="357188" indent="-350838">
              <a:tabLst>
                <a:tab pos="357188" algn="l"/>
                <a:tab pos="1181100" algn="l"/>
                <a:tab pos="2095500" algn="l"/>
                <a:tab pos="3009900" algn="l"/>
                <a:tab pos="3924300" algn="l"/>
                <a:tab pos="4838700" algn="l"/>
                <a:tab pos="5753100" algn="l"/>
                <a:tab pos="6667500" algn="l"/>
                <a:tab pos="7581900" algn="l"/>
                <a:tab pos="8496300" algn="l"/>
                <a:tab pos="9410700" algn="l"/>
                <a:tab pos="10325100" algn="l"/>
              </a:tabLst>
            </a:pPr>
            <a:r>
              <a:rPr lang="cs-CZ" dirty="0">
                <a:latin typeface="Arial"/>
              </a:rPr>
              <a:t>MKN-10:</a:t>
            </a:r>
          </a:p>
          <a:p>
            <a:pPr marL="357188" lvl="0" indent="0">
              <a:buNone/>
              <a:tabLst>
                <a:tab pos="1182684" algn="l"/>
                <a:tab pos="2097084" algn="l"/>
                <a:tab pos="3011484" algn="l"/>
                <a:tab pos="3925884" algn="l"/>
                <a:tab pos="4840284" algn="l"/>
                <a:tab pos="5754684" algn="l"/>
                <a:tab pos="6669084" algn="l"/>
                <a:tab pos="7583484" algn="l"/>
                <a:tab pos="8497884" algn="l"/>
                <a:tab pos="9412284" algn="l"/>
                <a:tab pos="10326684" algn="l"/>
              </a:tabLst>
            </a:pPr>
            <a:r>
              <a:rPr lang="cs-CZ" dirty="0">
                <a:latin typeface="Arial"/>
              </a:rPr>
              <a:t>1) požití PL je odpovědné za </a:t>
            </a:r>
            <a:r>
              <a:rPr lang="cs-CZ" b="1" dirty="0">
                <a:latin typeface="Arial"/>
              </a:rPr>
              <a:t>fyzické nebo psychické poškození</a:t>
            </a:r>
          </a:p>
          <a:p>
            <a:pPr marL="357188" lvl="0" indent="0">
              <a:buNone/>
              <a:tabLst>
                <a:tab pos="1182684" algn="l"/>
                <a:tab pos="2097084" algn="l"/>
                <a:tab pos="3011484" algn="l"/>
                <a:tab pos="3925884" algn="l"/>
                <a:tab pos="4840284" algn="l"/>
                <a:tab pos="5754684" algn="l"/>
                <a:tab pos="6669084" algn="l"/>
                <a:tab pos="7583484" algn="l"/>
                <a:tab pos="8497884" algn="l"/>
                <a:tab pos="9412284" algn="l"/>
                <a:tab pos="10326684" algn="l"/>
              </a:tabLst>
            </a:pPr>
            <a:r>
              <a:rPr lang="cs-CZ" dirty="0">
                <a:latin typeface="Arial"/>
              </a:rPr>
              <a:t>2) typ poškození je jasně prokazatelný a specifikovaný</a:t>
            </a:r>
          </a:p>
          <a:p>
            <a:pPr marL="357188" lvl="0" indent="0">
              <a:buNone/>
              <a:tabLst>
                <a:tab pos="1182684" algn="l"/>
                <a:tab pos="2097084" algn="l"/>
                <a:tab pos="3011484" algn="l"/>
                <a:tab pos="3925884" algn="l"/>
                <a:tab pos="4840284" algn="l"/>
                <a:tab pos="5754684" algn="l"/>
                <a:tab pos="6669084" algn="l"/>
                <a:tab pos="7583484" algn="l"/>
                <a:tab pos="8497884" algn="l"/>
                <a:tab pos="9412284" algn="l"/>
                <a:tab pos="10326684" algn="l"/>
              </a:tabLst>
            </a:pPr>
            <a:r>
              <a:rPr lang="cs-CZ" dirty="0">
                <a:latin typeface="Arial"/>
              </a:rPr>
              <a:t>3) projevy poškození trvají min. 1 měsíc nebo opakovaně v průběhu 1 roku</a:t>
            </a:r>
          </a:p>
          <a:p>
            <a:pPr marL="357188" lvl="0" indent="0">
              <a:buNone/>
              <a:tabLst>
                <a:tab pos="1182684" algn="l"/>
                <a:tab pos="2097084" algn="l"/>
                <a:tab pos="3011484" algn="l"/>
                <a:tab pos="3925884" algn="l"/>
                <a:tab pos="4840284" algn="l"/>
                <a:tab pos="5754684" algn="l"/>
                <a:tab pos="6669084" algn="l"/>
                <a:tab pos="7583484" algn="l"/>
                <a:tab pos="8497884" algn="l"/>
                <a:tab pos="9412284" algn="l"/>
                <a:tab pos="10326684" algn="l"/>
              </a:tabLst>
            </a:pPr>
            <a:r>
              <a:rPr lang="cs-CZ" dirty="0">
                <a:latin typeface="Arial"/>
              </a:rPr>
              <a:t>4) nesplňuje kritéria pro jinou poruchu spojenou s touž látkou ve stejném období (kromě akutní intoxikace)</a:t>
            </a:r>
          </a:p>
          <a:p>
            <a:pPr marL="612776" lvl="0" indent="-608011">
              <a:buNone/>
              <a:tabLst>
                <a:tab pos="1182684" algn="l"/>
                <a:tab pos="2097084" algn="l"/>
                <a:tab pos="3011484" algn="l"/>
                <a:tab pos="3925884" algn="l"/>
                <a:tab pos="4840284" algn="l"/>
                <a:tab pos="5754684" algn="l"/>
                <a:tab pos="6669084" algn="l"/>
                <a:tab pos="7583484" algn="l"/>
                <a:tab pos="8497884" algn="l"/>
                <a:tab pos="9412284" algn="l"/>
                <a:tab pos="10326684" algn="l"/>
              </a:tabLst>
            </a:pPr>
            <a:endParaRPr lang="cs-CZ" b="1" dirty="0" smtClean="0">
              <a:latin typeface="Arial"/>
            </a:endParaRPr>
          </a:p>
          <a:p>
            <a:pPr marL="612776" lvl="0" indent="-608011">
              <a:buNone/>
              <a:tabLst>
                <a:tab pos="1182684" algn="l"/>
                <a:tab pos="2097084" algn="l"/>
                <a:tab pos="3011484" algn="l"/>
                <a:tab pos="3925884" algn="l"/>
                <a:tab pos="4840284" algn="l"/>
                <a:tab pos="5754684" algn="l"/>
                <a:tab pos="6669084" algn="l"/>
                <a:tab pos="7583484" algn="l"/>
                <a:tab pos="8497884" algn="l"/>
                <a:tab pos="9412284" algn="l"/>
                <a:tab pos="10326684" algn="l"/>
              </a:tabLst>
            </a:pPr>
            <a:endParaRPr lang="cs-CZ" dirty="0">
              <a:latin typeface="Arial"/>
            </a:endParaRPr>
          </a:p>
        </p:txBody>
      </p:sp>
      <p:sp>
        <p:nvSpPr>
          <p:cNvPr id="3" name="Rectangle 1"/>
          <p:cNvSpPr txBox="1">
            <a:spLocks noGrp="1"/>
          </p:cNvSpPr>
          <p:nvPr>
            <p:ph type="title"/>
          </p:nvPr>
        </p:nvSpPr>
        <p:spPr>
          <a:xfrm>
            <a:off x="539550" y="476667"/>
            <a:ext cx="8080379" cy="728657"/>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a:latin typeface="Arial"/>
              </a:rPr>
              <a:t>Škodlivé užívání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Rectangle 2"/>
          <p:cNvSpPr txBox="1">
            <a:spLocks noGrp="1"/>
          </p:cNvSpPr>
          <p:nvPr>
            <p:ph idx="1"/>
          </p:nvPr>
        </p:nvSpPr>
        <p:spPr>
          <a:xfrm>
            <a:off x="323528" y="1772816"/>
            <a:ext cx="8424936" cy="4824536"/>
          </a:xfrm>
        </p:spPr>
        <p:txBody>
          <a:bodyPr>
            <a:noAutofit/>
          </a:bodyPr>
          <a:lstStyle/>
          <a:p>
            <a:pPr marL="4762"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smtClean="0">
                <a:latin typeface="Arial"/>
              </a:rPr>
              <a:t>= seskupení </a:t>
            </a:r>
            <a:r>
              <a:rPr lang="cs-CZ" b="1" dirty="0">
                <a:latin typeface="Arial"/>
              </a:rPr>
              <a:t>behaviorálních, kognitivních a fyziologických fenoménů, které se vyvinou po opakovaném užívání </a:t>
            </a:r>
            <a:r>
              <a:rPr lang="cs-CZ" b="1" dirty="0" smtClean="0">
                <a:latin typeface="Arial"/>
              </a:rPr>
              <a:t>PL</a:t>
            </a:r>
          </a:p>
          <a:p>
            <a:pPr marL="273050" lvl="0" indent="-268288">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b="1" dirty="0">
              <a:latin typeface="Arial"/>
            </a:endParaRPr>
          </a:p>
          <a:p>
            <a:pPr marL="347664" indent="-342900">
              <a:buClr>
                <a:srgbClr val="284C6A"/>
              </a:buClr>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smtClean="0">
                <a:latin typeface="Arial"/>
              </a:rPr>
              <a:t>dg. kritéria (MKN-10): min. 3 projevy 1 měsíc nebo opakovaně během 1 roku</a:t>
            </a:r>
            <a:endParaRPr lang="cs-CZ" dirty="0">
              <a:latin typeface="Arial"/>
            </a:endParaRP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a:latin typeface="Arial"/>
              </a:rPr>
              <a:t>1) silná touha nebo pocit nutkání získat PL </a:t>
            </a:r>
            <a:r>
              <a:rPr lang="cs-CZ" b="1" dirty="0" smtClean="0">
                <a:latin typeface="Arial"/>
              </a:rPr>
              <a:t>(bažení)</a:t>
            </a:r>
            <a:endParaRPr lang="cs-CZ" b="1" dirty="0">
              <a:latin typeface="Arial"/>
            </a:endParaRP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a:latin typeface="Arial"/>
              </a:rPr>
              <a:t>2) zhoršená schopnost sebeovládání ve vztahu k PL </a:t>
            </a: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a:latin typeface="Arial"/>
              </a:rPr>
              <a:t>3) projevy odvykacího stavu při </a:t>
            </a:r>
            <a:r>
              <a:rPr lang="cs-CZ" b="1" dirty="0" smtClean="0">
                <a:latin typeface="Arial"/>
              </a:rPr>
              <a:t>redukování/vysazení PL</a:t>
            </a:r>
            <a:endParaRPr lang="cs-CZ" b="1" dirty="0">
              <a:latin typeface="Arial"/>
            </a:endParaRP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a:latin typeface="Arial"/>
              </a:rPr>
              <a:t>4) tolerance k účinku látky </a:t>
            </a: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a:latin typeface="Arial"/>
              </a:rPr>
              <a:t>5) zaujetí užíváním PL na úkor jiných zájmů</a:t>
            </a:r>
          </a:p>
          <a:p>
            <a:pPr marL="357188" lvl="0" indent="0">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a:latin typeface="Arial"/>
              </a:rPr>
              <a:t>6) trvalé užívání PL navzdory jasnému důkazu škodlivých následků</a:t>
            </a:r>
          </a:p>
        </p:txBody>
      </p:sp>
      <p:sp>
        <p:nvSpPr>
          <p:cNvPr id="3" name="Rectangle 1"/>
          <p:cNvSpPr txBox="1">
            <a:spLocks noGrp="1"/>
          </p:cNvSpPr>
          <p:nvPr>
            <p:ph type="title"/>
          </p:nvPr>
        </p:nvSpPr>
        <p:spPr>
          <a:xfrm>
            <a:off x="971595" y="332658"/>
            <a:ext cx="7315200" cy="648071"/>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a:latin typeface="Arial"/>
              </a:rPr>
              <a:t>Syndrom závislosti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Rectangle 2"/>
          <p:cNvSpPr txBox="1">
            <a:spLocks noGrp="1"/>
          </p:cNvSpPr>
          <p:nvPr>
            <p:ph idx="1"/>
          </p:nvPr>
        </p:nvSpPr>
        <p:spPr>
          <a:xfrm>
            <a:off x="539550" y="1700811"/>
            <a:ext cx="8208916" cy="4896547"/>
          </a:xfrm>
        </p:spPr>
        <p:txBody>
          <a:bodyPr>
            <a:normAutofit/>
          </a:bodyPr>
          <a:lstStyle/>
          <a:p>
            <a:pPr marL="609603" lvl="0" indent="-604839">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a:latin typeface="Arial"/>
              </a:rPr>
              <a:t>= </a:t>
            </a:r>
            <a:r>
              <a:rPr lang="cs-CZ" b="1" dirty="0">
                <a:latin typeface="Arial"/>
              </a:rPr>
              <a:t>příznaky po odnětí </a:t>
            </a:r>
            <a:r>
              <a:rPr lang="cs-CZ" b="1" dirty="0" smtClean="0">
                <a:latin typeface="Arial"/>
              </a:rPr>
              <a:t>PL nebo snížení dávek PL </a:t>
            </a:r>
            <a:r>
              <a:rPr lang="cs-CZ" b="1" dirty="0">
                <a:latin typeface="Arial"/>
              </a:rPr>
              <a:t>následující po </a:t>
            </a:r>
            <a:r>
              <a:rPr lang="cs-CZ" b="1" dirty="0" smtClean="0">
                <a:latin typeface="Arial"/>
              </a:rPr>
              <a:t>opakovaném a obvykle dlouhodobém </a:t>
            </a:r>
            <a:r>
              <a:rPr lang="cs-CZ" b="1" dirty="0">
                <a:latin typeface="Arial"/>
              </a:rPr>
              <a:t>užívání </a:t>
            </a:r>
            <a:r>
              <a:rPr lang="cs-CZ" b="1" dirty="0" smtClean="0">
                <a:latin typeface="Arial"/>
              </a:rPr>
              <a:t>PL </a:t>
            </a:r>
            <a:r>
              <a:rPr lang="cs-CZ" dirty="0" smtClean="0">
                <a:latin typeface="Arial"/>
              </a:rPr>
              <a:t>(nebo jejím užívání ve vysokých dávkách)</a:t>
            </a:r>
            <a:endParaRPr lang="cs-CZ" dirty="0" smtClean="0">
              <a:latin typeface="Arial"/>
            </a:endParaRPr>
          </a:p>
          <a:p>
            <a:pPr marL="609603" lvl="0" indent="-604839">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b="1" dirty="0">
              <a:latin typeface="Arial"/>
            </a:endParaRPr>
          </a:p>
          <a:p>
            <a:pPr marL="347664" indent="-342900">
              <a:buClr>
                <a:srgbClr val="4F261E"/>
              </a:buClr>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smtClean="0">
                <a:latin typeface="Arial"/>
              </a:rPr>
              <a:t>potíže </a:t>
            </a:r>
            <a:r>
              <a:rPr lang="cs-CZ" dirty="0">
                <a:latin typeface="Arial"/>
              </a:rPr>
              <a:t>při odvykacím stavu mají často </a:t>
            </a:r>
            <a:r>
              <a:rPr lang="cs-CZ" b="1" dirty="0">
                <a:latin typeface="Arial"/>
              </a:rPr>
              <a:t>opačný charakter než jsou účinky </a:t>
            </a:r>
            <a:r>
              <a:rPr lang="cs-CZ" b="1" dirty="0" smtClean="0">
                <a:latin typeface="Arial"/>
              </a:rPr>
              <a:t>PL</a:t>
            </a:r>
          </a:p>
          <a:p>
            <a:pPr marL="4764" indent="0">
              <a:buClr>
                <a:srgbClr val="4F261E"/>
              </a:buClr>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b="1" dirty="0">
              <a:latin typeface="Arial"/>
            </a:endParaRPr>
          </a:p>
          <a:p>
            <a:pPr marL="347664" indent="-342900">
              <a:buClr>
                <a:srgbClr val="4F261E"/>
              </a:buClr>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smtClean="0">
                <a:latin typeface="Arial"/>
              </a:rPr>
              <a:t>může </a:t>
            </a:r>
            <a:r>
              <a:rPr lang="cs-CZ" dirty="0">
                <a:latin typeface="Arial"/>
              </a:rPr>
              <a:t>být komplikován křečemi nebo deliriem (např. delirium tremens u závislých na </a:t>
            </a:r>
            <a:r>
              <a:rPr lang="cs-CZ" dirty="0" smtClean="0">
                <a:latin typeface="Arial"/>
              </a:rPr>
              <a:t>alkoholu)</a:t>
            </a:r>
          </a:p>
          <a:p>
            <a:pPr marL="347664" indent="-342900">
              <a:buClr>
                <a:srgbClr val="4F261E"/>
              </a:buClr>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dirty="0">
              <a:latin typeface="Arial"/>
            </a:endParaRPr>
          </a:p>
          <a:p>
            <a:pPr marL="347664" indent="-342900">
              <a:buClr>
                <a:srgbClr val="4F261E"/>
              </a:buClr>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smtClean="0">
                <a:latin typeface="Arial"/>
              </a:rPr>
              <a:t>proces </a:t>
            </a:r>
            <a:r>
              <a:rPr lang="cs-CZ" dirty="0">
                <a:latin typeface="Arial"/>
              </a:rPr>
              <a:t>zvládání odvykacího stavu =</a:t>
            </a:r>
            <a:r>
              <a:rPr lang="cs-CZ" b="1" dirty="0">
                <a:latin typeface="Arial"/>
              </a:rPr>
              <a:t> </a:t>
            </a:r>
            <a:r>
              <a:rPr lang="cs-CZ" b="1" dirty="0" smtClean="0">
                <a:latin typeface="Arial"/>
              </a:rPr>
              <a:t>detoxifikace</a:t>
            </a:r>
          </a:p>
          <a:p>
            <a:pPr marL="4764" indent="0">
              <a:buClr>
                <a:srgbClr val="4F261E"/>
              </a:buClr>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sz="1200" b="1" dirty="0">
              <a:latin typeface="Arial"/>
            </a:endParaRPr>
          </a:p>
        </p:txBody>
      </p:sp>
      <p:sp>
        <p:nvSpPr>
          <p:cNvPr id="3" name="Rectangle 1"/>
          <p:cNvSpPr txBox="1">
            <a:spLocks noGrp="1"/>
          </p:cNvSpPr>
          <p:nvPr>
            <p:ph type="title"/>
          </p:nvPr>
        </p:nvSpPr>
        <p:spPr>
          <a:xfrm>
            <a:off x="467541" y="404667"/>
            <a:ext cx="8080379" cy="728657"/>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a:latin typeface="Arial"/>
              </a:rPr>
              <a:t>Odvykací stav</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ext Box 1"/>
          <p:cNvSpPr txBox="1"/>
          <p:nvPr/>
        </p:nvSpPr>
        <p:spPr>
          <a:xfrm>
            <a:off x="457200" y="2420892"/>
            <a:ext cx="8077196" cy="1368152"/>
          </a:xfrm>
          <a:prstGeom prst="rect">
            <a:avLst/>
          </a:prstGeom>
          <a:noFill/>
          <a:ln>
            <a:noFill/>
          </a:ln>
        </p:spPr>
        <p:txBody>
          <a:bodyPr vert="horz" wrap="square" lIns="0" tIns="0" rIns="0" bIns="0" anchor="ctr" anchorCtr="1" compatLnSpc="1"/>
          <a:lstStyle/>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3600" b="1" i="0" u="none" strike="noStrike" kern="1200" cap="none" spc="0" baseline="0" dirty="0">
                <a:solidFill>
                  <a:srgbClr val="48231E"/>
                </a:solidFill>
                <a:uFillTx/>
                <a:latin typeface="Arial"/>
              </a:rPr>
              <a:t>CO A JAK SE UŽÍVÁ?</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Rectangle 2"/>
          <p:cNvSpPr txBox="1">
            <a:spLocks noGrp="1"/>
          </p:cNvSpPr>
          <p:nvPr>
            <p:ph idx="1"/>
          </p:nvPr>
        </p:nvSpPr>
        <p:spPr>
          <a:xfrm>
            <a:off x="323529" y="1844823"/>
            <a:ext cx="8424936" cy="4824535"/>
          </a:xfrm>
          <a:ln>
            <a:noFill/>
          </a:ln>
        </p:spPr>
        <p:txBody>
          <a:bodyPr>
            <a:normAutofit lnSpcReduction="10000"/>
          </a:bodyPr>
          <a:lstStyle/>
          <a:p>
            <a:pPr marL="3175" lvl="0" indent="0">
              <a:spcBef>
                <a:spcPts val="0"/>
              </a:spcBef>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b="1" dirty="0">
                <a:latin typeface="Arial"/>
              </a:rPr>
              <a:t>= </a:t>
            </a:r>
            <a:r>
              <a:rPr lang="cs-CZ" b="1" dirty="0" smtClean="0">
                <a:latin typeface="Arial" panose="020B0604020202020204" pitchFamily="34" charset="0"/>
                <a:cs typeface="Arial" panose="020B0604020202020204" pitchFamily="34" charset="0"/>
              </a:rPr>
              <a:t>chemická </a:t>
            </a:r>
            <a:r>
              <a:rPr lang="cs-CZ" b="1" dirty="0">
                <a:latin typeface="Arial" panose="020B0604020202020204" pitchFamily="34" charset="0"/>
                <a:cs typeface="Arial" panose="020B0604020202020204" pitchFamily="34" charset="0"/>
              </a:rPr>
              <a:t>látka primárně působící na CNS, kde mění mozkové funkce a způsobuje dočasné změny ve vnímání, náladě, vědomí a chování </a:t>
            </a:r>
            <a:endParaRPr lang="cs-CZ" b="1" dirty="0" smtClean="0">
              <a:latin typeface="Arial" panose="020B0604020202020204" pitchFamily="34" charset="0"/>
              <a:cs typeface="Arial" panose="020B0604020202020204" pitchFamily="34" charset="0"/>
            </a:endParaRPr>
          </a:p>
          <a:p>
            <a:pPr marL="3175" lvl="0" indent="0">
              <a:spcBef>
                <a:spcPts val="0"/>
              </a:spcBef>
              <a:buNone/>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b="1" dirty="0" smtClean="0">
              <a:latin typeface="Arial" panose="020B0604020202020204" pitchFamily="34" charset="0"/>
              <a:cs typeface="Arial" panose="020B0604020202020204" pitchFamily="34" charset="0"/>
            </a:endParaRPr>
          </a:p>
          <a:p>
            <a:pPr marL="357188" lvl="0" indent="-354013">
              <a:spcBef>
                <a:spcPts val="0"/>
              </a:spcBef>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smtClean="0">
                <a:latin typeface="Arial" panose="020B0604020202020204" pitchFamily="34" charset="0"/>
                <a:cs typeface="Arial" panose="020B0604020202020204" pitchFamily="34" charset="0"/>
              </a:rPr>
              <a:t>látky </a:t>
            </a:r>
            <a:r>
              <a:rPr lang="cs-CZ" dirty="0">
                <a:latin typeface="Arial" panose="020B0604020202020204" pitchFamily="34" charset="0"/>
                <a:cs typeface="Arial" panose="020B0604020202020204" pitchFamily="34" charset="0"/>
              </a:rPr>
              <a:t>ovlivňující psychiku, zpravidla návykové, některé škodlivé a vesměs nelegální nebo státem </a:t>
            </a:r>
            <a:r>
              <a:rPr lang="cs-CZ" dirty="0" smtClean="0">
                <a:latin typeface="Arial" panose="020B0604020202020204" pitchFamily="34" charset="0"/>
                <a:cs typeface="Arial" panose="020B0604020202020204" pitchFamily="34" charset="0"/>
              </a:rPr>
              <a:t>omezované</a:t>
            </a:r>
          </a:p>
          <a:p>
            <a:pPr marL="357188" lvl="0" indent="-354013">
              <a:spcBef>
                <a:spcPts val="0"/>
              </a:spcBef>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dirty="0">
              <a:latin typeface="Arial" panose="020B0604020202020204" pitchFamily="34" charset="0"/>
              <a:cs typeface="Arial" panose="020B0604020202020204" pitchFamily="34" charset="0"/>
            </a:endParaRPr>
          </a:p>
          <a:p>
            <a:pPr marL="357188" lvl="0" indent="-354013">
              <a:spcBef>
                <a:spcPts val="0"/>
              </a:spcBef>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smtClean="0">
                <a:latin typeface="Arial" panose="020B0604020202020204" pitchFamily="34" charset="0"/>
                <a:cs typeface="Arial" panose="020B0604020202020204" pitchFamily="34" charset="0"/>
              </a:rPr>
              <a:t>MKN-10</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psychoaktivní látka </a:t>
            </a:r>
            <a:r>
              <a:rPr lang="cs-CZ" dirty="0">
                <a:latin typeface="Arial" panose="020B0604020202020204" pitchFamily="34" charset="0"/>
                <a:cs typeface="Arial" panose="020B0604020202020204" pitchFamily="34" charset="0"/>
              </a:rPr>
              <a:t>= látka vyvolávající </a:t>
            </a:r>
            <a:r>
              <a:rPr lang="cs-CZ" dirty="0" smtClean="0">
                <a:latin typeface="Arial" panose="020B0604020202020204" pitchFamily="34" charset="0"/>
                <a:cs typeface="Arial" panose="020B0604020202020204" pitchFamily="34" charset="0"/>
              </a:rPr>
              <a:t>závislost</a:t>
            </a:r>
          </a:p>
          <a:p>
            <a:pPr marL="3175" lvl="0" indent="0">
              <a:spcBef>
                <a:spcPts val="0"/>
              </a:spcBef>
              <a:buNone/>
              <a:tabLst>
                <a:tab pos="1179511" algn="l"/>
                <a:tab pos="2093911" algn="l"/>
                <a:tab pos="3008311" algn="l"/>
                <a:tab pos="3922711" algn="l"/>
                <a:tab pos="4837111" algn="l"/>
                <a:tab pos="5751511" algn="l"/>
                <a:tab pos="6665911" algn="l"/>
                <a:tab pos="7580311" algn="l"/>
                <a:tab pos="8494711" algn="l"/>
                <a:tab pos="9409111" algn="l"/>
                <a:tab pos="10323511" algn="l"/>
              </a:tabLst>
            </a:pP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r>
              <a:rPr lang="cs-CZ" dirty="0" smtClean="0">
                <a:latin typeface="Arial" panose="020B0604020202020204" pitchFamily="34" charset="0"/>
                <a:cs typeface="Arial" panose="020B0604020202020204" pitchFamily="34" charset="0"/>
              </a:rPr>
              <a:t>rozdělení PL dle různých hledisek: </a:t>
            </a:r>
          </a:p>
          <a:p>
            <a:pPr marL="502920" indent="-457200">
              <a:buFont typeface="+mj-lt"/>
              <a:buAutoNum type="arabicPeriod"/>
            </a:pPr>
            <a:r>
              <a:rPr lang="cs-CZ" dirty="0" smtClean="0">
                <a:latin typeface="Arial" panose="020B0604020202020204" pitchFamily="34" charset="0"/>
                <a:cs typeface="Arial" panose="020B0604020202020204" pitchFamily="34" charset="0"/>
              </a:rPr>
              <a:t>podle </a:t>
            </a:r>
            <a:r>
              <a:rPr lang="cs-CZ" dirty="0">
                <a:latin typeface="Arial" panose="020B0604020202020204" pitchFamily="34" charset="0"/>
                <a:cs typeface="Arial" panose="020B0604020202020204" pitchFamily="34" charset="0"/>
              </a:rPr>
              <a:t>postoje společnosti k </a:t>
            </a:r>
            <a:r>
              <a:rPr lang="cs-CZ" dirty="0" smtClean="0">
                <a:latin typeface="Arial" panose="020B0604020202020204" pitchFamily="34" charset="0"/>
                <a:cs typeface="Arial" panose="020B0604020202020204" pitchFamily="34" charset="0"/>
              </a:rPr>
              <a:t>droze (legální x nelegální)</a:t>
            </a:r>
            <a:endParaRPr lang="cs-CZ" dirty="0">
              <a:latin typeface="Arial" panose="020B0604020202020204" pitchFamily="34" charset="0"/>
              <a:cs typeface="Arial" panose="020B0604020202020204" pitchFamily="34" charset="0"/>
            </a:endParaRPr>
          </a:p>
          <a:p>
            <a:pPr marL="502920" indent="-457200">
              <a:buFont typeface="+mj-lt"/>
              <a:buAutoNum type="arabicPeriod"/>
            </a:pPr>
            <a:r>
              <a:rPr lang="cs-CZ" dirty="0">
                <a:latin typeface="Arial" panose="020B0604020202020204" pitchFamily="34" charset="0"/>
                <a:cs typeface="Arial" panose="020B0604020202020204" pitchFamily="34" charset="0"/>
              </a:rPr>
              <a:t>p</a:t>
            </a:r>
            <a:r>
              <a:rPr lang="cs-CZ" dirty="0" smtClean="0">
                <a:latin typeface="Arial" panose="020B0604020202020204" pitchFamily="34" charset="0"/>
                <a:cs typeface="Arial" panose="020B0604020202020204" pitchFamily="34" charset="0"/>
              </a:rPr>
              <a:t>odle </a:t>
            </a:r>
            <a:r>
              <a:rPr lang="cs-CZ" dirty="0">
                <a:latin typeface="Arial" panose="020B0604020202020204" pitchFamily="34" charset="0"/>
                <a:cs typeface="Arial" panose="020B0604020202020204" pitchFamily="34" charset="0"/>
              </a:rPr>
              <a:t>rizika pro </a:t>
            </a:r>
            <a:r>
              <a:rPr lang="cs-CZ" dirty="0" smtClean="0">
                <a:latin typeface="Arial" panose="020B0604020202020204" pitchFamily="34" charset="0"/>
                <a:cs typeface="Arial" panose="020B0604020202020204" pitchFamily="34" charset="0"/>
              </a:rPr>
              <a:t>uživatele (měkké x tvrdé)</a:t>
            </a:r>
            <a:endParaRPr lang="cs-CZ" dirty="0">
              <a:latin typeface="Arial" panose="020B0604020202020204" pitchFamily="34" charset="0"/>
              <a:cs typeface="Arial" panose="020B0604020202020204" pitchFamily="34" charset="0"/>
            </a:endParaRPr>
          </a:p>
          <a:p>
            <a:pPr marL="502920" indent="-457200">
              <a:buFont typeface="+mj-lt"/>
              <a:buAutoNum type="arabicPeriod"/>
            </a:pPr>
            <a:r>
              <a:rPr lang="cs-CZ" dirty="0">
                <a:latin typeface="Arial" panose="020B0604020202020204" pitchFamily="34" charset="0"/>
                <a:cs typeface="Arial" panose="020B0604020202020204" pitchFamily="34" charset="0"/>
              </a:rPr>
              <a:t>p</a:t>
            </a:r>
            <a:r>
              <a:rPr lang="cs-CZ" dirty="0" smtClean="0">
                <a:latin typeface="Arial" panose="020B0604020202020204" pitchFamily="34" charset="0"/>
                <a:cs typeface="Arial" panose="020B0604020202020204" pitchFamily="34" charset="0"/>
              </a:rPr>
              <a:t>odle </a:t>
            </a:r>
            <a:r>
              <a:rPr lang="cs-CZ" dirty="0">
                <a:latin typeface="Arial" panose="020B0604020202020204" pitchFamily="34" charset="0"/>
                <a:cs typeface="Arial" panose="020B0604020202020204" pitchFamily="34" charset="0"/>
              </a:rPr>
              <a:t>rizika </a:t>
            </a:r>
            <a:r>
              <a:rPr lang="cs-CZ" dirty="0" smtClean="0">
                <a:latin typeface="Arial" panose="020B0604020202020204" pitchFamily="34" charset="0"/>
                <a:cs typeface="Arial" panose="020B0604020202020204" pitchFamily="34" charset="0"/>
              </a:rPr>
              <a:t>závislosti (s mírným rizikem x s vysokým rizikem)</a:t>
            </a:r>
            <a:endParaRPr lang="cs-CZ" dirty="0">
              <a:latin typeface="Arial" panose="020B0604020202020204" pitchFamily="34" charset="0"/>
              <a:cs typeface="Arial" panose="020B0604020202020204" pitchFamily="34" charset="0"/>
            </a:endParaRPr>
          </a:p>
          <a:p>
            <a:pPr marL="502920" indent="-457200">
              <a:buFont typeface="+mj-lt"/>
              <a:buAutoNum type="arabicPeriod"/>
            </a:pPr>
            <a:r>
              <a:rPr lang="cs-CZ" dirty="0">
                <a:latin typeface="Arial" panose="020B0604020202020204" pitchFamily="34" charset="0"/>
                <a:cs typeface="Arial" panose="020B0604020202020204" pitchFamily="34" charset="0"/>
              </a:rPr>
              <a:t>p</a:t>
            </a:r>
            <a:r>
              <a:rPr lang="cs-CZ" dirty="0" smtClean="0">
                <a:latin typeface="Arial" panose="020B0604020202020204" pitchFamily="34" charset="0"/>
                <a:cs typeface="Arial" panose="020B0604020202020204" pitchFamily="34" charset="0"/>
              </a:rPr>
              <a:t>odle </a:t>
            </a:r>
            <a:r>
              <a:rPr lang="cs-CZ" dirty="0">
                <a:latin typeface="Arial" panose="020B0604020202020204" pitchFamily="34" charset="0"/>
                <a:cs typeface="Arial" panose="020B0604020202020204" pitchFamily="34" charset="0"/>
              </a:rPr>
              <a:t>působení na </a:t>
            </a:r>
            <a:r>
              <a:rPr lang="cs-CZ" dirty="0" smtClean="0">
                <a:latin typeface="Arial" panose="020B0604020202020204" pitchFamily="34" charset="0"/>
                <a:cs typeface="Arial" panose="020B0604020202020204" pitchFamily="34" charset="0"/>
              </a:rPr>
              <a:t>psychiku (tlumivé x povzbuzující x halucinogenní)</a:t>
            </a:r>
            <a:endParaRPr lang="cs-CZ" dirty="0">
              <a:latin typeface="Arial" panose="020B0604020202020204" pitchFamily="34" charset="0"/>
              <a:cs typeface="Arial" panose="020B0604020202020204" pitchFamily="34" charset="0"/>
            </a:endParaRPr>
          </a:p>
          <a:p>
            <a:pPr marL="609603" lvl="0" indent="-608011">
              <a:lnSpc>
                <a:spcPct val="70000"/>
              </a:lnSpc>
              <a:buClr>
                <a:srgbClr val="808080"/>
              </a:buClr>
              <a:buFont typeface="Arial"/>
              <a:tabLst>
                <a:tab pos="1179511" algn="l"/>
                <a:tab pos="2093911" algn="l"/>
                <a:tab pos="3008311" algn="l"/>
                <a:tab pos="3922711" algn="l"/>
                <a:tab pos="4837111" algn="l"/>
                <a:tab pos="5751511" algn="l"/>
                <a:tab pos="6665911" algn="l"/>
                <a:tab pos="7580311" algn="l"/>
                <a:tab pos="8494711" algn="l"/>
                <a:tab pos="9409111" algn="l"/>
                <a:tab pos="10323511" algn="l"/>
              </a:tabLst>
            </a:pPr>
            <a:endParaRPr lang="cs-CZ" sz="1900" dirty="0">
              <a:latin typeface="Arial"/>
            </a:endParaRPr>
          </a:p>
        </p:txBody>
      </p:sp>
      <p:sp>
        <p:nvSpPr>
          <p:cNvPr id="3" name="Rectangle 1"/>
          <p:cNvSpPr txBox="1">
            <a:spLocks noGrp="1"/>
          </p:cNvSpPr>
          <p:nvPr>
            <p:ph type="title"/>
          </p:nvPr>
        </p:nvSpPr>
        <p:spPr>
          <a:xfrm>
            <a:off x="395536" y="260649"/>
            <a:ext cx="8280920" cy="1152128"/>
          </a:xfrm>
        </p:spPr>
        <p:txBody>
          <a:bodyPr>
            <a:normAutofit fontScale="90000"/>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smtClean="0">
                <a:latin typeface="Arial"/>
              </a:rPr>
              <a:t/>
            </a:r>
            <a:br>
              <a:rPr lang="cs-CZ" sz="3400" b="1" dirty="0" smtClean="0">
                <a:latin typeface="Arial"/>
              </a:rPr>
            </a:br>
            <a:r>
              <a:rPr lang="cs-CZ" sz="3400" b="1" dirty="0">
                <a:latin typeface="Arial"/>
              </a:rPr>
              <a:t>		</a:t>
            </a:r>
            <a:r>
              <a:rPr lang="cs-CZ" sz="3400" b="1" dirty="0" smtClean="0">
                <a:latin typeface="Arial"/>
              </a:rPr>
              <a:t>Psychoaktivní látka </a:t>
            </a:r>
            <a:r>
              <a:rPr lang="cs-CZ" sz="2000" cap="none" dirty="0" smtClean="0">
                <a:latin typeface="Arial"/>
              </a:rPr>
              <a:t>(psychotropní látka, omamná látka,  nepřesně droga či návyková látka)</a:t>
            </a:r>
            <a:r>
              <a:rPr lang="cs-CZ" sz="2000" b="1" dirty="0">
                <a:latin typeface="Arial"/>
              </a:rPr>
              <a:t/>
            </a:r>
            <a:br>
              <a:rPr lang="cs-CZ" sz="2000" b="1" dirty="0">
                <a:latin typeface="Arial"/>
              </a:rPr>
            </a:br>
            <a:r>
              <a:rPr lang="cs-CZ" sz="3400" b="1" dirty="0" smtClean="0">
                <a:latin typeface="Arial"/>
              </a:rPr>
              <a:t> </a:t>
            </a:r>
            <a:endParaRPr lang="cs-CZ" sz="3400"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Rectangle 2"/>
          <p:cNvSpPr txBox="1">
            <a:spLocks noGrp="1"/>
          </p:cNvSpPr>
          <p:nvPr>
            <p:ph idx="1"/>
          </p:nvPr>
        </p:nvSpPr>
        <p:spPr>
          <a:xfrm>
            <a:off x="539550" y="1628802"/>
            <a:ext cx="8136907" cy="5040556"/>
          </a:xfrm>
        </p:spPr>
        <p:txBody>
          <a:bodyPr>
            <a:normAutofit/>
          </a:bodyPr>
          <a:lstStyle/>
          <a:p>
            <a:pPr lvl="0"/>
            <a:r>
              <a:rPr lang="cs-CZ" b="1" dirty="0" smtClean="0">
                <a:latin typeface="Arial" pitchFamily="34"/>
                <a:cs typeface="Arial" pitchFamily="34"/>
              </a:rPr>
              <a:t>alkohol</a:t>
            </a:r>
            <a:endParaRPr lang="cs-CZ" dirty="0">
              <a:latin typeface="Arial" pitchFamily="34"/>
              <a:cs typeface="Arial" pitchFamily="34"/>
            </a:endParaRPr>
          </a:p>
          <a:p>
            <a:pPr lvl="0"/>
            <a:r>
              <a:rPr lang="cs-CZ" b="1" dirty="0">
                <a:latin typeface="Arial" pitchFamily="34"/>
                <a:cs typeface="Arial" pitchFamily="34"/>
              </a:rPr>
              <a:t>tabák </a:t>
            </a:r>
            <a:r>
              <a:rPr lang="cs-CZ" dirty="0">
                <a:latin typeface="Arial" pitchFamily="34"/>
                <a:cs typeface="Arial" pitchFamily="34"/>
              </a:rPr>
              <a:t>(</a:t>
            </a:r>
            <a:r>
              <a:rPr lang="cs-CZ" dirty="0" smtClean="0">
                <a:latin typeface="Arial" pitchFamily="34"/>
                <a:cs typeface="Arial" pitchFamily="34"/>
              </a:rPr>
              <a:t>nikotin)</a:t>
            </a:r>
            <a:endParaRPr lang="cs-CZ" dirty="0">
              <a:latin typeface="Arial" pitchFamily="34"/>
              <a:cs typeface="Arial" pitchFamily="34"/>
            </a:endParaRPr>
          </a:p>
          <a:p>
            <a:pPr lvl="0"/>
            <a:r>
              <a:rPr lang="cs-CZ" b="1" dirty="0" err="1">
                <a:latin typeface="Arial" pitchFamily="34"/>
                <a:cs typeface="Arial" pitchFamily="34"/>
              </a:rPr>
              <a:t>kanabinoidy</a:t>
            </a:r>
            <a:r>
              <a:rPr lang="cs-CZ" dirty="0">
                <a:latin typeface="Arial" pitchFamily="34"/>
                <a:cs typeface="Arial" pitchFamily="34"/>
              </a:rPr>
              <a:t> (marihuana, hašiš)</a:t>
            </a:r>
          </a:p>
          <a:p>
            <a:pPr lvl="0"/>
            <a:r>
              <a:rPr lang="cs-CZ" b="1" dirty="0">
                <a:latin typeface="Arial" pitchFamily="34"/>
                <a:cs typeface="Arial" pitchFamily="34"/>
              </a:rPr>
              <a:t>halucinogeny</a:t>
            </a:r>
            <a:r>
              <a:rPr lang="cs-CZ" dirty="0">
                <a:latin typeface="Arial" pitchFamily="34"/>
                <a:cs typeface="Arial" pitchFamily="34"/>
              </a:rPr>
              <a:t> (</a:t>
            </a:r>
            <a:r>
              <a:rPr lang="cs-CZ" i="1" dirty="0">
                <a:latin typeface="Arial" pitchFamily="34"/>
                <a:cs typeface="Arial" pitchFamily="34"/>
              </a:rPr>
              <a:t>přírodní</a:t>
            </a:r>
            <a:r>
              <a:rPr lang="cs-CZ" dirty="0">
                <a:latin typeface="Arial" pitchFamily="34"/>
                <a:cs typeface="Arial" pitchFamily="34"/>
              </a:rPr>
              <a:t>: </a:t>
            </a:r>
            <a:r>
              <a:rPr lang="cs-CZ" dirty="0" err="1">
                <a:latin typeface="Arial" pitchFamily="34"/>
                <a:cs typeface="Arial" pitchFamily="34"/>
              </a:rPr>
              <a:t>psilocybin</a:t>
            </a:r>
            <a:r>
              <a:rPr lang="cs-CZ" dirty="0">
                <a:latin typeface="Arial" pitchFamily="34"/>
                <a:cs typeface="Arial" pitchFamily="34"/>
              </a:rPr>
              <a:t>, meskalin, </a:t>
            </a:r>
            <a:r>
              <a:rPr lang="cs-CZ" dirty="0">
                <a:latin typeface="Arial"/>
              </a:rPr>
              <a:t>skopolamin, atropin…</a:t>
            </a:r>
            <a:r>
              <a:rPr lang="cs-CZ" dirty="0">
                <a:latin typeface="Arial" pitchFamily="34"/>
                <a:cs typeface="Arial" pitchFamily="34"/>
              </a:rPr>
              <a:t>, </a:t>
            </a:r>
            <a:r>
              <a:rPr lang="cs-CZ" i="1" dirty="0">
                <a:latin typeface="Arial" pitchFamily="34"/>
                <a:cs typeface="Arial" pitchFamily="34"/>
              </a:rPr>
              <a:t>syntetické</a:t>
            </a:r>
            <a:r>
              <a:rPr lang="cs-CZ" dirty="0">
                <a:latin typeface="Arial" pitchFamily="34"/>
                <a:cs typeface="Arial" pitchFamily="34"/>
              </a:rPr>
              <a:t>: LSD, </a:t>
            </a:r>
            <a:r>
              <a:rPr lang="cs-CZ" dirty="0" err="1">
                <a:latin typeface="Arial" pitchFamily="34"/>
                <a:cs typeface="Arial" pitchFamily="34"/>
              </a:rPr>
              <a:t>delirogeny</a:t>
            </a:r>
            <a:r>
              <a:rPr lang="cs-CZ" dirty="0">
                <a:latin typeface="Arial" pitchFamily="34"/>
                <a:cs typeface="Arial" pitchFamily="34"/>
              </a:rPr>
              <a:t> - PCP, </a:t>
            </a:r>
            <a:r>
              <a:rPr lang="cs-CZ" dirty="0" err="1">
                <a:latin typeface="Arial" pitchFamily="34"/>
                <a:cs typeface="Arial" pitchFamily="34"/>
              </a:rPr>
              <a:t>ketamin</a:t>
            </a:r>
            <a:r>
              <a:rPr lang="cs-CZ" dirty="0">
                <a:latin typeface="Arial" pitchFamily="34"/>
                <a:cs typeface="Arial" pitchFamily="34"/>
              </a:rPr>
              <a:t>)</a:t>
            </a:r>
          </a:p>
          <a:p>
            <a:pPr lvl="0"/>
            <a:r>
              <a:rPr lang="cs-CZ" b="1" dirty="0">
                <a:latin typeface="Arial" pitchFamily="34"/>
                <a:cs typeface="Arial" pitchFamily="34"/>
              </a:rPr>
              <a:t>taneční drogy </a:t>
            </a:r>
            <a:r>
              <a:rPr lang="cs-CZ" dirty="0">
                <a:latin typeface="Arial" pitchFamily="34"/>
                <a:cs typeface="Arial" pitchFamily="34"/>
              </a:rPr>
              <a:t>(MDMA, MDEA, MDA, PMA)</a:t>
            </a:r>
          </a:p>
          <a:p>
            <a:pPr lvl="0"/>
            <a:r>
              <a:rPr lang="cs-CZ" b="1" dirty="0">
                <a:latin typeface="Arial" pitchFamily="34"/>
                <a:cs typeface="Arial" pitchFamily="34"/>
              </a:rPr>
              <a:t>psychomotorická stimulancia </a:t>
            </a:r>
            <a:r>
              <a:rPr lang="cs-CZ" dirty="0">
                <a:latin typeface="Arial" pitchFamily="34"/>
                <a:cs typeface="Arial" pitchFamily="34"/>
              </a:rPr>
              <a:t>(metamfetamin, amfetamin, kokain, </a:t>
            </a:r>
            <a:r>
              <a:rPr lang="cs-CZ" dirty="0" err="1">
                <a:latin typeface="Arial" pitchFamily="34"/>
                <a:cs typeface="Arial" pitchFamily="34"/>
              </a:rPr>
              <a:t>crack</a:t>
            </a:r>
            <a:r>
              <a:rPr lang="cs-CZ" dirty="0">
                <a:latin typeface="Arial" pitchFamily="34"/>
                <a:cs typeface="Arial" pitchFamily="34"/>
              </a:rPr>
              <a:t>)</a:t>
            </a:r>
          </a:p>
          <a:p>
            <a:pPr lvl="0"/>
            <a:r>
              <a:rPr lang="cs-CZ" b="1" dirty="0" err="1">
                <a:latin typeface="Arial" pitchFamily="34"/>
                <a:cs typeface="Arial" pitchFamily="34"/>
              </a:rPr>
              <a:t>opioidy</a:t>
            </a:r>
            <a:r>
              <a:rPr lang="cs-CZ" dirty="0">
                <a:latin typeface="Arial" pitchFamily="34"/>
                <a:cs typeface="Arial" pitchFamily="34"/>
              </a:rPr>
              <a:t> (</a:t>
            </a:r>
            <a:r>
              <a:rPr lang="cs-CZ" i="1" dirty="0">
                <a:latin typeface="Arial" pitchFamily="34"/>
                <a:cs typeface="Arial" pitchFamily="34"/>
              </a:rPr>
              <a:t>přírodní</a:t>
            </a:r>
            <a:r>
              <a:rPr lang="cs-CZ" dirty="0">
                <a:latin typeface="Arial" pitchFamily="34"/>
                <a:cs typeface="Arial" pitchFamily="34"/>
              </a:rPr>
              <a:t>: morfin, kodein, </a:t>
            </a:r>
            <a:r>
              <a:rPr lang="cs-CZ" i="1" dirty="0">
                <a:latin typeface="Arial" pitchFamily="34"/>
                <a:cs typeface="Arial" pitchFamily="34"/>
              </a:rPr>
              <a:t>syntetické</a:t>
            </a:r>
            <a:r>
              <a:rPr lang="cs-CZ" dirty="0">
                <a:latin typeface="Arial" pitchFamily="34"/>
                <a:cs typeface="Arial" pitchFamily="34"/>
              </a:rPr>
              <a:t>: heroin, metadon, buprenorfin, braun, </a:t>
            </a:r>
            <a:r>
              <a:rPr lang="cs-CZ" dirty="0" err="1">
                <a:latin typeface="Arial" pitchFamily="34"/>
                <a:cs typeface="Arial" pitchFamily="34"/>
              </a:rPr>
              <a:t>opioidní</a:t>
            </a:r>
            <a:r>
              <a:rPr lang="cs-CZ" dirty="0">
                <a:latin typeface="Arial" pitchFamily="34"/>
                <a:cs typeface="Arial" pitchFamily="34"/>
              </a:rPr>
              <a:t> analgetika)</a:t>
            </a:r>
          </a:p>
          <a:p>
            <a:pPr lvl="0"/>
            <a:r>
              <a:rPr lang="cs-CZ" b="1" dirty="0">
                <a:latin typeface="Arial" pitchFamily="34"/>
                <a:cs typeface="Arial" pitchFamily="34"/>
              </a:rPr>
              <a:t>farmaka s psychotropním účinkem</a:t>
            </a:r>
            <a:r>
              <a:rPr lang="cs-CZ" dirty="0">
                <a:latin typeface="Arial" pitchFamily="34"/>
                <a:cs typeface="Arial" pitchFamily="34"/>
              </a:rPr>
              <a:t> (analgetika, sedativa, hypnotika, anxiolytika)</a:t>
            </a:r>
          </a:p>
          <a:p>
            <a:pPr lvl="0"/>
            <a:r>
              <a:rPr lang="cs-CZ" b="1" dirty="0">
                <a:latin typeface="Arial" pitchFamily="34"/>
                <a:cs typeface="Arial" pitchFamily="34"/>
              </a:rPr>
              <a:t>těkavé látky/organická rozpouštědla</a:t>
            </a:r>
            <a:r>
              <a:rPr lang="cs-CZ" dirty="0">
                <a:latin typeface="Arial" pitchFamily="34"/>
                <a:cs typeface="Arial" pitchFamily="34"/>
              </a:rPr>
              <a:t> (toluen, aceton, éter, rajský plyn, chloroform...)</a:t>
            </a:r>
          </a:p>
        </p:txBody>
      </p:sp>
      <p:sp>
        <p:nvSpPr>
          <p:cNvPr id="3" name="Rectangle 1"/>
          <p:cNvSpPr txBox="1">
            <a:spLocks noGrp="1"/>
          </p:cNvSpPr>
          <p:nvPr>
            <p:ph type="title"/>
          </p:nvPr>
        </p:nvSpPr>
        <p:spPr>
          <a:xfrm>
            <a:off x="323523" y="260649"/>
            <a:ext cx="8496943" cy="1152125"/>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a:latin typeface="Arial" pitchFamily="34"/>
                <a:cs typeface="Arial" pitchFamily="34"/>
              </a:rPr>
              <a:t>Přehled skupin psychoaktivních látek </a:t>
            </a:r>
            <a:r>
              <a:rPr lang="cs-CZ" sz="1800" cap="none" dirty="0" smtClean="0">
                <a:latin typeface="Arial" pitchFamily="34"/>
                <a:cs typeface="Arial" pitchFamily="34"/>
              </a:rPr>
              <a:t>(dle </a:t>
            </a:r>
            <a:r>
              <a:rPr lang="cs-CZ" sz="1800" dirty="0" smtClean="0">
                <a:latin typeface="Arial" pitchFamily="34"/>
                <a:cs typeface="Arial" pitchFamily="34"/>
              </a:rPr>
              <a:t>MKN10</a:t>
            </a:r>
            <a:r>
              <a:rPr lang="cs-CZ" sz="1800" dirty="0">
                <a:latin typeface="Arial" pitchFamily="34"/>
                <a:cs typeface="Arial" pitchFamily="34"/>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Rectangle 2"/>
          <p:cNvSpPr txBox="1">
            <a:spLocks noGrp="1"/>
          </p:cNvSpPr>
          <p:nvPr>
            <p:ph idx="4294967295"/>
          </p:nvPr>
        </p:nvSpPr>
        <p:spPr>
          <a:xfrm>
            <a:off x="1079500" y="1700213"/>
            <a:ext cx="8064500" cy="3889375"/>
          </a:xfrm>
        </p:spPr>
        <p:txBody>
          <a:bodyPr/>
          <a:lstStyle/>
          <a:p>
            <a:pPr marL="341308" lvl="0" indent="-341308">
              <a:lnSpc>
                <a:spcPct val="9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endParaRPr lang="cs-CZ" dirty="0">
              <a:solidFill>
                <a:srgbClr val="000000"/>
              </a:solidFill>
              <a:latin typeface="Arial"/>
            </a:endParaRPr>
          </a:p>
          <a:p>
            <a:pPr marL="341308" lvl="0" indent="-341308">
              <a:lnSpc>
                <a:spcPct val="9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endParaRPr lang="cs-CZ" dirty="0">
              <a:solidFill>
                <a:srgbClr val="000000"/>
              </a:solidFill>
              <a:latin typeface="Arial"/>
            </a:endParaRPr>
          </a:p>
          <a:p>
            <a:pPr marL="341308" lvl="0" indent="-341308">
              <a:lnSpc>
                <a:spcPct val="9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endParaRPr lang="cs-CZ" dirty="0">
              <a:solidFill>
                <a:srgbClr val="000000"/>
              </a:solidFill>
              <a:latin typeface="Arial"/>
            </a:endParaRPr>
          </a:p>
        </p:txBody>
      </p:sp>
      <p:sp>
        <p:nvSpPr>
          <p:cNvPr id="3" name="Rectangle 1"/>
          <p:cNvSpPr txBox="1">
            <a:spLocks noGrp="1"/>
          </p:cNvSpPr>
          <p:nvPr>
            <p:ph type="title" idx="4294967295"/>
          </p:nvPr>
        </p:nvSpPr>
        <p:spPr>
          <a:xfrm>
            <a:off x="1115616" y="2852936"/>
            <a:ext cx="7034213" cy="914400"/>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a:solidFill>
                  <a:srgbClr val="48231E"/>
                </a:solidFill>
                <a:latin typeface="Arial"/>
              </a:rPr>
              <a:t>TEORETICKÝ ÚVOD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sz="half" idx="2"/>
          </p:nvPr>
        </p:nvSpPr>
        <p:spPr/>
        <p:txBody>
          <a:bodyPr/>
          <a:lstStyle/>
          <a:p>
            <a:endParaRPr lang="cs-CZ" dirty="0"/>
          </a:p>
        </p:txBody>
      </p:sp>
      <p:sp>
        <p:nvSpPr>
          <p:cNvPr id="4" name="Nadpis 3"/>
          <p:cNvSpPr>
            <a:spLocks noGrp="1"/>
          </p:cNvSpPr>
          <p:nvPr>
            <p:ph type="title"/>
          </p:nvPr>
        </p:nvSpPr>
        <p:spPr/>
        <p:txBody>
          <a:bodyPr/>
          <a:lstStyle/>
          <a:p>
            <a:r>
              <a:rPr lang="cs-CZ" sz="1900" dirty="0" smtClean="0"/>
              <a:t>marihuana</a:t>
            </a:r>
            <a:endParaRPr lang="cs-CZ" sz="1900" dirty="0"/>
          </a:p>
        </p:txBody>
      </p:sp>
      <p:pic>
        <p:nvPicPr>
          <p:cNvPr id="3078" name="Picture 6" descr="https://upload.wikimedia.org/wikipedia/commons/thumb/9/94/Joint.jpg/1280px-Joi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901" y="4774303"/>
            <a:ext cx="3915937" cy="1869249"/>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4254" y="2407566"/>
            <a:ext cx="2898043" cy="2173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9796" y="4669204"/>
            <a:ext cx="2632464" cy="1974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9796" y="69569"/>
            <a:ext cx="1889647" cy="451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230" y="128981"/>
            <a:ext cx="3295815" cy="2196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666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0/0d/Hashish.jpg/1280px-Hashish.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187" r="1218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text 2"/>
          <p:cNvSpPr>
            <a:spLocks noGrp="1"/>
          </p:cNvSpPr>
          <p:nvPr>
            <p:ph type="body" sz="half" idx="2"/>
          </p:nvPr>
        </p:nvSpPr>
        <p:spPr/>
        <p:txBody>
          <a:bodyPr/>
          <a:lstStyle/>
          <a:p>
            <a:endParaRPr lang="cs-CZ" dirty="0"/>
          </a:p>
        </p:txBody>
      </p:sp>
      <p:sp>
        <p:nvSpPr>
          <p:cNvPr id="4" name="Nadpis 3"/>
          <p:cNvSpPr>
            <a:spLocks noGrp="1"/>
          </p:cNvSpPr>
          <p:nvPr>
            <p:ph type="title"/>
          </p:nvPr>
        </p:nvSpPr>
        <p:spPr/>
        <p:txBody>
          <a:bodyPr/>
          <a:lstStyle/>
          <a:p>
            <a:r>
              <a:rPr lang="cs-CZ" dirty="0" smtClean="0"/>
              <a:t>hašiš</a:t>
            </a:r>
            <a:endParaRPr lang="cs-CZ" dirty="0"/>
          </a:p>
        </p:txBody>
      </p:sp>
    </p:spTree>
    <p:extLst>
      <p:ext uri="{BB962C8B-B14F-4D97-AF65-F5344CB8AC3E}">
        <p14:creationId xmlns:p14="http://schemas.microsoft.com/office/powerpoint/2010/main" val="3008171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alternativní popis obrázku chybí"/>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1628" r="116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text 2"/>
          <p:cNvSpPr>
            <a:spLocks noGrp="1"/>
          </p:cNvSpPr>
          <p:nvPr>
            <p:ph type="body" sz="half" idx="2"/>
          </p:nvPr>
        </p:nvSpPr>
        <p:spPr/>
        <p:txBody>
          <a:bodyPr/>
          <a:lstStyle/>
          <a:p>
            <a:r>
              <a:rPr lang="cs-CZ" dirty="0" smtClean="0"/>
              <a:t>Lysohlávky (</a:t>
            </a:r>
            <a:r>
              <a:rPr lang="cs-CZ" dirty="0" err="1" smtClean="0"/>
              <a:t>Psilocybe</a:t>
            </a:r>
            <a:r>
              <a:rPr lang="cs-CZ" dirty="0" smtClean="0"/>
              <a:t>)</a:t>
            </a:r>
            <a:endParaRPr lang="cs-CZ" dirty="0"/>
          </a:p>
        </p:txBody>
      </p:sp>
      <p:sp>
        <p:nvSpPr>
          <p:cNvPr id="4" name="Nadpis 3"/>
          <p:cNvSpPr>
            <a:spLocks noGrp="1"/>
          </p:cNvSpPr>
          <p:nvPr>
            <p:ph type="title"/>
          </p:nvPr>
        </p:nvSpPr>
        <p:spPr/>
        <p:txBody>
          <a:bodyPr/>
          <a:lstStyle/>
          <a:p>
            <a:r>
              <a:rPr lang="cs-CZ" sz="1900" dirty="0" err="1" smtClean="0"/>
              <a:t>psilocybin</a:t>
            </a:r>
            <a:endParaRPr lang="cs-CZ" sz="1900" dirty="0"/>
          </a:p>
        </p:txBody>
      </p:sp>
    </p:spTree>
    <p:extLst>
      <p:ext uri="{BB962C8B-B14F-4D97-AF65-F5344CB8AC3E}">
        <p14:creationId xmlns:p14="http://schemas.microsoft.com/office/powerpoint/2010/main" val="103383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upload.wikimedia.org/wikipedia/commons/thumb/4/41/Pink_Elephants_on_Parade_Blotter_LSD.JPG/1280px-Pink_Elephants_on_Parade_Blotter_LSD.JPG"/>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3387" r="1338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text 2"/>
          <p:cNvSpPr>
            <a:spLocks noGrp="1"/>
          </p:cNvSpPr>
          <p:nvPr>
            <p:ph type="body" sz="half" idx="2"/>
          </p:nvPr>
        </p:nvSpPr>
        <p:spPr/>
        <p:txBody>
          <a:bodyPr/>
          <a:lstStyle/>
          <a:p>
            <a:endParaRPr lang="cs-CZ"/>
          </a:p>
        </p:txBody>
      </p:sp>
      <p:sp>
        <p:nvSpPr>
          <p:cNvPr id="4" name="Nadpis 3"/>
          <p:cNvSpPr>
            <a:spLocks noGrp="1"/>
          </p:cNvSpPr>
          <p:nvPr>
            <p:ph type="title"/>
          </p:nvPr>
        </p:nvSpPr>
        <p:spPr/>
        <p:txBody>
          <a:bodyPr/>
          <a:lstStyle/>
          <a:p>
            <a:r>
              <a:rPr lang="cs-CZ" dirty="0" smtClean="0"/>
              <a:t>LSD</a:t>
            </a:r>
            <a:endParaRPr lang="cs-CZ" dirty="0"/>
          </a:p>
        </p:txBody>
      </p:sp>
    </p:spTree>
    <p:extLst>
      <p:ext uri="{BB962C8B-B14F-4D97-AF65-F5344CB8AC3E}">
        <p14:creationId xmlns:p14="http://schemas.microsoft.com/office/powerpoint/2010/main" val="458731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6" r="16"/>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ástupný symbol pro text 2"/>
          <p:cNvSpPr>
            <a:spLocks noGrp="1"/>
          </p:cNvSpPr>
          <p:nvPr>
            <p:ph type="body" sz="half" idx="2"/>
          </p:nvPr>
        </p:nvSpPr>
        <p:spPr/>
        <p:txBody>
          <a:bodyPr/>
          <a:lstStyle/>
          <a:p>
            <a:r>
              <a:rPr lang="cs-CZ" dirty="0" smtClean="0"/>
              <a:t>Extáze</a:t>
            </a:r>
          </a:p>
          <a:p>
            <a:endParaRPr lang="cs-CZ" dirty="0"/>
          </a:p>
          <a:p>
            <a:endParaRPr lang="cs-CZ" dirty="0"/>
          </a:p>
        </p:txBody>
      </p:sp>
      <p:sp>
        <p:nvSpPr>
          <p:cNvPr id="4" name="Nadpis 3"/>
          <p:cNvSpPr>
            <a:spLocks noGrp="1"/>
          </p:cNvSpPr>
          <p:nvPr>
            <p:ph type="title"/>
          </p:nvPr>
        </p:nvSpPr>
        <p:spPr/>
        <p:txBody>
          <a:bodyPr/>
          <a:lstStyle/>
          <a:p>
            <a:r>
              <a:rPr lang="cs-CZ" dirty="0" err="1" smtClean="0"/>
              <a:t>MDMa</a:t>
            </a:r>
            <a:endParaRPr lang="cs-CZ" dirty="0"/>
          </a:p>
        </p:txBody>
      </p:sp>
    </p:spTree>
    <p:extLst>
      <p:ext uri="{BB962C8B-B14F-4D97-AF65-F5344CB8AC3E}">
        <p14:creationId xmlns:p14="http://schemas.microsoft.com/office/powerpoint/2010/main" val="1462496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3455" t="12195" r="13455" b="8953"/>
          <a:stretch/>
        </p:blipFill>
        <p:spPr bwMode="auto">
          <a:xfrm>
            <a:off x="3995936" y="3789040"/>
            <a:ext cx="2952327" cy="247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text 2"/>
          <p:cNvSpPr>
            <a:spLocks noGrp="1"/>
          </p:cNvSpPr>
          <p:nvPr>
            <p:ph type="body" sz="half" idx="2"/>
          </p:nvPr>
        </p:nvSpPr>
        <p:spPr/>
        <p:txBody>
          <a:bodyPr/>
          <a:lstStyle/>
          <a:p>
            <a:r>
              <a:rPr lang="cs-CZ" dirty="0" smtClean="0"/>
              <a:t>Pervitin</a:t>
            </a:r>
            <a:endParaRPr lang="cs-CZ" dirty="0"/>
          </a:p>
        </p:txBody>
      </p:sp>
      <p:sp>
        <p:nvSpPr>
          <p:cNvPr id="4" name="Nadpis 3"/>
          <p:cNvSpPr>
            <a:spLocks noGrp="1"/>
          </p:cNvSpPr>
          <p:nvPr>
            <p:ph type="title"/>
          </p:nvPr>
        </p:nvSpPr>
        <p:spPr/>
        <p:txBody>
          <a:bodyPr/>
          <a:lstStyle/>
          <a:p>
            <a:r>
              <a:rPr lang="cs-CZ" dirty="0" err="1" smtClean="0"/>
              <a:t>Metamfe-tamin</a:t>
            </a:r>
            <a:endParaRPr lang="cs-CZ"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260648"/>
            <a:ext cx="4512502"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Německé originální balení pervitinu z dob druhé světové války - Foto: CC0 Public domain"/>
          <p:cNvPicPr>
            <a:picLocks noChangeAspect="1"/>
          </p:cNvPicPr>
          <p:nvPr/>
        </p:nvPicPr>
        <p:blipFill>
          <a:blip r:embed="rId4"/>
          <a:srcRect/>
          <a:stretch>
            <a:fillRect/>
          </a:stretch>
        </p:blipFill>
        <p:spPr>
          <a:xfrm>
            <a:off x="293719" y="3789040"/>
            <a:ext cx="3588010" cy="2475726"/>
          </a:xfrm>
          <a:prstGeom prst="rect">
            <a:avLst/>
          </a:prstGeom>
          <a:noFill/>
          <a:ln>
            <a:noFill/>
          </a:ln>
        </p:spPr>
      </p:pic>
    </p:spTree>
    <p:extLst>
      <p:ext uri="{BB962C8B-B14F-4D97-AF65-F5344CB8AC3E}">
        <p14:creationId xmlns:p14="http://schemas.microsoft.com/office/powerpoint/2010/main" val="3101217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1335" r="1335"/>
          <a:stretch>
            <a:fillRect/>
          </a:stretch>
        </p:blipFill>
        <p:spPr bwMode="auto">
          <a:xfrm>
            <a:off x="777676" y="3573016"/>
            <a:ext cx="3109785" cy="303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ástupný symbol pro text 2"/>
          <p:cNvSpPr>
            <a:spLocks noGrp="1"/>
          </p:cNvSpPr>
          <p:nvPr>
            <p:ph type="body" sz="half" idx="2"/>
          </p:nvPr>
        </p:nvSpPr>
        <p:spPr/>
        <p:txBody>
          <a:bodyPr/>
          <a:lstStyle/>
          <a:p>
            <a:endParaRPr lang="cs-CZ"/>
          </a:p>
        </p:txBody>
      </p:sp>
      <p:sp>
        <p:nvSpPr>
          <p:cNvPr id="4" name="Nadpis 3"/>
          <p:cNvSpPr>
            <a:spLocks noGrp="1"/>
          </p:cNvSpPr>
          <p:nvPr>
            <p:ph type="title"/>
          </p:nvPr>
        </p:nvSpPr>
        <p:spPr/>
        <p:txBody>
          <a:bodyPr/>
          <a:lstStyle/>
          <a:p>
            <a:r>
              <a:rPr lang="cs-CZ" dirty="0" smtClean="0"/>
              <a:t>kokain</a:t>
            </a:r>
            <a:endParaRPr lang="cs-CZ" dirty="0"/>
          </a:p>
        </p:txBody>
      </p:sp>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5656" y="297995"/>
            <a:ext cx="2376264" cy="3169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741526"/>
            <a:ext cx="2808312" cy="4925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460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text 2"/>
          <p:cNvSpPr>
            <a:spLocks noGrp="1"/>
          </p:cNvSpPr>
          <p:nvPr>
            <p:ph type="body" sz="half" idx="2"/>
          </p:nvPr>
        </p:nvSpPr>
        <p:spPr/>
        <p:txBody>
          <a:bodyPr/>
          <a:lstStyle/>
          <a:p>
            <a:endParaRPr lang="cs-CZ"/>
          </a:p>
        </p:txBody>
      </p:sp>
      <p:sp>
        <p:nvSpPr>
          <p:cNvPr id="4" name="Nadpis 3"/>
          <p:cNvSpPr>
            <a:spLocks noGrp="1"/>
          </p:cNvSpPr>
          <p:nvPr>
            <p:ph type="title"/>
          </p:nvPr>
        </p:nvSpPr>
        <p:spPr/>
        <p:txBody>
          <a:bodyPr/>
          <a:lstStyle/>
          <a:p>
            <a:r>
              <a:rPr lang="cs-CZ" dirty="0" smtClean="0"/>
              <a:t>Heroin</a:t>
            </a:r>
            <a:endParaRPr lang="cs-CZ"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428" y="3056902"/>
            <a:ext cx="2335278" cy="342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624" y="4487850"/>
            <a:ext cx="3056980" cy="1991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0090" y="395415"/>
            <a:ext cx="3419954" cy="256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063" y="395415"/>
            <a:ext cx="2276662" cy="209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2559176"/>
            <a:ext cx="2260301" cy="1928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190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2"/>
          <p:cNvSpPr txBox="1">
            <a:spLocks noGrp="1"/>
          </p:cNvSpPr>
          <p:nvPr>
            <p:ph idx="1"/>
          </p:nvPr>
        </p:nvSpPr>
        <p:spPr>
          <a:xfrm>
            <a:off x="395536" y="1916832"/>
            <a:ext cx="7776858" cy="3888437"/>
          </a:xfrm>
        </p:spPr>
        <p:txBody>
          <a:bodyPr/>
          <a:lstStyle/>
          <a:p>
            <a:pPr lvl="0"/>
            <a:r>
              <a:rPr lang="cs-CZ" b="1" dirty="0">
                <a:latin typeface="Arial" pitchFamily="34"/>
                <a:cs typeface="Arial" pitchFamily="34"/>
              </a:rPr>
              <a:t>orálně </a:t>
            </a:r>
          </a:p>
          <a:p>
            <a:pPr lvl="0"/>
            <a:r>
              <a:rPr lang="cs-CZ" b="1" dirty="0">
                <a:latin typeface="Arial" pitchFamily="34"/>
                <a:cs typeface="Arial" pitchFamily="34"/>
              </a:rPr>
              <a:t>injekčně: </a:t>
            </a:r>
          </a:p>
          <a:p>
            <a:pPr lvl="1"/>
            <a:r>
              <a:rPr lang="cs-CZ" sz="2000" dirty="0">
                <a:latin typeface="Arial" pitchFamily="34"/>
                <a:cs typeface="Arial" pitchFamily="34"/>
              </a:rPr>
              <a:t>intravenózně </a:t>
            </a:r>
          </a:p>
          <a:p>
            <a:pPr lvl="1"/>
            <a:r>
              <a:rPr lang="cs-CZ" sz="2000" dirty="0">
                <a:latin typeface="Arial" pitchFamily="34"/>
                <a:cs typeface="Arial" pitchFamily="34"/>
              </a:rPr>
              <a:t>subkutánně</a:t>
            </a:r>
          </a:p>
          <a:p>
            <a:pPr lvl="1"/>
            <a:r>
              <a:rPr lang="cs-CZ" sz="2000" dirty="0">
                <a:latin typeface="Arial" pitchFamily="34"/>
                <a:cs typeface="Arial" pitchFamily="34"/>
              </a:rPr>
              <a:t>intramuskulárně</a:t>
            </a:r>
          </a:p>
          <a:p>
            <a:pPr marL="170755" lvl="1" indent="0">
              <a:buNone/>
            </a:pPr>
            <a:r>
              <a:rPr lang="cs-CZ" sz="2000" dirty="0" smtClean="0">
                <a:latin typeface="Arial" pitchFamily="34"/>
                <a:cs typeface="Arial" pitchFamily="34"/>
              </a:rPr>
              <a:t>pozn</a:t>
            </a:r>
            <a:r>
              <a:rPr lang="cs-CZ" sz="2000" dirty="0">
                <a:latin typeface="Arial" pitchFamily="34"/>
                <a:cs typeface="Arial" pitchFamily="34"/>
              </a:rPr>
              <a:t>.: závislost na jehle</a:t>
            </a:r>
          </a:p>
          <a:p>
            <a:pPr lvl="0"/>
            <a:r>
              <a:rPr lang="cs-CZ" b="1" dirty="0">
                <a:latin typeface="Arial" pitchFamily="34"/>
                <a:cs typeface="Arial" pitchFamily="34"/>
              </a:rPr>
              <a:t>inhalování </a:t>
            </a:r>
          </a:p>
          <a:p>
            <a:pPr lvl="0"/>
            <a:r>
              <a:rPr lang="cs-CZ" b="1" dirty="0">
                <a:latin typeface="Arial" pitchFamily="34"/>
                <a:cs typeface="Arial" pitchFamily="34"/>
              </a:rPr>
              <a:t>povrchově </a:t>
            </a:r>
            <a:r>
              <a:rPr lang="cs-CZ" dirty="0">
                <a:latin typeface="Arial" pitchFamily="34"/>
                <a:cs typeface="Arial" pitchFamily="34"/>
              </a:rPr>
              <a:t>(náplasti) </a:t>
            </a:r>
          </a:p>
        </p:txBody>
      </p:sp>
      <p:sp>
        <p:nvSpPr>
          <p:cNvPr id="3" name="Rectangle 1"/>
          <p:cNvSpPr txBox="1">
            <a:spLocks noGrp="1"/>
          </p:cNvSpPr>
          <p:nvPr>
            <p:ph type="title"/>
          </p:nvPr>
        </p:nvSpPr>
        <p:spPr>
          <a:xfrm>
            <a:off x="323523" y="476667"/>
            <a:ext cx="8496943" cy="792089"/>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800" b="1" dirty="0">
                <a:latin typeface="Arial" pitchFamily="34"/>
                <a:cs typeface="Arial" pitchFamily="34"/>
              </a:rPr>
              <a:t>Způsoby užívání </a:t>
            </a:r>
            <a:endParaRPr lang="cs-CZ" sz="1800" b="1" dirty="0">
              <a:latin typeface="Arial" pitchFamily="34"/>
              <a:cs typeface="Arial"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Rectangle 2"/>
          <p:cNvSpPr txBox="1">
            <a:spLocks noGrp="1"/>
          </p:cNvSpPr>
          <p:nvPr>
            <p:ph idx="1"/>
          </p:nvPr>
        </p:nvSpPr>
        <p:spPr>
          <a:xfrm>
            <a:off x="467541" y="1988840"/>
            <a:ext cx="8280916" cy="4392488"/>
          </a:xfrm>
        </p:spPr>
        <p:txBody>
          <a:bodyPr>
            <a:normAutofit/>
          </a:bodyPr>
          <a:lstStyle/>
          <a:p>
            <a:pPr lvl="0">
              <a:lnSpc>
                <a:spcPct val="90000"/>
              </a:lnSpc>
            </a:pPr>
            <a:r>
              <a:rPr lang="cs-CZ" b="1" dirty="0">
                <a:latin typeface="Arial" pitchFamily="34"/>
                <a:cs typeface="Arial" pitchFamily="34"/>
              </a:rPr>
              <a:t>rizikové chování: </a:t>
            </a:r>
            <a:r>
              <a:rPr lang="cs-CZ" dirty="0">
                <a:latin typeface="Arial" pitchFamily="34"/>
                <a:cs typeface="Arial" pitchFamily="34"/>
              </a:rPr>
              <a:t>injekční užívání, sdílení jehel a stříkaček, sexuální rizikové chování </a:t>
            </a:r>
            <a:endParaRPr lang="cs-CZ" dirty="0" smtClean="0">
              <a:latin typeface="Arial" pitchFamily="34"/>
              <a:cs typeface="Arial" pitchFamily="34"/>
            </a:endParaRPr>
          </a:p>
          <a:p>
            <a:pPr marL="45720" lvl="0" indent="0">
              <a:lnSpc>
                <a:spcPct val="90000"/>
              </a:lnSpc>
              <a:buNone/>
            </a:pPr>
            <a:endParaRPr lang="cs-CZ" dirty="0">
              <a:latin typeface="Arial" pitchFamily="34"/>
              <a:cs typeface="Arial" pitchFamily="34"/>
            </a:endParaRPr>
          </a:p>
          <a:p>
            <a:pPr lvl="0">
              <a:lnSpc>
                <a:spcPct val="90000"/>
              </a:lnSpc>
            </a:pPr>
            <a:r>
              <a:rPr lang="cs-CZ" b="1" dirty="0">
                <a:latin typeface="Arial" pitchFamily="34"/>
                <a:cs typeface="Arial" pitchFamily="34"/>
              </a:rPr>
              <a:t>infekční onemocnění: </a:t>
            </a:r>
            <a:r>
              <a:rPr lang="cs-CZ" dirty="0">
                <a:latin typeface="Arial" pitchFamily="34"/>
                <a:cs typeface="Arial" pitchFamily="34"/>
              </a:rPr>
              <a:t>HIV, VHC, VHB, pohlavní nemoci, </a:t>
            </a:r>
            <a:r>
              <a:rPr lang="cs-CZ" dirty="0" smtClean="0">
                <a:latin typeface="Arial" pitchFamily="34"/>
                <a:cs typeface="Arial" pitchFamily="34"/>
              </a:rPr>
              <a:t>TBC</a:t>
            </a:r>
          </a:p>
          <a:p>
            <a:pPr marL="45720" lvl="0" indent="0">
              <a:lnSpc>
                <a:spcPct val="90000"/>
              </a:lnSpc>
              <a:buNone/>
            </a:pPr>
            <a:endParaRPr lang="cs-CZ" dirty="0">
              <a:latin typeface="Arial" pitchFamily="34"/>
              <a:cs typeface="Arial" pitchFamily="34"/>
            </a:endParaRPr>
          </a:p>
          <a:p>
            <a:pPr lvl="0">
              <a:lnSpc>
                <a:spcPct val="90000"/>
              </a:lnSpc>
            </a:pPr>
            <a:r>
              <a:rPr lang="cs-CZ" b="1" dirty="0">
                <a:latin typeface="Arial" pitchFamily="34"/>
                <a:cs typeface="Arial" pitchFamily="34"/>
              </a:rPr>
              <a:t>psychiatrická </a:t>
            </a:r>
            <a:r>
              <a:rPr lang="cs-CZ" b="1" dirty="0" smtClean="0">
                <a:latin typeface="Arial" pitchFamily="34"/>
                <a:cs typeface="Arial" pitchFamily="34"/>
              </a:rPr>
              <a:t>a </a:t>
            </a:r>
            <a:r>
              <a:rPr lang="cs-CZ" b="1" dirty="0">
                <a:latin typeface="Arial" pitchFamily="34"/>
                <a:cs typeface="Arial" pitchFamily="34"/>
              </a:rPr>
              <a:t>somatická </a:t>
            </a:r>
            <a:r>
              <a:rPr lang="cs-CZ" b="1" dirty="0" smtClean="0">
                <a:latin typeface="Arial" pitchFamily="34"/>
                <a:cs typeface="Arial" pitchFamily="34"/>
              </a:rPr>
              <a:t>komorbidita</a:t>
            </a:r>
          </a:p>
          <a:p>
            <a:pPr marL="45720" lvl="0" indent="0">
              <a:lnSpc>
                <a:spcPct val="90000"/>
              </a:lnSpc>
              <a:buNone/>
            </a:pPr>
            <a:r>
              <a:rPr lang="cs-CZ" b="1" dirty="0" smtClean="0">
                <a:latin typeface="Arial" pitchFamily="34"/>
                <a:cs typeface="Arial" pitchFamily="34"/>
              </a:rPr>
              <a:t>  </a:t>
            </a:r>
            <a:endParaRPr lang="cs-CZ" b="1" dirty="0">
              <a:latin typeface="Arial" pitchFamily="34"/>
              <a:cs typeface="Arial" pitchFamily="34"/>
            </a:endParaRPr>
          </a:p>
          <a:p>
            <a:pPr lvl="0">
              <a:lnSpc>
                <a:spcPct val="90000"/>
              </a:lnSpc>
            </a:pPr>
            <a:r>
              <a:rPr lang="cs-CZ" b="1" dirty="0">
                <a:latin typeface="Arial" pitchFamily="34"/>
                <a:cs typeface="Arial" pitchFamily="34"/>
              </a:rPr>
              <a:t>úrazy, nehody, otravy, </a:t>
            </a:r>
            <a:r>
              <a:rPr lang="cs-CZ" b="1" dirty="0" smtClean="0">
                <a:latin typeface="Arial" pitchFamily="34"/>
                <a:cs typeface="Arial" pitchFamily="34"/>
              </a:rPr>
              <a:t>předávkování</a:t>
            </a:r>
          </a:p>
          <a:p>
            <a:pPr marL="45720" lvl="0" indent="0">
              <a:lnSpc>
                <a:spcPct val="90000"/>
              </a:lnSpc>
              <a:buNone/>
            </a:pPr>
            <a:r>
              <a:rPr lang="cs-CZ" b="1" dirty="0" smtClean="0">
                <a:latin typeface="Arial" pitchFamily="34"/>
                <a:cs typeface="Arial" pitchFamily="34"/>
              </a:rPr>
              <a:t> </a:t>
            </a:r>
            <a:r>
              <a:rPr lang="cs-CZ" dirty="0" smtClean="0">
                <a:latin typeface="Arial" pitchFamily="34"/>
                <a:cs typeface="Arial" pitchFamily="34"/>
              </a:rPr>
              <a:t> </a:t>
            </a:r>
            <a:endParaRPr lang="cs-CZ" dirty="0">
              <a:latin typeface="Arial" pitchFamily="34"/>
              <a:cs typeface="Arial" pitchFamily="34"/>
            </a:endParaRPr>
          </a:p>
          <a:p>
            <a:pPr lvl="0">
              <a:lnSpc>
                <a:spcPct val="90000"/>
              </a:lnSpc>
            </a:pPr>
            <a:r>
              <a:rPr lang="cs-CZ" b="1" dirty="0">
                <a:latin typeface="Arial" pitchFamily="34"/>
                <a:cs typeface="Arial" pitchFamily="34"/>
              </a:rPr>
              <a:t>sociální souvislosti: </a:t>
            </a:r>
            <a:r>
              <a:rPr lang="cs-CZ" dirty="0">
                <a:latin typeface="Arial" pitchFamily="34"/>
                <a:cs typeface="Arial" pitchFamily="34"/>
              </a:rPr>
              <a:t>nízké vzdělání, nezaměstnanost, problémy ve vztazích a rodině, nekvalitní a nestálé bydlení až bezdomovectví, zadluženost ad. → sociální </a:t>
            </a:r>
            <a:r>
              <a:rPr lang="cs-CZ" dirty="0" smtClean="0">
                <a:latin typeface="Arial" pitchFamily="34"/>
                <a:cs typeface="Arial" pitchFamily="34"/>
              </a:rPr>
              <a:t>vyloučení</a:t>
            </a:r>
            <a:endParaRPr lang="cs-CZ" dirty="0">
              <a:latin typeface="Arial" pitchFamily="34"/>
              <a:cs typeface="Arial" pitchFamily="34"/>
            </a:endParaRPr>
          </a:p>
        </p:txBody>
      </p:sp>
      <p:sp>
        <p:nvSpPr>
          <p:cNvPr id="3" name="Rectangle 1"/>
          <p:cNvSpPr txBox="1">
            <a:spLocks noGrp="1"/>
          </p:cNvSpPr>
          <p:nvPr>
            <p:ph type="title"/>
          </p:nvPr>
        </p:nvSpPr>
        <p:spPr>
          <a:xfrm>
            <a:off x="611559" y="188640"/>
            <a:ext cx="7776862" cy="1224134"/>
          </a:xfrm>
        </p:spPr>
        <p:txBody>
          <a:bodyPr/>
          <a:lstStyle/>
          <a:p>
            <a:pPr lvl="0"/>
            <a:r>
              <a:rPr lang="cs-CZ" sz="2900" b="1" dirty="0">
                <a:latin typeface="Arial" pitchFamily="34"/>
                <a:cs typeface="Arial" pitchFamily="34"/>
              </a:rPr>
              <a:t/>
            </a:r>
            <a:br>
              <a:rPr lang="cs-CZ" sz="2900" b="1" dirty="0">
                <a:latin typeface="Arial" pitchFamily="34"/>
                <a:cs typeface="Arial" pitchFamily="34"/>
              </a:rPr>
            </a:br>
            <a:r>
              <a:rPr lang="cs-CZ" sz="2900" b="1" dirty="0">
                <a:latin typeface="Arial" pitchFamily="34"/>
                <a:cs typeface="Arial" pitchFamily="34"/>
              </a:rPr>
              <a:t>Souvislosti a důsledky užívání Psychoaktivních látek</a:t>
            </a:r>
            <a:br>
              <a:rPr lang="cs-CZ" sz="2900" b="1" dirty="0">
                <a:latin typeface="Arial" pitchFamily="34"/>
                <a:cs typeface="Arial" pitchFamily="34"/>
              </a:rPr>
            </a:br>
            <a:endParaRPr lang="cs-CZ" sz="1600" dirty="0">
              <a:solidFill>
                <a:srgbClr val="000000"/>
              </a:solidFill>
              <a:latin typeface="Arial" pitchFamily="34"/>
              <a:cs typeface="Arial"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92500" lnSpcReduction="10000"/>
          </a:bodyPr>
          <a:lstStyle/>
          <a:p>
            <a:pPr marL="45720" indent="0">
              <a:buNone/>
            </a:pPr>
            <a:r>
              <a:rPr lang="cs-CZ" sz="2200" dirty="0" smtClean="0">
                <a:latin typeface="Arial" panose="020B0604020202020204" pitchFamily="34" charset="0"/>
                <a:cs typeface="Arial" panose="020B0604020202020204" pitchFamily="34" charset="0"/>
              </a:rPr>
              <a:t>= komplexní porucha, jejíž základní dg. charakteristikou je </a:t>
            </a:r>
            <a:r>
              <a:rPr lang="cs-CZ" sz="2200" b="1" dirty="0" smtClean="0">
                <a:latin typeface="Arial" panose="020B0604020202020204" pitchFamily="34" charset="0"/>
                <a:cs typeface="Arial" panose="020B0604020202020204" pitchFamily="34" charset="0"/>
              </a:rPr>
              <a:t>opakované nutkání </a:t>
            </a:r>
            <a:r>
              <a:rPr lang="cs-CZ" sz="2200" dirty="0" smtClean="0">
                <a:latin typeface="Arial" panose="020B0604020202020204" pitchFamily="34" charset="0"/>
                <a:cs typeface="Arial" panose="020B0604020202020204" pitchFamily="34" charset="0"/>
              </a:rPr>
              <a:t>užít určitou látku nebo oddávat se určitému chování </a:t>
            </a:r>
            <a:r>
              <a:rPr lang="cs-CZ" sz="2200" b="1" dirty="0" smtClean="0">
                <a:latin typeface="Arial" panose="020B0604020202020204" pitchFamily="34" charset="0"/>
                <a:cs typeface="Arial" panose="020B0604020202020204" pitchFamily="34" charset="0"/>
              </a:rPr>
              <a:t>navzdory jeho negativním důsledkům</a:t>
            </a:r>
          </a:p>
          <a:p>
            <a:pPr marL="45720" indent="0">
              <a:buNone/>
            </a:pPr>
            <a:endParaRPr lang="cs-CZ" sz="2200" b="1" dirty="0" smtClean="0">
              <a:latin typeface="Arial" panose="020B0604020202020204" pitchFamily="34" charset="0"/>
              <a:cs typeface="Arial" panose="020B0604020202020204" pitchFamily="34" charset="0"/>
            </a:endParaRPr>
          </a:p>
          <a:p>
            <a:r>
              <a:rPr lang="cs-CZ" sz="2200" b="1" dirty="0" smtClean="0">
                <a:latin typeface="Arial" panose="020B0604020202020204" pitchFamily="34" charset="0"/>
                <a:cs typeface="Arial" panose="020B0604020202020204" pitchFamily="34" charset="0"/>
              </a:rPr>
              <a:t>závislostní chování – </a:t>
            </a:r>
            <a:r>
              <a:rPr lang="cs-CZ" sz="2200" dirty="0" smtClean="0">
                <a:latin typeface="Arial" panose="020B0604020202020204" pitchFamily="34" charset="0"/>
                <a:cs typeface="Arial" panose="020B0604020202020204" pitchFamily="34" charset="0"/>
              </a:rPr>
              <a:t>subjektivně prožíváno jako </a:t>
            </a:r>
            <a:r>
              <a:rPr lang="cs-CZ" sz="2200" u="sng" dirty="0" smtClean="0">
                <a:latin typeface="Arial" panose="020B0604020202020204" pitchFamily="34" charset="0"/>
                <a:cs typeface="Arial" panose="020B0604020202020204" pitchFamily="34" charset="0"/>
              </a:rPr>
              <a:t>ztráta kontroly</a:t>
            </a:r>
            <a:r>
              <a:rPr lang="cs-CZ" sz="2200" dirty="0" smtClean="0">
                <a:latin typeface="Arial" panose="020B0604020202020204" pitchFamily="34" charset="0"/>
                <a:cs typeface="Arial" panose="020B0604020202020204" pitchFamily="34" charset="0"/>
              </a:rPr>
              <a:t>, objevuje se i přes volní snahu abstinovat nebo užívat s mírou</a:t>
            </a:r>
          </a:p>
          <a:p>
            <a:pPr marL="45720" indent="0">
              <a:buNone/>
            </a:pPr>
            <a:endParaRPr lang="cs-CZ" sz="2200" dirty="0" smtClean="0">
              <a:latin typeface="Arial" panose="020B0604020202020204" pitchFamily="34" charset="0"/>
              <a:cs typeface="Arial" panose="020B0604020202020204" pitchFamily="34" charset="0"/>
            </a:endParaRPr>
          </a:p>
          <a:p>
            <a:r>
              <a:rPr lang="cs-CZ" sz="2200" dirty="0">
                <a:latin typeface="Arial" panose="020B0604020202020204" pitchFamily="34" charset="0"/>
                <a:cs typeface="Arial" panose="020B0604020202020204" pitchFamily="34" charset="0"/>
              </a:rPr>
              <a:t>v</a:t>
            </a:r>
            <a:r>
              <a:rPr lang="cs-CZ" sz="2200" dirty="0" smtClean="0">
                <a:latin typeface="Arial" panose="020B0604020202020204" pitchFamily="34" charset="0"/>
                <a:cs typeface="Arial" panose="020B0604020202020204" pitchFamily="34" charset="0"/>
              </a:rPr>
              <a:t>zorec chování: okamžité uspokojení je doprovázeno zpožděnými škodlivými účinky</a:t>
            </a:r>
          </a:p>
          <a:p>
            <a:pPr marL="45720" indent="0">
              <a:buNone/>
            </a:pPr>
            <a:endParaRPr lang="cs-CZ" sz="2200" dirty="0">
              <a:latin typeface="Arial" panose="020B0604020202020204" pitchFamily="34" charset="0"/>
              <a:cs typeface="Arial" panose="020B0604020202020204" pitchFamily="34" charset="0"/>
            </a:endParaRPr>
          </a:p>
          <a:p>
            <a:pPr marL="45720" indent="0">
              <a:buNone/>
            </a:pPr>
            <a:r>
              <a:rPr lang="cs-CZ" sz="2200" dirty="0">
                <a:latin typeface="Arial" panose="020B0604020202020204" pitchFamily="34" charset="0"/>
                <a:cs typeface="Arial" panose="020B0604020202020204" pitchFamily="34" charset="0"/>
              </a:rPr>
              <a:t>a</a:t>
            </a:r>
            <a:r>
              <a:rPr lang="cs-CZ" sz="2200" b="1" dirty="0">
                <a:latin typeface="Arial" panose="020B0604020202020204" pitchFamily="34" charset="0"/>
                <a:cs typeface="Arial" panose="020B0604020202020204" pitchFamily="34" charset="0"/>
              </a:rPr>
              <a:t>) látkové závislosti </a:t>
            </a:r>
            <a:r>
              <a:rPr lang="cs-CZ" sz="2200" dirty="0">
                <a:latin typeface="Arial" panose="020B0604020202020204" pitchFamily="34" charset="0"/>
                <a:cs typeface="Arial" panose="020B0604020202020204" pitchFamily="34" charset="0"/>
              </a:rPr>
              <a:t>– psychoaktivní látky</a:t>
            </a:r>
          </a:p>
          <a:p>
            <a:pPr marL="45720" indent="0">
              <a:buNone/>
            </a:pPr>
            <a:r>
              <a:rPr lang="cs-CZ" sz="2200" dirty="0">
                <a:latin typeface="Arial" panose="020B0604020202020204" pitchFamily="34" charset="0"/>
                <a:cs typeface="Arial" panose="020B0604020202020204" pitchFamily="34" charset="0"/>
              </a:rPr>
              <a:t>b) </a:t>
            </a:r>
            <a:r>
              <a:rPr lang="cs-CZ" sz="2200" b="1" dirty="0">
                <a:latin typeface="Arial" panose="020B0604020202020204" pitchFamily="34" charset="0"/>
                <a:cs typeface="Arial" panose="020B0604020202020204" pitchFamily="34" charset="0"/>
              </a:rPr>
              <a:t>behaviorální závislosti </a:t>
            </a:r>
            <a:r>
              <a:rPr lang="cs-CZ" sz="2200" dirty="0">
                <a:latin typeface="Arial" panose="020B0604020202020204" pitchFamily="34" charset="0"/>
                <a:cs typeface="Arial" panose="020B0604020202020204" pitchFamily="34" charset="0"/>
              </a:rPr>
              <a:t>(nelátkové, nechemické, nedrogové, bez substancí, na procesech) - aktivity </a:t>
            </a:r>
          </a:p>
          <a:p>
            <a:endParaRPr lang="cs-CZ" dirty="0"/>
          </a:p>
        </p:txBody>
      </p:sp>
      <p:sp>
        <p:nvSpPr>
          <p:cNvPr id="3" name="Nadpis 2"/>
          <p:cNvSpPr>
            <a:spLocks noGrp="1"/>
          </p:cNvSpPr>
          <p:nvPr>
            <p:ph type="title"/>
          </p:nvPr>
        </p:nvSpPr>
        <p:spPr/>
        <p:txBody>
          <a:bodyPr/>
          <a:lstStyle/>
          <a:p>
            <a:r>
              <a:rPr lang="cs-CZ" b="1" dirty="0" smtClean="0">
                <a:latin typeface="Arial" panose="020B0604020202020204" pitchFamily="34" charset="0"/>
                <a:cs typeface="Arial" panose="020B0604020202020204" pitchFamily="34" charset="0"/>
              </a:rPr>
              <a:t>Co je to závislost?</a:t>
            </a:r>
            <a:endParaRPr lang="cs-C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221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80999" y="1988839"/>
            <a:ext cx="8407893" cy="4137639"/>
          </a:xfrm>
        </p:spPr>
        <p:txBody>
          <a:bodyPr/>
          <a:lstStyle/>
          <a:p>
            <a:pPr lvl="0"/>
            <a:r>
              <a:rPr lang="cs-CZ" b="1" dirty="0">
                <a:latin typeface="Arial" pitchFamily="34"/>
                <a:cs typeface="Arial" pitchFamily="34"/>
              </a:rPr>
              <a:t>primární drogová kriminalita: </a:t>
            </a:r>
            <a:r>
              <a:rPr lang="cs-CZ" dirty="0">
                <a:latin typeface="Arial" pitchFamily="34"/>
                <a:cs typeface="Arial" pitchFamily="34"/>
              </a:rPr>
              <a:t>výroba, pašování, prodej, přechovávání drog pro vlastní potřebu, pěstování rostlin/hub pro vlastní </a:t>
            </a:r>
            <a:r>
              <a:rPr lang="cs-CZ" dirty="0" smtClean="0">
                <a:latin typeface="Arial" pitchFamily="34"/>
                <a:cs typeface="Arial" pitchFamily="34"/>
              </a:rPr>
              <a:t>potřebu</a:t>
            </a:r>
          </a:p>
          <a:p>
            <a:pPr marL="45720" lvl="0" indent="0">
              <a:buNone/>
            </a:pPr>
            <a:endParaRPr lang="cs-CZ" dirty="0">
              <a:latin typeface="Arial" pitchFamily="34"/>
              <a:cs typeface="Arial" pitchFamily="34"/>
            </a:endParaRPr>
          </a:p>
          <a:p>
            <a:pPr lvl="0"/>
            <a:r>
              <a:rPr lang="cs-CZ" b="1" dirty="0">
                <a:latin typeface="Arial" pitchFamily="34"/>
                <a:cs typeface="Arial" pitchFamily="34"/>
              </a:rPr>
              <a:t>sekundární drogová kriminalita:</a:t>
            </a:r>
            <a:r>
              <a:rPr lang="cs-CZ" dirty="0">
                <a:latin typeface="Arial" pitchFamily="34"/>
                <a:cs typeface="Arial" pitchFamily="34"/>
              </a:rPr>
              <a:t> ohrožení pod vlivem návykových látek, nedbalostní dopravní nehody, úmyslné ublížení na zdraví, výtržnictví, krádeže, maření výkonu úředního rozhodnutí, porušování domovní svobody</a:t>
            </a:r>
          </a:p>
          <a:p>
            <a:pPr marL="45720" indent="0">
              <a:buNone/>
            </a:pPr>
            <a:endParaRPr lang="cs-CZ" dirty="0"/>
          </a:p>
        </p:txBody>
      </p:sp>
      <p:sp>
        <p:nvSpPr>
          <p:cNvPr id="3" name="Nadpis 2"/>
          <p:cNvSpPr>
            <a:spLocks noGrp="1"/>
          </p:cNvSpPr>
          <p:nvPr>
            <p:ph type="title"/>
          </p:nvPr>
        </p:nvSpPr>
        <p:spPr/>
        <p:txBody>
          <a:bodyPr/>
          <a:lstStyle/>
          <a:p>
            <a:r>
              <a:rPr lang="cs-CZ" b="1" dirty="0" smtClean="0">
                <a:latin typeface="Arial" pitchFamily="34"/>
                <a:cs typeface="Arial" pitchFamily="34"/>
              </a:rPr>
              <a:t/>
            </a:r>
            <a:br>
              <a:rPr lang="cs-CZ" b="1" dirty="0" smtClean="0">
                <a:latin typeface="Arial" pitchFamily="34"/>
                <a:cs typeface="Arial" pitchFamily="34"/>
              </a:rPr>
            </a:br>
            <a:r>
              <a:rPr lang="cs-CZ" b="1" dirty="0" smtClean="0">
                <a:latin typeface="Arial" pitchFamily="34"/>
                <a:cs typeface="Arial" pitchFamily="34"/>
              </a:rPr>
              <a:t>Souvislosti </a:t>
            </a:r>
            <a:r>
              <a:rPr lang="cs-CZ" b="1" dirty="0">
                <a:latin typeface="Arial" pitchFamily="34"/>
                <a:cs typeface="Arial" pitchFamily="34"/>
              </a:rPr>
              <a:t>a důsledky užívání Psychoaktivních látek</a:t>
            </a:r>
            <a:br>
              <a:rPr lang="cs-CZ" b="1" dirty="0">
                <a:latin typeface="Arial" pitchFamily="34"/>
                <a:cs typeface="Arial" pitchFamily="34"/>
              </a:rPr>
            </a:br>
            <a:endParaRPr lang="cs-CZ" dirty="0"/>
          </a:p>
        </p:txBody>
      </p:sp>
    </p:spTree>
    <p:extLst>
      <p:ext uri="{BB962C8B-B14F-4D97-AF65-F5344CB8AC3E}">
        <p14:creationId xmlns:p14="http://schemas.microsoft.com/office/powerpoint/2010/main" val="530671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381003" y="1719072"/>
            <a:ext cx="8407889" cy="4950287"/>
          </a:xfrm>
        </p:spPr>
        <p:txBody>
          <a:bodyPr>
            <a:normAutofit lnSpcReduction="10000"/>
          </a:bodyPr>
          <a:lstStyle/>
          <a:p>
            <a:pPr lvl="0"/>
            <a:r>
              <a:rPr lang="cs-CZ" b="1" dirty="0">
                <a:latin typeface="Arial" pitchFamily="34"/>
                <a:cs typeface="Arial" pitchFamily="34"/>
              </a:rPr>
              <a:t>v lékařství</a:t>
            </a:r>
            <a:r>
              <a:rPr lang="cs-CZ" dirty="0">
                <a:latin typeface="Arial" pitchFamily="34"/>
                <a:cs typeface="Arial" pitchFamily="34"/>
              </a:rPr>
              <a:t>: např. kodein (proti kašli, bolesti), efedrin (při léčbě astmatu, senné rýmy, </a:t>
            </a:r>
            <a:r>
              <a:rPr lang="cs-CZ" dirty="0" smtClean="0">
                <a:latin typeface="Arial" pitchFamily="34"/>
                <a:cs typeface="Arial" pitchFamily="34"/>
              </a:rPr>
              <a:t>alergie), </a:t>
            </a:r>
            <a:r>
              <a:rPr lang="cs-CZ" dirty="0" err="1" smtClean="0">
                <a:latin typeface="Arial" pitchFamily="34"/>
                <a:cs typeface="Arial" pitchFamily="34"/>
              </a:rPr>
              <a:t>opioidy</a:t>
            </a:r>
            <a:r>
              <a:rPr lang="cs-CZ" dirty="0" smtClean="0">
                <a:latin typeface="Arial" pitchFamily="34"/>
                <a:cs typeface="Arial" pitchFamily="34"/>
              </a:rPr>
              <a:t> (léčba bolesti) </a:t>
            </a:r>
            <a:endParaRPr lang="cs-CZ" dirty="0">
              <a:latin typeface="Arial" pitchFamily="34"/>
              <a:cs typeface="Arial" pitchFamily="34"/>
            </a:endParaRPr>
          </a:p>
          <a:p>
            <a:pPr marL="45720" lvl="0" indent="0">
              <a:buNone/>
            </a:pPr>
            <a:endParaRPr lang="cs-CZ" dirty="0">
              <a:latin typeface="Arial" pitchFamily="34"/>
              <a:cs typeface="Arial" pitchFamily="34"/>
            </a:endParaRPr>
          </a:p>
          <a:p>
            <a:pPr lvl="0"/>
            <a:r>
              <a:rPr lang="cs-CZ" b="1" dirty="0">
                <a:latin typeface="Arial" pitchFamily="34"/>
                <a:cs typeface="Arial" pitchFamily="34"/>
              </a:rPr>
              <a:t>substituční léčba závislosti</a:t>
            </a:r>
            <a:r>
              <a:rPr lang="cs-CZ" dirty="0">
                <a:latin typeface="Arial" pitchFamily="34"/>
                <a:cs typeface="Arial" pitchFamily="34"/>
              </a:rPr>
              <a:t>: metadon, buprenorfin (závislost na </a:t>
            </a:r>
            <a:r>
              <a:rPr lang="cs-CZ" dirty="0" err="1">
                <a:latin typeface="Arial" pitchFamily="34"/>
                <a:cs typeface="Arial" pitchFamily="34"/>
              </a:rPr>
              <a:t>opioidech</a:t>
            </a:r>
            <a:r>
              <a:rPr lang="cs-CZ" dirty="0">
                <a:latin typeface="Arial" pitchFamily="34"/>
                <a:cs typeface="Arial" pitchFamily="34"/>
              </a:rPr>
              <a:t>)</a:t>
            </a:r>
          </a:p>
          <a:p>
            <a:pPr marL="45720" lvl="0" indent="0">
              <a:buNone/>
            </a:pPr>
            <a:endParaRPr lang="cs-CZ" dirty="0">
              <a:latin typeface="Arial" pitchFamily="34"/>
              <a:cs typeface="Arial" pitchFamily="34"/>
            </a:endParaRPr>
          </a:p>
          <a:p>
            <a:pPr lvl="0"/>
            <a:r>
              <a:rPr lang="cs-CZ" dirty="0">
                <a:latin typeface="Arial" pitchFamily="34"/>
                <a:cs typeface="Arial" pitchFamily="34"/>
              </a:rPr>
              <a:t>v</a:t>
            </a:r>
            <a:r>
              <a:rPr lang="cs-CZ" dirty="0" smtClean="0">
                <a:latin typeface="Arial" pitchFamily="34"/>
                <a:cs typeface="Arial" pitchFamily="34"/>
              </a:rPr>
              <a:t>yužití halucinogenů </a:t>
            </a:r>
            <a:r>
              <a:rPr lang="cs-CZ" b="1" dirty="0" smtClean="0">
                <a:latin typeface="Arial" pitchFamily="34"/>
                <a:cs typeface="Arial" pitchFamily="34"/>
              </a:rPr>
              <a:t>v léčbě psychických </a:t>
            </a:r>
            <a:r>
              <a:rPr lang="cs-CZ" b="1" dirty="0">
                <a:latin typeface="Arial" pitchFamily="34"/>
                <a:cs typeface="Arial" pitchFamily="34"/>
              </a:rPr>
              <a:t>potíží</a:t>
            </a:r>
            <a:r>
              <a:rPr lang="cs-CZ" dirty="0" smtClean="0">
                <a:latin typeface="Arial" pitchFamily="34"/>
                <a:cs typeface="Arial" pitchFamily="34"/>
              </a:rPr>
              <a:t>:</a:t>
            </a:r>
            <a:endParaRPr lang="cs-CZ" dirty="0">
              <a:latin typeface="Arial" pitchFamily="34"/>
              <a:cs typeface="Arial" pitchFamily="34"/>
            </a:endParaRPr>
          </a:p>
          <a:p>
            <a:pPr lvl="1"/>
            <a:r>
              <a:rPr lang="cs-CZ" sz="2000" dirty="0">
                <a:latin typeface="Arial" pitchFamily="34"/>
                <a:cs typeface="Arial" pitchFamily="34"/>
              </a:rPr>
              <a:t>LSD </a:t>
            </a:r>
            <a:r>
              <a:rPr lang="cs-CZ" sz="2000" dirty="0" smtClean="0">
                <a:latin typeface="Arial"/>
                <a:cs typeface="Arial"/>
              </a:rPr>
              <a:t>→</a:t>
            </a:r>
            <a:r>
              <a:rPr lang="cs-CZ" sz="2000" dirty="0" smtClean="0">
                <a:latin typeface="Arial" pitchFamily="34"/>
                <a:cs typeface="Arial" pitchFamily="34"/>
              </a:rPr>
              <a:t> </a:t>
            </a:r>
            <a:r>
              <a:rPr lang="cs-CZ" sz="2000" dirty="0">
                <a:latin typeface="Arial" pitchFamily="34"/>
                <a:cs typeface="Arial" pitchFamily="34"/>
              </a:rPr>
              <a:t>u smrtelně nemocných lidí na úlevu úzkosti</a:t>
            </a:r>
          </a:p>
          <a:p>
            <a:pPr lvl="1"/>
            <a:r>
              <a:rPr lang="cs-CZ" sz="2000" dirty="0" err="1">
                <a:latin typeface="Arial" pitchFamily="34"/>
                <a:cs typeface="Arial" pitchFamily="34"/>
              </a:rPr>
              <a:t>psilocybin</a:t>
            </a:r>
            <a:r>
              <a:rPr lang="cs-CZ" sz="2000" dirty="0">
                <a:latin typeface="Arial" pitchFamily="34"/>
                <a:cs typeface="Arial" pitchFamily="34"/>
              </a:rPr>
              <a:t> </a:t>
            </a:r>
            <a:r>
              <a:rPr lang="cs-CZ" sz="2000" dirty="0">
                <a:latin typeface="Arial"/>
                <a:cs typeface="Arial"/>
              </a:rPr>
              <a:t>→ </a:t>
            </a:r>
            <a:r>
              <a:rPr lang="cs-CZ" sz="2000" dirty="0" smtClean="0">
                <a:latin typeface="Arial" pitchFamily="34"/>
                <a:cs typeface="Arial" pitchFamily="34"/>
              </a:rPr>
              <a:t>léčba </a:t>
            </a:r>
            <a:r>
              <a:rPr lang="cs-CZ" sz="2000" dirty="0">
                <a:latin typeface="Arial" pitchFamily="34"/>
                <a:cs typeface="Arial" pitchFamily="34"/>
              </a:rPr>
              <a:t>depresí, závislostí a existenciálních úzkostí spojených s koncem života</a:t>
            </a:r>
          </a:p>
          <a:p>
            <a:pPr lvl="1"/>
            <a:r>
              <a:rPr lang="cs-CZ" sz="2000" dirty="0" err="1">
                <a:latin typeface="Arial" pitchFamily="34"/>
                <a:cs typeface="Arial" pitchFamily="34"/>
              </a:rPr>
              <a:t>ketamin</a:t>
            </a:r>
            <a:r>
              <a:rPr lang="cs-CZ" sz="2000" dirty="0">
                <a:latin typeface="Arial" pitchFamily="34"/>
                <a:cs typeface="Arial" pitchFamily="34"/>
              </a:rPr>
              <a:t> </a:t>
            </a:r>
            <a:r>
              <a:rPr lang="cs-CZ" sz="2000" dirty="0">
                <a:latin typeface="Arial"/>
                <a:cs typeface="Arial"/>
              </a:rPr>
              <a:t>→ </a:t>
            </a:r>
            <a:r>
              <a:rPr lang="cs-CZ" sz="2000" dirty="0" smtClean="0">
                <a:latin typeface="Arial" pitchFamily="34"/>
                <a:cs typeface="Arial" pitchFamily="34"/>
              </a:rPr>
              <a:t>léčba </a:t>
            </a:r>
            <a:r>
              <a:rPr lang="cs-CZ" sz="2000" dirty="0">
                <a:latin typeface="Arial" pitchFamily="34"/>
                <a:cs typeface="Arial" pitchFamily="34"/>
              </a:rPr>
              <a:t>(i velmi těžkých) depresí</a:t>
            </a:r>
          </a:p>
          <a:p>
            <a:pPr lvl="1"/>
            <a:r>
              <a:rPr lang="cs-CZ" sz="2000" dirty="0">
                <a:latin typeface="Arial" pitchFamily="34"/>
                <a:cs typeface="Arial" pitchFamily="34"/>
              </a:rPr>
              <a:t>MDMA </a:t>
            </a:r>
            <a:r>
              <a:rPr lang="cs-CZ" sz="2000" dirty="0">
                <a:latin typeface="Arial"/>
                <a:cs typeface="Arial"/>
              </a:rPr>
              <a:t>→ </a:t>
            </a:r>
            <a:r>
              <a:rPr lang="cs-CZ" sz="2000" dirty="0" smtClean="0">
                <a:latin typeface="Arial" pitchFamily="34"/>
                <a:cs typeface="Arial" pitchFamily="34"/>
              </a:rPr>
              <a:t>léčba </a:t>
            </a:r>
            <a:r>
              <a:rPr lang="cs-CZ" sz="2000" dirty="0">
                <a:latin typeface="Arial" pitchFamily="34"/>
                <a:cs typeface="Arial" pitchFamily="34"/>
              </a:rPr>
              <a:t>traumatu, partnerská terapie</a:t>
            </a:r>
          </a:p>
          <a:p>
            <a:pPr lvl="1"/>
            <a:r>
              <a:rPr lang="cs-CZ" sz="2000" dirty="0" err="1">
                <a:latin typeface="Arial" pitchFamily="34"/>
                <a:cs typeface="Arial" pitchFamily="34"/>
              </a:rPr>
              <a:t>ayahuasca</a:t>
            </a:r>
            <a:r>
              <a:rPr lang="cs-CZ" sz="2000" dirty="0">
                <a:latin typeface="Arial" pitchFamily="34"/>
                <a:cs typeface="Arial" pitchFamily="34"/>
              </a:rPr>
              <a:t> </a:t>
            </a:r>
            <a:r>
              <a:rPr lang="cs-CZ" sz="2000" dirty="0">
                <a:latin typeface="Arial"/>
                <a:cs typeface="Arial"/>
              </a:rPr>
              <a:t>→ </a:t>
            </a:r>
            <a:r>
              <a:rPr lang="cs-CZ" sz="2000" dirty="0" smtClean="0">
                <a:latin typeface="Arial" pitchFamily="34"/>
                <a:cs typeface="Arial" pitchFamily="34"/>
              </a:rPr>
              <a:t>léčba </a:t>
            </a:r>
            <a:r>
              <a:rPr lang="cs-CZ" sz="2000" dirty="0">
                <a:latin typeface="Arial" pitchFamily="34"/>
                <a:cs typeface="Arial" pitchFamily="34"/>
              </a:rPr>
              <a:t>závislostí (heroin)</a:t>
            </a:r>
          </a:p>
          <a:p>
            <a:pPr lvl="1"/>
            <a:r>
              <a:rPr lang="cs-CZ" sz="2000" dirty="0" err="1">
                <a:latin typeface="Arial" pitchFamily="34"/>
                <a:cs typeface="Arial" pitchFamily="34"/>
              </a:rPr>
              <a:t>ibogain</a:t>
            </a:r>
            <a:r>
              <a:rPr lang="cs-CZ" sz="2000" dirty="0">
                <a:latin typeface="Arial" pitchFamily="34"/>
                <a:cs typeface="Arial" pitchFamily="34"/>
              </a:rPr>
              <a:t> </a:t>
            </a:r>
            <a:r>
              <a:rPr lang="cs-CZ" sz="2000" dirty="0">
                <a:latin typeface="Arial"/>
                <a:cs typeface="Arial"/>
              </a:rPr>
              <a:t>→ </a:t>
            </a:r>
            <a:r>
              <a:rPr lang="cs-CZ" sz="2000" dirty="0" smtClean="0">
                <a:latin typeface="Arial" pitchFamily="34"/>
                <a:cs typeface="Arial" pitchFamily="34"/>
              </a:rPr>
              <a:t>léčba </a:t>
            </a:r>
            <a:r>
              <a:rPr lang="cs-CZ" sz="2000" dirty="0">
                <a:latin typeface="Arial" pitchFamily="34"/>
                <a:cs typeface="Arial" pitchFamily="34"/>
              </a:rPr>
              <a:t>závislosti na opiátech</a:t>
            </a:r>
            <a:r>
              <a:rPr lang="cs-CZ" sz="1700" dirty="0">
                <a:latin typeface="Arial" pitchFamily="34"/>
                <a:cs typeface="Arial" pitchFamily="34"/>
              </a:rPr>
              <a:t> </a:t>
            </a:r>
          </a:p>
          <a:p>
            <a:pPr marL="274320" lvl="1" indent="0">
              <a:lnSpc>
                <a:spcPct val="90000"/>
              </a:lnSpc>
              <a:buNone/>
            </a:pPr>
            <a:endParaRPr lang="cs-CZ" sz="1700" dirty="0">
              <a:latin typeface="Arial" pitchFamily="34"/>
              <a:cs typeface="Arial" pitchFamily="34"/>
            </a:endParaRPr>
          </a:p>
        </p:txBody>
      </p:sp>
      <p:sp>
        <p:nvSpPr>
          <p:cNvPr id="3" name="Nadpis 1"/>
          <p:cNvSpPr txBox="1">
            <a:spLocks noGrp="1"/>
          </p:cNvSpPr>
          <p:nvPr>
            <p:ph type="title"/>
          </p:nvPr>
        </p:nvSpPr>
        <p:spPr/>
        <p:txBody>
          <a:bodyPr/>
          <a:lstStyle/>
          <a:p>
            <a:pPr lvl="0"/>
            <a:r>
              <a:rPr lang="cs-CZ" b="1" dirty="0" err="1">
                <a:latin typeface="Arial" pitchFamily="34"/>
                <a:cs typeface="Arial" pitchFamily="34"/>
              </a:rPr>
              <a:t>teraPEUTICKÉ</a:t>
            </a:r>
            <a:r>
              <a:rPr lang="cs-CZ" b="1" dirty="0">
                <a:latin typeface="Arial" pitchFamily="34"/>
                <a:cs typeface="Arial" pitchFamily="34"/>
              </a:rPr>
              <a:t> VYUŽITÍ  některých </a:t>
            </a:r>
            <a:r>
              <a:rPr lang="cs-CZ" b="1" dirty="0" err="1">
                <a:latin typeface="Arial" pitchFamily="34"/>
                <a:cs typeface="Arial" pitchFamily="34"/>
              </a:rPr>
              <a:t>Pl</a:t>
            </a:r>
            <a:endParaRPr lang="cs-CZ" b="1" dirty="0">
              <a:latin typeface="Arial" pitchFamily="34"/>
              <a:cs typeface="Arial"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sp>
        <p:nvSpPr>
          <p:cNvPr id="2" name="Text Box 1"/>
          <p:cNvSpPr txBox="1"/>
          <p:nvPr/>
        </p:nvSpPr>
        <p:spPr>
          <a:xfrm>
            <a:off x="457200" y="2420892"/>
            <a:ext cx="8077196" cy="1368152"/>
          </a:xfrm>
          <a:prstGeom prst="rect">
            <a:avLst/>
          </a:prstGeom>
          <a:noFill/>
          <a:ln>
            <a:noFill/>
          </a:ln>
        </p:spPr>
        <p:txBody>
          <a:bodyPr vert="horz" wrap="square" lIns="0" tIns="0" rIns="0" bIns="0" anchor="ctr" anchorCtr="1" compatLnSpc="1"/>
          <a:lstStyle/>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3600" b="1" dirty="0" smtClean="0">
                <a:solidFill>
                  <a:srgbClr val="48231E"/>
                </a:solidFill>
                <a:latin typeface="Arial"/>
              </a:rPr>
              <a:t>AKTUÁLNÍ </a:t>
            </a:r>
            <a:r>
              <a:rPr lang="cs-CZ" sz="3600" b="1" i="0" u="none" strike="noStrike" kern="1200" cap="none" spc="0" baseline="0" dirty="0" smtClean="0">
                <a:solidFill>
                  <a:srgbClr val="48231E"/>
                </a:solidFill>
                <a:uFillTx/>
                <a:latin typeface="Arial"/>
              </a:rPr>
              <a:t>SITUACE </a:t>
            </a:r>
            <a:r>
              <a:rPr lang="cs-CZ" sz="3600" b="1" i="0" u="none" strike="noStrike" kern="1200" cap="none" spc="0" baseline="0" dirty="0">
                <a:solidFill>
                  <a:srgbClr val="48231E"/>
                </a:solidFill>
                <a:uFillTx/>
                <a:latin typeface="Arial"/>
              </a:rPr>
              <a:t>V ČR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Rectangle 2"/>
          <p:cNvSpPr txBox="1">
            <a:spLocks noGrp="1"/>
          </p:cNvSpPr>
          <p:nvPr>
            <p:ph idx="1"/>
          </p:nvPr>
        </p:nvSpPr>
        <p:spPr>
          <a:xfrm>
            <a:off x="611560" y="1700808"/>
            <a:ext cx="8064896" cy="4968552"/>
          </a:xfrm>
        </p:spPr>
        <p:txBody>
          <a:bodyPr>
            <a:normAutofit lnSpcReduction="10000"/>
          </a:bodyPr>
          <a:lstStyle/>
          <a:p>
            <a:pPr marL="342900" lvl="0" indent="-342900"/>
            <a:r>
              <a:rPr lang="cs-CZ" dirty="0" smtClean="0">
                <a:latin typeface="Arial" pitchFamily="34"/>
                <a:cs typeface="Arial" pitchFamily="34"/>
              </a:rPr>
              <a:t>jakákoliv NPL – 31,2% (mladí dospělí 15-34 let: 46,1%)</a:t>
            </a:r>
          </a:p>
          <a:p>
            <a:pPr marL="342900" lvl="0" indent="-342900"/>
            <a:r>
              <a:rPr lang="cs-CZ" b="1" dirty="0" smtClean="0">
                <a:latin typeface="Arial" pitchFamily="34"/>
                <a:cs typeface="Arial" pitchFamily="34"/>
              </a:rPr>
              <a:t>k</a:t>
            </a:r>
            <a:r>
              <a:rPr lang="nn-NO" b="1" dirty="0">
                <a:latin typeface="Arial" pitchFamily="34"/>
                <a:cs typeface="Arial" pitchFamily="34"/>
              </a:rPr>
              <a:t>onopné látky</a:t>
            </a:r>
            <a:r>
              <a:rPr lang="cs-CZ" b="1" dirty="0">
                <a:latin typeface="Arial" pitchFamily="34"/>
                <a:cs typeface="Arial" pitchFamily="34"/>
              </a:rPr>
              <a:t> </a:t>
            </a:r>
            <a:r>
              <a:rPr lang="cs-CZ" dirty="0" smtClean="0">
                <a:latin typeface="Arial" pitchFamily="34"/>
                <a:cs typeface="Arial" pitchFamily="34"/>
              </a:rPr>
              <a:t>–</a:t>
            </a:r>
            <a:r>
              <a:rPr lang="nn-NO" dirty="0" smtClean="0">
                <a:latin typeface="Arial" pitchFamily="34"/>
                <a:cs typeface="Arial" pitchFamily="34"/>
              </a:rPr>
              <a:t> </a:t>
            </a:r>
            <a:r>
              <a:rPr lang="cs-CZ" dirty="0" smtClean="0">
                <a:latin typeface="Arial" pitchFamily="34"/>
                <a:cs typeface="Arial" pitchFamily="34"/>
              </a:rPr>
              <a:t>28,6%  (44,2%)</a:t>
            </a:r>
          </a:p>
          <a:p>
            <a:pPr marL="342900" lvl="0" indent="-342900"/>
            <a:r>
              <a:rPr lang="cs-CZ" b="1" dirty="0" smtClean="0">
                <a:latin typeface="Arial" pitchFamily="34"/>
                <a:cs typeface="Arial" pitchFamily="34"/>
              </a:rPr>
              <a:t>léky bez předpisu </a:t>
            </a:r>
            <a:r>
              <a:rPr lang="cs-CZ" dirty="0" smtClean="0">
                <a:latin typeface="Arial" pitchFamily="34"/>
                <a:cs typeface="Arial" pitchFamily="34"/>
              </a:rPr>
              <a:t>– 23,9% (20,7%)</a:t>
            </a:r>
            <a:endParaRPr lang="nn-NO" dirty="0">
              <a:latin typeface="Arial" pitchFamily="34"/>
              <a:cs typeface="Arial" pitchFamily="34"/>
            </a:endParaRPr>
          </a:p>
          <a:p>
            <a:pPr marL="342900" lvl="0" indent="-342900"/>
            <a:r>
              <a:rPr lang="cs-CZ" b="1" dirty="0" smtClean="0">
                <a:latin typeface="Arial" pitchFamily="34"/>
                <a:cs typeface="Arial" pitchFamily="34"/>
              </a:rPr>
              <a:t>extáze</a:t>
            </a:r>
            <a:r>
              <a:rPr lang="cs-CZ" dirty="0" smtClean="0">
                <a:latin typeface="Arial" pitchFamily="34"/>
                <a:cs typeface="Arial" pitchFamily="34"/>
              </a:rPr>
              <a:t> </a:t>
            </a:r>
            <a:r>
              <a:rPr lang="cs-CZ" dirty="0">
                <a:latin typeface="Arial" pitchFamily="34"/>
                <a:cs typeface="Arial" pitchFamily="34"/>
              </a:rPr>
              <a:t>– </a:t>
            </a:r>
            <a:r>
              <a:rPr lang="cs-CZ" dirty="0" smtClean="0">
                <a:latin typeface="Arial" pitchFamily="34"/>
                <a:cs typeface="Arial" pitchFamily="34"/>
              </a:rPr>
              <a:t>5,8% (12,2%)</a:t>
            </a:r>
            <a:endParaRPr lang="cs-CZ" dirty="0">
              <a:latin typeface="Arial" pitchFamily="34"/>
              <a:cs typeface="Arial" pitchFamily="34"/>
            </a:endParaRPr>
          </a:p>
          <a:p>
            <a:pPr marL="342900" lvl="0" indent="-342900"/>
            <a:r>
              <a:rPr lang="cs-CZ" b="1" dirty="0">
                <a:latin typeface="Arial" pitchFamily="34"/>
                <a:cs typeface="Arial" pitchFamily="34"/>
              </a:rPr>
              <a:t>halucinogenní houby </a:t>
            </a:r>
            <a:r>
              <a:rPr lang="cs-CZ" dirty="0">
                <a:latin typeface="Arial" pitchFamily="34"/>
                <a:cs typeface="Arial" pitchFamily="34"/>
              </a:rPr>
              <a:t>– </a:t>
            </a:r>
            <a:r>
              <a:rPr lang="cs-CZ" dirty="0" smtClean="0">
                <a:latin typeface="Arial" pitchFamily="34"/>
                <a:cs typeface="Arial" pitchFamily="34"/>
              </a:rPr>
              <a:t>4,7% (7,3%)</a:t>
            </a:r>
            <a:endParaRPr lang="cs-CZ" dirty="0">
              <a:latin typeface="Arial" pitchFamily="34"/>
              <a:cs typeface="Arial" pitchFamily="34"/>
            </a:endParaRPr>
          </a:p>
          <a:p>
            <a:pPr marL="342900" lvl="0" indent="-342900"/>
            <a:r>
              <a:rPr lang="cs-CZ" b="1" dirty="0">
                <a:latin typeface="Arial" pitchFamily="34"/>
                <a:cs typeface="Arial" pitchFamily="34"/>
              </a:rPr>
              <a:t>p</a:t>
            </a:r>
            <a:r>
              <a:rPr lang="fi-FI" b="1" dirty="0">
                <a:latin typeface="Arial" pitchFamily="34"/>
                <a:cs typeface="Arial" pitchFamily="34"/>
              </a:rPr>
              <a:t>ervitin</a:t>
            </a:r>
            <a:r>
              <a:rPr lang="cs-CZ" b="1" dirty="0">
                <a:latin typeface="Arial" pitchFamily="34"/>
                <a:cs typeface="Arial" pitchFamily="34"/>
              </a:rPr>
              <a:t> </a:t>
            </a:r>
            <a:r>
              <a:rPr lang="cs-CZ" dirty="0">
                <a:latin typeface="Arial" pitchFamily="34"/>
                <a:cs typeface="Arial" pitchFamily="34"/>
              </a:rPr>
              <a:t>– </a:t>
            </a:r>
            <a:r>
              <a:rPr lang="cs-CZ" dirty="0" smtClean="0">
                <a:latin typeface="Arial" pitchFamily="34"/>
                <a:cs typeface="Arial" pitchFamily="34"/>
              </a:rPr>
              <a:t>3,3% </a:t>
            </a:r>
            <a:r>
              <a:rPr lang="cs-CZ" dirty="0">
                <a:latin typeface="Arial" pitchFamily="34"/>
                <a:cs typeface="Arial" pitchFamily="34"/>
              </a:rPr>
              <a:t>(</a:t>
            </a:r>
            <a:r>
              <a:rPr lang="cs-CZ" dirty="0" smtClean="0">
                <a:latin typeface="Arial" pitchFamily="34"/>
                <a:cs typeface="Arial" pitchFamily="34"/>
              </a:rPr>
              <a:t>5%)</a:t>
            </a:r>
            <a:endParaRPr lang="cs-CZ" dirty="0">
              <a:latin typeface="Arial" pitchFamily="34"/>
              <a:cs typeface="Arial" pitchFamily="34"/>
            </a:endParaRPr>
          </a:p>
          <a:p>
            <a:pPr marL="342900" indent="-342900"/>
            <a:r>
              <a:rPr lang="cs-CZ" b="1" dirty="0" smtClean="0">
                <a:latin typeface="Arial" pitchFamily="34"/>
                <a:cs typeface="Arial" pitchFamily="34"/>
              </a:rPr>
              <a:t>anabolické </a:t>
            </a:r>
            <a:r>
              <a:rPr lang="cs-CZ" b="1" dirty="0">
                <a:latin typeface="Arial" pitchFamily="34"/>
                <a:cs typeface="Arial" pitchFamily="34"/>
              </a:rPr>
              <a:t>steroidy </a:t>
            </a:r>
            <a:r>
              <a:rPr lang="cs-CZ" dirty="0">
                <a:latin typeface="Arial" pitchFamily="34"/>
                <a:cs typeface="Arial" pitchFamily="34"/>
              </a:rPr>
              <a:t>– </a:t>
            </a:r>
            <a:r>
              <a:rPr lang="cs-CZ" dirty="0" smtClean="0">
                <a:latin typeface="Arial" pitchFamily="34"/>
                <a:cs typeface="Arial" pitchFamily="34"/>
              </a:rPr>
              <a:t>3,1% (4,1%)</a:t>
            </a:r>
            <a:endParaRPr lang="cs-CZ" b="1" dirty="0">
              <a:latin typeface="Arial" pitchFamily="34"/>
              <a:cs typeface="Arial" pitchFamily="34"/>
            </a:endParaRPr>
          </a:p>
          <a:p>
            <a:pPr marL="342900" indent="-342900"/>
            <a:r>
              <a:rPr lang="cs-CZ" b="1" dirty="0">
                <a:latin typeface="Arial" pitchFamily="34"/>
                <a:cs typeface="Arial" pitchFamily="34"/>
              </a:rPr>
              <a:t>kokain </a:t>
            </a:r>
            <a:r>
              <a:rPr lang="cs-CZ" dirty="0">
                <a:latin typeface="Arial" pitchFamily="34"/>
                <a:cs typeface="Arial" pitchFamily="34"/>
              </a:rPr>
              <a:t>– </a:t>
            </a:r>
            <a:r>
              <a:rPr lang="cs-CZ" dirty="0" smtClean="0">
                <a:latin typeface="Arial" pitchFamily="34"/>
                <a:cs typeface="Arial" pitchFamily="34"/>
              </a:rPr>
              <a:t>2,4% (4,6%) </a:t>
            </a:r>
            <a:endParaRPr lang="cs-CZ" b="1" dirty="0">
              <a:latin typeface="Arial" pitchFamily="34"/>
              <a:cs typeface="Arial" pitchFamily="34"/>
            </a:endParaRPr>
          </a:p>
          <a:p>
            <a:pPr marL="342900" lvl="0" indent="-342900"/>
            <a:r>
              <a:rPr lang="cs-CZ" b="1" dirty="0">
                <a:latin typeface="Arial" pitchFamily="34"/>
                <a:cs typeface="Arial" pitchFamily="34"/>
              </a:rPr>
              <a:t>LSD </a:t>
            </a:r>
            <a:r>
              <a:rPr lang="cs-CZ" dirty="0">
                <a:latin typeface="Arial" pitchFamily="34"/>
                <a:cs typeface="Arial" pitchFamily="34"/>
              </a:rPr>
              <a:t>–</a:t>
            </a:r>
            <a:r>
              <a:rPr lang="cs-CZ" dirty="0" smtClean="0">
                <a:latin typeface="Arial" pitchFamily="34"/>
                <a:cs typeface="Arial" pitchFamily="34"/>
              </a:rPr>
              <a:t> </a:t>
            </a:r>
            <a:r>
              <a:rPr lang="cs-CZ" dirty="0">
                <a:latin typeface="Arial" pitchFamily="34"/>
                <a:cs typeface="Arial" pitchFamily="34"/>
              </a:rPr>
              <a:t>2% (3%)</a:t>
            </a:r>
          </a:p>
          <a:p>
            <a:pPr marL="342900" indent="-342900"/>
            <a:r>
              <a:rPr lang="cs-CZ" b="1" dirty="0">
                <a:latin typeface="Arial" pitchFamily="34"/>
                <a:cs typeface="Arial" pitchFamily="34"/>
              </a:rPr>
              <a:t>nové psychoaktivní látky </a:t>
            </a:r>
            <a:r>
              <a:rPr lang="cs-CZ" dirty="0">
                <a:latin typeface="Arial" pitchFamily="34"/>
                <a:cs typeface="Arial" pitchFamily="34"/>
              </a:rPr>
              <a:t>– </a:t>
            </a:r>
            <a:r>
              <a:rPr lang="cs-CZ" dirty="0" smtClean="0">
                <a:latin typeface="Arial" pitchFamily="34"/>
                <a:cs typeface="Arial" pitchFamily="34"/>
              </a:rPr>
              <a:t>1,7</a:t>
            </a:r>
            <a:r>
              <a:rPr lang="cs-CZ" dirty="0">
                <a:latin typeface="Arial" pitchFamily="34"/>
                <a:cs typeface="Arial" pitchFamily="34"/>
              </a:rPr>
              <a:t>% </a:t>
            </a:r>
            <a:r>
              <a:rPr lang="cs-CZ" dirty="0" smtClean="0">
                <a:latin typeface="Arial" pitchFamily="34"/>
                <a:cs typeface="Arial" pitchFamily="34"/>
              </a:rPr>
              <a:t>(3,2</a:t>
            </a:r>
            <a:r>
              <a:rPr lang="cs-CZ" dirty="0">
                <a:latin typeface="Arial" pitchFamily="34"/>
                <a:cs typeface="Arial" pitchFamily="34"/>
              </a:rPr>
              <a:t>%)</a:t>
            </a:r>
            <a:endParaRPr lang="cs-CZ" b="1" dirty="0" smtClean="0">
              <a:latin typeface="Arial" pitchFamily="34"/>
              <a:cs typeface="Arial" pitchFamily="34"/>
            </a:endParaRPr>
          </a:p>
          <a:p>
            <a:pPr marL="342900" indent="-342900"/>
            <a:r>
              <a:rPr lang="cs-CZ" b="1" dirty="0" smtClean="0">
                <a:latin typeface="Arial" pitchFamily="34"/>
                <a:cs typeface="Arial" pitchFamily="34"/>
              </a:rPr>
              <a:t>jiné </a:t>
            </a:r>
            <a:r>
              <a:rPr lang="cs-CZ" b="1" dirty="0" err="1" smtClean="0">
                <a:latin typeface="Arial" pitchFamily="34"/>
                <a:cs typeface="Arial" pitchFamily="34"/>
              </a:rPr>
              <a:t>opioidy</a:t>
            </a:r>
            <a:r>
              <a:rPr lang="cs-CZ" b="1" dirty="0" smtClean="0">
                <a:latin typeface="Arial" pitchFamily="34"/>
                <a:cs typeface="Arial" pitchFamily="34"/>
              </a:rPr>
              <a:t> </a:t>
            </a:r>
            <a:r>
              <a:rPr lang="cs-CZ" dirty="0" smtClean="0">
                <a:latin typeface="Arial" pitchFamily="34"/>
                <a:cs typeface="Arial" pitchFamily="34"/>
              </a:rPr>
              <a:t>(metadon atp. bez předpisu) – 1,1% (1,1%)</a:t>
            </a:r>
          </a:p>
          <a:p>
            <a:pPr marL="342900" indent="-342900"/>
            <a:r>
              <a:rPr lang="cs-CZ" b="1" dirty="0" smtClean="0">
                <a:latin typeface="Arial" pitchFamily="34"/>
                <a:cs typeface="Arial" pitchFamily="34"/>
              </a:rPr>
              <a:t>těkavé </a:t>
            </a:r>
            <a:r>
              <a:rPr lang="cs-CZ" b="1" dirty="0">
                <a:latin typeface="Arial" pitchFamily="34"/>
                <a:cs typeface="Arial" pitchFamily="34"/>
              </a:rPr>
              <a:t>látky </a:t>
            </a:r>
            <a:r>
              <a:rPr lang="cs-CZ" dirty="0">
                <a:latin typeface="Arial" pitchFamily="34"/>
                <a:cs typeface="Arial" pitchFamily="34"/>
              </a:rPr>
              <a:t>– </a:t>
            </a:r>
            <a:r>
              <a:rPr lang="cs-CZ" dirty="0" smtClean="0">
                <a:latin typeface="Arial" pitchFamily="34"/>
                <a:cs typeface="Arial" pitchFamily="34"/>
              </a:rPr>
              <a:t>1,0% (1,6%)</a:t>
            </a:r>
            <a:endParaRPr lang="cs-CZ" dirty="0">
              <a:latin typeface="Arial" pitchFamily="34"/>
              <a:cs typeface="Arial" pitchFamily="34"/>
            </a:endParaRPr>
          </a:p>
          <a:p>
            <a:pPr marL="342900" lvl="0" indent="-342900"/>
            <a:r>
              <a:rPr lang="cs-CZ" b="1" dirty="0" err="1" smtClean="0">
                <a:latin typeface="Arial" pitchFamily="34"/>
                <a:cs typeface="Arial" pitchFamily="34"/>
              </a:rPr>
              <a:t>ketamin</a:t>
            </a:r>
            <a:r>
              <a:rPr lang="cs-CZ" b="1" dirty="0" smtClean="0">
                <a:latin typeface="Arial" pitchFamily="34"/>
                <a:cs typeface="Arial" pitchFamily="34"/>
              </a:rPr>
              <a:t>, </a:t>
            </a:r>
            <a:r>
              <a:rPr lang="cs-CZ" b="1" dirty="0" err="1" smtClean="0">
                <a:latin typeface="Arial" pitchFamily="34"/>
                <a:cs typeface="Arial" pitchFamily="34"/>
              </a:rPr>
              <a:t>Poppers</a:t>
            </a:r>
            <a:r>
              <a:rPr lang="cs-CZ" b="1" dirty="0" smtClean="0">
                <a:latin typeface="Arial" pitchFamily="34"/>
                <a:cs typeface="Arial" pitchFamily="34"/>
              </a:rPr>
              <a:t>, GHB/GBL </a:t>
            </a:r>
            <a:r>
              <a:rPr lang="cs-CZ" dirty="0" smtClean="0">
                <a:latin typeface="Arial" pitchFamily="34"/>
                <a:cs typeface="Arial" pitchFamily="34"/>
              </a:rPr>
              <a:t>– 0,6% (1,6%)</a:t>
            </a:r>
          </a:p>
          <a:p>
            <a:pPr marL="342900" lvl="0" indent="-342900"/>
            <a:r>
              <a:rPr lang="cs-CZ" b="1" dirty="0" smtClean="0">
                <a:latin typeface="Arial" pitchFamily="34"/>
                <a:cs typeface="Arial" pitchFamily="34"/>
              </a:rPr>
              <a:t>heroin </a:t>
            </a:r>
            <a:r>
              <a:rPr lang="cs-CZ" dirty="0" smtClean="0">
                <a:latin typeface="Arial" pitchFamily="34"/>
                <a:cs typeface="Arial" pitchFamily="34"/>
              </a:rPr>
              <a:t>– 0,2% (0,7%)</a:t>
            </a:r>
          </a:p>
        </p:txBody>
      </p:sp>
      <p:sp>
        <p:nvSpPr>
          <p:cNvPr id="3" name="Rectangle 1"/>
          <p:cNvSpPr txBox="1">
            <a:spLocks noGrp="1"/>
          </p:cNvSpPr>
          <p:nvPr>
            <p:ph type="title"/>
          </p:nvPr>
        </p:nvSpPr>
        <p:spPr>
          <a:xfrm>
            <a:off x="251524" y="116631"/>
            <a:ext cx="8712970" cy="1440161"/>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100" b="1" dirty="0">
                <a:latin typeface="Arial" pitchFamily="34"/>
                <a:cs typeface="Arial" pitchFamily="34"/>
              </a:rPr>
              <a:t>Celoživotní prevalence užití </a:t>
            </a:r>
            <a:r>
              <a:rPr lang="cs-CZ" sz="3100" b="1" dirty="0" smtClean="0">
                <a:latin typeface="Arial" pitchFamily="34"/>
                <a:cs typeface="Arial" pitchFamily="34"/>
              </a:rPr>
              <a:t>PL </a:t>
            </a:r>
            <a:r>
              <a:rPr lang="cs-CZ" sz="3100" b="1" dirty="0">
                <a:latin typeface="Arial" pitchFamily="34"/>
                <a:cs typeface="Arial" pitchFamily="34"/>
              </a:rPr>
              <a:t>v obecné populaci 15-64 </a:t>
            </a:r>
            <a:r>
              <a:rPr lang="cs-CZ" sz="3100" b="1" dirty="0" smtClean="0">
                <a:latin typeface="Arial" pitchFamily="34"/>
                <a:cs typeface="Arial" pitchFamily="34"/>
              </a:rPr>
              <a:t>let (2017)</a:t>
            </a:r>
            <a:endParaRPr lang="cs-CZ" sz="1600" b="1" dirty="0">
              <a:latin typeface="Arial" pitchFamily="34"/>
              <a:cs typeface="Arial"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p:cTn id="5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9" end="9"/>
                                            </p:txEl>
                                          </p:spTgt>
                                        </p:tgtEl>
                                        <p:attrNameLst>
                                          <p:attrName>style.visibility</p:attrName>
                                        </p:attrNameLst>
                                      </p:cBhvr>
                                      <p:to>
                                        <p:strVal val="visible"/>
                                      </p:to>
                                    </p:set>
                                    <p:anim calcmode="lin" valueType="num">
                                      <p:cBhvr>
                                        <p:cTn id="6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anim calcmode="lin" valueType="num">
                                      <p:cBhvr>
                                        <p:cTn id="6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xEl>
                                              <p:pRg st="11" end="11"/>
                                            </p:txEl>
                                          </p:spTgt>
                                        </p:tgtEl>
                                        <p:attrNameLst>
                                          <p:attrName>style.visibility</p:attrName>
                                        </p:attrNameLst>
                                      </p:cBhvr>
                                      <p:to>
                                        <p:strVal val="visible"/>
                                      </p:to>
                                    </p:set>
                                    <p:anim calcmode="lin" valueType="num">
                                      <p:cBhvr>
                                        <p:cTn id="7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74"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
                                            <p:txEl>
                                              <p:pRg st="12" end="12"/>
                                            </p:txEl>
                                          </p:spTgt>
                                        </p:tgtEl>
                                        <p:attrNameLst>
                                          <p:attrName>style.visibility</p:attrName>
                                        </p:attrNameLst>
                                      </p:cBhvr>
                                      <p:to>
                                        <p:strVal val="visible"/>
                                      </p:to>
                                    </p:set>
                                    <p:anim calcmode="lin" valueType="num">
                                      <p:cBhvr>
                                        <p:cTn id="79"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80"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
                                            <p:txEl>
                                              <p:pRg st="13" end="13"/>
                                            </p:txEl>
                                          </p:spTgt>
                                        </p:tgtEl>
                                        <p:attrNameLst>
                                          <p:attrName>style.visibility</p:attrName>
                                        </p:attrNameLst>
                                      </p:cBhvr>
                                      <p:to>
                                        <p:strVal val="visible"/>
                                      </p:to>
                                    </p:set>
                                    <p:anim calcmode="lin" valueType="num">
                                      <p:cBhvr>
                                        <p:cTn id="8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86"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1136" b="1136"/>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ástupný symbol pro text 2"/>
          <p:cNvSpPr>
            <a:spLocks noGrp="1"/>
          </p:cNvSpPr>
          <p:nvPr>
            <p:ph type="body" sz="half" idx="2"/>
          </p:nvPr>
        </p:nvSpPr>
        <p:spPr/>
        <p:txBody>
          <a:bodyPr/>
          <a:lstStyle/>
          <a:p>
            <a:endParaRPr lang="cs-CZ" dirty="0"/>
          </a:p>
        </p:txBody>
      </p:sp>
      <p:sp>
        <p:nvSpPr>
          <p:cNvPr id="4" name="Nadpis 3"/>
          <p:cNvSpPr>
            <a:spLocks noGrp="1"/>
          </p:cNvSpPr>
          <p:nvPr>
            <p:ph type="title"/>
          </p:nvPr>
        </p:nvSpPr>
        <p:spPr/>
        <p:txBody>
          <a:bodyPr/>
          <a:lstStyle/>
          <a:p>
            <a:r>
              <a:rPr lang="cs-CZ" dirty="0" err="1" smtClean="0"/>
              <a:t>Poppers</a:t>
            </a:r>
            <a:endParaRPr lang="cs-CZ" dirty="0"/>
          </a:p>
        </p:txBody>
      </p:sp>
    </p:spTree>
    <p:extLst>
      <p:ext uri="{BB962C8B-B14F-4D97-AF65-F5344CB8AC3E}">
        <p14:creationId xmlns:p14="http://schemas.microsoft.com/office/powerpoint/2010/main" val="15724211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539552" y="1844823"/>
            <a:ext cx="8064896" cy="4281655"/>
          </a:xfrm>
        </p:spPr>
        <p:txBody>
          <a:bodyPr/>
          <a:lstStyle/>
          <a:p>
            <a:pPr lvl="0"/>
            <a:r>
              <a:rPr lang="cs-CZ" dirty="0">
                <a:latin typeface="Arial" pitchFamily="34"/>
                <a:cs typeface="Arial" pitchFamily="34"/>
              </a:rPr>
              <a:t>cigarety: denně kouří </a:t>
            </a:r>
            <a:r>
              <a:rPr lang="cs-CZ" dirty="0" smtClean="0">
                <a:latin typeface="Arial" pitchFamily="34"/>
                <a:cs typeface="Arial" pitchFamily="34"/>
              </a:rPr>
              <a:t>18,4%</a:t>
            </a:r>
          </a:p>
          <a:p>
            <a:pPr marL="45720" lvl="0" indent="0">
              <a:buNone/>
            </a:pPr>
            <a:endParaRPr lang="cs-CZ" dirty="0">
              <a:latin typeface="Arial" pitchFamily="34"/>
              <a:cs typeface="Arial" pitchFamily="34"/>
            </a:endParaRPr>
          </a:p>
          <a:p>
            <a:pPr lvl="0"/>
            <a:r>
              <a:rPr lang="cs-CZ" dirty="0">
                <a:latin typeface="Arial" panose="020B0604020202020204" pitchFamily="34" charset="0"/>
                <a:cs typeface="Arial" panose="020B0604020202020204" pitchFamily="34" charset="0"/>
              </a:rPr>
              <a:t>alkohol: </a:t>
            </a:r>
            <a:r>
              <a:rPr lang="cs-CZ" dirty="0" smtClean="0">
                <a:latin typeface="Arial" panose="020B0604020202020204" pitchFamily="34" charset="0"/>
                <a:cs typeface="Arial" panose="020B0604020202020204" pitchFamily="34" charset="0"/>
              </a:rPr>
              <a:t>riziková konzumace 16,8 </a:t>
            </a: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ve </a:t>
            </a:r>
            <a:r>
              <a:rPr lang="cs-CZ" dirty="0">
                <a:latin typeface="Arial" panose="020B0604020202020204" pitchFamily="34" charset="0"/>
                <a:cs typeface="Arial" panose="020B0604020202020204" pitchFamily="34" charset="0"/>
              </a:rPr>
              <a:t>věku </a:t>
            </a:r>
            <a:r>
              <a:rPr lang="cs-CZ" dirty="0" smtClean="0">
                <a:latin typeface="Arial" panose="020B0604020202020204" pitchFamily="34" charset="0"/>
                <a:cs typeface="Arial" panose="020B0604020202020204" pitchFamily="34" charset="0"/>
              </a:rPr>
              <a:t>15+</a:t>
            </a:r>
          </a:p>
          <a:p>
            <a:pPr marL="45720" lvl="0" indent="0">
              <a:buNone/>
            </a:pPr>
            <a:endParaRPr lang="cs-CZ" dirty="0">
              <a:latin typeface="Arial" pitchFamily="34"/>
              <a:cs typeface="Arial" pitchFamily="34"/>
            </a:endParaRPr>
          </a:p>
          <a:p>
            <a:pPr lvl="0"/>
            <a:r>
              <a:rPr lang="cs-CZ" dirty="0">
                <a:latin typeface="Arial" pitchFamily="34"/>
                <a:cs typeface="Arial" pitchFamily="34"/>
              </a:rPr>
              <a:t>konopné látky: </a:t>
            </a:r>
            <a:r>
              <a:rPr lang="cs-CZ" dirty="0" smtClean="0">
                <a:latin typeface="Arial" panose="020B0604020202020204" pitchFamily="34" charset="0"/>
                <a:cs typeface="Arial" panose="020B0604020202020204" pitchFamily="34" charset="0"/>
              </a:rPr>
              <a:t>rizikové užívání 4 </a:t>
            </a: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ve </a:t>
            </a:r>
            <a:r>
              <a:rPr lang="cs-CZ" dirty="0">
                <a:latin typeface="Arial" panose="020B0604020202020204" pitchFamily="34" charset="0"/>
                <a:cs typeface="Arial" panose="020B0604020202020204" pitchFamily="34" charset="0"/>
              </a:rPr>
              <a:t>věku 15–64 </a:t>
            </a:r>
            <a:r>
              <a:rPr lang="cs-CZ" dirty="0" smtClean="0">
                <a:latin typeface="Arial" panose="020B0604020202020204" pitchFamily="34" charset="0"/>
                <a:cs typeface="Arial" panose="020B0604020202020204" pitchFamily="34" charset="0"/>
              </a:rPr>
              <a:t>let (2016)</a:t>
            </a:r>
          </a:p>
          <a:p>
            <a:pPr marL="45720" lvl="0" indent="0">
              <a:buNone/>
            </a:pPr>
            <a:endParaRPr lang="cs-CZ" dirty="0">
              <a:latin typeface="Arial" panose="020B0604020202020204" pitchFamily="34" charset="0"/>
              <a:cs typeface="Arial" panose="020B0604020202020204" pitchFamily="34" charset="0"/>
            </a:endParaRPr>
          </a:p>
          <a:p>
            <a:pPr marL="45720" indent="0">
              <a:buNone/>
            </a:pPr>
            <a:endParaRPr lang="cs-CZ" dirty="0"/>
          </a:p>
        </p:txBody>
      </p:sp>
      <p:sp>
        <p:nvSpPr>
          <p:cNvPr id="3" name="Nadpis 2"/>
          <p:cNvSpPr>
            <a:spLocks noGrp="1"/>
          </p:cNvSpPr>
          <p:nvPr>
            <p:ph type="title"/>
          </p:nvPr>
        </p:nvSpPr>
        <p:spPr/>
        <p:txBody>
          <a:bodyPr/>
          <a:lstStyle/>
          <a:p>
            <a:r>
              <a:rPr lang="cs-CZ" b="1" dirty="0" smtClean="0">
                <a:latin typeface="Arial"/>
              </a:rPr>
              <a:t>Rizikové užívání </a:t>
            </a:r>
            <a:r>
              <a:rPr lang="cs-CZ" b="1" dirty="0">
                <a:latin typeface="Arial"/>
              </a:rPr>
              <a:t>PL v ČR (</a:t>
            </a:r>
            <a:r>
              <a:rPr lang="cs-CZ" b="1" dirty="0" smtClean="0">
                <a:latin typeface="Arial"/>
              </a:rPr>
              <a:t>2017)</a:t>
            </a:r>
            <a:endParaRPr lang="cs-CZ" dirty="0"/>
          </a:p>
        </p:txBody>
      </p:sp>
    </p:spTree>
    <p:extLst>
      <p:ext uri="{BB962C8B-B14F-4D97-AF65-F5344CB8AC3E}">
        <p14:creationId xmlns:p14="http://schemas.microsoft.com/office/powerpoint/2010/main" val="18215214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Rectangle 2"/>
          <p:cNvSpPr txBox="1">
            <a:spLocks noGrp="1"/>
          </p:cNvSpPr>
          <p:nvPr>
            <p:ph idx="1"/>
          </p:nvPr>
        </p:nvSpPr>
        <p:spPr>
          <a:xfrm>
            <a:off x="539552" y="1916832"/>
            <a:ext cx="8064896" cy="4464497"/>
          </a:xfrm>
        </p:spPr>
        <p:txBody>
          <a:bodyPr>
            <a:normAutofit/>
          </a:bodyPr>
          <a:lstStyle/>
          <a:p>
            <a:pPr lvl="0"/>
            <a:r>
              <a:rPr lang="cs-CZ" b="1" dirty="0" smtClean="0">
                <a:latin typeface="Arial" pitchFamily="34"/>
                <a:cs typeface="Arial" pitchFamily="34"/>
              </a:rPr>
              <a:t>problémové </a:t>
            </a:r>
            <a:r>
              <a:rPr lang="cs-CZ" b="1" dirty="0">
                <a:latin typeface="Arial" pitchFamily="34"/>
                <a:cs typeface="Arial" pitchFamily="34"/>
              </a:rPr>
              <a:t>užívání drog </a:t>
            </a:r>
            <a:r>
              <a:rPr lang="cs-CZ" dirty="0">
                <a:latin typeface="Arial" pitchFamily="34"/>
                <a:cs typeface="Arial" pitchFamily="34"/>
              </a:rPr>
              <a:t>(dle EMCDDA) = intravenózní užívání nebo dlouhodobé/pravidelné užívání opiátů, kokainu anebo </a:t>
            </a:r>
            <a:r>
              <a:rPr lang="cs-CZ" dirty="0" smtClean="0">
                <a:latin typeface="Arial" pitchFamily="34"/>
                <a:cs typeface="Arial" pitchFamily="34"/>
              </a:rPr>
              <a:t>amfetaminů</a:t>
            </a:r>
          </a:p>
          <a:p>
            <a:pPr marL="45720" lvl="0" indent="0">
              <a:buNone/>
            </a:pPr>
            <a:endParaRPr lang="cs-CZ" dirty="0">
              <a:latin typeface="Arial" pitchFamily="34"/>
              <a:cs typeface="Arial" pitchFamily="34"/>
            </a:endParaRPr>
          </a:p>
          <a:p>
            <a:pPr lvl="0"/>
            <a:r>
              <a:rPr lang="cs-CZ" b="1" dirty="0" smtClean="0">
                <a:latin typeface="Arial" pitchFamily="34"/>
                <a:cs typeface="Arial" pitchFamily="34"/>
              </a:rPr>
              <a:t>47,8 </a:t>
            </a:r>
            <a:r>
              <a:rPr lang="cs-CZ" b="1" dirty="0">
                <a:latin typeface="Arial" pitchFamily="34"/>
                <a:cs typeface="Arial" pitchFamily="34"/>
              </a:rPr>
              <a:t>tis. problémových </a:t>
            </a:r>
            <a:r>
              <a:rPr lang="cs-CZ" b="1" dirty="0" smtClean="0">
                <a:latin typeface="Arial" pitchFamily="34"/>
                <a:cs typeface="Arial" pitchFamily="34"/>
              </a:rPr>
              <a:t>uživatelů:</a:t>
            </a:r>
            <a:endParaRPr lang="cs-CZ" dirty="0">
              <a:latin typeface="Arial" pitchFamily="34"/>
              <a:cs typeface="Arial" pitchFamily="34"/>
            </a:endParaRPr>
          </a:p>
          <a:p>
            <a:pPr lvl="1">
              <a:buChar char="Ø"/>
            </a:pPr>
            <a:r>
              <a:rPr lang="cs-CZ" sz="2000" dirty="0">
                <a:latin typeface="Arial" pitchFamily="34"/>
                <a:cs typeface="Arial" pitchFamily="34"/>
              </a:rPr>
              <a:t> </a:t>
            </a:r>
            <a:r>
              <a:rPr lang="cs-CZ" sz="2000" dirty="0" smtClean="0">
                <a:latin typeface="Arial" pitchFamily="34"/>
                <a:cs typeface="Arial" pitchFamily="34"/>
              </a:rPr>
              <a:t>34,7 </a:t>
            </a:r>
            <a:r>
              <a:rPr lang="cs-CZ" sz="2000" dirty="0">
                <a:latin typeface="Arial" pitchFamily="34"/>
                <a:cs typeface="Arial" pitchFamily="34"/>
              </a:rPr>
              <a:t>tis. pervitin</a:t>
            </a:r>
          </a:p>
          <a:p>
            <a:pPr lvl="1">
              <a:buChar char="Ø"/>
            </a:pPr>
            <a:r>
              <a:rPr lang="cs-CZ" sz="2000" dirty="0">
                <a:latin typeface="Arial" pitchFamily="34"/>
                <a:cs typeface="Arial" pitchFamily="34"/>
              </a:rPr>
              <a:t> </a:t>
            </a:r>
            <a:r>
              <a:rPr lang="cs-CZ" sz="2000" dirty="0" smtClean="0">
                <a:latin typeface="Arial" pitchFamily="34"/>
                <a:cs typeface="Arial" pitchFamily="34"/>
              </a:rPr>
              <a:t>13,1% </a:t>
            </a:r>
            <a:r>
              <a:rPr lang="cs-CZ" sz="2000" dirty="0" err="1" smtClean="0">
                <a:latin typeface="Arial" pitchFamily="34"/>
                <a:cs typeface="Arial" pitchFamily="34"/>
              </a:rPr>
              <a:t>opioidy</a:t>
            </a:r>
            <a:r>
              <a:rPr lang="cs-CZ" sz="2000" dirty="0" smtClean="0">
                <a:latin typeface="Arial" pitchFamily="34"/>
                <a:cs typeface="Arial" pitchFamily="34"/>
              </a:rPr>
              <a:t> (6,9% buprenorfin, 3,9% heroin, 2,3% jiné </a:t>
            </a:r>
            <a:r>
              <a:rPr lang="cs-CZ" sz="2000" dirty="0" smtClean="0">
                <a:latin typeface="Arial"/>
                <a:cs typeface="Arial"/>
              </a:rPr>
              <a:t> </a:t>
            </a:r>
            <a:r>
              <a:rPr lang="cs-CZ" sz="2000" dirty="0" err="1" smtClean="0">
                <a:latin typeface="Arial"/>
                <a:cs typeface="Arial"/>
              </a:rPr>
              <a:t>opioidy</a:t>
            </a:r>
            <a:r>
              <a:rPr lang="cs-CZ" sz="2000" dirty="0" smtClean="0">
                <a:latin typeface="Arial"/>
                <a:cs typeface="Arial"/>
              </a:rPr>
              <a:t>)</a:t>
            </a:r>
            <a:endParaRPr lang="cs-CZ" sz="2000" dirty="0">
              <a:latin typeface="Arial" panose="020B0604020202020204" pitchFamily="34" charset="0"/>
              <a:cs typeface="Arial" panose="020B0604020202020204" pitchFamily="34" charset="0"/>
            </a:endParaRPr>
          </a:p>
          <a:p>
            <a:pPr lvl="1">
              <a:buChar char="Ø"/>
            </a:pPr>
            <a:r>
              <a:rPr lang="cs-CZ" sz="2000" b="1" dirty="0" smtClean="0">
                <a:latin typeface="Arial" panose="020B0604020202020204" pitchFamily="34" charset="0"/>
                <a:cs typeface="Arial" panose="020B0604020202020204" pitchFamily="34" charset="0"/>
              </a:rPr>
              <a:t> </a:t>
            </a:r>
            <a:r>
              <a:rPr lang="cs-CZ" sz="2000" b="1" dirty="0" smtClean="0">
                <a:latin typeface="Arial" pitchFamily="34"/>
                <a:cs typeface="Arial" pitchFamily="34"/>
              </a:rPr>
              <a:t>počet </a:t>
            </a:r>
            <a:r>
              <a:rPr lang="cs-CZ" sz="2000" b="1" dirty="0">
                <a:latin typeface="Arial" pitchFamily="34"/>
                <a:cs typeface="Arial" pitchFamily="34"/>
              </a:rPr>
              <a:t>injekčních uživatelů: </a:t>
            </a:r>
            <a:r>
              <a:rPr lang="cs-CZ" sz="2000" b="1" dirty="0" smtClean="0">
                <a:latin typeface="Arial" pitchFamily="34"/>
                <a:cs typeface="Arial" pitchFamily="34"/>
              </a:rPr>
              <a:t>43,7 tis</a:t>
            </a:r>
            <a:r>
              <a:rPr lang="cs-CZ" sz="2000" b="1" dirty="0">
                <a:latin typeface="Arial" pitchFamily="34"/>
                <a:cs typeface="Arial" pitchFamily="34"/>
              </a:rPr>
              <a:t>. </a:t>
            </a:r>
          </a:p>
          <a:p>
            <a:pPr marL="457200" lvl="1" indent="0">
              <a:lnSpc>
                <a:spcPct val="80000"/>
              </a:lnSpc>
              <a:spcBef>
                <a:spcPts val="300"/>
              </a:spcBef>
              <a:buNone/>
            </a:pPr>
            <a:endParaRPr lang="cs-CZ" sz="2000" dirty="0">
              <a:latin typeface="Arial" pitchFamily="34"/>
              <a:cs typeface="Arial" pitchFamily="34"/>
            </a:endParaRPr>
          </a:p>
        </p:txBody>
      </p:sp>
      <p:sp>
        <p:nvSpPr>
          <p:cNvPr id="3" name="Rectangle 1"/>
          <p:cNvSpPr txBox="1">
            <a:spLocks noGrp="1"/>
          </p:cNvSpPr>
          <p:nvPr>
            <p:ph type="title"/>
          </p:nvPr>
        </p:nvSpPr>
        <p:spPr>
          <a:xfrm>
            <a:off x="683568" y="404667"/>
            <a:ext cx="7632844" cy="936107"/>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100" b="1" dirty="0" smtClean="0">
                <a:latin typeface="Arial"/>
              </a:rPr>
              <a:t>Problémové </a:t>
            </a:r>
            <a:r>
              <a:rPr lang="cs-CZ" sz="3100" b="1" dirty="0">
                <a:latin typeface="Arial"/>
              </a:rPr>
              <a:t>užívání </a:t>
            </a:r>
            <a:r>
              <a:rPr lang="cs-CZ" sz="3100" b="1" dirty="0" smtClean="0">
                <a:latin typeface="Arial"/>
              </a:rPr>
              <a:t>PL v ČR (2017)</a:t>
            </a:r>
            <a:endParaRPr lang="cs-CZ" sz="1800"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ext Box 1"/>
          <p:cNvSpPr txBox="1"/>
          <p:nvPr/>
        </p:nvSpPr>
        <p:spPr>
          <a:xfrm>
            <a:off x="457200" y="2780928"/>
            <a:ext cx="8077196" cy="2016224"/>
          </a:xfrm>
          <a:prstGeom prst="rect">
            <a:avLst/>
          </a:prstGeom>
          <a:noFill/>
          <a:ln>
            <a:noFill/>
          </a:ln>
        </p:spPr>
        <p:txBody>
          <a:bodyPr vert="horz" wrap="square" lIns="0" tIns="0" rIns="0" bIns="0" anchor="ctr" anchorCtr="1" compatLnSpc="1"/>
          <a:lstStyle/>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cs-CZ" sz="3600" b="1" i="0" u="none" strike="noStrike" kern="1200" cap="none" spc="0" baseline="0" dirty="0">
              <a:solidFill>
                <a:srgbClr val="2E2224"/>
              </a:solidFill>
              <a:uFillTx/>
              <a:latin typeface="Arial"/>
            </a:endParaRPr>
          </a:p>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3600" b="1" i="0" u="none" strike="noStrike" kern="1200" cap="none" spc="0" dirty="0" smtClean="0">
                <a:solidFill>
                  <a:srgbClr val="48231E"/>
                </a:solidFill>
                <a:uFillTx/>
                <a:latin typeface="Arial"/>
              </a:rPr>
              <a:t>BEHAVIORÁLNÍ ZÁVISLOSTI</a:t>
            </a:r>
          </a:p>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cs-CZ" sz="3600" b="1" i="0" u="none" strike="noStrike" kern="1200" cap="none" spc="0" baseline="0" dirty="0">
              <a:solidFill>
                <a:srgbClr val="48231E"/>
              </a:solidFill>
              <a:uFillTx/>
              <a:latin typeface="Arial"/>
            </a:endParaRPr>
          </a:p>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cs-CZ" sz="3600" b="1" i="0" u="none" strike="noStrike" kern="1200" cap="none" spc="0" baseline="0" dirty="0">
              <a:solidFill>
                <a:srgbClr val="2E2224"/>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t>A) význačnost – aktivita se stane nejdůležitější v životě, dominuje v myšlení, pocitech a chování</a:t>
            </a:r>
          </a:p>
          <a:p>
            <a:r>
              <a:rPr lang="cs-CZ" dirty="0" smtClean="0"/>
              <a:t>B) změna nálady v důsledku zahájení určité aktivity, která má charakter zvládací strategie</a:t>
            </a:r>
          </a:p>
          <a:p>
            <a:r>
              <a:rPr lang="cs-CZ" dirty="0" smtClean="0"/>
              <a:t>C) tolerance</a:t>
            </a:r>
          </a:p>
          <a:p>
            <a:r>
              <a:rPr lang="cs-CZ" dirty="0" smtClean="0"/>
              <a:t>D) abstinenční příznaky</a:t>
            </a:r>
          </a:p>
          <a:p>
            <a:r>
              <a:rPr lang="cs-CZ" dirty="0" smtClean="0"/>
              <a:t>E) interpersonální nebo intrapersonální konflikt</a:t>
            </a:r>
          </a:p>
          <a:p>
            <a:r>
              <a:rPr lang="cs-CZ" dirty="0" smtClean="0"/>
              <a:t>F) relaps</a:t>
            </a:r>
            <a:endParaRPr lang="cs-CZ" dirty="0"/>
          </a:p>
        </p:txBody>
      </p:sp>
      <p:sp>
        <p:nvSpPr>
          <p:cNvPr id="3" name="Nadpis 2"/>
          <p:cNvSpPr>
            <a:spLocks noGrp="1"/>
          </p:cNvSpPr>
          <p:nvPr>
            <p:ph type="title"/>
          </p:nvPr>
        </p:nvSpPr>
        <p:spPr/>
        <p:txBody>
          <a:bodyPr/>
          <a:lstStyle/>
          <a:p>
            <a:r>
              <a:rPr lang="cs-CZ" b="1" dirty="0" smtClean="0">
                <a:latin typeface="Arial" panose="020B0604020202020204" pitchFamily="34" charset="0"/>
                <a:cs typeface="Arial" panose="020B0604020202020204" pitchFamily="34" charset="0"/>
              </a:rPr>
              <a:t>6 základních komponent behaviorálních závislostí </a:t>
            </a:r>
            <a:r>
              <a:rPr lang="cs-CZ" sz="2400" cap="none" dirty="0" smtClean="0">
                <a:latin typeface="Arial" panose="020B0604020202020204" pitchFamily="34" charset="0"/>
                <a:cs typeface="Arial" panose="020B0604020202020204" pitchFamily="34" charset="0"/>
              </a:rPr>
              <a:t>(</a:t>
            </a:r>
            <a:r>
              <a:rPr lang="cs-CZ" sz="2400" cap="none" dirty="0" err="1" smtClean="0">
                <a:latin typeface="Arial" panose="020B0604020202020204" pitchFamily="34" charset="0"/>
                <a:cs typeface="Arial" panose="020B0604020202020204" pitchFamily="34" charset="0"/>
              </a:rPr>
              <a:t>Griffiths</a:t>
            </a:r>
            <a:r>
              <a:rPr lang="cs-CZ" sz="2400" cap="none" dirty="0" smtClean="0">
                <a:latin typeface="Arial" panose="020B0604020202020204" pitchFamily="34" charset="0"/>
                <a:cs typeface="Arial" panose="020B0604020202020204" pitchFamily="34" charset="0"/>
              </a:rPr>
              <a:t>)</a:t>
            </a:r>
            <a:endParaRPr lang="cs-CZ" sz="24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873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name="Slide64">
    <p:spTree>
      <p:nvGrpSpPr>
        <p:cNvPr id="1" name=""/>
        <p:cNvGrpSpPr/>
        <p:nvPr/>
      </p:nvGrpSpPr>
      <p:grpSpPr>
        <a:xfrm>
          <a:off x="0" y="0"/>
          <a:ext cx="0" cy="0"/>
          <a:chOff x="0" y="0"/>
          <a:chExt cx="0" cy="0"/>
        </a:xfrm>
      </p:grpSpPr>
      <p:sp>
        <p:nvSpPr>
          <p:cNvPr id="2" name="Rectangle 2"/>
          <p:cNvSpPr txBox="1">
            <a:spLocks noGrp="1"/>
          </p:cNvSpPr>
          <p:nvPr>
            <p:ph idx="1"/>
          </p:nvPr>
        </p:nvSpPr>
        <p:spPr>
          <a:xfrm>
            <a:off x="179512" y="1700217"/>
            <a:ext cx="8784976" cy="4969143"/>
          </a:xfrm>
        </p:spPr>
        <p:txBody>
          <a:bodyPr>
            <a:normAutofit/>
          </a:bodyPr>
          <a:lstStyle/>
          <a:p>
            <a:pPr marL="0" indent="0">
              <a:buClr>
                <a:srgbClr val="4F261E"/>
              </a:buClr>
              <a:buNone/>
              <a:tabLst>
                <a:tab pos="908043" algn="l"/>
                <a:tab pos="1822443" algn="l"/>
                <a:tab pos="2736843" algn="l"/>
                <a:tab pos="3651243" algn="l"/>
                <a:tab pos="4565643" algn="l"/>
                <a:tab pos="5480043" algn="l"/>
                <a:tab pos="6394443" algn="l"/>
                <a:tab pos="7308843" algn="l"/>
                <a:tab pos="8223243" algn="l"/>
                <a:tab pos="9137643" algn="l"/>
                <a:tab pos="10052043" algn="l"/>
              </a:tabLst>
            </a:pPr>
            <a:r>
              <a:rPr lang="cs-CZ" sz="2200" b="1" dirty="0" smtClean="0">
                <a:latin typeface="Arial" panose="020B0604020202020204" pitchFamily="34" charset="0"/>
                <a:cs typeface="Arial" panose="020B0604020202020204" pitchFamily="34" charset="0"/>
              </a:rPr>
              <a:t>A) aktuálně uznávané, již klasifikované diagnózy </a:t>
            </a:r>
            <a:r>
              <a:rPr lang="cs-CZ" sz="2200" dirty="0" smtClean="0">
                <a:latin typeface="Arial" panose="020B0604020202020204" pitchFamily="34" charset="0"/>
                <a:cs typeface="Arial" panose="020B0604020202020204" pitchFamily="34" charset="0"/>
              </a:rPr>
              <a:t>(Návykové a impulzivní poruchy F63 v MKN10): patologické hráčství (</a:t>
            </a:r>
            <a:r>
              <a:rPr lang="cs-CZ" sz="2200" dirty="0" err="1" smtClean="0">
                <a:latin typeface="Arial" panose="020B0604020202020204" pitchFamily="34" charset="0"/>
                <a:cs typeface="Arial" panose="020B0604020202020204" pitchFamily="34" charset="0"/>
              </a:rPr>
              <a:t>gambling</a:t>
            </a:r>
            <a:r>
              <a:rPr lang="cs-CZ" sz="2200" dirty="0" smtClean="0">
                <a:latin typeface="Arial" panose="020B0604020202020204" pitchFamily="34" charset="0"/>
                <a:cs typeface="Arial" panose="020B0604020202020204" pitchFamily="34" charset="0"/>
              </a:rPr>
              <a:t>), kleptomanie (chorobné kradení), </a:t>
            </a:r>
            <a:r>
              <a:rPr lang="cs-CZ" sz="2200" dirty="0" err="1" smtClean="0">
                <a:latin typeface="Arial" panose="020B0604020202020204" pitchFamily="34" charset="0"/>
                <a:cs typeface="Arial" panose="020B0604020202020204" pitchFamily="34" charset="0"/>
              </a:rPr>
              <a:t>pyrománie</a:t>
            </a:r>
            <a:r>
              <a:rPr lang="cs-CZ" sz="2200" dirty="0" smtClean="0">
                <a:latin typeface="Arial" panose="020B0604020202020204" pitchFamily="34" charset="0"/>
                <a:cs typeface="Arial" panose="020B0604020202020204" pitchFamily="34" charset="0"/>
              </a:rPr>
              <a:t> (chorobné zakládání požárů), </a:t>
            </a:r>
            <a:r>
              <a:rPr lang="cs-CZ" sz="2200" dirty="0" err="1" smtClean="0">
                <a:latin typeface="Arial" panose="020B0604020202020204" pitchFamily="34" charset="0"/>
                <a:cs typeface="Arial" panose="020B0604020202020204" pitchFamily="34" charset="0"/>
              </a:rPr>
              <a:t>trichotilománie</a:t>
            </a:r>
            <a:r>
              <a:rPr lang="cs-CZ" sz="2200" dirty="0" smtClean="0">
                <a:latin typeface="Arial" panose="020B0604020202020204" pitchFamily="34" charset="0"/>
                <a:cs typeface="Arial" panose="020B0604020202020204" pitchFamily="34" charset="0"/>
              </a:rPr>
              <a:t> (chorobné vytrhávání vlastních vlasů či ochlupení)</a:t>
            </a:r>
          </a:p>
          <a:p>
            <a:pPr marL="342900" indent="-342900">
              <a:buClr>
                <a:srgbClr val="4F261E"/>
              </a:buClr>
              <a:tabLst>
                <a:tab pos="908043" algn="l"/>
                <a:tab pos="1822443" algn="l"/>
                <a:tab pos="2736843" algn="l"/>
                <a:tab pos="3651243" algn="l"/>
                <a:tab pos="4565643" algn="l"/>
                <a:tab pos="5480043" algn="l"/>
                <a:tab pos="6394443" algn="l"/>
                <a:tab pos="7308843" algn="l"/>
                <a:tab pos="8223243" algn="l"/>
                <a:tab pos="9137643" algn="l"/>
                <a:tab pos="10052043" algn="l"/>
              </a:tabLst>
            </a:pPr>
            <a:r>
              <a:rPr lang="cs-CZ" sz="2200" dirty="0" smtClean="0">
                <a:latin typeface="Arial" panose="020B0604020202020204" pitchFamily="34" charset="0"/>
                <a:cs typeface="Arial" panose="020B0604020202020204" pitchFamily="34" charset="0"/>
              </a:rPr>
              <a:t>znaky závislostního chování: </a:t>
            </a:r>
            <a:r>
              <a:rPr lang="cs-CZ" sz="2200" dirty="0" err="1" smtClean="0">
                <a:latin typeface="Arial" panose="020B0604020202020204" pitchFamily="34" charset="0"/>
                <a:cs typeface="Arial" panose="020B0604020202020204" pitchFamily="34" charset="0"/>
              </a:rPr>
              <a:t>hypersexualita</a:t>
            </a:r>
            <a:r>
              <a:rPr lang="cs-CZ" sz="2200" dirty="0" smtClean="0">
                <a:latin typeface="Arial" panose="020B0604020202020204" pitchFamily="34" charset="0"/>
                <a:cs typeface="Arial" panose="020B0604020202020204" pitchFamily="34" charset="0"/>
              </a:rPr>
              <a:t> (závislost na sexu), mentální bulimie a přejídání spojené s jinými psychickými poruchami (závislost na jídle)</a:t>
            </a:r>
          </a:p>
          <a:p>
            <a:pPr marL="0" indent="0">
              <a:buClr>
                <a:srgbClr val="4F261E"/>
              </a:buClr>
              <a:buNone/>
              <a:tabLst>
                <a:tab pos="908043" algn="l"/>
                <a:tab pos="1822443" algn="l"/>
                <a:tab pos="2736843" algn="l"/>
                <a:tab pos="3651243" algn="l"/>
                <a:tab pos="4565643" algn="l"/>
                <a:tab pos="5480043" algn="l"/>
                <a:tab pos="6394443" algn="l"/>
                <a:tab pos="7308843" algn="l"/>
                <a:tab pos="8223243" algn="l"/>
                <a:tab pos="9137643" algn="l"/>
                <a:tab pos="10052043" algn="l"/>
              </a:tabLst>
            </a:pPr>
            <a:endParaRPr lang="cs-CZ" sz="2200" b="1" dirty="0" smtClean="0">
              <a:latin typeface="Arial" panose="020B0604020202020204" pitchFamily="34" charset="0"/>
              <a:cs typeface="Arial" panose="020B0604020202020204" pitchFamily="34" charset="0"/>
            </a:endParaRPr>
          </a:p>
          <a:p>
            <a:pPr marL="0" indent="0">
              <a:buClr>
                <a:srgbClr val="4F261E"/>
              </a:buClr>
              <a:buNone/>
              <a:tabLst>
                <a:tab pos="908043" algn="l"/>
                <a:tab pos="1822443" algn="l"/>
                <a:tab pos="2736843" algn="l"/>
                <a:tab pos="3651243" algn="l"/>
                <a:tab pos="4565643" algn="l"/>
                <a:tab pos="5480043" algn="l"/>
                <a:tab pos="6394443" algn="l"/>
                <a:tab pos="7308843" algn="l"/>
                <a:tab pos="8223243" algn="l"/>
                <a:tab pos="9137643" algn="l"/>
                <a:tab pos="10052043" algn="l"/>
              </a:tabLst>
            </a:pPr>
            <a:r>
              <a:rPr lang="cs-CZ" sz="2200" b="1" dirty="0" smtClean="0">
                <a:latin typeface="Arial" panose="020B0604020202020204" pitchFamily="34" charset="0"/>
                <a:cs typeface="Arial" panose="020B0604020202020204" pitchFamily="34" charset="0"/>
              </a:rPr>
              <a:t>B</a:t>
            </a:r>
            <a:r>
              <a:rPr lang="cs-CZ" sz="2200" b="1" dirty="0" smtClean="0">
                <a:latin typeface="Arial" panose="020B0604020202020204" pitchFamily="34" charset="0"/>
                <a:cs typeface="Arial" panose="020B0604020202020204" pitchFamily="34" charset="0"/>
              </a:rPr>
              <a:t>) nové, dosud nezařazené poruchy</a:t>
            </a:r>
            <a:r>
              <a:rPr lang="cs-CZ" sz="2200" dirty="0" smtClean="0">
                <a:latin typeface="Arial" panose="020B0604020202020204" pitchFamily="34" charset="0"/>
                <a:cs typeface="Arial" panose="020B0604020202020204" pitchFamily="34" charset="0"/>
              </a:rPr>
              <a:t>: technologické závislosti (počítače, internet - </a:t>
            </a:r>
            <a:r>
              <a:rPr lang="cs-CZ" sz="2200" dirty="0" err="1" smtClean="0">
                <a:latin typeface="Arial" panose="020B0604020202020204" pitchFamily="34" charset="0"/>
                <a:cs typeface="Arial" panose="020B0604020202020204" pitchFamily="34" charset="0"/>
              </a:rPr>
              <a:t>netolismus</a:t>
            </a:r>
            <a:r>
              <a:rPr lang="cs-CZ" sz="2200" dirty="0" smtClean="0">
                <a:latin typeface="Arial" panose="020B0604020202020204" pitchFamily="34" charset="0"/>
                <a:cs typeface="Arial" panose="020B0604020202020204" pitchFamily="34" charset="0"/>
              </a:rPr>
              <a:t>, hry, mobily, televize…), </a:t>
            </a:r>
            <a:r>
              <a:rPr lang="cs-CZ" sz="2200" dirty="0" err="1" smtClean="0">
                <a:latin typeface="Arial" panose="020B0604020202020204" pitchFamily="34" charset="0"/>
                <a:cs typeface="Arial" panose="020B0604020202020204" pitchFamily="34" charset="0"/>
              </a:rPr>
              <a:t>oniománie</a:t>
            </a:r>
            <a:r>
              <a:rPr lang="cs-CZ" sz="2200" dirty="0" smtClean="0">
                <a:latin typeface="Arial" panose="020B0604020202020204" pitchFamily="34" charset="0"/>
                <a:cs typeface="Arial" panose="020B0604020202020204" pitchFamily="34" charset="0"/>
              </a:rPr>
              <a:t> </a:t>
            </a:r>
            <a:r>
              <a:rPr lang="cs-CZ" sz="2200" dirty="0">
                <a:latin typeface="Arial" panose="020B0604020202020204" pitchFamily="34" charset="0"/>
                <a:cs typeface="Arial" panose="020B0604020202020204" pitchFamily="34" charset="0"/>
              </a:rPr>
              <a:t>(</a:t>
            </a:r>
            <a:r>
              <a:rPr lang="cs-CZ" sz="2200" dirty="0" err="1" smtClean="0">
                <a:latin typeface="Arial" panose="020B0604020202020204" pitchFamily="34" charset="0"/>
                <a:cs typeface="Arial" panose="020B0604020202020204" pitchFamily="34" charset="0"/>
              </a:rPr>
              <a:t>shopaholismus</a:t>
            </a:r>
            <a:r>
              <a:rPr lang="cs-CZ" sz="2200" dirty="0" smtClean="0">
                <a:latin typeface="Arial" panose="020B0604020202020204" pitchFamily="34" charset="0"/>
                <a:cs typeface="Arial" panose="020B0604020202020204" pitchFamily="34" charset="0"/>
              </a:rPr>
              <a:t>), workoholismus (závislost na práci), sebepoškozování</a:t>
            </a:r>
            <a:endParaRPr lang="cs-CZ" sz="2200" dirty="0">
              <a:latin typeface="Arial" panose="020B0604020202020204" pitchFamily="34" charset="0"/>
              <a:cs typeface="Arial" panose="020B0604020202020204" pitchFamily="34" charset="0"/>
            </a:endParaRPr>
          </a:p>
          <a:p>
            <a:pPr marL="0" indent="0">
              <a:buClr>
                <a:srgbClr val="4F261E"/>
              </a:buClr>
              <a:buNone/>
              <a:tabLst>
                <a:tab pos="908043" algn="l"/>
                <a:tab pos="1822443" algn="l"/>
                <a:tab pos="2736843" algn="l"/>
                <a:tab pos="3651243" algn="l"/>
                <a:tab pos="4565643" algn="l"/>
                <a:tab pos="5480043" algn="l"/>
                <a:tab pos="6394443" algn="l"/>
                <a:tab pos="7308843" algn="l"/>
                <a:tab pos="8223243" algn="l"/>
                <a:tab pos="9137643" algn="l"/>
                <a:tab pos="10052043" algn="l"/>
              </a:tabLst>
            </a:pPr>
            <a:endParaRPr lang="cs-CZ" dirty="0">
              <a:latin typeface="Arial"/>
            </a:endParaRPr>
          </a:p>
        </p:txBody>
      </p:sp>
      <p:sp>
        <p:nvSpPr>
          <p:cNvPr id="3" name="Rectangle 1"/>
          <p:cNvSpPr txBox="1">
            <a:spLocks noGrp="1"/>
          </p:cNvSpPr>
          <p:nvPr>
            <p:ph type="title"/>
          </p:nvPr>
        </p:nvSpPr>
        <p:spPr>
          <a:xfrm>
            <a:off x="457200" y="548676"/>
            <a:ext cx="8080379" cy="720080"/>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smtClean="0">
                <a:latin typeface="Arial"/>
              </a:rPr>
              <a:t>Klasifikace behaviorálních poruch</a:t>
            </a:r>
            <a:endParaRPr lang="cs-CZ" sz="3400"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r>
              <a:rPr lang="cs-CZ" dirty="0" smtClean="0">
                <a:latin typeface="Arial" panose="020B0604020202020204" pitchFamily="34" charset="0"/>
                <a:cs typeface="Arial" panose="020B0604020202020204" pitchFamily="34" charset="0"/>
              </a:rPr>
              <a:t>potřeba </a:t>
            </a:r>
            <a:r>
              <a:rPr lang="cs-CZ" b="1" dirty="0" smtClean="0">
                <a:latin typeface="Arial" panose="020B0604020202020204" pitchFamily="34" charset="0"/>
                <a:cs typeface="Arial" panose="020B0604020202020204" pitchFamily="34" charset="0"/>
              </a:rPr>
              <a:t>vyhnout se bolesti </a:t>
            </a:r>
            <a:r>
              <a:rPr lang="cs-CZ" dirty="0" smtClean="0">
                <a:latin typeface="Arial" panose="020B0604020202020204" pitchFamily="34" charset="0"/>
                <a:cs typeface="Arial" panose="020B0604020202020204" pitchFamily="34" charset="0"/>
              </a:rPr>
              <a:t>či nalézt zklidnění, ulevit si od bolesti fyzické i duševní </a:t>
            </a:r>
            <a:r>
              <a:rPr lang="cs-CZ" dirty="0" smtClean="0">
                <a:latin typeface="Arial" panose="020B0604020202020204" pitchFamily="34" charset="0"/>
                <a:cs typeface="Arial" panose="020B0604020202020204" pitchFamily="34" charset="0"/>
                <a:sym typeface="Symbol"/>
              </a:rPr>
              <a:t> </a:t>
            </a:r>
            <a:r>
              <a:rPr lang="cs-CZ" u="sng" dirty="0" err="1" smtClean="0">
                <a:latin typeface="Arial" panose="020B0604020202020204" pitchFamily="34" charset="0"/>
                <a:cs typeface="Arial" panose="020B0604020202020204" pitchFamily="34" charset="0"/>
                <a:sym typeface="Symbol"/>
              </a:rPr>
              <a:t>opioidy</a:t>
            </a:r>
            <a:endParaRPr lang="cs-CZ" u="sng" dirty="0" smtClean="0">
              <a:latin typeface="Arial" panose="020B0604020202020204" pitchFamily="34" charset="0"/>
              <a:cs typeface="Arial" panose="020B0604020202020204" pitchFamily="34" charset="0"/>
              <a:sym typeface="Symbol"/>
            </a:endParaRPr>
          </a:p>
          <a:p>
            <a:endParaRPr lang="cs-CZ" dirty="0">
              <a:latin typeface="Arial" panose="020B0604020202020204" pitchFamily="34" charset="0"/>
              <a:cs typeface="Arial" panose="020B0604020202020204" pitchFamily="34" charset="0"/>
              <a:sym typeface="Symbol"/>
            </a:endParaRPr>
          </a:p>
          <a:p>
            <a:r>
              <a:rPr lang="cs-CZ" dirty="0" smtClean="0">
                <a:latin typeface="Arial" panose="020B0604020202020204" pitchFamily="34" charset="0"/>
                <a:cs typeface="Arial" panose="020B0604020202020204" pitchFamily="34" charset="0"/>
              </a:rPr>
              <a:t>potřeba </a:t>
            </a:r>
            <a:r>
              <a:rPr lang="cs-CZ" b="1" dirty="0" smtClean="0">
                <a:latin typeface="Arial" panose="020B0604020202020204" pitchFamily="34" charset="0"/>
                <a:cs typeface="Arial" panose="020B0604020202020204" pitchFamily="34" charset="0"/>
              </a:rPr>
              <a:t>cítit se energický</a:t>
            </a:r>
            <a:r>
              <a:rPr lang="cs-CZ" dirty="0" smtClean="0">
                <a:latin typeface="Arial" panose="020B0604020202020204" pitchFamily="34" charset="0"/>
                <a:cs typeface="Arial" panose="020B0604020202020204" pitchFamily="34" charset="0"/>
              </a:rPr>
              <a:t>, výkonný, kompetentní, zbavit se vnitřních zábran, dosáhnout</a:t>
            </a:r>
            <a:r>
              <a:rPr lang="cs-CZ" b="1" dirty="0" smtClean="0">
                <a:latin typeface="Arial" panose="020B0604020202020204" pitchFamily="34" charset="0"/>
                <a:cs typeface="Arial" panose="020B0604020202020204" pitchFamily="34" charset="0"/>
              </a:rPr>
              <a:t> euforie a radosti </a:t>
            </a:r>
            <a:r>
              <a:rPr lang="cs-CZ" dirty="0" smtClean="0">
                <a:latin typeface="Arial" panose="020B0604020202020204" pitchFamily="34" charset="0"/>
                <a:cs typeface="Arial" panose="020B0604020202020204" pitchFamily="34" charset="0"/>
                <a:sym typeface="Symbol"/>
              </a:rPr>
              <a:t> </a:t>
            </a:r>
            <a:r>
              <a:rPr lang="cs-CZ" u="sng" dirty="0" smtClean="0">
                <a:latin typeface="Arial" panose="020B0604020202020204" pitchFamily="34" charset="0"/>
                <a:cs typeface="Arial" panose="020B0604020202020204" pitchFamily="34" charset="0"/>
                <a:sym typeface="Symbol"/>
              </a:rPr>
              <a:t>stimulancia</a:t>
            </a:r>
          </a:p>
          <a:p>
            <a:endParaRPr lang="cs-CZ" u="sng" dirty="0">
              <a:latin typeface="Arial" panose="020B0604020202020204" pitchFamily="34" charset="0"/>
              <a:cs typeface="Arial" panose="020B0604020202020204" pitchFamily="34" charset="0"/>
              <a:sym typeface="Symbol"/>
            </a:endParaRPr>
          </a:p>
          <a:p>
            <a:r>
              <a:rPr lang="cs-CZ" dirty="0">
                <a:latin typeface="Arial" panose="020B0604020202020204" pitchFamily="34" charset="0"/>
                <a:cs typeface="Arial" panose="020B0604020202020204" pitchFamily="34" charset="0"/>
                <a:sym typeface="Symbol"/>
              </a:rPr>
              <a:t>p</a:t>
            </a:r>
            <a:r>
              <a:rPr lang="cs-CZ" dirty="0" smtClean="0">
                <a:latin typeface="Arial" panose="020B0604020202020204" pitchFamily="34" charset="0"/>
                <a:cs typeface="Arial" panose="020B0604020202020204" pitchFamily="34" charset="0"/>
                <a:sym typeface="Symbol"/>
              </a:rPr>
              <a:t>otřeba </a:t>
            </a:r>
            <a:r>
              <a:rPr lang="cs-CZ" b="1" dirty="0" smtClean="0">
                <a:latin typeface="Arial" panose="020B0604020202020204" pitchFamily="34" charset="0"/>
                <a:cs typeface="Arial" panose="020B0604020202020204" pitchFamily="34" charset="0"/>
                <a:sym typeface="Symbol"/>
              </a:rPr>
              <a:t>transcendence</a:t>
            </a:r>
            <a:r>
              <a:rPr lang="cs-CZ" dirty="0" smtClean="0">
                <a:latin typeface="Arial" panose="020B0604020202020204" pitchFamily="34" charset="0"/>
                <a:cs typeface="Arial" panose="020B0604020202020204" pitchFamily="34" charset="0"/>
                <a:sym typeface="Symbol"/>
              </a:rPr>
              <a:t> utrpení v zážitku splynutí a/nebo </a:t>
            </a:r>
            <a:r>
              <a:rPr lang="cs-CZ" dirty="0" err="1" smtClean="0">
                <a:latin typeface="Arial" panose="020B0604020202020204" pitchFamily="34" charset="0"/>
                <a:cs typeface="Arial" panose="020B0604020202020204" pitchFamily="34" charset="0"/>
                <a:sym typeface="Symbol"/>
              </a:rPr>
              <a:t>sebepřekročení</a:t>
            </a:r>
            <a:r>
              <a:rPr lang="cs-CZ" dirty="0" smtClean="0">
                <a:latin typeface="Arial" panose="020B0604020202020204" pitchFamily="34" charset="0"/>
                <a:cs typeface="Arial" panose="020B0604020202020204" pitchFamily="34" charset="0"/>
                <a:sym typeface="Symbol"/>
              </a:rPr>
              <a:t>, </a:t>
            </a:r>
            <a:r>
              <a:rPr lang="cs-CZ" b="1" dirty="0" smtClean="0">
                <a:latin typeface="Arial" panose="020B0604020202020204" pitchFamily="34" charset="0"/>
                <a:cs typeface="Arial" panose="020B0604020202020204" pitchFamily="34" charset="0"/>
                <a:sym typeface="Symbol"/>
              </a:rPr>
              <a:t>jednoty se sebou samým a s druhými</a:t>
            </a:r>
            <a:r>
              <a:rPr lang="cs-CZ" dirty="0" smtClean="0">
                <a:latin typeface="Arial" panose="020B0604020202020204" pitchFamily="34" charset="0"/>
                <a:cs typeface="Arial" panose="020B0604020202020204" pitchFamily="34" charset="0"/>
                <a:sym typeface="Symbol"/>
              </a:rPr>
              <a:t>, jednoty s Bohem atp.  </a:t>
            </a:r>
            <a:r>
              <a:rPr lang="cs-CZ" u="sng" dirty="0" err="1" smtClean="0">
                <a:latin typeface="Arial" panose="020B0604020202020204" pitchFamily="34" charset="0"/>
                <a:cs typeface="Arial" panose="020B0604020202020204" pitchFamily="34" charset="0"/>
                <a:sym typeface="Symbol"/>
              </a:rPr>
              <a:t>psychedelika</a:t>
            </a:r>
            <a:endParaRPr lang="cs-CZ" u="sng" dirty="0">
              <a:latin typeface="Arial" panose="020B0604020202020204" pitchFamily="34" charset="0"/>
              <a:cs typeface="Arial" panose="020B0604020202020204" pitchFamily="34" charset="0"/>
            </a:endParaRPr>
          </a:p>
        </p:txBody>
      </p:sp>
      <p:sp>
        <p:nvSpPr>
          <p:cNvPr id="3" name="Nadpis 2"/>
          <p:cNvSpPr>
            <a:spLocks noGrp="1"/>
          </p:cNvSpPr>
          <p:nvPr>
            <p:ph type="title"/>
          </p:nvPr>
        </p:nvSpPr>
        <p:spPr/>
        <p:txBody>
          <a:bodyPr/>
          <a:lstStyle/>
          <a:p>
            <a:r>
              <a:rPr lang="cs-CZ" b="1" dirty="0" smtClean="0">
                <a:latin typeface="Arial" panose="020B0604020202020204" pitchFamily="34" charset="0"/>
                <a:cs typeface="Arial" panose="020B0604020202020204" pitchFamily="34" charset="0"/>
              </a:rPr>
              <a:t>Kořeny závislosti</a:t>
            </a:r>
            <a:endParaRPr lang="cs-C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378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Rectangle 2"/>
          <p:cNvSpPr txBox="1">
            <a:spLocks noGrp="1"/>
          </p:cNvSpPr>
          <p:nvPr>
            <p:ph idx="1"/>
          </p:nvPr>
        </p:nvSpPr>
        <p:spPr>
          <a:xfrm>
            <a:off x="467541" y="1700811"/>
            <a:ext cx="8352605" cy="4968549"/>
          </a:xfrm>
        </p:spPr>
        <p:txBody>
          <a:bodyPr>
            <a:normAutofit fontScale="92500" lnSpcReduction="10000"/>
          </a:bodyPr>
          <a:lstStyle/>
          <a:p>
            <a:pPr marL="0" lvl="0" indent="0">
              <a:lnSpc>
                <a:spcPct val="110000"/>
              </a:lnSpc>
              <a:spcBef>
                <a:spcPts val="550"/>
              </a:spcBef>
              <a:buNone/>
              <a:tabLst>
                <a:tab pos="1098551" algn="l"/>
                <a:tab pos="2012951" algn="l"/>
                <a:tab pos="2927351" algn="l"/>
                <a:tab pos="3841751" algn="l"/>
                <a:tab pos="4756151" algn="l"/>
                <a:tab pos="5670551" algn="l"/>
                <a:tab pos="6584951" algn="l"/>
                <a:tab pos="7499351" algn="l"/>
                <a:tab pos="8413751" algn="l"/>
                <a:tab pos="9328151" algn="l"/>
                <a:tab pos="10242551" algn="l"/>
              </a:tabLst>
            </a:pPr>
            <a:r>
              <a:rPr lang="cs-CZ" sz="2200" b="1" dirty="0" smtClean="0">
                <a:latin typeface="Arial"/>
              </a:rPr>
              <a:t>1</a:t>
            </a:r>
            <a:r>
              <a:rPr lang="cs-CZ" sz="2200" b="1" dirty="0">
                <a:latin typeface="Arial"/>
              </a:rPr>
              <a:t>) neschopnost odolat impulzu </a:t>
            </a:r>
            <a:r>
              <a:rPr lang="cs-CZ" sz="2200" dirty="0">
                <a:latin typeface="Arial"/>
              </a:rPr>
              <a:t>nebo pokušení udělat něco, co je považováno za nebezpečné pro aktéra nebo jeho okolí (uvědomuje si to, může/nemusí vědomě odporovat impulzu, čin může/nemusí být předem promyšlen)</a:t>
            </a:r>
          </a:p>
          <a:p>
            <a:pPr marL="0" lvl="0" indent="0">
              <a:lnSpc>
                <a:spcPct val="110000"/>
              </a:lnSpc>
              <a:spcBef>
                <a:spcPts val="550"/>
              </a:spcBef>
              <a:buNone/>
              <a:tabLst>
                <a:tab pos="1098551" algn="l"/>
                <a:tab pos="2012951" algn="l"/>
                <a:tab pos="2927351" algn="l"/>
                <a:tab pos="3841751" algn="l"/>
                <a:tab pos="4756151" algn="l"/>
                <a:tab pos="5670551" algn="l"/>
                <a:tab pos="6584951" algn="l"/>
                <a:tab pos="7499351" algn="l"/>
                <a:tab pos="8413751" algn="l"/>
                <a:tab pos="9328151" algn="l"/>
                <a:tab pos="10242551" algn="l"/>
              </a:tabLst>
            </a:pPr>
            <a:endParaRPr lang="cs-CZ" sz="2200" b="1" dirty="0" smtClean="0">
              <a:latin typeface="Arial"/>
            </a:endParaRPr>
          </a:p>
          <a:p>
            <a:pPr marL="0" lvl="0" indent="0">
              <a:lnSpc>
                <a:spcPct val="110000"/>
              </a:lnSpc>
              <a:spcBef>
                <a:spcPts val="550"/>
              </a:spcBef>
              <a:buNone/>
              <a:tabLst>
                <a:tab pos="1098551" algn="l"/>
                <a:tab pos="2012951" algn="l"/>
                <a:tab pos="2927351" algn="l"/>
                <a:tab pos="3841751" algn="l"/>
                <a:tab pos="4756151" algn="l"/>
                <a:tab pos="5670551" algn="l"/>
                <a:tab pos="6584951" algn="l"/>
                <a:tab pos="7499351" algn="l"/>
                <a:tab pos="8413751" algn="l"/>
                <a:tab pos="9328151" algn="l"/>
                <a:tab pos="10242551" algn="l"/>
              </a:tabLst>
            </a:pPr>
            <a:r>
              <a:rPr lang="cs-CZ" sz="2200" b="1" dirty="0" smtClean="0">
                <a:latin typeface="Arial"/>
              </a:rPr>
              <a:t>2</a:t>
            </a:r>
            <a:r>
              <a:rPr lang="cs-CZ" sz="2200" b="1" dirty="0">
                <a:latin typeface="Arial"/>
              </a:rPr>
              <a:t>) narůstající napětí před provedením činu </a:t>
            </a:r>
            <a:r>
              <a:rPr lang="cs-CZ" sz="2200" dirty="0">
                <a:latin typeface="Arial"/>
              </a:rPr>
              <a:t>(neklid, nepohoda, tlak, výbuch energie), napětí může být sníženo pouze provedením činu (dle pacientů)</a:t>
            </a:r>
            <a:endParaRPr lang="cs-CZ" sz="2200" b="1" dirty="0">
              <a:latin typeface="Arial"/>
            </a:endParaRPr>
          </a:p>
          <a:p>
            <a:pPr marL="0" lvl="0" indent="0">
              <a:lnSpc>
                <a:spcPct val="110000"/>
              </a:lnSpc>
              <a:spcBef>
                <a:spcPts val="550"/>
              </a:spcBef>
              <a:buNone/>
              <a:tabLst>
                <a:tab pos="1098551" algn="l"/>
                <a:tab pos="2012951" algn="l"/>
                <a:tab pos="2927351" algn="l"/>
                <a:tab pos="3841751" algn="l"/>
                <a:tab pos="4756151" algn="l"/>
                <a:tab pos="5670551" algn="l"/>
                <a:tab pos="6584951" algn="l"/>
                <a:tab pos="7499351" algn="l"/>
                <a:tab pos="8413751" algn="l"/>
                <a:tab pos="9328151" algn="l"/>
                <a:tab pos="10242551" algn="l"/>
              </a:tabLst>
            </a:pPr>
            <a:endParaRPr lang="cs-CZ" sz="2200" b="1" dirty="0" smtClean="0">
              <a:latin typeface="Arial"/>
            </a:endParaRPr>
          </a:p>
          <a:p>
            <a:pPr marL="0" lvl="0" indent="0">
              <a:lnSpc>
                <a:spcPct val="110000"/>
              </a:lnSpc>
              <a:spcBef>
                <a:spcPts val="550"/>
              </a:spcBef>
              <a:buNone/>
              <a:tabLst>
                <a:tab pos="1098551" algn="l"/>
                <a:tab pos="2012951" algn="l"/>
                <a:tab pos="2927351" algn="l"/>
                <a:tab pos="3841751" algn="l"/>
                <a:tab pos="4756151" algn="l"/>
                <a:tab pos="5670551" algn="l"/>
                <a:tab pos="6584951" algn="l"/>
                <a:tab pos="7499351" algn="l"/>
                <a:tab pos="8413751" algn="l"/>
                <a:tab pos="9328151" algn="l"/>
                <a:tab pos="10242551" algn="l"/>
              </a:tabLst>
            </a:pPr>
            <a:r>
              <a:rPr lang="cs-CZ" sz="2200" b="1" dirty="0" smtClean="0">
                <a:latin typeface="Arial"/>
              </a:rPr>
              <a:t>3</a:t>
            </a:r>
            <a:r>
              <a:rPr lang="cs-CZ" sz="2200" b="1" dirty="0">
                <a:latin typeface="Arial"/>
              </a:rPr>
              <a:t>) vzrušení či uspokojení při provádění činu </a:t>
            </a:r>
            <a:r>
              <a:rPr lang="cs-CZ" sz="2200" dirty="0">
                <a:latin typeface="Arial"/>
              </a:rPr>
              <a:t>(uvolnění napětí je bezprostředně po činu vnímáno </a:t>
            </a:r>
            <a:r>
              <a:rPr lang="cs-CZ" sz="2200" dirty="0" smtClean="0">
                <a:latin typeface="Arial"/>
              </a:rPr>
              <a:t>příjemně, </a:t>
            </a:r>
            <a:r>
              <a:rPr lang="cs-CZ" sz="2200" dirty="0">
                <a:latin typeface="Arial"/>
              </a:rPr>
              <a:t>mohou následovat výčitky svědomí, </a:t>
            </a:r>
            <a:r>
              <a:rPr lang="cs-CZ" sz="2200" dirty="0" smtClean="0">
                <a:latin typeface="Arial"/>
              </a:rPr>
              <a:t>lítost; </a:t>
            </a:r>
            <a:r>
              <a:rPr lang="cs-CZ" sz="2200" dirty="0">
                <a:latin typeface="Arial"/>
              </a:rPr>
              <a:t>čin je ego-</a:t>
            </a:r>
            <a:r>
              <a:rPr lang="cs-CZ" sz="2200" dirty="0" err="1">
                <a:latin typeface="Arial"/>
              </a:rPr>
              <a:t>syntonní</a:t>
            </a:r>
            <a:r>
              <a:rPr lang="cs-CZ" sz="2200" dirty="0">
                <a:latin typeface="Arial"/>
              </a:rPr>
              <a:t>, tj. odpovídá vědomému přání v daném okamžiku x ego </a:t>
            </a:r>
            <a:r>
              <a:rPr lang="cs-CZ" sz="2200" dirty="0" err="1">
                <a:latin typeface="Arial"/>
              </a:rPr>
              <a:t>dystonní</a:t>
            </a:r>
            <a:r>
              <a:rPr lang="cs-CZ" sz="2200" dirty="0">
                <a:latin typeface="Arial"/>
              </a:rPr>
              <a:t> u OCD)</a:t>
            </a:r>
            <a:endParaRPr lang="cs-CZ" sz="2200" b="1" dirty="0">
              <a:latin typeface="Arial"/>
            </a:endParaRPr>
          </a:p>
          <a:p>
            <a:pPr marL="528642" lvl="0" indent="-528642">
              <a:lnSpc>
                <a:spcPct val="70000"/>
              </a:lnSpc>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endParaRPr lang="cs-CZ" dirty="0">
              <a:latin typeface="Arial"/>
            </a:endParaRPr>
          </a:p>
        </p:txBody>
      </p:sp>
      <p:sp>
        <p:nvSpPr>
          <p:cNvPr id="3" name="Rectangle 1"/>
          <p:cNvSpPr txBox="1">
            <a:spLocks noGrp="1"/>
          </p:cNvSpPr>
          <p:nvPr>
            <p:ph type="title"/>
          </p:nvPr>
        </p:nvSpPr>
        <p:spPr>
          <a:xfrm>
            <a:off x="539550" y="188641"/>
            <a:ext cx="8280922" cy="1296144"/>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smtClean="0">
                <a:latin typeface="Arial"/>
              </a:rPr>
              <a:t>MKN-10: Návykové a impulzivní poruchy </a:t>
            </a:r>
            <a:r>
              <a:rPr lang="cs-CZ" sz="3400" b="1" dirty="0">
                <a:latin typeface="Arial"/>
              </a:rPr>
              <a:t>(</a:t>
            </a:r>
            <a:r>
              <a:rPr lang="cs-CZ" sz="3400" b="1" dirty="0" smtClean="0">
                <a:latin typeface="Arial"/>
              </a:rPr>
              <a:t>F63)</a:t>
            </a:r>
            <a:endParaRPr lang="cs-CZ" sz="3400" b="1" cap="none"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sp>
        <p:nvSpPr>
          <p:cNvPr id="2" name="Rectangle 2"/>
          <p:cNvSpPr txBox="1">
            <a:spLocks noGrp="1"/>
          </p:cNvSpPr>
          <p:nvPr>
            <p:ph idx="1"/>
          </p:nvPr>
        </p:nvSpPr>
        <p:spPr>
          <a:xfrm>
            <a:off x="323528" y="1772815"/>
            <a:ext cx="8496944" cy="4896543"/>
          </a:xfrm>
        </p:spPr>
        <p:txBody>
          <a:bodyPr>
            <a:normAutofit lnSpcReduction="10000"/>
          </a:bodyPr>
          <a:lstStyle/>
          <a:p>
            <a:pPr marL="528642" lvl="0" indent="-528642">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b="1" dirty="0" smtClean="0">
                <a:latin typeface="Arial" panose="020B0604020202020204" pitchFamily="34" charset="0"/>
                <a:cs typeface="Arial" panose="020B0604020202020204" pitchFamily="34" charset="0"/>
              </a:rPr>
              <a:t>= časté</a:t>
            </a:r>
            <a:r>
              <a:rPr lang="cs-CZ" b="1" dirty="0">
                <a:latin typeface="Arial" panose="020B0604020202020204" pitchFamily="34" charset="0"/>
                <a:cs typeface="Arial" panose="020B0604020202020204" pitchFamily="34" charset="0"/>
              </a:rPr>
              <a:t>, opakované epizody hráčství, které dominují </a:t>
            </a:r>
            <a:r>
              <a:rPr lang="cs-CZ" b="1" dirty="0" smtClean="0">
                <a:latin typeface="Arial" panose="020B0604020202020204" pitchFamily="34" charset="0"/>
                <a:cs typeface="Arial" panose="020B0604020202020204" pitchFamily="34" charset="0"/>
              </a:rPr>
              <a:t>v</a:t>
            </a:r>
          </a:p>
          <a:p>
            <a:pPr marL="528642" lvl="0" indent="-528642" algn="just">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b="1" dirty="0" smtClean="0">
                <a:latin typeface="Arial" panose="020B0604020202020204" pitchFamily="34" charset="0"/>
                <a:cs typeface="Arial" panose="020B0604020202020204" pitchFamily="34" charset="0"/>
              </a:rPr>
              <a:t>životě </a:t>
            </a:r>
            <a:r>
              <a:rPr lang="cs-CZ" b="1" dirty="0">
                <a:latin typeface="Arial" panose="020B0604020202020204" pitchFamily="34" charset="0"/>
                <a:cs typeface="Arial" panose="020B0604020202020204" pitchFamily="34" charset="0"/>
              </a:rPr>
              <a:t>jedince a vedou k poškození sociálních, </a:t>
            </a:r>
            <a:r>
              <a:rPr lang="cs-CZ" b="1" dirty="0" smtClean="0">
                <a:latin typeface="Arial" panose="020B0604020202020204" pitchFamily="34" charset="0"/>
                <a:cs typeface="Arial" panose="020B0604020202020204" pitchFamily="34" charset="0"/>
              </a:rPr>
              <a:t>pracovních,</a:t>
            </a:r>
          </a:p>
          <a:p>
            <a:pPr marL="528642" lvl="0" indent="-528642" algn="just">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b="1" dirty="0" smtClean="0">
                <a:latin typeface="Arial" panose="020B0604020202020204" pitchFamily="34" charset="0"/>
                <a:cs typeface="Arial" panose="020B0604020202020204" pitchFamily="34" charset="0"/>
              </a:rPr>
              <a:t>materiálních </a:t>
            </a:r>
            <a:r>
              <a:rPr lang="cs-CZ" b="1" dirty="0">
                <a:latin typeface="Arial" panose="020B0604020202020204" pitchFamily="34" charset="0"/>
                <a:cs typeface="Arial" panose="020B0604020202020204" pitchFamily="34" charset="0"/>
              </a:rPr>
              <a:t>a rodinných hodnot </a:t>
            </a:r>
            <a:r>
              <a:rPr lang="cs-CZ" b="1" dirty="0" smtClean="0">
                <a:latin typeface="Arial" panose="020B0604020202020204" pitchFamily="34" charset="0"/>
                <a:cs typeface="Arial" panose="020B0604020202020204" pitchFamily="34" charset="0"/>
              </a:rPr>
              <a:t>a k zadlužení</a:t>
            </a:r>
          </a:p>
          <a:p>
            <a:pPr marL="528642" lvl="0" indent="-528642" algn="just">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endParaRPr lang="cs-CZ" b="1" dirty="0" smtClean="0">
              <a:latin typeface="Arial" panose="020B0604020202020204" pitchFamily="34" charset="0"/>
              <a:cs typeface="Arial" panose="020B0604020202020204" pitchFamily="34" charset="0"/>
            </a:endParaRPr>
          </a:p>
          <a:p>
            <a:pPr marL="179388" indent="-179388">
              <a:spcBef>
                <a:spcPts val="550"/>
              </a:spcBef>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dirty="0" smtClean="0">
                <a:latin typeface="Arial" panose="020B0604020202020204" pitchFamily="34" charset="0"/>
                <a:cs typeface="Arial" panose="020B0604020202020204" pitchFamily="34" charset="0"/>
              </a:rPr>
              <a:t>MKN-10</a:t>
            </a:r>
            <a:r>
              <a:rPr lang="cs-CZ" dirty="0">
                <a:latin typeface="Arial" panose="020B0604020202020204" pitchFamily="34" charset="0"/>
                <a:cs typeface="Arial" panose="020B0604020202020204" pitchFamily="34" charset="0"/>
              </a:rPr>
              <a:t>: </a:t>
            </a:r>
          </a:p>
          <a:p>
            <a:pPr marL="701683" lvl="1" indent="-528642">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sz="2000" dirty="0">
                <a:latin typeface="Arial" panose="020B0604020202020204" pitchFamily="34" charset="0"/>
                <a:cs typeface="Arial" panose="020B0604020202020204" pitchFamily="34" charset="0"/>
              </a:rPr>
              <a:t>1) v období min. 1 roku 2 či více epizod hráčství</a:t>
            </a:r>
          </a:p>
          <a:p>
            <a:pPr marL="533400" lvl="1" indent="-354013">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sz="2000" dirty="0">
                <a:latin typeface="Arial" panose="020B0604020202020204" pitchFamily="34" charset="0"/>
                <a:cs typeface="Arial" panose="020B0604020202020204" pitchFamily="34" charset="0"/>
              </a:rPr>
              <a:t>2) </a:t>
            </a:r>
            <a:r>
              <a:rPr lang="cs-CZ" sz="2000" b="1" dirty="0" smtClean="0">
                <a:latin typeface="Arial" panose="020B0604020202020204" pitchFamily="34" charset="0"/>
                <a:cs typeface="Arial" panose="020B0604020202020204" pitchFamily="34" charset="0"/>
              </a:rPr>
              <a:t>pokračování </a:t>
            </a:r>
            <a:r>
              <a:rPr lang="cs-CZ" sz="2000" b="1" dirty="0">
                <a:latin typeface="Arial" panose="020B0604020202020204" pitchFamily="34" charset="0"/>
                <a:cs typeface="Arial" panose="020B0604020202020204" pitchFamily="34" charset="0"/>
              </a:rPr>
              <a:t>v hraní navzdory osobní nepohodě a narušení běžného fungování, nemá zisk</a:t>
            </a:r>
          </a:p>
          <a:p>
            <a:pPr marL="701683" lvl="1" indent="-528642">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sz="2000" dirty="0">
                <a:latin typeface="Arial" panose="020B0604020202020204" pitchFamily="34" charset="0"/>
                <a:cs typeface="Arial" panose="020B0604020202020204" pitchFamily="34" charset="0"/>
              </a:rPr>
              <a:t>3)</a:t>
            </a:r>
            <a:r>
              <a:rPr lang="cs-CZ" sz="2000" b="1" dirty="0">
                <a:latin typeface="Arial" panose="020B0604020202020204" pitchFamily="34" charset="0"/>
                <a:cs typeface="Arial" panose="020B0604020202020204" pitchFamily="34" charset="0"/>
              </a:rPr>
              <a:t> obtížně kontrolovatelné intenzivní</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puzení k hraní</a:t>
            </a:r>
          </a:p>
          <a:p>
            <a:pPr marL="701683" lvl="1" indent="-528642">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sz="2000" dirty="0">
                <a:latin typeface="Arial" panose="020B0604020202020204" pitchFamily="34" charset="0"/>
                <a:cs typeface="Arial" panose="020B0604020202020204" pitchFamily="34" charset="0"/>
              </a:rPr>
              <a:t>4) </a:t>
            </a:r>
            <a:r>
              <a:rPr lang="cs-CZ" sz="2000" b="1" dirty="0">
                <a:latin typeface="Arial" panose="020B0604020202020204" pitchFamily="34" charset="0"/>
                <a:cs typeface="Arial" panose="020B0604020202020204" pitchFamily="34" charset="0"/>
              </a:rPr>
              <a:t>zaujetí myšlenkami na </a:t>
            </a:r>
            <a:r>
              <a:rPr lang="cs-CZ" sz="2000" b="1" dirty="0" smtClean="0">
                <a:latin typeface="Arial" panose="020B0604020202020204" pitchFamily="34" charset="0"/>
                <a:cs typeface="Arial" panose="020B0604020202020204" pitchFamily="34" charset="0"/>
              </a:rPr>
              <a:t>hru</a:t>
            </a:r>
          </a:p>
          <a:p>
            <a:pPr marL="0" lvl="1" indent="0">
              <a:spcBef>
                <a:spcPts val="550"/>
              </a:spcBef>
              <a:buNone/>
              <a:tabLst>
                <a:tab pos="1098550" algn="l"/>
                <a:tab pos="2012950" algn="l"/>
                <a:tab pos="2927350" algn="l"/>
                <a:tab pos="3841750" algn="l"/>
                <a:tab pos="4756150" algn="l"/>
                <a:tab pos="5670550" algn="l"/>
                <a:tab pos="6584950" algn="l"/>
                <a:tab pos="7499350" algn="l"/>
                <a:tab pos="8413750" algn="l"/>
                <a:tab pos="9328150" algn="l"/>
                <a:tab pos="10242550" algn="l"/>
              </a:tabLst>
            </a:pPr>
            <a:endParaRPr lang="cs-CZ" sz="2000" b="1" dirty="0">
              <a:latin typeface="Arial" panose="020B0604020202020204" pitchFamily="34" charset="0"/>
              <a:cs typeface="Arial" panose="020B0604020202020204" pitchFamily="34" charset="0"/>
            </a:endParaRPr>
          </a:p>
          <a:p>
            <a:pPr marL="342900" lvl="1" indent="-342900">
              <a:spcBef>
                <a:spcPts val="550"/>
              </a:spcBef>
              <a:tabLst>
                <a:tab pos="1098550" algn="l"/>
                <a:tab pos="2012950" algn="l"/>
                <a:tab pos="2927350" algn="l"/>
                <a:tab pos="3841750" algn="l"/>
                <a:tab pos="4756150" algn="l"/>
                <a:tab pos="5670550" algn="l"/>
                <a:tab pos="6584950" algn="l"/>
                <a:tab pos="7499350" algn="l"/>
                <a:tab pos="8413750" algn="l"/>
                <a:tab pos="9328150" algn="l"/>
                <a:tab pos="10242550" algn="l"/>
              </a:tabLst>
            </a:pPr>
            <a:r>
              <a:rPr lang="cs-CZ" sz="2000" dirty="0" smtClean="0">
                <a:latin typeface="Arial" panose="020B0604020202020204" pitchFamily="34" charset="0"/>
                <a:cs typeface="Arial" panose="020B0604020202020204" pitchFamily="34" charset="0"/>
              </a:rPr>
              <a:t>u </a:t>
            </a:r>
            <a:r>
              <a:rPr lang="cs-CZ" sz="2000" dirty="0">
                <a:latin typeface="Arial" panose="020B0604020202020204" pitchFamily="34" charset="0"/>
                <a:cs typeface="Arial" panose="020B0604020202020204" pitchFamily="34" charset="0"/>
              </a:rPr>
              <a:t>hráčů: užívání PL, úzkostně depresivní poruchy, psychosomatické potíže, sebevražedné myšlenky/pokusy, </a:t>
            </a:r>
            <a:r>
              <a:rPr lang="cs-CZ" sz="2000" dirty="0" smtClean="0">
                <a:latin typeface="Arial" panose="020B0604020202020204" pitchFamily="34" charset="0"/>
                <a:cs typeface="Arial" panose="020B0604020202020204" pitchFamily="34" charset="0"/>
              </a:rPr>
              <a:t>zadluženost, </a:t>
            </a:r>
            <a:r>
              <a:rPr lang="cs-CZ" sz="2000" dirty="0">
                <a:latin typeface="Arial" panose="020B0604020202020204" pitchFamily="34" charset="0"/>
                <a:cs typeface="Arial" panose="020B0604020202020204" pitchFamily="34" charset="0"/>
              </a:rPr>
              <a:t>narušení běžného života a vztahů, trestná </a:t>
            </a:r>
            <a:r>
              <a:rPr lang="cs-CZ" sz="2000" dirty="0" smtClean="0">
                <a:latin typeface="Arial" panose="020B0604020202020204" pitchFamily="34" charset="0"/>
                <a:cs typeface="Arial" panose="020B0604020202020204" pitchFamily="34" charset="0"/>
              </a:rPr>
              <a:t>činnost</a:t>
            </a:r>
            <a:endParaRPr lang="cs-CZ" sz="2000" b="1" dirty="0">
              <a:latin typeface="Arial" panose="020B0604020202020204" pitchFamily="34" charset="0"/>
              <a:cs typeface="Arial" panose="020B0604020202020204" pitchFamily="34" charset="0"/>
            </a:endParaRPr>
          </a:p>
        </p:txBody>
      </p:sp>
      <p:sp>
        <p:nvSpPr>
          <p:cNvPr id="3" name="Rectangle 1"/>
          <p:cNvSpPr txBox="1">
            <a:spLocks noGrp="1"/>
          </p:cNvSpPr>
          <p:nvPr>
            <p:ph type="title"/>
          </p:nvPr>
        </p:nvSpPr>
        <p:spPr>
          <a:xfrm>
            <a:off x="539550" y="404667"/>
            <a:ext cx="8080379" cy="648071"/>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a:latin typeface="Arial"/>
              </a:rPr>
              <a:t>Patologické hráčství</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80999" y="1719070"/>
            <a:ext cx="8407893" cy="4806273"/>
          </a:xfrm>
        </p:spPr>
        <p:txBody>
          <a:bodyPr>
            <a:noAutofit/>
          </a:bodyPr>
          <a:lstStyle/>
          <a:p>
            <a:r>
              <a:rPr lang="cs-CZ" sz="1800" b="1" dirty="0" smtClean="0">
                <a:latin typeface="Arial" panose="020B0604020202020204" pitchFamily="34" charset="0"/>
                <a:cs typeface="Arial" panose="020B0604020202020204" pitchFamily="34" charset="0"/>
              </a:rPr>
              <a:t>4 či více kritérií </a:t>
            </a:r>
            <a:r>
              <a:rPr lang="cs-CZ" sz="1800" b="1" dirty="0">
                <a:latin typeface="Arial" panose="020B0604020202020204" pitchFamily="34" charset="0"/>
                <a:cs typeface="Arial" panose="020B0604020202020204" pitchFamily="34" charset="0"/>
              </a:rPr>
              <a:t>za posledních 12 </a:t>
            </a:r>
            <a:r>
              <a:rPr lang="cs-CZ" sz="1800" b="1" dirty="0" smtClean="0">
                <a:latin typeface="Arial" panose="020B0604020202020204" pitchFamily="34" charset="0"/>
                <a:cs typeface="Arial" panose="020B0604020202020204" pitchFamily="34" charset="0"/>
              </a:rPr>
              <a:t>měsíců</a:t>
            </a:r>
            <a:r>
              <a:rPr lang="cs-CZ" sz="1800" b="1" dirty="0" smtClean="0">
                <a:latin typeface="Arial" panose="020B0604020202020204" pitchFamily="34" charset="0"/>
                <a:cs typeface="Arial" panose="020B0604020202020204" pitchFamily="34" charset="0"/>
              </a:rPr>
              <a:t>:</a:t>
            </a:r>
          </a:p>
          <a:p>
            <a:pPr marL="45720" indent="0">
              <a:buNone/>
            </a:pPr>
            <a:endParaRPr lang="cs-CZ" sz="1800" b="1" dirty="0">
              <a:latin typeface="Arial" panose="020B0604020202020204" pitchFamily="34" charset="0"/>
              <a:cs typeface="Arial" panose="020B0604020202020204" pitchFamily="34" charset="0"/>
            </a:endParaRPr>
          </a:p>
          <a:p>
            <a:pPr marL="45720" indent="0">
              <a:buNone/>
            </a:pPr>
            <a:r>
              <a:rPr lang="cs-CZ" sz="1800" dirty="0" smtClean="0">
                <a:latin typeface="Arial" panose="020B0604020202020204" pitchFamily="34" charset="0"/>
                <a:cs typeface="Arial" panose="020B0604020202020204" pitchFamily="34" charset="0"/>
              </a:rPr>
              <a:t>1</a:t>
            </a:r>
            <a:r>
              <a:rPr lang="cs-CZ" sz="1800" dirty="0">
                <a:latin typeface="Arial" panose="020B0604020202020204" pitchFamily="34" charset="0"/>
                <a:cs typeface="Arial" panose="020B0604020202020204" pitchFamily="34" charset="0"/>
              </a:rPr>
              <a:t>. Potřeba hrát se vzrůstajícími finančními částkami za účelem dosažení </a:t>
            </a:r>
            <a:r>
              <a:rPr lang="cs-CZ" sz="1800" dirty="0" smtClean="0">
                <a:latin typeface="Arial" panose="020B0604020202020204" pitchFamily="34" charset="0"/>
                <a:cs typeface="Arial" panose="020B0604020202020204" pitchFamily="34" charset="0"/>
              </a:rPr>
              <a:t>žádoucího </a:t>
            </a:r>
            <a:r>
              <a:rPr lang="cs-CZ" sz="1800" dirty="0">
                <a:latin typeface="Arial" panose="020B0604020202020204" pitchFamily="34" charset="0"/>
                <a:cs typeface="Arial" panose="020B0604020202020204" pitchFamily="34" charset="0"/>
              </a:rPr>
              <a:t>vzrušení.</a:t>
            </a:r>
          </a:p>
          <a:p>
            <a:pPr marL="45720" indent="0">
              <a:buNone/>
            </a:pPr>
            <a:r>
              <a:rPr lang="cs-CZ" sz="1800" dirty="0">
                <a:latin typeface="Arial" panose="020B0604020202020204" pitchFamily="34" charset="0"/>
                <a:cs typeface="Arial" panose="020B0604020202020204" pitchFamily="34" charset="0"/>
              </a:rPr>
              <a:t>2. Neklid a iritabilita při pokusech omezit hraní nebo s ním skončit.</a:t>
            </a:r>
          </a:p>
          <a:p>
            <a:pPr marL="45720" indent="0">
              <a:buNone/>
            </a:pPr>
            <a:r>
              <a:rPr lang="cs-CZ" sz="1800" dirty="0">
                <a:latin typeface="Arial" panose="020B0604020202020204" pitchFamily="34" charset="0"/>
                <a:cs typeface="Arial" panose="020B0604020202020204" pitchFamily="34" charset="0"/>
              </a:rPr>
              <a:t>3. Opakované neúspěšné pokusy kontrolovat či omezit hraní nebo s ním skončit.</a:t>
            </a:r>
          </a:p>
          <a:p>
            <a:pPr marL="45720" indent="0">
              <a:buNone/>
            </a:pPr>
            <a:r>
              <a:rPr lang="cs-CZ" sz="1800" dirty="0">
                <a:latin typeface="Arial" panose="020B0604020202020204" pitchFamily="34" charset="0"/>
                <a:cs typeface="Arial" panose="020B0604020202020204" pitchFamily="34" charset="0"/>
              </a:rPr>
              <a:t>4. Časté zaobírání se </a:t>
            </a:r>
            <a:r>
              <a:rPr lang="cs-CZ" sz="1800" dirty="0" smtClean="0">
                <a:latin typeface="Arial" panose="020B0604020202020204" pitchFamily="34" charset="0"/>
                <a:cs typeface="Arial" panose="020B0604020202020204" pitchFamily="34" charset="0"/>
              </a:rPr>
              <a:t>hraním.</a:t>
            </a:r>
            <a:endParaRPr lang="cs-CZ" sz="1800" dirty="0">
              <a:latin typeface="Arial" panose="020B0604020202020204" pitchFamily="34" charset="0"/>
              <a:cs typeface="Arial" panose="020B0604020202020204" pitchFamily="34" charset="0"/>
            </a:endParaRPr>
          </a:p>
          <a:p>
            <a:pPr marL="45720" indent="0">
              <a:buNone/>
            </a:pPr>
            <a:r>
              <a:rPr lang="cs-CZ" sz="1800" dirty="0">
                <a:latin typeface="Arial" panose="020B0604020202020204" pitchFamily="34" charset="0"/>
                <a:cs typeface="Arial" panose="020B0604020202020204" pitchFamily="34" charset="0"/>
              </a:rPr>
              <a:t>5. Časté hraní, pokud cítí </a:t>
            </a:r>
            <a:r>
              <a:rPr lang="cs-CZ" sz="1800" dirty="0" smtClean="0">
                <a:latin typeface="Arial" panose="020B0604020202020204" pitchFamily="34" charset="0"/>
                <a:cs typeface="Arial" panose="020B0604020202020204" pitchFamily="34" charset="0"/>
              </a:rPr>
              <a:t>nepohodu.</a:t>
            </a:r>
            <a:endParaRPr lang="cs-CZ" sz="1800" dirty="0">
              <a:latin typeface="Arial" panose="020B0604020202020204" pitchFamily="34" charset="0"/>
              <a:cs typeface="Arial" panose="020B0604020202020204" pitchFamily="34" charset="0"/>
            </a:endParaRPr>
          </a:p>
          <a:p>
            <a:pPr marL="45720" indent="0">
              <a:buNone/>
            </a:pPr>
            <a:r>
              <a:rPr lang="cs-CZ" sz="1800" dirty="0">
                <a:latin typeface="Arial" panose="020B0604020202020204" pitchFamily="34" charset="0"/>
                <a:cs typeface="Arial" panose="020B0604020202020204" pitchFamily="34" charset="0"/>
              </a:rPr>
              <a:t>6. Po prohře peněz se často druhý den vrací, aby vyrovnal bilanci.</a:t>
            </a:r>
          </a:p>
          <a:p>
            <a:pPr marL="45720" indent="0">
              <a:buNone/>
            </a:pPr>
            <a:r>
              <a:rPr lang="cs-CZ" sz="1800" dirty="0">
                <a:latin typeface="Arial" panose="020B0604020202020204" pitchFamily="34" charset="0"/>
                <a:cs typeface="Arial" panose="020B0604020202020204" pitchFamily="34" charset="0"/>
              </a:rPr>
              <a:t>7. Lhaní, aby zatajil rozsah zaujetí hraním.</a:t>
            </a:r>
          </a:p>
          <a:p>
            <a:pPr marL="45720" indent="0">
              <a:buNone/>
            </a:pPr>
            <a:r>
              <a:rPr lang="cs-CZ" sz="1800" dirty="0">
                <a:latin typeface="Arial" panose="020B0604020202020204" pitchFamily="34" charset="0"/>
                <a:cs typeface="Arial" panose="020B0604020202020204" pitchFamily="34" charset="0"/>
              </a:rPr>
              <a:t>8. Ohrožení nebo ztráta významného vztahu, práce nebo příležitostí ke vzdělání nebo kariéře kvůli hraní.</a:t>
            </a:r>
          </a:p>
          <a:p>
            <a:pPr marL="45720" indent="0">
              <a:buNone/>
            </a:pPr>
            <a:r>
              <a:rPr lang="cs-CZ" sz="1800" dirty="0">
                <a:latin typeface="Arial" panose="020B0604020202020204" pitchFamily="34" charset="0"/>
                <a:cs typeface="Arial" panose="020B0604020202020204" pitchFamily="34" charset="0"/>
              </a:rPr>
              <a:t>9. Spoléhání, že ostatní poskytnou peníze k nápravě zoufalé finanční situace zapříčiněné hraním.</a:t>
            </a:r>
          </a:p>
        </p:txBody>
      </p:sp>
      <p:sp>
        <p:nvSpPr>
          <p:cNvPr id="3" name="Nadpis 2"/>
          <p:cNvSpPr>
            <a:spLocks noGrp="1"/>
          </p:cNvSpPr>
          <p:nvPr>
            <p:ph type="title"/>
          </p:nvPr>
        </p:nvSpPr>
        <p:spPr/>
        <p:txBody>
          <a:bodyPr/>
          <a:lstStyle/>
          <a:p>
            <a:r>
              <a:rPr lang="cs-CZ" b="1" dirty="0" smtClean="0">
                <a:latin typeface="Arial" panose="020B0604020202020204" pitchFamily="34" charset="0"/>
                <a:cs typeface="Arial" panose="020B0604020202020204" pitchFamily="34" charset="0"/>
              </a:rPr>
              <a:t>patologické hráčství </a:t>
            </a:r>
            <a:r>
              <a:rPr lang="cs-CZ" sz="2800" dirty="0" smtClean="0">
                <a:latin typeface="Arial" panose="020B0604020202020204" pitchFamily="34" charset="0"/>
                <a:cs typeface="Arial" panose="020B0604020202020204" pitchFamily="34" charset="0"/>
              </a:rPr>
              <a:t/>
            </a:r>
            <a:br>
              <a:rPr lang="cs-CZ" sz="2800" dirty="0" smtClean="0">
                <a:latin typeface="Arial" panose="020B0604020202020204" pitchFamily="34" charset="0"/>
                <a:cs typeface="Arial" panose="020B0604020202020204" pitchFamily="34" charset="0"/>
              </a:rPr>
            </a:br>
            <a:r>
              <a:rPr lang="cs-CZ" sz="2800" cap="none" dirty="0" smtClean="0">
                <a:latin typeface="Arial" panose="020B0604020202020204" pitchFamily="34" charset="0"/>
                <a:cs typeface="Arial" panose="020B0604020202020204" pitchFamily="34" charset="0"/>
              </a:rPr>
              <a:t>(</a:t>
            </a:r>
            <a:r>
              <a:rPr lang="cs-CZ" sz="2800" cap="none" dirty="0" err="1">
                <a:latin typeface="Arial" panose="020B0604020202020204" pitchFamily="34" charset="0"/>
                <a:cs typeface="Arial" panose="020B0604020202020204" pitchFamily="34" charset="0"/>
              </a:rPr>
              <a:t>G</a:t>
            </a:r>
            <a:r>
              <a:rPr lang="cs-CZ" sz="2800" cap="none" dirty="0" err="1" smtClean="0">
                <a:latin typeface="Arial" panose="020B0604020202020204" pitchFamily="34" charset="0"/>
                <a:cs typeface="Arial" panose="020B0604020202020204" pitchFamily="34" charset="0"/>
              </a:rPr>
              <a:t>ambling</a:t>
            </a:r>
            <a:r>
              <a:rPr lang="cs-CZ" sz="2800" cap="none" dirty="0" smtClean="0">
                <a:latin typeface="Arial" panose="020B0604020202020204" pitchFamily="34" charset="0"/>
                <a:cs typeface="Arial" panose="020B0604020202020204" pitchFamily="34" charset="0"/>
              </a:rPr>
              <a:t> </a:t>
            </a:r>
            <a:r>
              <a:rPr lang="cs-CZ" sz="2800" cap="none" dirty="0" err="1">
                <a:latin typeface="Arial" panose="020B0604020202020204" pitchFamily="34" charset="0"/>
                <a:cs typeface="Arial" panose="020B0604020202020204" pitchFamily="34" charset="0"/>
              </a:rPr>
              <a:t>D</a:t>
            </a:r>
            <a:r>
              <a:rPr lang="cs-CZ" sz="2800" cap="none" dirty="0" err="1" smtClean="0">
                <a:latin typeface="Arial" panose="020B0604020202020204" pitchFamily="34" charset="0"/>
                <a:cs typeface="Arial" panose="020B0604020202020204" pitchFamily="34" charset="0"/>
              </a:rPr>
              <a:t>isorder</a:t>
            </a:r>
            <a:r>
              <a:rPr lang="cs-CZ" sz="2800" cap="none" dirty="0" smtClean="0">
                <a:latin typeface="Arial" panose="020B0604020202020204" pitchFamily="34" charset="0"/>
                <a:cs typeface="Arial" panose="020B0604020202020204" pitchFamily="34" charset="0"/>
              </a:rPr>
              <a:t>, R37 v DSM-V, Užívání drog a závislostní chování)</a:t>
            </a:r>
            <a:endParaRPr lang="cs-CZ" sz="28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437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2" name="Zástupný symbol pro obsah 2"/>
          <p:cNvSpPr txBox="1">
            <a:spLocks noGrp="1"/>
          </p:cNvSpPr>
          <p:nvPr>
            <p:ph idx="1"/>
          </p:nvPr>
        </p:nvSpPr>
        <p:spPr>
          <a:xfrm>
            <a:off x="381003" y="1719072"/>
            <a:ext cx="8407889" cy="4878278"/>
          </a:xfrm>
        </p:spPr>
        <p:txBody>
          <a:bodyPr>
            <a:normAutofit/>
          </a:bodyPr>
          <a:lstStyle/>
          <a:p>
            <a:r>
              <a:rPr lang="cs-CZ" dirty="0" smtClean="0">
                <a:latin typeface="Arial" panose="020B0604020202020204" pitchFamily="34" charset="0"/>
                <a:cs typeface="Arial" panose="020B0604020202020204" pitchFamily="34" charset="0"/>
              </a:rPr>
              <a:t>celoživotní prevalence hraní hazardních her (dále jen HH) v obecné populaci (2017):</a:t>
            </a:r>
          </a:p>
          <a:p>
            <a:pPr lvl="1">
              <a:buFont typeface="Wingdings" panose="05000000000000000000" pitchFamily="2" charset="2"/>
              <a:buChar char="q"/>
            </a:pPr>
            <a:r>
              <a:rPr lang="cs-CZ" sz="2000" dirty="0" smtClean="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HH </a:t>
            </a:r>
            <a:r>
              <a:rPr lang="cs-CZ" sz="2000" b="1" dirty="0" err="1" smtClean="0">
                <a:latin typeface="Arial" panose="020B0604020202020204" pitchFamily="34" charset="0"/>
                <a:cs typeface="Arial" panose="020B0604020202020204" pitchFamily="34" charset="0"/>
              </a:rPr>
              <a:t>land-based</a:t>
            </a:r>
            <a:r>
              <a:rPr lang="cs-CZ" sz="2000" b="1" dirty="0" smtClean="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 58,5% (loterie, automaty, živé hry, sázky)</a:t>
            </a:r>
          </a:p>
          <a:p>
            <a:pPr lvl="1">
              <a:buFont typeface="Wingdings" panose="05000000000000000000" pitchFamily="2" charset="2"/>
              <a:buChar char="q"/>
            </a:pPr>
            <a:r>
              <a:rPr lang="cs-CZ" sz="2000" dirty="0" smtClean="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HH online </a:t>
            </a:r>
            <a:r>
              <a:rPr lang="cs-CZ" sz="2000" dirty="0" smtClean="0">
                <a:latin typeface="Arial" panose="020B0604020202020204" pitchFamily="34" charset="0"/>
                <a:cs typeface="Arial" panose="020B0604020202020204" pitchFamily="34" charset="0"/>
              </a:rPr>
              <a:t>– 17% (kurzové sázky, loterie, technické hry, živé hry)</a:t>
            </a:r>
            <a:endParaRPr lang="cs-CZ" sz="2000" dirty="0">
              <a:latin typeface="Arial" panose="020B0604020202020204" pitchFamily="34" charset="0"/>
              <a:cs typeface="Arial" panose="020B0604020202020204" pitchFamily="34" charset="0"/>
            </a:endParaRPr>
          </a:p>
          <a:p>
            <a:pPr marL="365760" lvl="1" indent="0">
              <a:buNone/>
            </a:pPr>
            <a:endParaRPr lang="cs-CZ" sz="2000" dirty="0" smtClean="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p</a:t>
            </a:r>
            <a:r>
              <a:rPr lang="cs-CZ" b="1" dirty="0" smtClean="0">
                <a:latin typeface="Arial" panose="020B0604020202020204" pitchFamily="34" charset="0"/>
                <a:cs typeface="Arial" panose="020B0604020202020204" pitchFamily="34" charset="0"/>
              </a:rPr>
              <a:t>roblémové hráčství </a:t>
            </a:r>
            <a:r>
              <a:rPr lang="cs-CZ" dirty="0" smtClean="0">
                <a:latin typeface="Arial" panose="020B0604020202020204" pitchFamily="34" charset="0"/>
                <a:cs typeface="Arial" panose="020B0604020202020204" pitchFamily="34" charset="0"/>
              </a:rPr>
              <a:t>(Národní výzkum 2016 - škála PGSI): </a:t>
            </a:r>
            <a:endParaRPr lang="cs-CZ" sz="2000" dirty="0" smtClean="0">
              <a:latin typeface="Arial" panose="020B0604020202020204" pitchFamily="34" charset="0"/>
              <a:cs typeface="Arial" panose="020B0604020202020204" pitchFamily="34" charset="0"/>
            </a:endParaRPr>
          </a:p>
          <a:p>
            <a:pPr lvl="1">
              <a:buFont typeface="Wingdings" panose="05000000000000000000" pitchFamily="2" charset="2"/>
              <a:buChar char="q"/>
            </a:pPr>
            <a:r>
              <a:rPr lang="cs-CZ" dirty="0" smtClean="0">
                <a:latin typeface="Arial" panose="020B0604020202020204" pitchFamily="34" charset="0"/>
                <a:cs typeface="Arial" panose="020B0604020202020204" pitchFamily="34" charset="0"/>
              </a:rPr>
              <a:t> </a:t>
            </a:r>
            <a:r>
              <a:rPr lang="cs-CZ" sz="2000" b="1" dirty="0" smtClean="0">
                <a:latin typeface="Arial" panose="020B0604020202020204" pitchFamily="34" charset="0"/>
                <a:cs typeface="Arial" panose="020B0604020202020204" pitchFamily="34" charset="0"/>
              </a:rPr>
              <a:t>5,7% dospělé populace </a:t>
            </a:r>
            <a:r>
              <a:rPr lang="cs-CZ" sz="2000" dirty="0" smtClean="0">
                <a:latin typeface="Arial" panose="020B0604020202020204" pitchFamily="34" charset="0"/>
                <a:cs typeface="Arial" panose="020B0604020202020204" pitchFamily="34" charset="0"/>
              </a:rPr>
              <a:t>(tj. 510 tis. osob, 10% mužů, 1,6% žen)</a:t>
            </a:r>
          </a:p>
          <a:p>
            <a:pPr lvl="1">
              <a:buFont typeface="Wingdings" panose="05000000000000000000" pitchFamily="2" charset="2"/>
              <a:buChar char="q"/>
            </a:pPr>
            <a:r>
              <a:rPr lang="cs-CZ" sz="2000" dirty="0">
                <a:latin typeface="Arial" panose="020B0604020202020204" pitchFamily="34" charset="0"/>
                <a:cs typeface="Arial" panose="020B0604020202020204" pitchFamily="34" charset="0"/>
              </a:rPr>
              <a:t> </a:t>
            </a:r>
            <a:r>
              <a:rPr lang="cs-CZ" sz="2000" dirty="0" smtClean="0">
                <a:latin typeface="Arial" panose="020B0604020202020204" pitchFamily="34" charset="0"/>
                <a:cs typeface="Arial" panose="020B0604020202020204" pitchFamily="34" charset="0"/>
              </a:rPr>
              <a:t>z nich 2,1% střední riziko a 1,4% vysoké riziko</a:t>
            </a:r>
          </a:p>
        </p:txBody>
      </p:sp>
      <p:sp>
        <p:nvSpPr>
          <p:cNvPr id="3" name="Nadpis 1"/>
          <p:cNvSpPr txBox="1">
            <a:spLocks noGrp="1"/>
          </p:cNvSpPr>
          <p:nvPr>
            <p:ph type="title"/>
          </p:nvPr>
        </p:nvSpPr>
        <p:spPr/>
        <p:txBody>
          <a:bodyPr/>
          <a:lstStyle/>
          <a:p>
            <a:pPr lvl="0"/>
            <a:r>
              <a:rPr lang="cs-CZ" b="1">
                <a:latin typeface="Arial"/>
              </a:rPr>
              <a:t>Patologické hráčství</a:t>
            </a:r>
            <a:endParaRPr lang="cs-CZ"/>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Text Box 1"/>
          <p:cNvSpPr txBox="1"/>
          <p:nvPr/>
        </p:nvSpPr>
        <p:spPr>
          <a:xfrm>
            <a:off x="457200" y="2924946"/>
            <a:ext cx="8077196" cy="1080116"/>
          </a:xfrm>
          <a:prstGeom prst="rect">
            <a:avLst/>
          </a:prstGeom>
          <a:noFill/>
          <a:ln>
            <a:noFill/>
          </a:ln>
        </p:spPr>
        <p:txBody>
          <a:bodyPr vert="horz" wrap="square" lIns="0" tIns="0" rIns="0" bIns="0" anchor="ctr" anchorCtr="1" compatLnSpc="1"/>
          <a:lstStyle/>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3600" b="1" i="0" u="none" strike="noStrike" kern="1200" cap="none" spc="0" baseline="0" dirty="0">
                <a:solidFill>
                  <a:srgbClr val="48231E"/>
                </a:solidFill>
                <a:uFillTx/>
                <a:latin typeface="Arial"/>
              </a:rPr>
              <a:t>ZHODNOCENÍ A DIAGNOSTIKA </a:t>
            </a:r>
            <a:r>
              <a:rPr lang="cs-CZ" sz="3600" b="1" i="0" u="none" strike="noStrike" kern="1200" cap="none" spc="0" baseline="0" dirty="0" smtClean="0">
                <a:solidFill>
                  <a:srgbClr val="48231E"/>
                </a:solidFill>
                <a:uFillTx/>
                <a:latin typeface="Arial"/>
              </a:rPr>
              <a:t>ZÁVISLOSTI</a:t>
            </a:r>
            <a:endParaRPr lang="cs-CZ" sz="2000" b="0" i="0" u="none" strike="noStrike" kern="1200" cap="none" spc="0" baseline="0" dirty="0">
              <a:solidFill>
                <a:srgbClr val="48231E"/>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sp>
        <p:nvSpPr>
          <p:cNvPr id="2" name="Rectangle 2"/>
          <p:cNvSpPr txBox="1">
            <a:spLocks noGrp="1"/>
          </p:cNvSpPr>
          <p:nvPr>
            <p:ph idx="1"/>
          </p:nvPr>
        </p:nvSpPr>
        <p:spPr>
          <a:xfrm>
            <a:off x="611559" y="1700811"/>
            <a:ext cx="7992889" cy="4896547"/>
          </a:xfrm>
        </p:spPr>
        <p:txBody>
          <a:bodyPr>
            <a:normAutofit lnSpcReduction="10000"/>
          </a:bodyPr>
          <a:lstStyle/>
          <a:p>
            <a:pPr marL="0" lvl="0" indent="0">
              <a:buNone/>
            </a:pPr>
            <a:r>
              <a:rPr lang="cs-CZ" b="1" dirty="0" smtClean="0">
                <a:latin typeface="Arial" pitchFamily="34"/>
                <a:cs typeface="Arial" pitchFamily="34"/>
              </a:rPr>
              <a:t>I. ROZHOVOR </a:t>
            </a:r>
          </a:p>
          <a:p>
            <a:pPr marL="342900" indent="-342900"/>
            <a:r>
              <a:rPr lang="cs-CZ" dirty="0" smtClean="0">
                <a:latin typeface="Arial" pitchFamily="34"/>
                <a:cs typeface="Arial" pitchFamily="34"/>
              </a:rPr>
              <a:t>diagnostický </a:t>
            </a:r>
            <a:r>
              <a:rPr lang="cs-CZ" dirty="0">
                <a:latin typeface="Arial" pitchFamily="34"/>
                <a:cs typeface="Arial" pitchFamily="34"/>
              </a:rPr>
              <a:t>rozhovor s klientem </a:t>
            </a:r>
          </a:p>
          <a:p>
            <a:pPr marL="342900" indent="-342900"/>
            <a:r>
              <a:rPr lang="cs-CZ" dirty="0" smtClean="0">
                <a:latin typeface="Arial" pitchFamily="34"/>
                <a:cs typeface="Arial" pitchFamily="34"/>
              </a:rPr>
              <a:t>rozhovor </a:t>
            </a:r>
            <a:r>
              <a:rPr lang="cs-CZ" dirty="0">
                <a:latin typeface="Arial" pitchFamily="34"/>
                <a:cs typeface="Arial" pitchFamily="34"/>
              </a:rPr>
              <a:t>se signifikantními osobami (rodiče, partner, děti, spolupracovníci…)</a:t>
            </a:r>
          </a:p>
          <a:p>
            <a:pPr marL="0" lvl="0" indent="0">
              <a:buNone/>
            </a:pPr>
            <a:endParaRPr lang="cs-CZ" b="1" dirty="0">
              <a:latin typeface="Arial" pitchFamily="34"/>
              <a:cs typeface="Arial" pitchFamily="34"/>
            </a:endParaRPr>
          </a:p>
          <a:p>
            <a:pPr marL="0" lvl="0" indent="0">
              <a:buNone/>
            </a:pPr>
            <a:r>
              <a:rPr lang="cs-CZ" b="1" dirty="0">
                <a:latin typeface="Arial" pitchFamily="34"/>
                <a:cs typeface="Arial" pitchFamily="34"/>
              </a:rPr>
              <a:t>II. </a:t>
            </a:r>
            <a:r>
              <a:rPr lang="cs-CZ" b="1" dirty="0" smtClean="0">
                <a:latin typeface="Arial" pitchFamily="34"/>
                <a:cs typeface="Arial" pitchFamily="34"/>
              </a:rPr>
              <a:t>BEHAVIORÁLNÍ POZOROVÁNÍ </a:t>
            </a:r>
          </a:p>
          <a:p>
            <a:pPr marL="342900" indent="-342900"/>
            <a:r>
              <a:rPr lang="cs-CZ" dirty="0" err="1" smtClean="0">
                <a:latin typeface="Arial" pitchFamily="34"/>
                <a:cs typeface="Arial" pitchFamily="34"/>
              </a:rPr>
              <a:t>sebemonitorování</a:t>
            </a:r>
            <a:endParaRPr lang="cs-CZ" dirty="0" smtClean="0">
              <a:latin typeface="Arial" pitchFamily="34"/>
              <a:cs typeface="Arial" pitchFamily="34"/>
            </a:endParaRPr>
          </a:p>
          <a:p>
            <a:pPr marL="342900" indent="-342900"/>
            <a:endParaRPr lang="cs-CZ" b="1" dirty="0" smtClean="0">
              <a:latin typeface="Arial" pitchFamily="34"/>
              <a:cs typeface="Arial" pitchFamily="34"/>
            </a:endParaRPr>
          </a:p>
          <a:p>
            <a:pPr marL="0" lvl="0" indent="0">
              <a:buNone/>
            </a:pPr>
            <a:r>
              <a:rPr lang="cs-CZ" b="1" dirty="0" smtClean="0">
                <a:latin typeface="Arial" pitchFamily="34"/>
                <a:cs typeface="Arial" pitchFamily="34"/>
              </a:rPr>
              <a:t>III</a:t>
            </a:r>
            <a:r>
              <a:rPr lang="cs-CZ" b="1" dirty="0">
                <a:latin typeface="Arial" pitchFamily="34"/>
                <a:cs typeface="Arial" pitchFamily="34"/>
              </a:rPr>
              <a:t>. </a:t>
            </a:r>
            <a:r>
              <a:rPr lang="cs-CZ" b="1" dirty="0" smtClean="0">
                <a:latin typeface="Arial" pitchFamily="34"/>
                <a:cs typeface="Arial" pitchFamily="34"/>
              </a:rPr>
              <a:t>FYZIOLOGICKÉ NÁSTROJE: </a:t>
            </a:r>
          </a:p>
          <a:p>
            <a:pPr marL="342900" indent="-342900"/>
            <a:r>
              <a:rPr lang="cs-CZ" dirty="0" smtClean="0">
                <a:latin typeface="Arial" pitchFamily="34"/>
                <a:cs typeface="Arial" pitchFamily="34"/>
              </a:rPr>
              <a:t>lékařská </a:t>
            </a:r>
            <a:r>
              <a:rPr lang="cs-CZ" dirty="0">
                <a:latin typeface="Arial" pitchFamily="34"/>
                <a:cs typeface="Arial" pitchFamily="34"/>
              </a:rPr>
              <a:t>vyšetření → dopad PL na organismus </a:t>
            </a:r>
          </a:p>
          <a:p>
            <a:pPr marL="342900" indent="-342900"/>
            <a:r>
              <a:rPr lang="cs-CZ" dirty="0" smtClean="0">
                <a:latin typeface="Arial" pitchFamily="34"/>
                <a:cs typeface="Arial" pitchFamily="34"/>
              </a:rPr>
              <a:t>testování </a:t>
            </a:r>
            <a:r>
              <a:rPr lang="cs-CZ" dirty="0">
                <a:latin typeface="Arial" pitchFamily="34"/>
                <a:cs typeface="Arial" pitchFamily="34"/>
              </a:rPr>
              <a:t>na přítomnost PL v těle </a:t>
            </a:r>
          </a:p>
          <a:p>
            <a:pPr marL="0" lvl="0" indent="0">
              <a:buNone/>
            </a:pPr>
            <a:endParaRPr lang="cs-CZ" b="1" dirty="0">
              <a:latin typeface="Arial" pitchFamily="34"/>
              <a:cs typeface="Arial" pitchFamily="34"/>
            </a:endParaRPr>
          </a:p>
          <a:p>
            <a:pPr marL="0" lvl="0" indent="0">
              <a:buNone/>
            </a:pPr>
            <a:r>
              <a:rPr lang="cs-CZ" b="1" dirty="0">
                <a:latin typeface="Arial" pitchFamily="34"/>
                <a:cs typeface="Arial" pitchFamily="34"/>
              </a:rPr>
              <a:t>IV. </a:t>
            </a:r>
            <a:r>
              <a:rPr lang="cs-CZ" b="1" dirty="0" smtClean="0">
                <a:latin typeface="Arial" pitchFamily="34"/>
                <a:cs typeface="Arial" pitchFamily="34"/>
              </a:rPr>
              <a:t>PSYCHOMETRICKÉ NÁSTROJE</a:t>
            </a:r>
          </a:p>
          <a:p>
            <a:pPr marL="342900" indent="-342900"/>
            <a:r>
              <a:rPr lang="cs-CZ" dirty="0" smtClean="0">
                <a:latin typeface="Arial" pitchFamily="34"/>
                <a:cs typeface="Arial" pitchFamily="34"/>
              </a:rPr>
              <a:t>dotazníky, testy, škály</a:t>
            </a:r>
            <a:endParaRPr lang="cs-CZ" dirty="0" smtClean="0"/>
          </a:p>
          <a:p>
            <a:pPr lvl="0"/>
            <a:endParaRPr lang="cs-CZ" dirty="0"/>
          </a:p>
          <a:p>
            <a:pPr lvl="0"/>
            <a:endParaRPr lang="cs-CZ" dirty="0"/>
          </a:p>
        </p:txBody>
      </p:sp>
      <p:sp>
        <p:nvSpPr>
          <p:cNvPr id="3" name="Rectangle 1"/>
          <p:cNvSpPr txBox="1">
            <a:spLocks noGrp="1"/>
          </p:cNvSpPr>
          <p:nvPr>
            <p:ph type="title"/>
          </p:nvPr>
        </p:nvSpPr>
        <p:spPr>
          <a:xfrm>
            <a:off x="1043604" y="260649"/>
            <a:ext cx="7056781" cy="936107"/>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smtClean="0">
                <a:latin typeface="Arial"/>
              </a:rPr>
              <a:t/>
            </a:r>
            <a:br>
              <a:rPr lang="cs-CZ" sz="3400" b="1" dirty="0" smtClean="0">
                <a:latin typeface="Arial"/>
              </a:rPr>
            </a:br>
            <a:r>
              <a:rPr lang="cs-CZ" sz="3400" b="1" dirty="0" smtClean="0">
                <a:latin typeface="Arial"/>
              </a:rPr>
              <a:t>Přehled </a:t>
            </a:r>
            <a:r>
              <a:rPr lang="cs-CZ" sz="3400" b="1" dirty="0">
                <a:latin typeface="Arial"/>
              </a:rPr>
              <a:t>metod</a:t>
            </a:r>
            <a:br>
              <a:rPr lang="cs-CZ" sz="3400" b="1" dirty="0">
                <a:latin typeface="Arial"/>
              </a:rPr>
            </a:br>
            <a:endParaRPr lang="cs-CZ" sz="2000"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sp>
        <p:nvSpPr>
          <p:cNvPr id="2" name="Rectangle 2"/>
          <p:cNvSpPr txBox="1">
            <a:spLocks noGrp="1"/>
          </p:cNvSpPr>
          <p:nvPr>
            <p:ph idx="1"/>
          </p:nvPr>
        </p:nvSpPr>
        <p:spPr>
          <a:xfrm>
            <a:off x="539550" y="1916832"/>
            <a:ext cx="8253612" cy="4659459"/>
          </a:xfrm>
        </p:spPr>
        <p:txBody>
          <a:bodyPr/>
          <a:lstStyle/>
          <a:p>
            <a:pPr marL="0" lvl="0" indent="0">
              <a:buNone/>
            </a:pPr>
            <a:r>
              <a:rPr lang="cs-CZ" b="1" dirty="0" smtClean="0">
                <a:latin typeface="Arial" pitchFamily="34"/>
                <a:cs typeface="Arial" pitchFamily="34"/>
              </a:rPr>
              <a:t>TESTY Z LÉKÁRNY</a:t>
            </a:r>
          </a:p>
          <a:p>
            <a:pPr marL="342900" lvl="0" indent="-342900"/>
            <a:r>
              <a:rPr lang="cs-CZ" dirty="0" smtClean="0">
                <a:latin typeface="Arial" pitchFamily="34"/>
                <a:cs typeface="Arial" pitchFamily="34"/>
              </a:rPr>
              <a:t>z</a:t>
            </a:r>
            <a:r>
              <a:rPr lang="cs-CZ" dirty="0">
                <a:latin typeface="Arial" pitchFamily="34"/>
                <a:cs typeface="Arial" pitchFamily="34"/>
              </a:rPr>
              <a:t> moči, slin, potu, </a:t>
            </a:r>
            <a:r>
              <a:rPr lang="cs-CZ" dirty="0" err="1">
                <a:latin typeface="Arial" pitchFamily="34"/>
                <a:cs typeface="Arial" pitchFamily="34"/>
              </a:rPr>
              <a:t>stěrové</a:t>
            </a:r>
            <a:r>
              <a:rPr lang="cs-CZ" dirty="0">
                <a:latin typeface="Arial" pitchFamily="34"/>
                <a:cs typeface="Arial" pitchFamily="34"/>
              </a:rPr>
              <a:t> </a:t>
            </a:r>
          </a:p>
          <a:p>
            <a:pPr marL="342900" lvl="0" indent="-342900"/>
            <a:r>
              <a:rPr lang="cs-CZ" dirty="0">
                <a:latin typeface="Arial" pitchFamily="34"/>
                <a:cs typeface="Arial" pitchFamily="34"/>
              </a:rPr>
              <a:t>na jednu drogu/skupinu drog </a:t>
            </a:r>
            <a:r>
              <a:rPr lang="cs-CZ" dirty="0" smtClean="0">
                <a:latin typeface="Arial" pitchFamily="34"/>
                <a:cs typeface="Arial" pitchFamily="34"/>
              </a:rPr>
              <a:t>či </a:t>
            </a:r>
            <a:r>
              <a:rPr lang="cs-CZ" dirty="0" err="1">
                <a:latin typeface="Arial" pitchFamily="34"/>
                <a:cs typeface="Arial" pitchFamily="34"/>
              </a:rPr>
              <a:t>multidrogové</a:t>
            </a:r>
            <a:endParaRPr lang="cs-CZ" dirty="0">
              <a:latin typeface="Arial" pitchFamily="34"/>
              <a:cs typeface="Arial" pitchFamily="34"/>
            </a:endParaRPr>
          </a:p>
          <a:p>
            <a:pPr marL="342900" lvl="0" indent="-342900"/>
            <a:r>
              <a:rPr lang="cs-CZ" dirty="0">
                <a:latin typeface="Arial" pitchFamily="34"/>
                <a:cs typeface="Arial" pitchFamily="34"/>
              </a:rPr>
              <a:t>výhody: dostupnost, nízká cena, rychlost</a:t>
            </a:r>
          </a:p>
          <a:p>
            <a:pPr marL="342900" lvl="0" indent="-342900"/>
            <a:r>
              <a:rPr lang="cs-CZ" dirty="0">
                <a:latin typeface="Arial" pitchFamily="34"/>
                <a:cs typeface="Arial" pitchFamily="34"/>
              </a:rPr>
              <a:t>nevýhody: </a:t>
            </a:r>
          </a:p>
          <a:p>
            <a:pPr marL="617220" lvl="1" indent="-342900">
              <a:buFont typeface="Wingdings" panose="05000000000000000000" pitchFamily="2" charset="2"/>
              <a:buChar char="q"/>
            </a:pPr>
            <a:r>
              <a:rPr lang="cs-CZ" sz="2000" dirty="0">
                <a:latin typeface="Arial" pitchFamily="34"/>
                <a:cs typeface="Arial" pitchFamily="34"/>
              </a:rPr>
              <a:t>orientační (95% spolehlivost)</a:t>
            </a:r>
          </a:p>
          <a:p>
            <a:pPr marL="617220" lvl="1" indent="-342900">
              <a:buFont typeface="Wingdings" panose="05000000000000000000" pitchFamily="2" charset="2"/>
              <a:buChar char="q"/>
            </a:pPr>
            <a:r>
              <a:rPr lang="cs-CZ" sz="2000" dirty="0">
                <a:latin typeface="Arial" pitchFamily="34"/>
                <a:cs typeface="Arial" pitchFamily="34"/>
              </a:rPr>
              <a:t>neodhalí občasné </a:t>
            </a:r>
            <a:r>
              <a:rPr lang="cs-CZ" sz="2000" dirty="0" smtClean="0">
                <a:latin typeface="Arial" pitchFamily="34"/>
                <a:cs typeface="Arial" pitchFamily="34"/>
              </a:rPr>
              <a:t>užívání/užití </a:t>
            </a:r>
            <a:r>
              <a:rPr lang="cs-CZ" sz="2000" dirty="0">
                <a:latin typeface="Arial" pitchFamily="34"/>
                <a:cs typeface="Arial" pitchFamily="34"/>
              </a:rPr>
              <a:t>před několika hodinami/dny</a:t>
            </a:r>
          </a:p>
          <a:p>
            <a:pPr marL="617220" lvl="1" indent="-342900">
              <a:buFont typeface="Wingdings" panose="05000000000000000000" pitchFamily="2" charset="2"/>
              <a:buChar char="q"/>
            </a:pPr>
            <a:r>
              <a:rPr lang="cs-CZ" sz="2000" dirty="0">
                <a:latin typeface="Arial" pitchFamily="34"/>
                <a:cs typeface="Arial" pitchFamily="34"/>
              </a:rPr>
              <a:t>u některých látek pozitivní výsledek i po několika dnech/týdnech abstinence (marihuana</a:t>
            </a:r>
            <a:r>
              <a:rPr lang="cs-CZ" sz="2000" dirty="0" smtClean="0">
                <a:latin typeface="Arial" pitchFamily="34"/>
                <a:cs typeface="Arial" pitchFamily="34"/>
              </a:rPr>
              <a:t>)</a:t>
            </a:r>
          </a:p>
          <a:p>
            <a:pPr marL="617220" lvl="1" indent="-342900">
              <a:buFont typeface="Wingdings" panose="05000000000000000000" pitchFamily="2" charset="2"/>
              <a:buChar char="q"/>
            </a:pPr>
            <a:endParaRPr lang="cs-CZ" sz="2000" dirty="0">
              <a:latin typeface="Arial" pitchFamily="34"/>
              <a:cs typeface="Arial" pitchFamily="34"/>
            </a:endParaRPr>
          </a:p>
        </p:txBody>
      </p:sp>
      <p:sp>
        <p:nvSpPr>
          <p:cNvPr id="3" name="Rectangle 1"/>
          <p:cNvSpPr txBox="1">
            <a:spLocks noGrp="1"/>
          </p:cNvSpPr>
          <p:nvPr>
            <p:ph type="title"/>
          </p:nvPr>
        </p:nvSpPr>
        <p:spPr>
          <a:xfrm>
            <a:off x="457200" y="404667"/>
            <a:ext cx="8080379" cy="648071"/>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a:latin typeface="Arial"/>
              </a:rPr>
              <a:t>Testy na přítomnost drog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pic>
        <p:nvPicPr>
          <p:cNvPr id="2" name="Picture 2"/>
          <p:cNvPicPr>
            <a:picLocks noGrp="1" noChangeAspect="1"/>
          </p:cNvPicPr>
          <p:nvPr>
            <p:ph idx="1"/>
          </p:nvPr>
        </p:nvPicPr>
        <p:blipFill>
          <a:blip r:embed="rId3"/>
          <a:srcRect/>
          <a:stretch>
            <a:fillRect/>
          </a:stretch>
        </p:blipFill>
        <p:spPr>
          <a:xfrm>
            <a:off x="323523" y="1700811"/>
            <a:ext cx="3168350" cy="3168350"/>
          </a:xfrm>
        </p:spPr>
      </p:pic>
      <p:sp>
        <p:nvSpPr>
          <p:cNvPr id="3" name="Rectangle 1"/>
          <p:cNvSpPr txBox="1">
            <a:spLocks noGrp="1"/>
          </p:cNvSpPr>
          <p:nvPr>
            <p:ph type="title"/>
          </p:nvPr>
        </p:nvSpPr>
        <p:spPr>
          <a:xfrm>
            <a:off x="457200" y="404667"/>
            <a:ext cx="8080379" cy="648071"/>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a:latin typeface="Arial"/>
              </a:rPr>
              <a:t>Testy na přítomnost drog</a:t>
            </a:r>
          </a:p>
        </p:txBody>
      </p:sp>
      <p:sp>
        <p:nvSpPr>
          <p:cNvPr id="4" name="TextovéPole 3"/>
          <p:cNvSpPr txBox="1"/>
          <p:nvPr/>
        </p:nvSpPr>
        <p:spPr>
          <a:xfrm>
            <a:off x="5652116" y="1124739"/>
            <a:ext cx="3312368" cy="5262979"/>
          </a:xfrm>
          <a:prstGeom prst="rect">
            <a:avLst/>
          </a:prstGeom>
          <a:noFill/>
          <a:ln>
            <a:noFill/>
          </a:ln>
        </p:spPr>
        <p:txBody>
          <a:bodyPr vert="horz" wrap="square" lIns="91440" tIns="45720" rIns="91440" bIns="45720" anchor="t" anchorCtr="0" compatLnSpc="1">
            <a:spAutoFit/>
          </a:bodyPr>
          <a:lstStyle/>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600" b="1" i="0" u="none" strike="noStrike" kern="1200" cap="none" spc="0" baseline="0" dirty="0">
              <a:solidFill>
                <a:srgbClr val="48231E"/>
              </a:solidFill>
              <a:uFillTx/>
              <a:latin typeface="Arial"/>
            </a:endParaRPr>
          </a:p>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600" b="1" i="0" u="none" strike="noStrike" kern="0" cap="none" spc="0" baseline="0" dirty="0">
              <a:solidFill>
                <a:srgbClr val="48231E"/>
              </a:solidFill>
              <a:uFillTx/>
              <a:latin typeface="Arial"/>
            </a:endParaRPr>
          </a:p>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600" b="1" i="0" u="none" strike="noStrike" kern="1200" cap="none" spc="0" baseline="0" dirty="0">
              <a:solidFill>
                <a:srgbClr val="48231E"/>
              </a:solidFill>
              <a:uFillTx/>
              <a:latin typeface="Arial"/>
            </a:endParaRPr>
          </a:p>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s-CZ" sz="1600" b="1" i="0" u="none" strike="noStrike" kern="1200" cap="none" spc="0" baseline="0" dirty="0">
                <a:solidFill>
                  <a:srgbClr val="48231E"/>
                </a:solidFill>
                <a:uFillTx/>
                <a:latin typeface="Arial"/>
              </a:rPr>
              <a:t>Oficiální text prodejce testů na internetu:</a:t>
            </a:r>
          </a:p>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cs-CZ" sz="1600" b="0" i="0" u="none" strike="noStrike" kern="1200" cap="none" spc="0" baseline="0" dirty="0">
              <a:solidFill>
                <a:srgbClr val="48231E"/>
              </a:solidFill>
              <a:uFillTx/>
              <a:latin typeface="Arial"/>
            </a:endParaRPr>
          </a:p>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s-CZ" sz="1600" b="1" i="1" u="none" strike="noStrike" kern="1200" cap="none" spc="0" baseline="0" dirty="0">
                <a:solidFill>
                  <a:srgbClr val="48231E"/>
                </a:solidFill>
                <a:uFillTx/>
                <a:latin typeface="Arial"/>
              </a:rPr>
              <a:t>Drogový test THC z moči (marihuana, hašiš</a:t>
            </a:r>
            <a:r>
              <a:rPr lang="cs-CZ" sz="1600" b="1" i="1" u="none" strike="noStrike" kern="1200" cap="none" spc="0" baseline="0" dirty="0" smtClean="0">
                <a:solidFill>
                  <a:srgbClr val="48231E"/>
                </a:solidFill>
                <a:uFillTx/>
                <a:latin typeface="Arial"/>
              </a:rPr>
              <a:t>)</a:t>
            </a:r>
          </a:p>
          <a:p>
            <a:pPr marL="0" marR="0" lvl="0" indent="0" algn="l" defTabSz="449263"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cs-CZ" sz="1600" b="0" i="1" u="none" strike="noStrike" kern="1200" cap="none" spc="0" baseline="0" dirty="0" smtClean="0">
                <a:solidFill>
                  <a:srgbClr val="48231E"/>
                </a:solidFill>
                <a:uFillTx/>
                <a:latin typeface="Arial"/>
              </a:rPr>
              <a:t>Kvalitní </a:t>
            </a:r>
            <a:r>
              <a:rPr lang="cs-CZ" sz="1600" b="0" i="1" u="none" strike="noStrike" kern="1200" cap="none" spc="0" baseline="0" dirty="0">
                <a:solidFill>
                  <a:srgbClr val="48231E"/>
                </a:solidFill>
                <a:uFillTx/>
                <a:latin typeface="Arial"/>
              </a:rPr>
              <a:t>a velmi citlivý test ve formě proužku, který detekuje THC a další </a:t>
            </a:r>
            <a:r>
              <a:rPr lang="cs-CZ" sz="1600" b="0" i="1" u="none" strike="noStrike" kern="1200" cap="none" spc="0" baseline="0" dirty="0" err="1">
                <a:solidFill>
                  <a:srgbClr val="48231E"/>
                </a:solidFill>
                <a:uFillTx/>
                <a:latin typeface="Arial"/>
              </a:rPr>
              <a:t>kanabinoidy</a:t>
            </a:r>
            <a:r>
              <a:rPr lang="cs-CZ" sz="1600" b="0" i="1" u="none" strike="noStrike" kern="1200" cap="none" spc="0" baseline="0" dirty="0">
                <a:solidFill>
                  <a:srgbClr val="48231E"/>
                </a:solidFill>
                <a:uFillTx/>
                <a:latin typeface="Arial"/>
              </a:rPr>
              <a:t> v lidském těle po požití marihuany a hašiše. Test se provádí z moči a výsledek testování je znám již po 5 minutách. Doba záchytu THC v moči je cca 2 až 3 dny při jednorázovém užití a cca 1 až 3 měsíce při pravidelném užívání. Test ve formě proužku/kazety je cenově nejvýhodnější variantou pro pravidelné testování.</a:t>
            </a:r>
          </a:p>
        </p:txBody>
      </p:sp>
      <p:pic>
        <p:nvPicPr>
          <p:cNvPr id="5" name="Picture 6"/>
          <p:cNvPicPr>
            <a:picLocks noChangeAspect="1"/>
          </p:cNvPicPr>
          <p:nvPr/>
        </p:nvPicPr>
        <p:blipFill>
          <a:blip r:embed="rId4"/>
          <a:srcRect/>
          <a:stretch>
            <a:fillRect/>
          </a:stretch>
        </p:blipFill>
        <p:spPr>
          <a:xfrm>
            <a:off x="2302706" y="3284982"/>
            <a:ext cx="3312368" cy="33123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81003" y="1916832"/>
            <a:ext cx="8407889" cy="4209647"/>
          </a:xfrm>
        </p:spPr>
        <p:txBody>
          <a:bodyPr/>
          <a:lstStyle/>
          <a:p>
            <a:pPr marL="0" lvl="0" indent="0">
              <a:buNone/>
            </a:pPr>
            <a:r>
              <a:rPr lang="cs-CZ" b="1" dirty="0">
                <a:latin typeface="Arial" pitchFamily="34"/>
                <a:cs typeface="Arial" pitchFamily="34"/>
              </a:rPr>
              <a:t>TESTY Z ÚSTŘEDNÍ TOXIKOLOGICKÉ LABORATOŘE</a:t>
            </a:r>
          </a:p>
          <a:p>
            <a:pPr marL="342900" lvl="0" indent="-342900"/>
            <a:r>
              <a:rPr lang="cs-CZ" dirty="0">
                <a:latin typeface="Arial" pitchFamily="34"/>
                <a:cs typeface="Arial" pitchFamily="34"/>
              </a:rPr>
              <a:t>z moči, krve, slin, ochlupení, vlasů</a:t>
            </a:r>
          </a:p>
          <a:p>
            <a:pPr marL="342900" lvl="0" indent="-342900"/>
            <a:r>
              <a:rPr lang="cs-CZ" dirty="0">
                <a:latin typeface="Arial" pitchFamily="34"/>
                <a:cs typeface="Arial" pitchFamily="34"/>
              </a:rPr>
              <a:t>výhody: spolehlivější, lze vyřídit poštou</a:t>
            </a:r>
          </a:p>
          <a:p>
            <a:pPr marL="342900" lvl="0" indent="-342900"/>
            <a:r>
              <a:rPr lang="cs-CZ" dirty="0">
                <a:latin typeface="Arial" pitchFamily="34"/>
                <a:cs typeface="Arial" pitchFamily="34"/>
              </a:rPr>
              <a:t>nevýhody: </a:t>
            </a:r>
          </a:p>
          <a:p>
            <a:pPr marL="617220" lvl="1" indent="-342900">
              <a:buFont typeface="Wingdings" panose="05000000000000000000" pitchFamily="2" charset="2"/>
              <a:buChar char="q"/>
            </a:pPr>
            <a:r>
              <a:rPr lang="cs-CZ" sz="2000" dirty="0">
                <a:latin typeface="Arial" pitchFamily="34"/>
                <a:cs typeface="Arial" pitchFamily="34"/>
              </a:rPr>
              <a:t>je třeba dodržet pravidla (odběr, uchování, doprava vzorku)</a:t>
            </a:r>
          </a:p>
          <a:p>
            <a:pPr marL="617220" lvl="1" indent="-342900">
              <a:buFont typeface="Wingdings" panose="05000000000000000000" pitchFamily="2" charset="2"/>
              <a:buChar char="q"/>
            </a:pPr>
            <a:r>
              <a:rPr lang="cs-CZ" sz="2000" dirty="0">
                <a:latin typeface="Arial" pitchFamily="34"/>
                <a:cs typeface="Arial" pitchFamily="34"/>
              </a:rPr>
              <a:t>žádanka od lékaře (→výsledky)</a:t>
            </a:r>
          </a:p>
          <a:p>
            <a:pPr marL="617220" lvl="1" indent="-342900">
              <a:buFont typeface="Wingdings" panose="05000000000000000000" pitchFamily="2" charset="2"/>
              <a:buChar char="q"/>
            </a:pPr>
            <a:r>
              <a:rPr lang="cs-CZ" sz="2000" dirty="0">
                <a:latin typeface="Arial" pitchFamily="34"/>
                <a:cs typeface="Arial" pitchFamily="34"/>
              </a:rPr>
              <a:t>výsledky do týdne</a:t>
            </a:r>
          </a:p>
          <a:p>
            <a:pPr marL="617220" lvl="1" indent="-342900">
              <a:buFont typeface="Wingdings" panose="05000000000000000000" pitchFamily="2" charset="2"/>
              <a:buChar char="q"/>
            </a:pPr>
            <a:r>
              <a:rPr lang="cs-CZ" sz="2000" dirty="0">
                <a:latin typeface="Arial" pitchFamily="34"/>
                <a:cs typeface="Arial" pitchFamily="34"/>
              </a:rPr>
              <a:t>vyšší cena (</a:t>
            </a:r>
            <a:r>
              <a:rPr lang="cs-CZ" sz="2000" dirty="0" smtClean="0">
                <a:latin typeface="Arial" pitchFamily="34"/>
                <a:cs typeface="Arial" pitchFamily="34"/>
              </a:rPr>
              <a:t>samoplátci </a:t>
            </a:r>
            <a:r>
              <a:rPr lang="cs-CZ" dirty="0">
                <a:latin typeface="Arial" pitchFamily="34"/>
                <a:cs typeface="Arial" pitchFamily="34"/>
              </a:rPr>
              <a:t>cca 500,- Kč/1 látka)</a:t>
            </a:r>
          </a:p>
          <a:p>
            <a:pPr marL="274320" lvl="1" indent="0">
              <a:buNone/>
            </a:pPr>
            <a:endParaRPr lang="cs-CZ" dirty="0"/>
          </a:p>
        </p:txBody>
      </p:sp>
      <p:sp>
        <p:nvSpPr>
          <p:cNvPr id="3" name="Nadpis 2"/>
          <p:cNvSpPr>
            <a:spLocks noGrp="1"/>
          </p:cNvSpPr>
          <p:nvPr>
            <p:ph type="title"/>
          </p:nvPr>
        </p:nvSpPr>
        <p:spPr/>
        <p:txBody>
          <a:bodyPr/>
          <a:lstStyle/>
          <a:p>
            <a:r>
              <a:rPr lang="cs-CZ" b="1" dirty="0">
                <a:latin typeface="Arial"/>
              </a:rPr>
              <a:t>Testy na přítomnost drog</a:t>
            </a:r>
            <a:endParaRPr lang="cs-CZ" dirty="0"/>
          </a:p>
        </p:txBody>
      </p:sp>
    </p:spTree>
    <p:extLst>
      <p:ext uri="{BB962C8B-B14F-4D97-AF65-F5344CB8AC3E}">
        <p14:creationId xmlns:p14="http://schemas.microsoft.com/office/powerpoint/2010/main" val="191813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3274325422"/>
              </p:ext>
            </p:extLst>
          </p:nvPr>
        </p:nvGraphicFramePr>
        <p:xfrm>
          <a:off x="179512" y="1628801"/>
          <a:ext cx="8784977" cy="5009005"/>
        </p:xfrm>
        <a:graphic>
          <a:graphicData uri="http://schemas.openxmlformats.org/drawingml/2006/table">
            <a:tbl>
              <a:tblPr firstRow="1" bandRow="1">
                <a:tableStyleId>{5C22544A-7EE6-4342-B048-85BDC9FD1C3A}</a:tableStyleId>
              </a:tblPr>
              <a:tblGrid>
                <a:gridCol w="1440161"/>
                <a:gridCol w="936104"/>
                <a:gridCol w="1250534"/>
                <a:gridCol w="1053722"/>
                <a:gridCol w="4104456"/>
              </a:tblGrid>
              <a:tr h="566624">
                <a:tc>
                  <a:txBody>
                    <a:bodyPr/>
                    <a:lstStyle/>
                    <a:p>
                      <a:r>
                        <a:rPr lang="cs-CZ" sz="1600" dirty="0" smtClean="0">
                          <a:latin typeface="Arial" panose="020B0604020202020204" pitchFamily="34" charset="0"/>
                          <a:cs typeface="Arial" panose="020B0604020202020204" pitchFamily="34" charset="0"/>
                        </a:rPr>
                        <a:t>droga</a:t>
                      </a:r>
                      <a:endParaRPr lang="cs-CZ" sz="1600" dirty="0">
                        <a:latin typeface="Arial" panose="020B0604020202020204" pitchFamily="34" charset="0"/>
                        <a:cs typeface="Arial" panose="020B0604020202020204" pitchFamily="34" charset="0"/>
                      </a:endParaRPr>
                    </a:p>
                  </a:txBody>
                  <a:tcPr/>
                </a:tc>
                <a:tc>
                  <a:txBody>
                    <a:bodyPr/>
                    <a:lstStyle/>
                    <a:p>
                      <a:r>
                        <a:rPr lang="cs-CZ" sz="1600" dirty="0" smtClean="0">
                          <a:latin typeface="Arial" panose="020B0604020202020204" pitchFamily="34" charset="0"/>
                          <a:cs typeface="Arial" panose="020B0604020202020204" pitchFamily="34" charset="0"/>
                        </a:rPr>
                        <a:t>moč</a:t>
                      </a:r>
                      <a:endParaRPr lang="cs-CZ" sz="1600" dirty="0">
                        <a:latin typeface="Arial" panose="020B0604020202020204" pitchFamily="34" charset="0"/>
                        <a:cs typeface="Arial" panose="020B0604020202020204" pitchFamily="34" charset="0"/>
                      </a:endParaRPr>
                    </a:p>
                  </a:txBody>
                  <a:tcPr/>
                </a:tc>
                <a:tc>
                  <a:txBody>
                    <a:bodyPr/>
                    <a:lstStyle/>
                    <a:p>
                      <a:r>
                        <a:rPr lang="cs-CZ" sz="1600" dirty="0" smtClean="0">
                          <a:latin typeface="Arial" panose="020B0604020202020204" pitchFamily="34" charset="0"/>
                          <a:cs typeface="Arial" panose="020B0604020202020204" pitchFamily="34" charset="0"/>
                        </a:rPr>
                        <a:t>pot, sliny</a:t>
                      </a:r>
                      <a:endParaRPr lang="cs-CZ" sz="1600" dirty="0">
                        <a:latin typeface="Arial" panose="020B0604020202020204" pitchFamily="34" charset="0"/>
                        <a:cs typeface="Arial" panose="020B0604020202020204" pitchFamily="34" charset="0"/>
                      </a:endParaRPr>
                    </a:p>
                  </a:txBody>
                  <a:tcPr/>
                </a:tc>
                <a:tc>
                  <a:txBody>
                    <a:bodyPr/>
                    <a:lstStyle/>
                    <a:p>
                      <a:r>
                        <a:rPr lang="cs-CZ" sz="1600" dirty="0" smtClean="0">
                          <a:latin typeface="Arial" panose="020B0604020202020204" pitchFamily="34" charset="0"/>
                          <a:cs typeface="Arial" panose="020B0604020202020204" pitchFamily="34" charset="0"/>
                        </a:rPr>
                        <a:t>krev</a:t>
                      </a:r>
                      <a:endParaRPr lang="cs-CZ" sz="1600" dirty="0">
                        <a:latin typeface="Arial" panose="020B0604020202020204" pitchFamily="34" charset="0"/>
                        <a:cs typeface="Arial" panose="020B0604020202020204" pitchFamily="34" charset="0"/>
                      </a:endParaRPr>
                    </a:p>
                  </a:txBody>
                  <a:tcPr/>
                </a:tc>
                <a:tc>
                  <a:txBody>
                    <a:bodyPr/>
                    <a:lstStyle/>
                    <a:p>
                      <a:r>
                        <a:rPr lang="cs-CZ" sz="1600" dirty="0" smtClean="0">
                          <a:latin typeface="Arial" panose="020B0604020202020204" pitchFamily="34" charset="0"/>
                          <a:cs typeface="Arial" panose="020B0604020202020204" pitchFamily="34" charset="0"/>
                        </a:rPr>
                        <a:t>poznámky</a:t>
                      </a:r>
                      <a:endParaRPr lang="cs-CZ" sz="1600" dirty="0">
                        <a:latin typeface="Arial" panose="020B0604020202020204" pitchFamily="34" charset="0"/>
                        <a:cs typeface="Arial" panose="020B0604020202020204" pitchFamily="34" charset="0"/>
                      </a:endParaRPr>
                    </a:p>
                  </a:txBody>
                  <a:tcPr/>
                </a:tc>
              </a:tr>
              <a:tr h="1722473">
                <a:tc>
                  <a:txBody>
                    <a:bodyPr/>
                    <a:lstStyle/>
                    <a:p>
                      <a:r>
                        <a:rPr lang="cs-CZ" sz="1600" b="1" dirty="0" smtClean="0">
                          <a:solidFill>
                            <a:srgbClr val="FFFFFF"/>
                          </a:solidFill>
                          <a:latin typeface="Arial" panose="020B0604020202020204" pitchFamily="34" charset="0"/>
                          <a:cs typeface="Arial" panose="020B0604020202020204" pitchFamily="34" charset="0"/>
                        </a:rPr>
                        <a:t>THC (marihuana)</a:t>
                      </a:r>
                    </a:p>
                    <a:p>
                      <a:endParaRPr lang="cs-CZ" sz="1600" b="1" dirty="0">
                        <a:solidFill>
                          <a:srgbClr val="FFFFFF"/>
                        </a:solidFill>
                        <a:latin typeface="Arial" panose="020B0604020202020204" pitchFamily="34" charset="0"/>
                        <a:cs typeface="Arial" panose="020B0604020202020204" pitchFamily="34" charset="0"/>
                      </a:endParaRPr>
                    </a:p>
                  </a:txBody>
                  <a:tcPr>
                    <a:solidFill>
                      <a:schemeClr val="accent1"/>
                    </a:solidFill>
                  </a:tcPr>
                </a:tc>
                <a:tc>
                  <a:txBody>
                    <a:bodyPr/>
                    <a:lstStyle/>
                    <a:p>
                      <a:r>
                        <a:rPr lang="cs-CZ" sz="1600" b="0" dirty="0" smtClean="0">
                          <a:solidFill>
                            <a:schemeClr val="tx2"/>
                          </a:solidFill>
                          <a:latin typeface="Arial" panose="020B0604020202020204" pitchFamily="34" charset="0"/>
                          <a:cs typeface="Arial" panose="020B0604020202020204" pitchFamily="34" charset="0"/>
                        </a:rPr>
                        <a:t>1-30 dnů</a:t>
                      </a:r>
                      <a:endParaRPr lang="cs-CZ" sz="1600" b="0" dirty="0">
                        <a:solidFill>
                          <a:schemeClr val="tx2"/>
                        </a:solidFill>
                        <a:latin typeface="Arial" panose="020B0604020202020204" pitchFamily="34" charset="0"/>
                        <a:cs typeface="Arial" panose="020B0604020202020204" pitchFamily="34" charset="0"/>
                      </a:endParaRPr>
                    </a:p>
                  </a:txBody>
                  <a:tcPr/>
                </a:tc>
                <a:tc>
                  <a:txBody>
                    <a:bodyPr/>
                    <a:lstStyle/>
                    <a:p>
                      <a:r>
                        <a:rPr lang="cs-CZ" sz="1600" b="0" dirty="0" smtClean="0">
                          <a:solidFill>
                            <a:schemeClr val="tx2"/>
                          </a:solidFill>
                          <a:latin typeface="Arial" panose="020B0604020202020204" pitchFamily="34" charset="0"/>
                          <a:cs typeface="Arial" panose="020B0604020202020204" pitchFamily="34" charset="0"/>
                        </a:rPr>
                        <a:t>max. 14 dnů</a:t>
                      </a:r>
                      <a:endParaRPr lang="cs-CZ" sz="1600" b="0" dirty="0">
                        <a:solidFill>
                          <a:schemeClr val="tx2"/>
                        </a:solidFill>
                        <a:latin typeface="Arial" panose="020B0604020202020204" pitchFamily="34" charset="0"/>
                        <a:cs typeface="Arial" panose="020B0604020202020204" pitchFamily="34" charset="0"/>
                      </a:endParaRPr>
                    </a:p>
                  </a:txBody>
                  <a:tcPr/>
                </a:tc>
                <a:tc>
                  <a:txBody>
                    <a:bodyPr/>
                    <a:lstStyle/>
                    <a:p>
                      <a:r>
                        <a:rPr lang="cs-CZ" sz="1600" b="0" dirty="0" smtClean="0">
                          <a:solidFill>
                            <a:schemeClr val="tx2"/>
                          </a:solidFill>
                          <a:latin typeface="Arial" panose="020B0604020202020204" pitchFamily="34" charset="0"/>
                          <a:cs typeface="Arial" panose="020B0604020202020204" pitchFamily="34" charset="0"/>
                        </a:rPr>
                        <a:t>max. 14 dnů</a:t>
                      </a:r>
                      <a:endParaRPr lang="cs-CZ" sz="1600" b="0" dirty="0">
                        <a:solidFill>
                          <a:schemeClr val="tx2"/>
                        </a:solidFill>
                        <a:latin typeface="Arial" panose="020B0604020202020204" pitchFamily="34" charset="0"/>
                        <a:cs typeface="Arial" panose="020B0604020202020204" pitchFamily="34" charset="0"/>
                      </a:endParaRPr>
                    </a:p>
                  </a:txBody>
                  <a:tcPr/>
                </a:tc>
                <a:tc>
                  <a:txBody>
                    <a:bodyPr/>
                    <a:lstStyle/>
                    <a:p>
                      <a:r>
                        <a:rPr lang="cs-CZ" sz="1600" b="0" dirty="0" smtClean="0">
                          <a:solidFill>
                            <a:schemeClr val="tx2"/>
                          </a:solidFill>
                          <a:latin typeface="Arial" panose="020B0604020202020204" pitchFamily="34" charset="0"/>
                          <a:cs typeface="Arial" panose="020B0604020202020204" pitchFamily="34" charset="0"/>
                        </a:rPr>
                        <a:t>dle intenzity užívání, z moči při občasném užívání se testy negativizují do 14 dnů, detekce z krve při občasném užívání do 10 dnů; po velmi intenzivním užívání mohou být testy</a:t>
                      </a:r>
                      <a:r>
                        <a:rPr lang="cs-CZ" sz="1600" b="0" baseline="0" dirty="0" smtClean="0">
                          <a:solidFill>
                            <a:schemeClr val="tx2"/>
                          </a:solidFill>
                          <a:latin typeface="Arial" panose="020B0604020202020204" pitchFamily="34" charset="0"/>
                          <a:cs typeface="Arial" panose="020B0604020202020204" pitchFamily="34" charset="0"/>
                        </a:rPr>
                        <a:t> pozitivní i déle než měsíc</a:t>
                      </a:r>
                      <a:endParaRPr lang="cs-CZ" sz="1600" b="0" dirty="0">
                        <a:solidFill>
                          <a:schemeClr val="tx2"/>
                        </a:solidFill>
                        <a:latin typeface="Arial" panose="020B0604020202020204" pitchFamily="34" charset="0"/>
                        <a:cs typeface="Arial" panose="020B0604020202020204" pitchFamily="34" charset="0"/>
                      </a:endParaRPr>
                    </a:p>
                  </a:txBody>
                  <a:tcPr/>
                </a:tc>
              </a:tr>
              <a:tr h="879256">
                <a:tc>
                  <a:txBody>
                    <a:bodyPr/>
                    <a:lstStyle/>
                    <a:p>
                      <a:r>
                        <a:rPr lang="cs-CZ" sz="1600" b="1" dirty="0" smtClean="0">
                          <a:solidFill>
                            <a:srgbClr val="FFFFFF"/>
                          </a:solidFill>
                          <a:latin typeface="Arial" panose="020B0604020202020204" pitchFamily="34" charset="0"/>
                          <a:cs typeface="Arial" panose="020B0604020202020204" pitchFamily="34" charset="0"/>
                        </a:rPr>
                        <a:t>pervitin</a:t>
                      </a:r>
                      <a:endParaRPr lang="cs-CZ" sz="1600" b="1" dirty="0">
                        <a:solidFill>
                          <a:srgbClr val="FFFFFF"/>
                        </a:solidFill>
                        <a:latin typeface="Arial" panose="020B0604020202020204" pitchFamily="34" charset="0"/>
                        <a:cs typeface="Arial" panose="020B0604020202020204" pitchFamily="34" charset="0"/>
                      </a:endParaRPr>
                    </a:p>
                  </a:txBody>
                  <a:tcPr>
                    <a:solidFill>
                      <a:schemeClr val="accent1"/>
                    </a:solidFill>
                  </a:tcPr>
                </a:tc>
                <a:tc>
                  <a:txBody>
                    <a:bodyPr/>
                    <a:lstStyle/>
                    <a:p>
                      <a:r>
                        <a:rPr lang="cs-CZ" sz="1600" dirty="0" smtClean="0">
                          <a:solidFill>
                            <a:schemeClr val="tx2"/>
                          </a:solidFill>
                          <a:latin typeface="Arial" panose="020B0604020202020204" pitchFamily="34" charset="0"/>
                          <a:cs typeface="Arial" panose="020B0604020202020204" pitchFamily="34" charset="0"/>
                        </a:rPr>
                        <a:t>3-21 dnů</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max. 14 dnů</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1-3 dny</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dle intenzity užívání, z moči při občasném užívání se testy</a:t>
                      </a:r>
                      <a:r>
                        <a:rPr lang="cs-CZ" sz="1600" baseline="0" dirty="0" smtClean="0">
                          <a:solidFill>
                            <a:schemeClr val="tx2"/>
                          </a:solidFill>
                          <a:latin typeface="Arial" panose="020B0604020202020204" pitchFamily="34" charset="0"/>
                          <a:cs typeface="Arial" panose="020B0604020202020204" pitchFamily="34" charset="0"/>
                        </a:rPr>
                        <a:t> negativizují do 7 dnů</a:t>
                      </a:r>
                      <a:endParaRPr lang="cs-CZ" sz="1600" dirty="0">
                        <a:solidFill>
                          <a:schemeClr val="tx2"/>
                        </a:solidFill>
                        <a:latin typeface="Arial" panose="020B0604020202020204" pitchFamily="34" charset="0"/>
                        <a:cs typeface="Arial" panose="020B0604020202020204" pitchFamily="34" charset="0"/>
                      </a:endParaRPr>
                    </a:p>
                  </a:txBody>
                  <a:tcPr/>
                </a:tc>
              </a:tr>
              <a:tr h="876501">
                <a:tc>
                  <a:txBody>
                    <a:bodyPr/>
                    <a:lstStyle/>
                    <a:p>
                      <a:r>
                        <a:rPr lang="cs-CZ" sz="1600" b="1" dirty="0" smtClean="0">
                          <a:solidFill>
                            <a:srgbClr val="FFFFFF"/>
                          </a:solidFill>
                          <a:latin typeface="Arial" panose="020B0604020202020204" pitchFamily="34" charset="0"/>
                          <a:cs typeface="Arial" panose="020B0604020202020204" pitchFamily="34" charset="0"/>
                        </a:rPr>
                        <a:t>MDMA (extáze)</a:t>
                      </a:r>
                      <a:endParaRPr lang="cs-CZ" sz="1600" b="1" dirty="0">
                        <a:solidFill>
                          <a:srgbClr val="FFFFFF"/>
                        </a:solidFill>
                        <a:latin typeface="Arial" panose="020B0604020202020204" pitchFamily="34" charset="0"/>
                        <a:cs typeface="Arial" panose="020B0604020202020204" pitchFamily="34" charset="0"/>
                      </a:endParaRPr>
                    </a:p>
                  </a:txBody>
                  <a:tcPr>
                    <a:solidFill>
                      <a:schemeClr val="accent1"/>
                    </a:solidFill>
                  </a:tcPr>
                </a:tc>
                <a:tc>
                  <a:txBody>
                    <a:bodyPr/>
                    <a:lstStyle/>
                    <a:p>
                      <a:r>
                        <a:rPr lang="cs-CZ" sz="1600" dirty="0" smtClean="0">
                          <a:solidFill>
                            <a:schemeClr val="tx2"/>
                          </a:solidFill>
                          <a:latin typeface="Arial" panose="020B0604020202020204" pitchFamily="34" charset="0"/>
                          <a:cs typeface="Arial" panose="020B0604020202020204" pitchFamily="34" charset="0"/>
                        </a:rPr>
                        <a:t>max. 14 dnů</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24 hod.</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24 hod.</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dle intenzity užívání,</a:t>
                      </a:r>
                      <a:r>
                        <a:rPr lang="cs-CZ" sz="1600" baseline="0" dirty="0" smtClean="0">
                          <a:solidFill>
                            <a:schemeClr val="tx2"/>
                          </a:solidFill>
                          <a:latin typeface="Arial" panose="020B0604020202020204" pitchFamily="34" charset="0"/>
                          <a:cs typeface="Arial" panose="020B0604020202020204" pitchFamily="34" charset="0"/>
                        </a:rPr>
                        <a:t> z moči při občasném užívání se testy negativizují do 7 dnů</a:t>
                      </a:r>
                      <a:endParaRPr lang="cs-CZ" sz="1600" dirty="0">
                        <a:solidFill>
                          <a:schemeClr val="tx2"/>
                        </a:solidFill>
                        <a:latin typeface="Arial" panose="020B0604020202020204" pitchFamily="34" charset="0"/>
                        <a:cs typeface="Arial" panose="020B0604020202020204" pitchFamily="34" charset="0"/>
                      </a:endParaRPr>
                    </a:p>
                  </a:txBody>
                  <a:tcPr/>
                </a:tc>
              </a:tr>
              <a:tr h="613551">
                <a:tc>
                  <a:txBody>
                    <a:bodyPr/>
                    <a:lstStyle/>
                    <a:p>
                      <a:r>
                        <a:rPr lang="cs-CZ" sz="1600" b="1" dirty="0" smtClean="0">
                          <a:solidFill>
                            <a:srgbClr val="FFFFFF"/>
                          </a:solidFill>
                          <a:latin typeface="Arial" panose="020B0604020202020204" pitchFamily="34" charset="0"/>
                          <a:cs typeface="Arial" panose="020B0604020202020204" pitchFamily="34" charset="0"/>
                        </a:rPr>
                        <a:t>kokain</a:t>
                      </a:r>
                      <a:endParaRPr lang="cs-CZ" sz="1600" b="1" dirty="0">
                        <a:solidFill>
                          <a:srgbClr val="FFFFFF"/>
                        </a:solidFill>
                        <a:latin typeface="Arial" panose="020B0604020202020204" pitchFamily="34" charset="0"/>
                        <a:cs typeface="Arial" panose="020B0604020202020204" pitchFamily="34" charset="0"/>
                      </a:endParaRPr>
                    </a:p>
                  </a:txBody>
                  <a:tcPr>
                    <a:solidFill>
                      <a:schemeClr val="accent1"/>
                    </a:solidFill>
                  </a:tcPr>
                </a:tc>
                <a:tc>
                  <a:txBody>
                    <a:bodyPr/>
                    <a:lstStyle/>
                    <a:p>
                      <a:r>
                        <a:rPr lang="cs-CZ" sz="1600" dirty="0" smtClean="0">
                          <a:solidFill>
                            <a:schemeClr val="tx2"/>
                          </a:solidFill>
                          <a:latin typeface="Arial" panose="020B0604020202020204" pitchFamily="34" charset="0"/>
                          <a:cs typeface="Arial" panose="020B0604020202020204" pitchFamily="34" charset="0"/>
                        </a:rPr>
                        <a:t>12-24 hod.</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do 24 hod.</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do 24 hod.</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endParaRPr lang="cs-CZ" sz="1600" dirty="0">
                        <a:solidFill>
                          <a:schemeClr val="tx2"/>
                        </a:solidFill>
                        <a:latin typeface="Arial" panose="020B0604020202020204" pitchFamily="34" charset="0"/>
                        <a:cs typeface="Arial" panose="020B0604020202020204" pitchFamily="34" charset="0"/>
                      </a:endParaRPr>
                    </a:p>
                  </a:txBody>
                  <a:tcPr/>
                </a:tc>
              </a:tr>
              <a:tr h="350600">
                <a:tc>
                  <a:txBody>
                    <a:bodyPr/>
                    <a:lstStyle/>
                    <a:p>
                      <a:r>
                        <a:rPr lang="cs-CZ" sz="1600" b="1" dirty="0" smtClean="0">
                          <a:solidFill>
                            <a:srgbClr val="FFFFFF"/>
                          </a:solidFill>
                          <a:latin typeface="Arial" panose="020B0604020202020204" pitchFamily="34" charset="0"/>
                          <a:cs typeface="Arial" panose="020B0604020202020204" pitchFamily="34" charset="0"/>
                        </a:rPr>
                        <a:t>heroin</a:t>
                      </a:r>
                      <a:endParaRPr lang="cs-CZ" sz="1600" b="1" dirty="0">
                        <a:solidFill>
                          <a:srgbClr val="FFFFFF"/>
                        </a:solidFill>
                        <a:latin typeface="Arial" panose="020B0604020202020204" pitchFamily="34" charset="0"/>
                        <a:cs typeface="Arial" panose="020B0604020202020204" pitchFamily="34" charset="0"/>
                      </a:endParaRPr>
                    </a:p>
                  </a:txBody>
                  <a:tcPr>
                    <a:solidFill>
                      <a:schemeClr val="accent1"/>
                    </a:solidFill>
                  </a:tcPr>
                </a:tc>
                <a:tc>
                  <a:txBody>
                    <a:bodyPr/>
                    <a:lstStyle/>
                    <a:p>
                      <a:r>
                        <a:rPr lang="cs-CZ" sz="1600" dirty="0" smtClean="0">
                          <a:solidFill>
                            <a:schemeClr val="tx2"/>
                          </a:solidFill>
                          <a:latin typeface="Arial" panose="020B0604020202020204" pitchFamily="34" charset="0"/>
                          <a:cs typeface="Arial" panose="020B0604020202020204" pitchFamily="34" charset="0"/>
                        </a:rPr>
                        <a:t>2-3 dny</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1-2 dny</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r>
                        <a:rPr lang="cs-CZ" sz="1600" dirty="0" smtClean="0">
                          <a:solidFill>
                            <a:schemeClr val="tx2"/>
                          </a:solidFill>
                          <a:latin typeface="Arial" panose="020B0604020202020204" pitchFamily="34" charset="0"/>
                          <a:cs typeface="Arial" panose="020B0604020202020204" pitchFamily="34" charset="0"/>
                        </a:rPr>
                        <a:t>1-2 dny</a:t>
                      </a:r>
                      <a:endParaRPr lang="cs-CZ" sz="1600" dirty="0">
                        <a:solidFill>
                          <a:schemeClr val="tx2"/>
                        </a:solidFill>
                        <a:latin typeface="Arial" panose="020B0604020202020204" pitchFamily="34" charset="0"/>
                        <a:cs typeface="Arial" panose="020B0604020202020204" pitchFamily="34" charset="0"/>
                      </a:endParaRPr>
                    </a:p>
                  </a:txBody>
                  <a:tcPr/>
                </a:tc>
                <a:tc>
                  <a:txBody>
                    <a:bodyPr/>
                    <a:lstStyle/>
                    <a:p>
                      <a:endParaRPr lang="cs-CZ" sz="1600" dirty="0">
                        <a:solidFill>
                          <a:schemeClr val="tx2"/>
                        </a:solidFill>
                        <a:latin typeface="Arial" panose="020B0604020202020204" pitchFamily="34" charset="0"/>
                        <a:cs typeface="Arial" panose="020B0604020202020204" pitchFamily="34" charset="0"/>
                      </a:endParaRPr>
                    </a:p>
                  </a:txBody>
                  <a:tcPr/>
                </a:tc>
              </a:tr>
            </a:tbl>
          </a:graphicData>
        </a:graphic>
      </p:graphicFrame>
      <p:sp>
        <p:nvSpPr>
          <p:cNvPr id="3" name="Nadpis 2"/>
          <p:cNvSpPr>
            <a:spLocks noGrp="1"/>
          </p:cNvSpPr>
          <p:nvPr>
            <p:ph type="title"/>
          </p:nvPr>
        </p:nvSpPr>
        <p:spPr/>
        <p:txBody>
          <a:bodyPr/>
          <a:lstStyle/>
          <a:p>
            <a:r>
              <a:rPr lang="cs-CZ" b="1" dirty="0" err="1">
                <a:latin typeface="Arial"/>
              </a:rPr>
              <a:t>Detekovatelnost</a:t>
            </a:r>
            <a:r>
              <a:rPr lang="cs-CZ" b="1" dirty="0">
                <a:latin typeface="Arial"/>
              </a:rPr>
              <a:t> psychoaktivních látek </a:t>
            </a:r>
            <a:r>
              <a:rPr lang="cs-CZ" sz="1600" cap="none" dirty="0">
                <a:latin typeface="Arial"/>
              </a:rPr>
              <a:t>(</a:t>
            </a:r>
            <a:r>
              <a:rPr lang="cs-CZ" sz="1600" cap="none" dirty="0">
                <a:latin typeface="Arial"/>
                <a:hlinkClick r:id="rId2"/>
              </a:rPr>
              <a:t>www.drogovaporadna.cz</a:t>
            </a:r>
            <a:r>
              <a:rPr lang="cs-CZ" sz="1600" cap="none" dirty="0">
                <a:latin typeface="Arial"/>
              </a:rPr>
              <a:t>) </a:t>
            </a:r>
            <a:endParaRPr lang="cs-CZ" dirty="0"/>
          </a:p>
        </p:txBody>
      </p:sp>
    </p:spTree>
    <p:extLst>
      <p:ext uri="{BB962C8B-B14F-4D97-AF65-F5344CB8AC3E}">
        <p14:creationId xmlns:p14="http://schemas.microsoft.com/office/powerpoint/2010/main" val="176415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1521" y="1844824"/>
            <a:ext cx="8640960" cy="4608512"/>
          </a:xfrm>
        </p:spPr>
        <p:txBody>
          <a:bodyPr>
            <a:noAutofit/>
          </a:bodyPr>
          <a:lstStyle/>
          <a:p>
            <a:r>
              <a:rPr lang="cs-CZ" b="1" dirty="0" smtClean="0">
                <a:latin typeface="Arial" panose="020B0604020202020204" pitchFamily="34" charset="0"/>
                <a:cs typeface="Arial" panose="020B0604020202020204" pitchFamily="34" charset="0"/>
              </a:rPr>
              <a:t>Genetické: </a:t>
            </a:r>
            <a:r>
              <a:rPr lang="cs-CZ" dirty="0" smtClean="0">
                <a:latin typeface="Arial" panose="020B0604020202020204" pitchFamily="34" charset="0"/>
                <a:cs typeface="Arial" panose="020B0604020202020204" pitchFamily="34" charset="0"/>
              </a:rPr>
              <a:t>výrazný podíl dědičnosti na rozvoji závislostí</a:t>
            </a:r>
          </a:p>
          <a:p>
            <a:r>
              <a:rPr lang="cs-CZ" b="1" dirty="0" smtClean="0">
                <a:latin typeface="Arial" panose="020B0604020202020204" pitchFamily="34" charset="0"/>
                <a:cs typeface="Arial" panose="020B0604020202020204" pitchFamily="34" charset="0"/>
              </a:rPr>
              <a:t>Neurobiologické: </a:t>
            </a:r>
            <a:r>
              <a:rPr lang="cs-CZ" dirty="0" smtClean="0">
                <a:latin typeface="Arial" panose="020B0604020202020204" pitchFamily="34" charset="0"/>
                <a:cs typeface="Arial" panose="020B0604020202020204" pitchFamily="34" charset="0"/>
              </a:rPr>
              <a:t>aktivace </a:t>
            </a:r>
            <a:r>
              <a:rPr lang="cs-CZ" dirty="0" err="1" smtClean="0">
                <a:latin typeface="Arial" panose="020B0604020202020204" pitchFamily="34" charset="0"/>
                <a:cs typeface="Arial" panose="020B0604020202020204" pitchFamily="34" charset="0"/>
              </a:rPr>
              <a:t>dopaminergního</a:t>
            </a:r>
            <a:r>
              <a:rPr lang="cs-CZ" dirty="0" smtClean="0">
                <a:latin typeface="Arial" panose="020B0604020202020204" pitchFamily="34" charset="0"/>
                <a:cs typeface="Arial" panose="020B0604020202020204" pitchFamily="34" charset="0"/>
              </a:rPr>
              <a:t> a endogenního opiátového systému</a:t>
            </a:r>
          </a:p>
          <a:p>
            <a:r>
              <a:rPr lang="cs-CZ" b="1" dirty="0" smtClean="0">
                <a:latin typeface="Arial" panose="020B0604020202020204" pitchFamily="34" charset="0"/>
                <a:cs typeface="Arial" panose="020B0604020202020204" pitchFamily="34" charset="0"/>
              </a:rPr>
              <a:t>Osobnostní: </a:t>
            </a:r>
            <a:r>
              <a:rPr lang="cs-CZ" u="sng" dirty="0" smtClean="0">
                <a:latin typeface="Arial" panose="020B0604020202020204" pitchFamily="34" charset="0"/>
                <a:cs typeface="Arial" panose="020B0604020202020204" pitchFamily="34" charset="0"/>
              </a:rPr>
              <a:t>impulzivita</a:t>
            </a:r>
            <a:r>
              <a:rPr lang="cs-CZ" dirty="0" smtClean="0">
                <a:latin typeface="Arial" panose="020B0604020202020204" pitchFamily="34" charset="0"/>
                <a:cs typeface="Arial" panose="020B0604020202020204" pitchFamily="34" charset="0"/>
              </a:rPr>
              <a:t> (sklon jednat náhle bez rozumové úvahy ze silného vnitřního popudu, bez adekvátního důvodu, jasného cíle a účelu), </a:t>
            </a:r>
            <a:r>
              <a:rPr lang="cs-CZ" u="sng" dirty="0" smtClean="0">
                <a:latin typeface="Arial" panose="020B0604020202020204" pitchFamily="34" charset="0"/>
                <a:cs typeface="Arial" panose="020B0604020202020204" pitchFamily="34" charset="0"/>
              </a:rPr>
              <a:t>vyhledávání nového</a:t>
            </a:r>
            <a:r>
              <a:rPr lang="cs-CZ" dirty="0" smtClean="0">
                <a:latin typeface="Arial" panose="020B0604020202020204" pitchFamily="34" charset="0"/>
                <a:cs typeface="Arial" panose="020B0604020202020204" pitchFamily="34" charset="0"/>
              </a:rPr>
              <a:t> (neopatrné výstřední chování, vyšší dráždivost, potřeba zažít více vzruchů k dosažení uspokojení), </a:t>
            </a:r>
            <a:r>
              <a:rPr lang="cs-CZ" u="sng" dirty="0" err="1" smtClean="0">
                <a:latin typeface="Arial" panose="020B0604020202020204" pitchFamily="34" charset="0"/>
                <a:cs typeface="Arial" panose="020B0604020202020204" pitchFamily="34" charset="0"/>
              </a:rPr>
              <a:t>disinhibovanost</a:t>
            </a:r>
            <a:r>
              <a:rPr lang="cs-CZ" dirty="0" smtClean="0">
                <a:latin typeface="Arial" panose="020B0604020202020204" pitchFamily="34" charset="0"/>
                <a:cs typeface="Arial" panose="020B0604020202020204" pitchFamily="34" charset="0"/>
              </a:rPr>
              <a:t> (tendence k uvolněnosti a ztrátě sociálních zábran, má silný hédonický rozměr)</a:t>
            </a:r>
            <a:endParaRPr lang="cs-CZ" u="sng" dirty="0" smtClean="0">
              <a:latin typeface="Arial" panose="020B0604020202020204" pitchFamily="34" charset="0"/>
              <a:cs typeface="Arial" panose="020B0604020202020204" pitchFamily="34" charset="0"/>
            </a:endParaRPr>
          </a:p>
          <a:p>
            <a:r>
              <a:rPr lang="cs-CZ" b="1" dirty="0" smtClean="0">
                <a:latin typeface="Arial" panose="020B0604020202020204" pitchFamily="34" charset="0"/>
                <a:cs typeface="Arial" panose="020B0604020202020204" pitchFamily="34" charset="0"/>
              </a:rPr>
              <a:t>Klinické: </a:t>
            </a:r>
            <a:r>
              <a:rPr lang="cs-CZ" dirty="0" smtClean="0">
                <a:latin typeface="Arial" panose="020B0604020202020204" pitchFamily="34" charset="0"/>
                <a:cs typeface="Arial" panose="020B0604020202020204" pitchFamily="34" charset="0"/>
              </a:rPr>
              <a:t>začátek v adolescenci a rané dospělosti, chronický vzorec chování s častými relapsy, napětí či vzrušení před činem a úleva po činu, bažení, tolerance, </a:t>
            </a:r>
            <a:r>
              <a:rPr lang="cs-CZ" dirty="0" err="1" smtClean="0">
                <a:latin typeface="Arial" panose="020B0604020202020204" pitchFamily="34" charset="0"/>
                <a:cs typeface="Arial" panose="020B0604020202020204" pitchFamily="34" charset="0"/>
              </a:rPr>
              <a:t>abst.příznaky</a:t>
            </a:r>
            <a:r>
              <a:rPr lang="cs-CZ" dirty="0" smtClean="0">
                <a:latin typeface="Arial" panose="020B0604020202020204" pitchFamily="34" charset="0"/>
                <a:cs typeface="Arial" panose="020B0604020202020204" pitchFamily="34" charset="0"/>
              </a:rPr>
              <a:t>/</a:t>
            </a:r>
            <a:r>
              <a:rPr lang="cs-CZ" dirty="0" err="1" smtClean="0">
                <a:latin typeface="Arial" panose="020B0604020202020204" pitchFamily="34" charset="0"/>
                <a:cs typeface="Arial" panose="020B0604020202020204" pitchFamily="34" charset="0"/>
              </a:rPr>
              <a:t>dysf</a:t>
            </a:r>
            <a:r>
              <a:rPr lang="cs-CZ" dirty="0" smtClean="0">
                <a:latin typeface="Arial" panose="020B0604020202020204" pitchFamily="34" charset="0"/>
                <a:cs typeface="Arial" panose="020B0604020202020204" pitchFamily="34" charset="0"/>
              </a:rPr>
              <a:t>. </a:t>
            </a:r>
            <a:r>
              <a:rPr lang="cs-CZ" dirty="0" err="1" smtClean="0">
                <a:latin typeface="Arial" panose="020B0604020202020204" pitchFamily="34" charset="0"/>
                <a:cs typeface="Arial" panose="020B0604020202020204" pitchFamily="34" charset="0"/>
              </a:rPr>
              <a:t>rozlady</a:t>
            </a:r>
            <a:endParaRPr lang="cs-CZ" dirty="0">
              <a:latin typeface="Arial" panose="020B0604020202020204" pitchFamily="34" charset="0"/>
              <a:cs typeface="Arial" panose="020B0604020202020204" pitchFamily="34" charset="0"/>
            </a:endParaRPr>
          </a:p>
        </p:txBody>
      </p:sp>
      <p:sp>
        <p:nvSpPr>
          <p:cNvPr id="3" name="Nadpis 2"/>
          <p:cNvSpPr>
            <a:spLocks noGrp="1"/>
          </p:cNvSpPr>
          <p:nvPr>
            <p:ph type="title"/>
          </p:nvPr>
        </p:nvSpPr>
        <p:spPr/>
        <p:txBody>
          <a:bodyPr>
            <a:normAutofit fontScale="90000"/>
          </a:bodyPr>
          <a:lstStyle/>
          <a:p>
            <a:r>
              <a:rPr lang="cs-CZ" b="1" dirty="0" smtClean="0">
                <a:latin typeface="Arial" panose="020B0604020202020204" pitchFamily="34" charset="0"/>
                <a:cs typeface="Arial" panose="020B0604020202020204" pitchFamily="34" charset="0"/>
              </a:rPr>
              <a:t>Společné znaky látkových a nelátkových závislostí</a:t>
            </a:r>
            <a:endParaRPr lang="cs-CZ"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909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sp>
        <p:nvSpPr>
          <p:cNvPr id="2" name="Text Box 1"/>
          <p:cNvSpPr txBox="1"/>
          <p:nvPr/>
        </p:nvSpPr>
        <p:spPr>
          <a:xfrm>
            <a:off x="457200" y="2924946"/>
            <a:ext cx="8077196" cy="2016224"/>
          </a:xfrm>
          <a:prstGeom prst="rect">
            <a:avLst/>
          </a:prstGeom>
          <a:noFill/>
          <a:ln>
            <a:noFill/>
          </a:ln>
        </p:spPr>
        <p:txBody>
          <a:bodyPr vert="horz" wrap="square" lIns="0" tIns="0" rIns="0" bIns="0" anchor="ctr" anchorCtr="1" compatLnSpc="1"/>
          <a:lstStyle/>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3600" b="1" i="0" u="none" strike="noStrike" kern="1200" cap="none" spc="0" baseline="0" dirty="0" smtClean="0">
                <a:solidFill>
                  <a:srgbClr val="48231E"/>
                </a:solidFill>
                <a:uFillTx/>
                <a:latin typeface="Arial"/>
              </a:rPr>
              <a:t>PREVENCE</a:t>
            </a:r>
          </a:p>
          <a:p>
            <a:pPr algn="ctr" defTabSz="449263">
              <a:spcBef>
                <a:spcPts val="9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r>
              <a:rPr lang="cs-CZ" sz="2000" b="1" dirty="0">
                <a:solidFill>
                  <a:srgbClr val="48231E"/>
                </a:solidFill>
                <a:latin typeface="Arial" panose="020B0604020202020204" pitchFamily="34" charset="0"/>
                <a:cs typeface="Arial" panose="020B0604020202020204" pitchFamily="34" charset="0"/>
              </a:rPr>
              <a:t>= soubor intervencí, jejichž cílem je zamezit či snížit výskyt a šíření rizikového chování</a:t>
            </a:r>
          </a:p>
          <a:p>
            <a:pPr marL="0" marR="0" lvl="0" indent="0" algn="ctr" defTabSz="449263" rtl="0" fontAlgn="auto" hangingPunct="1">
              <a:lnSpc>
                <a:spcPct val="125000"/>
              </a:lnSpc>
              <a:spcBef>
                <a:spcPts val="900"/>
              </a:spcBef>
              <a:spcAft>
                <a:spcPts val="0"/>
              </a:spcAft>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800" b="0" i="0" u="none" strike="noStrike" kern="0" cap="none" spc="0" baseline="0">
                <a:solidFill>
                  <a:srgbClr val="000000"/>
                </a:solidFill>
                <a:uFillTx/>
              </a:defRPr>
            </a:pPr>
            <a:endParaRPr lang="cs-CZ" sz="3600" b="1" i="0" u="none" strike="noStrike" kern="1200" cap="none" spc="0" baseline="0" dirty="0" smtClean="0">
              <a:solidFill>
                <a:srgbClr val="48231E"/>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2" name="Rectangle 2"/>
          <p:cNvSpPr txBox="1">
            <a:spLocks noGrp="1"/>
          </p:cNvSpPr>
          <p:nvPr>
            <p:ph idx="1"/>
          </p:nvPr>
        </p:nvSpPr>
        <p:spPr>
          <a:xfrm>
            <a:off x="323523" y="1700811"/>
            <a:ext cx="8469639" cy="4896538"/>
          </a:xfrm>
        </p:spPr>
        <p:txBody>
          <a:bodyPr>
            <a:normAutofit/>
          </a:bodyPr>
          <a:lstStyle/>
          <a:p>
            <a:pPr marL="1581" indent="0">
              <a:spcBef>
                <a:spcPts val="0"/>
              </a:spcBef>
              <a:buNone/>
              <a:tabLst>
                <a:tab pos="1176328" algn="l"/>
                <a:tab pos="2090728" algn="l"/>
                <a:tab pos="3005128" algn="l"/>
                <a:tab pos="3919528" algn="l"/>
                <a:tab pos="4833928" algn="l"/>
                <a:tab pos="5748328" algn="l"/>
                <a:tab pos="6662728" algn="l"/>
                <a:tab pos="7577128" algn="l"/>
                <a:tab pos="8491528" algn="l"/>
                <a:tab pos="9405928" algn="l"/>
                <a:tab pos="10320328" algn="l"/>
              </a:tabLst>
            </a:pPr>
            <a:r>
              <a:rPr lang="cs-CZ" spc="0" dirty="0" smtClean="0">
                <a:latin typeface="Arial" panose="020B0604020202020204" pitchFamily="34" charset="0"/>
                <a:cs typeface="Arial" panose="020B0604020202020204" pitchFamily="34" charset="0"/>
              </a:rPr>
              <a:t>→ </a:t>
            </a:r>
            <a:r>
              <a:rPr lang="cs-CZ" spc="0" dirty="0">
                <a:latin typeface="Arial" panose="020B0604020202020204" pitchFamily="34" charset="0"/>
                <a:cs typeface="Arial" panose="020B0604020202020204" pitchFamily="34" charset="0"/>
              </a:rPr>
              <a:t>odradit od prvního užití PL nebo ho co nejdéle </a:t>
            </a:r>
            <a:r>
              <a:rPr lang="cs-CZ" spc="0" dirty="0" smtClean="0">
                <a:latin typeface="Arial" panose="020B0604020202020204" pitchFamily="34" charset="0"/>
                <a:cs typeface="Arial" panose="020B0604020202020204" pitchFamily="34" charset="0"/>
              </a:rPr>
              <a:t>odložit</a:t>
            </a:r>
          </a:p>
          <a:p>
            <a:pPr marL="1581" indent="0">
              <a:spcBef>
                <a:spcPts val="0"/>
              </a:spcBef>
              <a:buNone/>
              <a:tabLst>
                <a:tab pos="1176328" algn="l"/>
                <a:tab pos="2090728" algn="l"/>
                <a:tab pos="3005128" algn="l"/>
                <a:tab pos="3919528" algn="l"/>
                <a:tab pos="4833928" algn="l"/>
                <a:tab pos="5748328" algn="l"/>
                <a:tab pos="6662728" algn="l"/>
                <a:tab pos="7577128" algn="l"/>
                <a:tab pos="8491528" algn="l"/>
                <a:tab pos="9405928" algn="l"/>
                <a:tab pos="10320328" algn="l"/>
              </a:tabLst>
            </a:pPr>
            <a:endParaRPr lang="cs-CZ" spc="0" dirty="0">
              <a:latin typeface="Arial" panose="020B0604020202020204" pitchFamily="34" charset="0"/>
              <a:cs typeface="Arial" panose="020B0604020202020204" pitchFamily="34" charset="0"/>
            </a:endParaRPr>
          </a:p>
          <a:p>
            <a:pPr marL="344491" lvl="0" indent="-342900">
              <a:spcBef>
                <a:spcPts val="0"/>
              </a:spcBef>
              <a:buClr>
                <a:srgbClr val="284C6A"/>
              </a:buClr>
              <a:buFont typeface="Wingdings" pitchFamily="2"/>
              <a:buChar char="Ø"/>
              <a:tabLst>
                <a:tab pos="1176338" algn="l"/>
                <a:tab pos="2090738" algn="l"/>
                <a:tab pos="3005138" algn="l"/>
                <a:tab pos="3919538" algn="l"/>
                <a:tab pos="4833938" algn="l"/>
                <a:tab pos="5748338" algn="l"/>
                <a:tab pos="6662738" algn="l"/>
                <a:tab pos="7577138" algn="l"/>
                <a:tab pos="8491538" algn="l"/>
                <a:tab pos="9405938" algn="l"/>
                <a:tab pos="10320338" algn="l"/>
              </a:tabLst>
            </a:pPr>
            <a:r>
              <a:rPr lang="cs-CZ" spc="0" dirty="0">
                <a:latin typeface="Arial" panose="020B0604020202020204" pitchFamily="34" charset="0"/>
                <a:cs typeface="Arial" panose="020B0604020202020204" pitchFamily="34" charset="0"/>
              </a:rPr>
              <a:t>preventivní programy pro školy, nízkoprahová zařízení pro děti a mládež </a:t>
            </a:r>
          </a:p>
          <a:p>
            <a:pPr marL="606420" lvl="0" indent="-604839">
              <a:spcBef>
                <a:spcPts val="0"/>
              </a:spcBef>
              <a:buNone/>
              <a:tabLst>
                <a:tab pos="1176328" algn="l"/>
                <a:tab pos="2090728" algn="l"/>
                <a:tab pos="3005128" algn="l"/>
                <a:tab pos="3919528" algn="l"/>
                <a:tab pos="4833928" algn="l"/>
                <a:tab pos="5748328" algn="l"/>
                <a:tab pos="6662728" algn="l"/>
                <a:tab pos="7577128" algn="l"/>
                <a:tab pos="8491528" algn="l"/>
                <a:tab pos="9405928" algn="l"/>
                <a:tab pos="10320328" algn="l"/>
              </a:tabLst>
            </a:pPr>
            <a:endParaRPr lang="cs-CZ" b="1" dirty="0">
              <a:latin typeface="Arial" panose="020B0604020202020204" pitchFamily="34" charset="0"/>
              <a:cs typeface="Arial" panose="020B0604020202020204" pitchFamily="34" charset="0"/>
            </a:endParaRPr>
          </a:p>
        </p:txBody>
      </p:sp>
      <p:sp>
        <p:nvSpPr>
          <p:cNvPr id="3" name="Rectangle 1"/>
          <p:cNvSpPr txBox="1">
            <a:spLocks noGrp="1"/>
          </p:cNvSpPr>
          <p:nvPr>
            <p:ph type="title"/>
          </p:nvPr>
        </p:nvSpPr>
        <p:spPr>
          <a:xfrm>
            <a:off x="457200" y="404667"/>
            <a:ext cx="8080379" cy="648071"/>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smtClean="0">
                <a:latin typeface="Arial"/>
              </a:rPr>
              <a:t>PRIMÁRNÍ PREVENCE</a:t>
            </a:r>
            <a:endParaRPr lang="cs-CZ" sz="3400"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81003" y="1719072"/>
            <a:ext cx="8407889" cy="4806272"/>
          </a:xfrm>
        </p:spPr>
        <p:txBody>
          <a:bodyPr>
            <a:noAutofit/>
          </a:bodyPr>
          <a:lstStyle/>
          <a:p>
            <a:pPr marL="357188" lvl="0" indent="-357188">
              <a:spcBef>
                <a:spcPts val="0"/>
              </a:spcBef>
              <a:buNone/>
              <a:tabLst>
                <a:tab pos="1176328" algn="l"/>
                <a:tab pos="2090728" algn="l"/>
                <a:tab pos="3005128" algn="l"/>
                <a:tab pos="3919528" algn="l"/>
                <a:tab pos="4833928" algn="l"/>
                <a:tab pos="5748328" algn="l"/>
                <a:tab pos="6662728" algn="l"/>
                <a:tab pos="7577128" algn="l"/>
                <a:tab pos="8491528" algn="l"/>
                <a:tab pos="9405928" algn="l"/>
                <a:tab pos="10320328" algn="l"/>
              </a:tabLst>
            </a:pP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předcházení vzniku, rozvoji a přetrvávání závislosti u </a:t>
            </a:r>
            <a:r>
              <a:rPr lang="cs-CZ" dirty="0" smtClean="0">
                <a:latin typeface="Arial" panose="020B0604020202020204" pitchFamily="34" charset="0"/>
                <a:cs typeface="Arial" panose="020B0604020202020204" pitchFamily="34" charset="0"/>
              </a:rPr>
              <a:t>osob, které </a:t>
            </a:r>
            <a:r>
              <a:rPr lang="cs-CZ" dirty="0">
                <a:latin typeface="Arial" panose="020B0604020202020204" pitchFamily="34" charset="0"/>
                <a:cs typeface="Arial" panose="020B0604020202020204" pitchFamily="34" charset="0"/>
              </a:rPr>
              <a:t>již PL užívají nebo se na ní staly </a:t>
            </a:r>
            <a:r>
              <a:rPr lang="cs-CZ" dirty="0" smtClean="0">
                <a:latin typeface="Arial" panose="020B0604020202020204" pitchFamily="34" charset="0"/>
                <a:cs typeface="Arial" panose="020B0604020202020204" pitchFamily="34" charset="0"/>
              </a:rPr>
              <a:t>závislými</a:t>
            </a:r>
          </a:p>
          <a:p>
            <a:pPr marL="606420" lvl="0" indent="-604839">
              <a:spcBef>
                <a:spcPts val="0"/>
              </a:spcBef>
              <a:buNone/>
              <a:tabLst>
                <a:tab pos="1176328" algn="l"/>
                <a:tab pos="2090728" algn="l"/>
                <a:tab pos="3005128" algn="l"/>
                <a:tab pos="3919528" algn="l"/>
                <a:tab pos="4833928" algn="l"/>
                <a:tab pos="5748328" algn="l"/>
                <a:tab pos="6662728" algn="l"/>
                <a:tab pos="7577128" algn="l"/>
                <a:tab pos="8491528" algn="l"/>
                <a:tab pos="9405928" algn="l"/>
                <a:tab pos="10320328" algn="l"/>
              </a:tabLst>
            </a:pPr>
            <a:endParaRPr lang="cs-CZ" dirty="0">
              <a:latin typeface="Arial" panose="020B0604020202020204" pitchFamily="34" charset="0"/>
              <a:cs typeface="Arial" panose="020B0604020202020204" pitchFamily="34" charset="0"/>
            </a:endParaRPr>
          </a:p>
          <a:p>
            <a:pPr marL="344481" indent="-342900">
              <a:spcBef>
                <a:spcPts val="0"/>
              </a:spcBef>
              <a:buClr>
                <a:srgbClr val="284C6A"/>
              </a:buClr>
              <a:tabLst>
                <a:tab pos="1176328" algn="l"/>
                <a:tab pos="2090728" algn="l"/>
                <a:tab pos="3005128" algn="l"/>
                <a:tab pos="3919528" algn="l"/>
                <a:tab pos="4833928" algn="l"/>
                <a:tab pos="5748328" algn="l"/>
                <a:tab pos="6662728" algn="l"/>
                <a:tab pos="7577128" algn="l"/>
                <a:tab pos="8491528" algn="l"/>
                <a:tab pos="9405928" algn="l"/>
                <a:tab pos="10320328" algn="l"/>
              </a:tabLst>
            </a:pPr>
            <a:r>
              <a:rPr lang="cs-CZ" b="1" dirty="0">
                <a:latin typeface="Arial" panose="020B0604020202020204" pitchFamily="34" charset="0"/>
                <a:cs typeface="Arial" panose="020B0604020202020204" pitchFamily="34" charset="0"/>
              </a:rPr>
              <a:t>včasná intervence, poradenství, léčba: </a:t>
            </a:r>
            <a:r>
              <a:rPr lang="cs-CZ" dirty="0">
                <a:latin typeface="Arial" panose="020B0604020202020204" pitchFamily="34" charset="0"/>
                <a:cs typeface="Arial" panose="020B0604020202020204" pitchFamily="34" charset="0"/>
              </a:rPr>
              <a:t>vedoucí k abstinenci, kontrolovanému užívání nebo s udržovací </a:t>
            </a:r>
            <a:r>
              <a:rPr lang="cs-CZ" dirty="0" smtClean="0">
                <a:latin typeface="Arial" panose="020B0604020202020204" pitchFamily="34" charset="0"/>
                <a:cs typeface="Arial" panose="020B0604020202020204" pitchFamily="34" charset="0"/>
              </a:rPr>
              <a:t>substitucí</a:t>
            </a:r>
          </a:p>
          <a:p>
            <a:pPr marL="617220" lvl="1" indent="-342900">
              <a:spcBef>
                <a:spcPts val="400"/>
              </a:spcBef>
              <a:buClr>
                <a:srgbClr val="4F261E"/>
              </a:buClr>
              <a:buFont typeface="Wingdings" pitchFamily="2"/>
              <a:buChar char="Ø"/>
              <a:tabLst>
                <a:tab pos="908054" algn="l"/>
                <a:tab pos="1822454" algn="l"/>
                <a:tab pos="2736854" algn="l"/>
                <a:tab pos="3651254" algn="l"/>
                <a:tab pos="4565654" algn="l"/>
                <a:tab pos="5480054" algn="l"/>
                <a:tab pos="6394454" algn="l"/>
                <a:tab pos="7308854" algn="l"/>
                <a:tab pos="8223254" algn="l"/>
                <a:tab pos="9137654" algn="l"/>
                <a:tab pos="10052054" algn="l"/>
              </a:tabLst>
            </a:pPr>
            <a:r>
              <a:rPr lang="cs-CZ" sz="2000" dirty="0" smtClean="0">
                <a:latin typeface="Arial" panose="020B0604020202020204" pitchFamily="34" charset="0"/>
                <a:cs typeface="Arial" panose="020B0604020202020204" pitchFamily="34" charset="0"/>
              </a:rPr>
              <a:t>detoxifikace</a:t>
            </a:r>
            <a:r>
              <a:rPr lang="cs-CZ" sz="2000" dirty="0">
                <a:latin typeface="Arial" panose="020B0604020202020204" pitchFamily="34" charset="0"/>
                <a:cs typeface="Arial" panose="020B0604020202020204" pitchFamily="34" charset="0"/>
              </a:rPr>
              <a:t>: detoxifikační centra/jednotky v rámci PN</a:t>
            </a:r>
          </a:p>
          <a:p>
            <a:pPr marL="617220" lvl="1" indent="-342900">
              <a:spcBef>
                <a:spcPts val="400"/>
              </a:spcBef>
              <a:buClr>
                <a:srgbClr val="4F261E"/>
              </a:buClr>
              <a:buFont typeface="Wingdings" pitchFamily="2"/>
              <a:buChar char="Ø"/>
              <a:tabLst>
                <a:tab pos="908054" algn="l"/>
                <a:tab pos="1822454" algn="l"/>
                <a:tab pos="2736854" algn="l"/>
                <a:tab pos="3651254" algn="l"/>
                <a:tab pos="4565654" algn="l"/>
                <a:tab pos="5480054" algn="l"/>
                <a:tab pos="6394454" algn="l"/>
                <a:tab pos="7308854" algn="l"/>
                <a:tab pos="8223254" algn="l"/>
                <a:tab pos="9137654" algn="l"/>
                <a:tab pos="10052054" algn="l"/>
              </a:tabLst>
            </a:pPr>
            <a:r>
              <a:rPr lang="cs-CZ" sz="2000" dirty="0">
                <a:latin typeface="Arial" panose="020B0604020202020204" pitchFamily="34" charset="0"/>
                <a:cs typeface="Arial" panose="020B0604020202020204" pitchFamily="34" charset="0"/>
              </a:rPr>
              <a:t>ambulantní léčba: farmakoterapeutická (psychiatrické ambulance, substituční centra), psychoterapeutická (poradenská centra, denní stacionáře)</a:t>
            </a:r>
          </a:p>
          <a:p>
            <a:pPr marL="617220" lvl="1" indent="-342900">
              <a:spcBef>
                <a:spcPts val="400"/>
              </a:spcBef>
              <a:buClr>
                <a:srgbClr val="4F261E"/>
              </a:buClr>
              <a:buFont typeface="Wingdings" pitchFamily="2"/>
              <a:buChar char="Ø"/>
              <a:tabLst>
                <a:tab pos="908054" algn="l"/>
                <a:tab pos="1822454" algn="l"/>
                <a:tab pos="2736854" algn="l"/>
                <a:tab pos="3651254" algn="l"/>
                <a:tab pos="4565654" algn="l"/>
                <a:tab pos="5480054" algn="l"/>
                <a:tab pos="6394454" algn="l"/>
                <a:tab pos="7308854" algn="l"/>
                <a:tab pos="8223254" algn="l"/>
                <a:tab pos="9137654" algn="l"/>
                <a:tab pos="10052054" algn="l"/>
              </a:tabLst>
            </a:pPr>
            <a:r>
              <a:rPr lang="cs-CZ" sz="2000" dirty="0">
                <a:latin typeface="Arial" panose="020B0604020202020204" pitchFamily="34" charset="0"/>
                <a:cs typeface="Arial" panose="020B0604020202020204" pitchFamily="34" charset="0"/>
              </a:rPr>
              <a:t>pobytová (rezidenční) léčba: krátkodobá a střednědobá (PN), dlouhodobá (</a:t>
            </a:r>
            <a:r>
              <a:rPr lang="cs-CZ" sz="2000" dirty="0" smtClean="0">
                <a:latin typeface="Arial" panose="020B0604020202020204" pitchFamily="34" charset="0"/>
                <a:cs typeface="Arial" panose="020B0604020202020204" pitchFamily="34" charset="0"/>
              </a:rPr>
              <a:t>TK)</a:t>
            </a:r>
          </a:p>
          <a:p>
            <a:pPr marL="45720" indent="0">
              <a:buNone/>
            </a:pPr>
            <a:endParaRPr lang="cs-CZ" dirty="0" smtClean="0">
              <a:latin typeface="Arial" panose="020B0604020202020204" pitchFamily="34" charset="0"/>
              <a:cs typeface="Arial" panose="020B0604020202020204" pitchFamily="34" charset="0"/>
            </a:endParaRPr>
          </a:p>
          <a:p>
            <a:pPr marL="388620" lvl="1" indent="-342900">
              <a:buClr>
                <a:schemeClr val="accent1"/>
              </a:buClr>
            </a:pPr>
            <a:r>
              <a:rPr lang="cs-CZ" sz="2000" dirty="0">
                <a:latin typeface="Arial" panose="020B0604020202020204" pitchFamily="34" charset="0"/>
                <a:cs typeface="Arial" panose="020B0604020202020204" pitchFamily="34" charset="0"/>
              </a:rPr>
              <a:t>svépomoc: internet, příručky, skupiny AA, AN, AG</a:t>
            </a:r>
          </a:p>
          <a:p>
            <a:pPr marL="45720" indent="0">
              <a:lnSpc>
                <a:spcPct val="110000"/>
              </a:lnSpc>
              <a:buNone/>
            </a:pPr>
            <a:endParaRPr lang="cs-CZ" dirty="0"/>
          </a:p>
        </p:txBody>
      </p:sp>
      <p:sp>
        <p:nvSpPr>
          <p:cNvPr id="3" name="Nadpis 2"/>
          <p:cNvSpPr>
            <a:spLocks noGrp="1"/>
          </p:cNvSpPr>
          <p:nvPr>
            <p:ph type="title"/>
          </p:nvPr>
        </p:nvSpPr>
        <p:spPr/>
        <p:txBody>
          <a:bodyPr/>
          <a:lstStyle/>
          <a:p>
            <a:r>
              <a:rPr lang="cs-CZ" sz="3400" b="1" dirty="0" smtClean="0">
                <a:latin typeface="Arial" panose="020B0604020202020204" pitchFamily="34" charset="0"/>
                <a:cs typeface="Arial" panose="020B0604020202020204" pitchFamily="34" charset="0"/>
              </a:rPr>
              <a:t>SEKUNDÁRNÍ prevence</a:t>
            </a:r>
            <a:endParaRPr lang="cs-CZ" sz="3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04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Slide67">
    <p:spTree>
      <p:nvGrpSpPr>
        <p:cNvPr id="1" name=""/>
        <p:cNvGrpSpPr/>
        <p:nvPr/>
      </p:nvGrpSpPr>
      <p:grpSpPr>
        <a:xfrm>
          <a:off x="0" y="0"/>
          <a:ext cx="0" cy="0"/>
          <a:chOff x="0" y="0"/>
          <a:chExt cx="0" cy="0"/>
        </a:xfrm>
      </p:grpSpPr>
      <p:sp>
        <p:nvSpPr>
          <p:cNvPr id="2" name="Rectangle 2"/>
          <p:cNvSpPr txBox="1">
            <a:spLocks noGrp="1"/>
          </p:cNvSpPr>
          <p:nvPr>
            <p:ph idx="1"/>
          </p:nvPr>
        </p:nvSpPr>
        <p:spPr>
          <a:xfrm>
            <a:off x="467541" y="1844820"/>
            <a:ext cx="8253612" cy="4608511"/>
          </a:xfrm>
        </p:spPr>
        <p:txBody>
          <a:bodyPr>
            <a:normAutofit/>
          </a:bodyPr>
          <a:lstStyle/>
          <a:p>
            <a:pPr marL="357188" lvl="0" indent="-357188">
              <a:spcBef>
                <a:spcPts val="0"/>
              </a:spcBef>
              <a:buNone/>
              <a:tabLst>
                <a:tab pos="1176328" algn="l"/>
                <a:tab pos="2090728" algn="l"/>
                <a:tab pos="3005128" algn="l"/>
                <a:tab pos="3919528" algn="l"/>
                <a:tab pos="4833928" algn="l"/>
                <a:tab pos="5748328" algn="l"/>
                <a:tab pos="6662728" algn="l"/>
                <a:tab pos="7577128" algn="l"/>
                <a:tab pos="8491528" algn="l"/>
                <a:tab pos="9405928" algn="l"/>
                <a:tab pos="10320328" algn="l"/>
              </a:tabLst>
            </a:pPr>
            <a:r>
              <a:rPr lang="cs-CZ" dirty="0" smtClean="0">
                <a:latin typeface="Arial"/>
              </a:rPr>
              <a:t>→ </a:t>
            </a:r>
            <a:r>
              <a:rPr lang="cs-CZ" dirty="0">
                <a:latin typeface="Arial"/>
              </a:rPr>
              <a:t>předcházení vážnému či trvalému zdravotnímu a sociálnímu poškození z užívání </a:t>
            </a:r>
            <a:r>
              <a:rPr lang="cs-CZ" dirty="0" smtClean="0">
                <a:latin typeface="Arial"/>
              </a:rPr>
              <a:t>PL</a:t>
            </a:r>
          </a:p>
          <a:p>
            <a:pPr marL="606420" lvl="0" indent="-604839">
              <a:spcBef>
                <a:spcPts val="0"/>
              </a:spcBef>
              <a:buNone/>
              <a:tabLst>
                <a:tab pos="1176328" algn="l"/>
                <a:tab pos="2090728" algn="l"/>
                <a:tab pos="3005128" algn="l"/>
                <a:tab pos="3919528" algn="l"/>
                <a:tab pos="4833928" algn="l"/>
                <a:tab pos="5748328" algn="l"/>
                <a:tab pos="6662728" algn="l"/>
                <a:tab pos="7577128" algn="l"/>
                <a:tab pos="8491528" algn="l"/>
                <a:tab pos="9405928" algn="l"/>
                <a:tab pos="10320328" algn="l"/>
              </a:tabLst>
            </a:pPr>
            <a:endParaRPr lang="cs-CZ" dirty="0">
              <a:latin typeface="Arial"/>
            </a:endParaRPr>
          </a:p>
          <a:p>
            <a:pPr marL="344481" indent="-342900">
              <a:spcBef>
                <a:spcPts val="0"/>
              </a:spcBef>
              <a:buClr>
                <a:srgbClr val="284C6A"/>
              </a:buClr>
              <a:tabLst>
                <a:tab pos="1176328" algn="l"/>
                <a:tab pos="2090728" algn="l"/>
                <a:tab pos="3005128" algn="l"/>
                <a:tab pos="3919528" algn="l"/>
                <a:tab pos="4833928" algn="l"/>
                <a:tab pos="5748328" algn="l"/>
                <a:tab pos="6662728" algn="l"/>
                <a:tab pos="7577128" algn="l"/>
                <a:tab pos="8491528" algn="l"/>
                <a:tab pos="9405928" algn="l"/>
                <a:tab pos="10320328" algn="l"/>
              </a:tabLst>
            </a:pPr>
            <a:r>
              <a:rPr lang="cs-CZ" b="1" dirty="0" smtClean="0">
                <a:latin typeface="Arial"/>
              </a:rPr>
              <a:t>resocializace</a:t>
            </a:r>
            <a:r>
              <a:rPr lang="cs-CZ" b="1" dirty="0">
                <a:latin typeface="Arial"/>
              </a:rPr>
              <a:t>, sociální rehabilitace</a:t>
            </a:r>
            <a:r>
              <a:rPr lang="cs-CZ" dirty="0">
                <a:latin typeface="Arial"/>
              </a:rPr>
              <a:t> u klientů, kteří prošli léčbou nebo se zapojili do substituční léčby a abstinují od </a:t>
            </a:r>
            <a:r>
              <a:rPr lang="cs-CZ" dirty="0" smtClean="0">
                <a:latin typeface="Arial"/>
              </a:rPr>
              <a:t>nelegálních drog</a:t>
            </a:r>
          </a:p>
          <a:p>
            <a:pPr marL="618811" lvl="1" indent="-342900">
              <a:spcBef>
                <a:spcPts val="0"/>
              </a:spcBef>
              <a:buClr>
                <a:srgbClr val="284C6A"/>
              </a:buClr>
              <a:buChar char="Ø"/>
              <a:tabLst>
                <a:tab pos="1176338" algn="l"/>
                <a:tab pos="2090738" algn="l"/>
                <a:tab pos="3005138" algn="l"/>
                <a:tab pos="3919538" algn="l"/>
                <a:tab pos="4833938" algn="l"/>
                <a:tab pos="5748338" algn="l"/>
                <a:tab pos="6662738" algn="l"/>
                <a:tab pos="7577138" algn="l"/>
                <a:tab pos="8491538" algn="l"/>
                <a:tab pos="9405938" algn="l"/>
                <a:tab pos="10320338" algn="l"/>
              </a:tabLst>
            </a:pPr>
            <a:r>
              <a:rPr lang="cs-CZ" sz="2000" dirty="0" smtClean="0">
                <a:latin typeface="Arial"/>
              </a:rPr>
              <a:t>doléčování (následná péče), chráněné bydlení, chráněné dílny</a:t>
            </a:r>
          </a:p>
          <a:p>
            <a:pPr marL="275911" lvl="1" indent="0">
              <a:spcBef>
                <a:spcPts val="0"/>
              </a:spcBef>
              <a:buClr>
                <a:srgbClr val="284C6A"/>
              </a:buClr>
              <a:buNone/>
              <a:tabLst>
                <a:tab pos="1176338" algn="l"/>
                <a:tab pos="2090738" algn="l"/>
                <a:tab pos="3005138" algn="l"/>
                <a:tab pos="3919538" algn="l"/>
                <a:tab pos="4833938" algn="l"/>
                <a:tab pos="5748338" algn="l"/>
                <a:tab pos="6662738" algn="l"/>
                <a:tab pos="7577138" algn="l"/>
                <a:tab pos="8491538" algn="l"/>
                <a:tab pos="9405938" algn="l"/>
                <a:tab pos="10320338" algn="l"/>
              </a:tabLst>
            </a:pPr>
            <a:endParaRPr lang="cs-CZ" sz="2000" dirty="0" smtClean="0">
              <a:latin typeface="Arial"/>
            </a:endParaRPr>
          </a:p>
          <a:p>
            <a:pPr marL="344481" indent="-342900">
              <a:spcBef>
                <a:spcPts val="0"/>
              </a:spcBef>
              <a:buClr>
                <a:srgbClr val="284C6A"/>
              </a:buClr>
              <a:tabLst>
                <a:tab pos="1176328" algn="l"/>
                <a:tab pos="2090728" algn="l"/>
                <a:tab pos="3005128" algn="l"/>
                <a:tab pos="3919528" algn="l"/>
                <a:tab pos="4833928" algn="l"/>
                <a:tab pos="5748328" algn="l"/>
                <a:tab pos="6662728" algn="l"/>
                <a:tab pos="7577128" algn="l"/>
                <a:tab pos="8491528" algn="l"/>
                <a:tab pos="9405928" algn="l"/>
                <a:tab pos="10320328" algn="l"/>
              </a:tabLst>
            </a:pPr>
            <a:r>
              <a:rPr lang="cs-CZ" dirty="0" smtClean="0">
                <a:latin typeface="Arial"/>
              </a:rPr>
              <a:t>intervence </a:t>
            </a:r>
            <a:r>
              <a:rPr lang="cs-CZ" dirty="0">
                <a:latin typeface="Arial"/>
              </a:rPr>
              <a:t>u klientů, kteří aktuálně drogy užívají = </a:t>
            </a:r>
            <a:r>
              <a:rPr lang="cs-CZ" b="1" dirty="0" err="1">
                <a:latin typeface="Arial"/>
              </a:rPr>
              <a:t>harm</a:t>
            </a:r>
            <a:r>
              <a:rPr lang="cs-CZ" b="1" dirty="0">
                <a:latin typeface="Arial"/>
              </a:rPr>
              <a:t> </a:t>
            </a:r>
            <a:r>
              <a:rPr lang="cs-CZ" b="1" dirty="0" err="1">
                <a:latin typeface="Arial"/>
              </a:rPr>
              <a:t>reduction</a:t>
            </a:r>
            <a:r>
              <a:rPr lang="cs-CZ" b="1" dirty="0">
                <a:latin typeface="Arial"/>
              </a:rPr>
              <a:t> </a:t>
            </a:r>
            <a:r>
              <a:rPr lang="cs-CZ" dirty="0">
                <a:latin typeface="Arial"/>
              </a:rPr>
              <a:t>(snížení zdravotních rizik)</a:t>
            </a:r>
          </a:p>
          <a:p>
            <a:pPr marL="618811" lvl="1" indent="-342900">
              <a:spcBef>
                <a:spcPts val="0"/>
              </a:spcBef>
              <a:buClr>
                <a:srgbClr val="284C6A"/>
              </a:buClr>
              <a:buChar char="Ø"/>
              <a:tabLst>
                <a:tab pos="1176338" algn="l"/>
                <a:tab pos="2090738" algn="l"/>
                <a:tab pos="3005138" algn="l"/>
                <a:tab pos="3919538" algn="l"/>
                <a:tab pos="4833938" algn="l"/>
                <a:tab pos="5748338" algn="l"/>
                <a:tab pos="6662738" algn="l"/>
                <a:tab pos="7577138" algn="l"/>
                <a:tab pos="8491538" algn="l"/>
                <a:tab pos="9405938" algn="l"/>
                <a:tab pos="10320338" algn="l"/>
              </a:tabLst>
            </a:pPr>
            <a:r>
              <a:rPr lang="cs-CZ" sz="2000" dirty="0" smtClean="0">
                <a:latin typeface="Arial"/>
              </a:rPr>
              <a:t>terénní </a:t>
            </a:r>
            <a:r>
              <a:rPr lang="cs-CZ" sz="2000" dirty="0">
                <a:latin typeface="Arial"/>
              </a:rPr>
              <a:t>programy, </a:t>
            </a:r>
            <a:r>
              <a:rPr lang="cs-CZ" sz="2000" dirty="0" smtClean="0">
                <a:latin typeface="Arial"/>
              </a:rPr>
              <a:t>nízkoprahová kontaktní centra</a:t>
            </a:r>
          </a:p>
          <a:p>
            <a:pPr marL="275911" lvl="1" indent="0">
              <a:spcBef>
                <a:spcPts val="0"/>
              </a:spcBef>
              <a:buClr>
                <a:srgbClr val="284C6A"/>
              </a:buClr>
              <a:buNone/>
              <a:tabLst>
                <a:tab pos="1176338" algn="l"/>
                <a:tab pos="2090738" algn="l"/>
                <a:tab pos="3005138" algn="l"/>
                <a:tab pos="3919538" algn="l"/>
                <a:tab pos="4833938" algn="l"/>
                <a:tab pos="5748338" algn="l"/>
                <a:tab pos="6662738" algn="l"/>
                <a:tab pos="7577138" algn="l"/>
                <a:tab pos="8491538" algn="l"/>
                <a:tab pos="9405938" algn="l"/>
                <a:tab pos="10320338" algn="l"/>
              </a:tabLst>
            </a:pPr>
            <a:endParaRPr lang="cs-CZ" sz="2000" dirty="0" smtClean="0">
              <a:latin typeface="Arial"/>
            </a:endParaRPr>
          </a:p>
          <a:p>
            <a:pPr marL="275911" lvl="1" indent="0">
              <a:spcBef>
                <a:spcPts val="0"/>
              </a:spcBef>
              <a:buClr>
                <a:srgbClr val="284C6A"/>
              </a:buClr>
              <a:buNone/>
              <a:tabLst>
                <a:tab pos="1176338" algn="l"/>
                <a:tab pos="2090738" algn="l"/>
                <a:tab pos="3005138" algn="l"/>
                <a:tab pos="3919538" algn="l"/>
                <a:tab pos="4833938" algn="l"/>
                <a:tab pos="5748338" algn="l"/>
                <a:tab pos="6662738" algn="l"/>
                <a:tab pos="7577138" algn="l"/>
                <a:tab pos="8491538" algn="l"/>
                <a:tab pos="9405938" algn="l"/>
                <a:tab pos="10320338" algn="l"/>
              </a:tabLst>
            </a:pPr>
            <a:endParaRPr lang="cs-CZ" sz="2000" dirty="0">
              <a:latin typeface="Arial"/>
            </a:endParaRPr>
          </a:p>
          <a:p>
            <a:pPr marL="1581" lvl="0" indent="0">
              <a:lnSpc>
                <a:spcPct val="70000"/>
              </a:lnSpc>
              <a:spcBef>
                <a:spcPts val="0"/>
              </a:spcBef>
              <a:buClr>
                <a:srgbClr val="284C6A"/>
              </a:buClr>
              <a:buNone/>
              <a:tabLst>
                <a:tab pos="1176328" algn="l"/>
                <a:tab pos="2090728" algn="l"/>
                <a:tab pos="3005128" algn="l"/>
                <a:tab pos="3919528" algn="l"/>
                <a:tab pos="4833928" algn="l"/>
                <a:tab pos="5748328" algn="l"/>
                <a:tab pos="6662728" algn="l"/>
                <a:tab pos="7577128" algn="l"/>
                <a:tab pos="8491528" algn="l"/>
                <a:tab pos="9405928" algn="l"/>
                <a:tab pos="10320328" algn="l"/>
              </a:tabLst>
            </a:pPr>
            <a:endParaRPr lang="cs-CZ" dirty="0">
              <a:latin typeface="Arial"/>
            </a:endParaRPr>
          </a:p>
          <a:p>
            <a:pPr marL="1591" lvl="0" indent="0">
              <a:lnSpc>
                <a:spcPct val="70000"/>
              </a:lnSpc>
              <a:spcBef>
                <a:spcPts val="0"/>
              </a:spcBef>
              <a:buNone/>
              <a:tabLst>
                <a:tab pos="1176338" algn="l"/>
                <a:tab pos="2090738" algn="l"/>
                <a:tab pos="3005138" algn="l"/>
                <a:tab pos="3919538" algn="l"/>
                <a:tab pos="4833938" algn="l"/>
                <a:tab pos="5748338" algn="l"/>
                <a:tab pos="6662738" algn="l"/>
                <a:tab pos="7577138" algn="l"/>
                <a:tab pos="8491538" algn="l"/>
                <a:tab pos="9405938" algn="l"/>
                <a:tab pos="10320338" algn="l"/>
              </a:tabLst>
            </a:pPr>
            <a:endParaRPr lang="cs-CZ" dirty="0">
              <a:latin typeface="Arial"/>
            </a:endParaRPr>
          </a:p>
        </p:txBody>
      </p:sp>
      <p:sp>
        <p:nvSpPr>
          <p:cNvPr id="3" name="Rectangle 1"/>
          <p:cNvSpPr txBox="1">
            <a:spLocks noGrp="1"/>
          </p:cNvSpPr>
          <p:nvPr>
            <p:ph type="title"/>
          </p:nvPr>
        </p:nvSpPr>
        <p:spPr>
          <a:xfrm>
            <a:off x="457200" y="548676"/>
            <a:ext cx="8080379" cy="648071"/>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smtClean="0">
                <a:latin typeface="Arial"/>
              </a:rPr>
              <a:t>TERCIÁRNÍ Prevence</a:t>
            </a:r>
            <a:endParaRPr lang="cs-CZ" sz="3400"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Rectangle 2"/>
          <p:cNvSpPr txBox="1">
            <a:spLocks noGrp="1"/>
          </p:cNvSpPr>
          <p:nvPr>
            <p:ph idx="1"/>
          </p:nvPr>
        </p:nvSpPr>
        <p:spPr>
          <a:xfrm>
            <a:off x="467544" y="1772816"/>
            <a:ext cx="8280920" cy="4752528"/>
          </a:xfrm>
        </p:spPr>
        <p:txBody>
          <a:bodyPr>
            <a:noAutofit/>
          </a:bodyPr>
          <a:lstStyle/>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1500" dirty="0">
                <a:latin typeface="Arial" panose="020B0604020202020204" pitchFamily="34" charset="0"/>
                <a:cs typeface="Arial" panose="020B0604020202020204" pitchFamily="34" charset="0"/>
              </a:rPr>
              <a:t>Kalina, K. a kol. (2008). Základy klinické </a:t>
            </a:r>
            <a:r>
              <a:rPr lang="cs-CZ" sz="1500" dirty="0" err="1">
                <a:latin typeface="Arial" panose="020B0604020202020204" pitchFamily="34" charset="0"/>
                <a:cs typeface="Arial" panose="020B0604020202020204" pitchFamily="34" charset="0"/>
              </a:rPr>
              <a:t>adiktologie</a:t>
            </a:r>
            <a:r>
              <a:rPr lang="cs-CZ" sz="1500" dirty="0">
                <a:latin typeface="Arial" panose="020B0604020202020204" pitchFamily="34" charset="0"/>
                <a:cs typeface="Arial" panose="020B0604020202020204" pitchFamily="34" charset="0"/>
              </a:rPr>
              <a:t>. Praha: </a:t>
            </a:r>
            <a:r>
              <a:rPr lang="cs-CZ" sz="1500" dirty="0" err="1">
                <a:latin typeface="Arial" panose="020B0604020202020204" pitchFamily="34" charset="0"/>
                <a:cs typeface="Arial" panose="020B0604020202020204" pitchFamily="34" charset="0"/>
              </a:rPr>
              <a:t>Grada</a:t>
            </a:r>
            <a:r>
              <a:rPr lang="cs-CZ" sz="1500" dirty="0">
                <a:latin typeface="Arial" panose="020B0604020202020204" pitchFamily="34" charset="0"/>
                <a:cs typeface="Arial" panose="020B0604020202020204" pitchFamily="34" charset="0"/>
              </a:rPr>
              <a:t>. </a:t>
            </a: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1500" dirty="0" smtClean="0">
                <a:latin typeface="Arial" panose="020B0604020202020204" pitchFamily="34" charset="0"/>
                <a:cs typeface="Arial" panose="020B0604020202020204" pitchFamily="34" charset="0"/>
              </a:rPr>
              <a:t>Millerová</a:t>
            </a:r>
            <a:r>
              <a:rPr lang="cs-CZ" sz="1500" dirty="0">
                <a:latin typeface="Arial" panose="020B0604020202020204" pitchFamily="34" charset="0"/>
                <a:cs typeface="Arial" panose="020B0604020202020204" pitchFamily="34" charset="0"/>
              </a:rPr>
              <a:t>, G. (2011). </a:t>
            </a:r>
            <a:r>
              <a:rPr lang="cs-CZ" sz="1500" dirty="0" err="1">
                <a:latin typeface="Arial" panose="020B0604020202020204" pitchFamily="34" charset="0"/>
                <a:cs typeface="Arial" panose="020B0604020202020204" pitchFamily="34" charset="0"/>
              </a:rPr>
              <a:t>Adiktologické</a:t>
            </a:r>
            <a:r>
              <a:rPr lang="cs-CZ" sz="1500" dirty="0">
                <a:latin typeface="Arial" panose="020B0604020202020204" pitchFamily="34" charset="0"/>
                <a:cs typeface="Arial" panose="020B0604020202020204" pitchFamily="34" charset="0"/>
              </a:rPr>
              <a:t> poradenství. Praha: </a:t>
            </a:r>
            <a:r>
              <a:rPr lang="cs-CZ" sz="1500" dirty="0" err="1">
                <a:latin typeface="Arial" panose="020B0604020202020204" pitchFamily="34" charset="0"/>
                <a:cs typeface="Arial" panose="020B0604020202020204" pitchFamily="34" charset="0"/>
              </a:rPr>
              <a:t>Galén</a:t>
            </a:r>
            <a:r>
              <a:rPr lang="cs-CZ" sz="1500" dirty="0">
                <a:latin typeface="Arial" panose="020B0604020202020204" pitchFamily="34" charset="0"/>
                <a:cs typeface="Arial" panose="020B0604020202020204" pitchFamily="34" charset="0"/>
              </a:rPr>
              <a:t>.</a:t>
            </a: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1500" dirty="0" err="1" smtClean="0">
                <a:latin typeface="Arial" panose="020B0604020202020204" pitchFamily="34" charset="0"/>
                <a:cs typeface="Arial" panose="020B0604020202020204" pitchFamily="34" charset="0"/>
              </a:rPr>
              <a:t>Mravčík</a:t>
            </a:r>
            <a:r>
              <a:rPr lang="cs-CZ" sz="1500" dirty="0" smtClean="0">
                <a:latin typeface="Arial" panose="020B0604020202020204" pitchFamily="34" charset="0"/>
                <a:cs typeface="Arial" panose="020B0604020202020204" pitchFamily="34" charset="0"/>
              </a:rPr>
              <a:t>, V. a kol. (2018). </a:t>
            </a:r>
            <a:r>
              <a:rPr lang="cs-CZ" sz="1500" dirty="0">
                <a:latin typeface="Arial" panose="020B0604020202020204" pitchFamily="34" charset="0"/>
                <a:cs typeface="Arial" panose="020B0604020202020204" pitchFamily="34" charset="0"/>
              </a:rPr>
              <a:t>Výroční zpráva o stavu ve věcech </a:t>
            </a:r>
            <a:r>
              <a:rPr lang="cs-CZ" sz="1500" dirty="0" smtClean="0">
                <a:latin typeface="Arial" panose="020B0604020202020204" pitchFamily="34" charset="0"/>
                <a:cs typeface="Arial" panose="020B0604020202020204" pitchFamily="34" charset="0"/>
              </a:rPr>
              <a:t>drog v</a:t>
            </a:r>
            <a:r>
              <a:rPr lang="cs-CZ" sz="1500" dirty="0">
                <a:latin typeface="Arial" panose="020B0604020202020204" pitchFamily="34" charset="0"/>
                <a:cs typeface="Arial" panose="020B0604020202020204" pitchFamily="34" charset="0"/>
              </a:rPr>
              <a:t> České republice v roce </a:t>
            </a:r>
            <a:r>
              <a:rPr lang="cs-CZ" sz="1500" dirty="0" smtClean="0">
                <a:latin typeface="Arial" panose="020B0604020202020204" pitchFamily="34" charset="0"/>
                <a:cs typeface="Arial" panose="020B0604020202020204" pitchFamily="34" charset="0"/>
              </a:rPr>
              <a:t>2017. Praha</a:t>
            </a:r>
            <a:r>
              <a:rPr lang="cs-CZ" sz="1500" dirty="0">
                <a:latin typeface="Arial" panose="020B0604020202020204" pitchFamily="34" charset="0"/>
                <a:cs typeface="Arial" panose="020B0604020202020204" pitchFamily="34" charset="0"/>
              </a:rPr>
              <a:t>: Úřad </a:t>
            </a:r>
            <a:r>
              <a:rPr lang="cs-CZ" sz="1500" dirty="0" smtClean="0">
                <a:latin typeface="Arial" panose="020B0604020202020204" pitchFamily="34" charset="0"/>
                <a:cs typeface="Arial" panose="020B0604020202020204" pitchFamily="34" charset="0"/>
              </a:rPr>
              <a:t>vlády ČR. </a:t>
            </a: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1500" dirty="0" smtClean="0">
                <a:latin typeface="Arial" panose="020B0604020202020204" pitchFamily="34" charset="0"/>
                <a:cs typeface="Arial" panose="020B0604020202020204" pitchFamily="34" charset="0"/>
              </a:rPr>
              <a:t>Smolík, P. (2002). Duševní a behaviorální poruchy. Praha: 	MAXDORF.</a:t>
            </a: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1500" dirty="0" smtClean="0">
                <a:latin typeface="Arial" panose="020B0604020202020204" pitchFamily="34" charset="0"/>
                <a:cs typeface="Arial" panose="020B0604020202020204" pitchFamily="34" charset="0"/>
              </a:rPr>
              <a:t>Třešňák</a:t>
            </a:r>
            <a:r>
              <a:rPr lang="cs-CZ" sz="1500" dirty="0">
                <a:latin typeface="Arial" panose="020B0604020202020204" pitchFamily="34" charset="0"/>
                <a:cs typeface="Arial" panose="020B0604020202020204" pitchFamily="34" charset="0"/>
              </a:rPr>
              <a:t>, P. (2015). Drogy, které léčí. </a:t>
            </a:r>
            <a:r>
              <a:rPr lang="cs-CZ" sz="1500" dirty="0" smtClean="0">
                <a:latin typeface="Arial" panose="020B0604020202020204" pitchFamily="34" charset="0"/>
                <a:cs typeface="Arial" panose="020B0604020202020204" pitchFamily="34" charset="0"/>
              </a:rPr>
              <a:t>Respekt.</a:t>
            </a: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1500" dirty="0" smtClean="0">
                <a:latin typeface="Arial" panose="020B0604020202020204" pitchFamily="34" charset="0"/>
                <a:cs typeface="Arial" panose="020B0604020202020204" pitchFamily="34" charset="0"/>
              </a:rPr>
              <a:t>Vacek, J., Vondráčková, P. (2014). Behaviorální závislosti: klasifikace, fenomenologie, prevalence a terapie. Česká a slovenská psychiatrie, 110, 3, 144-150. </a:t>
            </a: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1500" dirty="0" smtClean="0">
                <a:solidFill>
                  <a:schemeClr val="tx1"/>
                </a:solidFill>
                <a:latin typeface="Arial" panose="020B0604020202020204" pitchFamily="34" charset="0"/>
                <a:cs typeface="Arial" panose="020B0604020202020204" pitchFamily="34" charset="0"/>
                <a:hlinkClick r:id="rId3"/>
              </a:rPr>
              <a:t>www.adiktologie.cz</a:t>
            </a:r>
            <a:r>
              <a:rPr lang="cs-CZ" sz="1500" dirty="0" smtClean="0">
                <a:solidFill>
                  <a:schemeClr val="tx1"/>
                </a:solidFill>
                <a:latin typeface="Arial" panose="020B0604020202020204" pitchFamily="34" charset="0"/>
                <a:cs typeface="Arial" panose="020B0604020202020204" pitchFamily="34" charset="0"/>
              </a:rPr>
              <a:t>, </a:t>
            </a:r>
            <a:r>
              <a:rPr lang="cs-CZ" sz="1500" dirty="0" smtClean="0">
                <a:solidFill>
                  <a:schemeClr val="tx1"/>
                </a:solidFill>
                <a:latin typeface="Arial" panose="020B0604020202020204" pitchFamily="34" charset="0"/>
                <a:cs typeface="Arial" panose="020B0604020202020204" pitchFamily="34" charset="0"/>
                <a:hlinkClick r:id="rId4"/>
              </a:rPr>
              <a:t>www.drogy-info.cz</a:t>
            </a:r>
            <a:endParaRPr lang="cs-CZ" sz="1500" dirty="0" smtClean="0">
              <a:solidFill>
                <a:schemeClr val="tx1"/>
              </a:solidFill>
              <a:latin typeface="Arial" panose="020B0604020202020204" pitchFamily="34" charset="0"/>
              <a:cs typeface="Arial" panose="020B0604020202020204" pitchFamily="34" charset="0"/>
            </a:endParaRP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r>
              <a:rPr lang="cs-CZ" sz="1500" b="1" dirty="0" smtClean="0">
                <a:latin typeface="Arial" panose="020B0604020202020204" pitchFamily="34" charset="0"/>
                <a:cs typeface="Arial" panose="020B0604020202020204" pitchFamily="34" charset="0"/>
              </a:rPr>
              <a:t>Další doporučená literatura: </a:t>
            </a:r>
            <a:endParaRPr lang="cs-CZ" sz="1500" b="1" dirty="0">
              <a:latin typeface="Arial" panose="020B0604020202020204" pitchFamily="34" charset="0"/>
              <a:cs typeface="Arial" panose="020B0604020202020204" pitchFamily="34" charset="0"/>
            </a:endParaRPr>
          </a:p>
          <a:p>
            <a:pPr marL="45720" indent="0">
              <a:buNone/>
            </a:pPr>
            <a:r>
              <a:rPr lang="cs-CZ" sz="1500" dirty="0" smtClean="0">
                <a:latin typeface="Arial" panose="020B0604020202020204" pitchFamily="34" charset="0"/>
                <a:cs typeface="Arial" panose="020B0604020202020204" pitchFamily="34" charset="0"/>
              </a:rPr>
              <a:t>Kalina</a:t>
            </a:r>
            <a:r>
              <a:rPr lang="cs-CZ" sz="1500" dirty="0">
                <a:latin typeface="Arial" panose="020B0604020202020204" pitchFamily="34" charset="0"/>
                <a:cs typeface="Arial" panose="020B0604020202020204" pitchFamily="34" charset="0"/>
              </a:rPr>
              <a:t>, K. (2013). Psychoterapeutické systémy a jejich uplatnění v </a:t>
            </a:r>
            <a:r>
              <a:rPr lang="cs-CZ" sz="1500" dirty="0" err="1">
                <a:latin typeface="Arial" panose="020B0604020202020204" pitchFamily="34" charset="0"/>
                <a:cs typeface="Arial" panose="020B0604020202020204" pitchFamily="34" charset="0"/>
              </a:rPr>
              <a:t>adiktologii</a:t>
            </a:r>
            <a:r>
              <a:rPr lang="cs-CZ" sz="1500" dirty="0">
                <a:latin typeface="Arial" panose="020B0604020202020204" pitchFamily="34" charset="0"/>
                <a:cs typeface="Arial" panose="020B0604020202020204" pitchFamily="34" charset="0"/>
              </a:rPr>
              <a:t>. </a:t>
            </a:r>
            <a:r>
              <a:rPr lang="cs-CZ" sz="1500" dirty="0" smtClean="0">
                <a:latin typeface="Arial" panose="020B0604020202020204" pitchFamily="34" charset="0"/>
                <a:cs typeface="Arial" panose="020B0604020202020204" pitchFamily="34" charset="0"/>
              </a:rPr>
              <a:t>	Praha</a:t>
            </a:r>
            <a:r>
              <a:rPr lang="cs-CZ" sz="1500" dirty="0">
                <a:latin typeface="Arial" panose="020B0604020202020204" pitchFamily="34" charset="0"/>
                <a:cs typeface="Arial" panose="020B0604020202020204" pitchFamily="34" charset="0"/>
              </a:rPr>
              <a:t>: </a:t>
            </a:r>
            <a:r>
              <a:rPr lang="cs-CZ" sz="1500" dirty="0" err="1">
                <a:latin typeface="Arial" panose="020B0604020202020204" pitchFamily="34" charset="0"/>
                <a:cs typeface="Arial" panose="020B0604020202020204" pitchFamily="34" charset="0"/>
              </a:rPr>
              <a:t>Grada</a:t>
            </a:r>
            <a:r>
              <a:rPr lang="cs-CZ" sz="1500" dirty="0">
                <a:latin typeface="Arial" panose="020B0604020202020204" pitchFamily="34" charset="0"/>
                <a:cs typeface="Arial" panose="020B0604020202020204" pitchFamily="34" charset="0"/>
              </a:rPr>
              <a:t>. </a:t>
            </a:r>
          </a:p>
          <a:p>
            <a:pPr marL="45720" indent="0">
              <a:buNone/>
            </a:pPr>
            <a:r>
              <a:rPr lang="cs-CZ" sz="1500" dirty="0">
                <a:latin typeface="Arial" panose="020B0604020202020204" pitchFamily="34" charset="0"/>
                <a:cs typeface="Arial" panose="020B0604020202020204" pitchFamily="34" charset="0"/>
              </a:rPr>
              <a:t>Miller, W. R., </a:t>
            </a:r>
            <a:r>
              <a:rPr lang="cs-CZ" sz="1500" dirty="0" err="1">
                <a:latin typeface="Arial" panose="020B0604020202020204" pitchFamily="34" charset="0"/>
                <a:cs typeface="Arial" panose="020B0604020202020204" pitchFamily="34" charset="0"/>
              </a:rPr>
              <a:t>Rollnick</a:t>
            </a:r>
            <a:r>
              <a:rPr lang="cs-CZ" sz="1500" dirty="0">
                <a:latin typeface="Arial" panose="020B0604020202020204" pitchFamily="34" charset="0"/>
                <a:cs typeface="Arial" panose="020B0604020202020204" pitchFamily="34" charset="0"/>
              </a:rPr>
              <a:t>, S. (2003). Motivační rozhovory. </a:t>
            </a:r>
            <a:r>
              <a:rPr lang="cs-CZ" sz="1500" dirty="0" smtClean="0">
                <a:latin typeface="Arial" panose="020B0604020202020204" pitchFamily="34" charset="0"/>
                <a:cs typeface="Arial" panose="020B0604020202020204" pitchFamily="34" charset="0"/>
              </a:rPr>
              <a:t>Tišnov</a:t>
            </a:r>
            <a:r>
              <a:rPr lang="cs-CZ" sz="1500" dirty="0">
                <a:latin typeface="Arial" panose="020B0604020202020204" pitchFamily="34" charset="0"/>
                <a:cs typeface="Arial" panose="020B0604020202020204" pitchFamily="34" charset="0"/>
              </a:rPr>
              <a:t>: SCAN. </a:t>
            </a:r>
          </a:p>
          <a:p>
            <a:pPr marL="45720" indent="0">
              <a:buNone/>
            </a:pPr>
            <a:r>
              <a:rPr lang="cs-CZ" sz="1500" dirty="0" smtClean="0">
                <a:latin typeface="Arial" panose="020B0604020202020204" pitchFamily="34" charset="0"/>
                <a:cs typeface="Arial" panose="020B0604020202020204" pitchFamily="34" charset="0"/>
              </a:rPr>
              <a:t>Nešpor</a:t>
            </a:r>
            <a:r>
              <a:rPr lang="cs-CZ" sz="1500" dirty="0">
                <a:latin typeface="Arial" panose="020B0604020202020204" pitchFamily="34" charset="0"/>
                <a:cs typeface="Arial" panose="020B0604020202020204" pitchFamily="34" charset="0"/>
              </a:rPr>
              <a:t>, K. (</a:t>
            </a:r>
            <a:r>
              <a:rPr lang="cs-CZ" sz="1500" dirty="0" smtClean="0">
                <a:latin typeface="Arial" panose="020B0604020202020204" pitchFamily="34" charset="0"/>
                <a:cs typeface="Arial" panose="020B0604020202020204" pitchFamily="34" charset="0"/>
              </a:rPr>
              <a:t>2017</a:t>
            </a:r>
            <a:r>
              <a:rPr lang="cs-CZ" sz="1500" dirty="0">
                <a:latin typeface="Arial" panose="020B0604020202020204" pitchFamily="34" charset="0"/>
                <a:cs typeface="Arial" panose="020B0604020202020204" pitchFamily="34" charset="0"/>
              </a:rPr>
              <a:t>). Návykové chování a závislost. Praha: Portál. </a:t>
            </a:r>
          </a:p>
          <a:p>
            <a:pPr marL="45720" indent="0">
              <a:buNone/>
            </a:pPr>
            <a:r>
              <a:rPr lang="cs-CZ" sz="1500" dirty="0" err="1">
                <a:latin typeface="Arial" panose="020B0604020202020204" pitchFamily="34" charset="0"/>
                <a:cs typeface="Arial" panose="020B0604020202020204" pitchFamily="34" charset="0"/>
              </a:rPr>
              <a:t>Rohr</a:t>
            </a:r>
            <a:r>
              <a:rPr lang="cs-CZ" sz="1500" dirty="0">
                <a:latin typeface="Arial" panose="020B0604020202020204" pitchFamily="34" charset="0"/>
                <a:cs typeface="Arial" panose="020B0604020202020204" pitchFamily="34" charset="0"/>
              </a:rPr>
              <a:t>, H. </a:t>
            </a:r>
            <a:r>
              <a:rPr lang="cs-CZ" sz="1500" dirty="0" smtClean="0">
                <a:latin typeface="Arial" panose="020B0604020202020204" pitchFamily="34" charset="0"/>
                <a:cs typeface="Arial" panose="020B0604020202020204" pitchFamily="34" charset="0"/>
              </a:rPr>
              <a:t>(2015</a:t>
            </a:r>
            <a:r>
              <a:rPr lang="cs-CZ" sz="1500" dirty="0">
                <a:latin typeface="Arial" panose="020B0604020202020204" pitchFamily="34" charset="0"/>
                <a:cs typeface="Arial" panose="020B0604020202020204" pitchFamily="34" charset="0"/>
              </a:rPr>
              <a:t>). Závislost. Jak jí porozumět a jak ji překonat. Praha: Portál. </a:t>
            </a:r>
          </a:p>
          <a:p>
            <a:pPr marL="45720" indent="0">
              <a:buNone/>
            </a:pPr>
            <a:r>
              <a:rPr lang="cs-CZ" sz="1500" dirty="0" err="1">
                <a:latin typeface="Arial" panose="020B0604020202020204" pitchFamily="34" charset="0"/>
                <a:cs typeface="Arial" panose="020B0604020202020204" pitchFamily="34" charset="0"/>
              </a:rPr>
              <a:t>Rotgers</a:t>
            </a:r>
            <a:r>
              <a:rPr lang="cs-CZ" sz="1500" dirty="0">
                <a:latin typeface="Arial" panose="020B0604020202020204" pitchFamily="34" charset="0"/>
                <a:cs typeface="Arial" panose="020B0604020202020204" pitchFamily="34" charset="0"/>
              </a:rPr>
              <a:t>, F. </a:t>
            </a:r>
            <a:r>
              <a:rPr lang="cs-CZ" sz="1500" dirty="0" smtClean="0">
                <a:latin typeface="Arial" panose="020B0604020202020204" pitchFamily="34" charset="0"/>
                <a:cs typeface="Arial" panose="020B0604020202020204" pitchFamily="34" charset="0"/>
              </a:rPr>
              <a:t>(1999). </a:t>
            </a:r>
            <a:r>
              <a:rPr lang="cs-CZ" sz="1500" dirty="0">
                <a:latin typeface="Arial" panose="020B0604020202020204" pitchFamily="34" charset="0"/>
                <a:cs typeface="Arial" panose="020B0604020202020204" pitchFamily="34" charset="0"/>
              </a:rPr>
              <a:t>Léčba drogových závislostí. Praha: </a:t>
            </a:r>
            <a:r>
              <a:rPr lang="cs-CZ" sz="1500" dirty="0" err="1">
                <a:latin typeface="Arial" panose="020B0604020202020204" pitchFamily="34" charset="0"/>
                <a:cs typeface="Arial" panose="020B0604020202020204" pitchFamily="34" charset="0"/>
              </a:rPr>
              <a:t>Grada</a:t>
            </a:r>
            <a:r>
              <a:rPr lang="cs-CZ" sz="1500" dirty="0">
                <a:latin typeface="Arial" panose="020B0604020202020204" pitchFamily="34" charset="0"/>
                <a:cs typeface="Arial" panose="020B0604020202020204" pitchFamily="34" charset="0"/>
              </a:rPr>
              <a:t>.</a:t>
            </a: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endParaRPr lang="cs-CZ" sz="1500" dirty="0">
              <a:latin typeface="Arial" pitchFamily="34"/>
              <a:cs typeface="Arial" pitchFamily="34"/>
            </a:endParaRPr>
          </a:p>
          <a:p>
            <a:pPr lvl="0" indent="-338135">
              <a:buNone/>
              <a:tabLst>
                <a:tab pos="912808" algn="l"/>
                <a:tab pos="1827208" algn="l"/>
                <a:tab pos="2741608" algn="l"/>
                <a:tab pos="3656008" algn="l"/>
                <a:tab pos="4570408" algn="l"/>
                <a:tab pos="5484808" algn="l"/>
                <a:tab pos="6399208" algn="l"/>
                <a:tab pos="7313608" algn="l"/>
                <a:tab pos="8228008" algn="l"/>
                <a:tab pos="9142408" algn="l"/>
                <a:tab pos="10056808" algn="l"/>
              </a:tabLst>
            </a:pPr>
            <a:endParaRPr lang="cs-CZ" sz="1500" dirty="0">
              <a:latin typeface="Arial" pitchFamily="34"/>
              <a:cs typeface="Arial" pitchFamily="34"/>
            </a:endParaRPr>
          </a:p>
        </p:txBody>
      </p:sp>
      <p:sp>
        <p:nvSpPr>
          <p:cNvPr id="3" name="Rectangle 1"/>
          <p:cNvSpPr txBox="1">
            <a:spLocks noGrp="1"/>
          </p:cNvSpPr>
          <p:nvPr>
            <p:ph type="title"/>
          </p:nvPr>
        </p:nvSpPr>
        <p:spPr>
          <a:xfrm>
            <a:off x="539550" y="548676"/>
            <a:ext cx="8080379" cy="728657"/>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400" b="1" dirty="0" smtClean="0">
                <a:latin typeface="Arial"/>
              </a:rPr>
              <a:t>Použité zdroje</a:t>
            </a:r>
            <a:endParaRPr lang="cs-CZ" sz="3400"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Rectangle 1"/>
          <p:cNvSpPr txBox="1">
            <a:spLocks noGrp="1"/>
          </p:cNvSpPr>
          <p:nvPr>
            <p:ph type="title" idx="4294967295"/>
          </p:nvPr>
        </p:nvSpPr>
        <p:spPr>
          <a:xfrm>
            <a:off x="755576" y="2276872"/>
            <a:ext cx="7859712" cy="2665413"/>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dirty="0">
                <a:solidFill>
                  <a:srgbClr val="48231E"/>
                </a:solidFill>
                <a:latin typeface="Arial" pitchFamily="34"/>
                <a:cs typeface="Arial" pitchFamily="34"/>
              </a:rPr>
              <a:t>Děkuji vám za </a:t>
            </a:r>
            <a:r>
              <a:rPr lang="cs-CZ" b="1" dirty="0" smtClean="0">
                <a:solidFill>
                  <a:srgbClr val="48231E"/>
                </a:solidFill>
                <a:latin typeface="Arial" pitchFamily="34"/>
                <a:cs typeface="Arial" pitchFamily="34"/>
              </a:rPr>
              <a:t>pozornost</a:t>
            </a:r>
            <a:r>
              <a:rPr lang="cs-CZ" b="1" dirty="0">
                <a:solidFill>
                  <a:srgbClr val="48231E"/>
                </a:solidFill>
                <a:latin typeface="Arial" pitchFamily="34"/>
                <a:cs typeface="Arial" pitchFamily="34"/>
              </a:rPr>
              <a:t/>
            </a:r>
            <a:br>
              <a:rPr lang="cs-CZ" b="1" dirty="0">
                <a:solidFill>
                  <a:srgbClr val="48231E"/>
                </a:solidFill>
                <a:latin typeface="Arial" pitchFamily="34"/>
                <a:cs typeface="Arial" pitchFamily="34"/>
              </a:rPr>
            </a:br>
            <a:r>
              <a:rPr lang="cs-CZ" b="1" dirty="0">
                <a:solidFill>
                  <a:srgbClr val="48231E"/>
                </a:solidFill>
                <a:latin typeface="Arial" pitchFamily="34"/>
                <a:cs typeface="Arial" pitchFamily="34"/>
              </a:rPr>
              <a:t/>
            </a:r>
            <a:br>
              <a:rPr lang="cs-CZ" b="1" dirty="0">
                <a:solidFill>
                  <a:srgbClr val="48231E"/>
                </a:solidFill>
                <a:latin typeface="Arial" pitchFamily="34"/>
                <a:cs typeface="Arial" pitchFamily="34"/>
              </a:rPr>
            </a:br>
            <a:r>
              <a:rPr lang="cs-CZ" b="1" dirty="0">
                <a:solidFill>
                  <a:srgbClr val="48231E"/>
                </a:solidFill>
                <a:latin typeface="Arial" pitchFamily="34"/>
                <a:cs typeface="Arial" pitchFamily="34"/>
              </a:rPr>
              <a:t/>
            </a:r>
            <a:br>
              <a:rPr lang="cs-CZ" b="1" dirty="0">
                <a:solidFill>
                  <a:srgbClr val="48231E"/>
                </a:solidFill>
                <a:latin typeface="Arial" pitchFamily="34"/>
                <a:cs typeface="Arial" pitchFamily="34"/>
              </a:rPr>
            </a:br>
            <a:r>
              <a:rPr lang="cs-CZ" sz="2000" dirty="0" smtClean="0">
                <a:solidFill>
                  <a:srgbClr val="48231E"/>
                </a:solidFill>
                <a:latin typeface="Arial" pitchFamily="34"/>
                <a:cs typeface="Arial" pitchFamily="34"/>
              </a:rPr>
              <a:t>Kontakt: </a:t>
            </a:r>
            <a:r>
              <a:rPr lang="cs-CZ" sz="2000" dirty="0" smtClean="0">
                <a:solidFill>
                  <a:srgbClr val="48231E"/>
                </a:solidFill>
                <a:latin typeface="Arial" pitchFamily="34"/>
                <a:cs typeface="Arial" pitchFamily="34"/>
              </a:rPr>
              <a:t/>
            </a:r>
            <a:br>
              <a:rPr lang="cs-CZ" sz="2000" dirty="0" smtClean="0">
                <a:solidFill>
                  <a:srgbClr val="48231E"/>
                </a:solidFill>
                <a:latin typeface="Arial" pitchFamily="34"/>
                <a:cs typeface="Arial" pitchFamily="34"/>
              </a:rPr>
            </a:br>
            <a:r>
              <a:rPr lang="cs-CZ" sz="2000" cap="none" dirty="0" smtClean="0">
                <a:solidFill>
                  <a:srgbClr val="48231E"/>
                </a:solidFill>
                <a:latin typeface="Arial" pitchFamily="34"/>
                <a:cs typeface="Arial" pitchFamily="34"/>
              </a:rPr>
              <a:t>anna.nohynkova@gmail.com</a:t>
            </a:r>
            <a:r>
              <a:rPr lang="cs-CZ" sz="2000" dirty="0" smtClean="0">
                <a:solidFill>
                  <a:srgbClr val="48231E"/>
                </a:solidFill>
                <a:latin typeface="Arial" pitchFamily="34"/>
                <a:cs typeface="Arial" pitchFamily="34"/>
              </a:rPr>
              <a:t> </a:t>
            </a:r>
            <a:endParaRPr lang="cs-CZ" sz="2000" dirty="0">
              <a:solidFill>
                <a:srgbClr val="48231E"/>
              </a:solidFill>
              <a:latin typeface="Arial" pitchFamily="34"/>
              <a:cs typeface="Arial" pitchFamily="34"/>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49">
    <p:spTree>
      <p:nvGrpSpPr>
        <p:cNvPr id="1" name=""/>
        <p:cNvGrpSpPr/>
        <p:nvPr/>
      </p:nvGrpSpPr>
      <p:grpSpPr>
        <a:xfrm>
          <a:off x="0" y="0"/>
          <a:ext cx="0" cy="0"/>
          <a:chOff x="0" y="0"/>
          <a:chExt cx="0" cy="0"/>
        </a:xfrm>
      </p:grpSpPr>
      <p:sp>
        <p:nvSpPr>
          <p:cNvPr id="2" name="Rectangle 2"/>
          <p:cNvSpPr txBox="1">
            <a:spLocks noGrp="1"/>
          </p:cNvSpPr>
          <p:nvPr>
            <p:ph idx="1"/>
          </p:nvPr>
        </p:nvSpPr>
        <p:spPr>
          <a:xfrm>
            <a:off x="395532" y="1844824"/>
            <a:ext cx="8352925" cy="4464496"/>
          </a:xfrm>
        </p:spPr>
        <p:txBody>
          <a:bodyPr>
            <a:normAutofit/>
          </a:bodyPr>
          <a:lstStyle/>
          <a:p>
            <a:pPr marL="0" lvl="0" indent="0">
              <a:lnSpc>
                <a:spcPct val="60000"/>
              </a:lnSpc>
              <a:spcBef>
                <a:spcPts val="400"/>
              </a:spcBef>
              <a:buNone/>
              <a:tabLst>
                <a:tab pos="911227" algn="l"/>
                <a:tab pos="1825627" algn="l"/>
                <a:tab pos="2740027" algn="l"/>
                <a:tab pos="3654427" algn="l"/>
                <a:tab pos="4568827" algn="l"/>
                <a:tab pos="5483227" algn="l"/>
                <a:tab pos="6397627" algn="l"/>
                <a:tab pos="7312027" algn="l"/>
                <a:tab pos="8226427" algn="l"/>
                <a:tab pos="9140827" algn="l"/>
                <a:tab pos="10055227" algn="l"/>
              </a:tabLst>
            </a:pPr>
            <a:endParaRPr lang="cs-CZ" sz="1600" dirty="0">
              <a:latin typeface="Arial"/>
            </a:endParaRPr>
          </a:p>
          <a:p>
            <a:pPr lvl="0">
              <a:buClr>
                <a:srgbClr val="4F261E"/>
              </a:buClr>
              <a:buFont typeface="Wingdings" pitchFamily="2"/>
              <a:buChar char="Ø"/>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lat. </a:t>
            </a:r>
            <a:r>
              <a:rPr lang="cs-CZ" dirty="0" err="1" smtClean="0">
                <a:latin typeface="Arial" panose="020B0604020202020204" pitchFamily="34" charset="0"/>
                <a:cs typeface="Arial" panose="020B0604020202020204" pitchFamily="34" charset="0"/>
              </a:rPr>
              <a:t>addictus</a:t>
            </a:r>
            <a:r>
              <a:rPr lang="cs-CZ" dirty="0" smtClean="0">
                <a:latin typeface="Arial" panose="020B0604020202020204" pitchFamily="34" charset="0"/>
                <a:cs typeface="Arial" panose="020B0604020202020204" pitchFamily="34" charset="0"/>
              </a:rPr>
              <a:t> = závislá </a:t>
            </a:r>
            <a:r>
              <a:rPr lang="cs-CZ" dirty="0">
                <a:latin typeface="Arial" panose="020B0604020202020204" pitchFamily="34" charset="0"/>
                <a:cs typeface="Arial" panose="020B0604020202020204" pitchFamily="34" charset="0"/>
              </a:rPr>
              <a:t>osoba, </a:t>
            </a:r>
            <a:r>
              <a:rPr lang="cs-CZ" dirty="0" smtClean="0">
                <a:latin typeface="Arial" panose="020B0604020202020204" pitchFamily="34" charset="0"/>
                <a:cs typeface="Arial" panose="020B0604020202020204" pitchFamily="34" charset="0"/>
              </a:rPr>
              <a:t>otrok</a:t>
            </a:r>
          </a:p>
          <a:p>
            <a:pPr lvl="0">
              <a:buClr>
                <a:srgbClr val="4F261E"/>
              </a:buClr>
              <a:buFont typeface="Wingdings" pitchFamily="2"/>
              <a:buChar char="Ø"/>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a:latin typeface="Arial" panose="020B0604020202020204" pitchFamily="34" charset="0"/>
                <a:cs typeface="Arial" panose="020B0604020202020204" pitchFamily="34" charset="0"/>
              </a:rPr>
              <a:t> </a:t>
            </a:r>
            <a:r>
              <a:rPr lang="cs-CZ" b="1" dirty="0" err="1" smtClean="0">
                <a:latin typeface="Arial" panose="020B0604020202020204" pitchFamily="34" charset="0"/>
                <a:cs typeface="Arial" panose="020B0604020202020204" pitchFamily="34" charset="0"/>
              </a:rPr>
              <a:t>adiktologie</a:t>
            </a:r>
            <a:r>
              <a:rPr lang="cs-CZ" b="1" dirty="0">
                <a:latin typeface="Arial" panose="020B0604020202020204" pitchFamily="34" charset="0"/>
                <a:cs typeface="Arial" panose="020B0604020202020204" pitchFamily="34" charset="0"/>
              </a:rPr>
              <a:t> </a:t>
            </a:r>
            <a:r>
              <a:rPr lang="cs-CZ" dirty="0" smtClean="0">
                <a:latin typeface="Arial" panose="020B0604020202020204" pitchFamily="34" charset="0"/>
                <a:cs typeface="Arial" panose="020B0604020202020204" pitchFamily="34" charset="0"/>
              </a:rPr>
              <a:t>(angl. </a:t>
            </a:r>
            <a:r>
              <a:rPr lang="cs-CZ" dirty="0" err="1" smtClean="0">
                <a:latin typeface="Arial" panose="020B0604020202020204" pitchFamily="34" charset="0"/>
                <a:cs typeface="Arial" panose="020B0604020202020204" pitchFamily="34" charset="0"/>
              </a:rPr>
              <a:t>adictology</a:t>
            </a:r>
            <a:r>
              <a:rPr lang="cs-CZ" dirty="0" smtClean="0">
                <a:latin typeface="Arial" panose="020B0604020202020204" pitchFamily="34" charset="0"/>
                <a:cs typeface="Arial" panose="020B0604020202020204" pitchFamily="34" charset="0"/>
              </a:rPr>
              <a:t>) = věda </a:t>
            </a:r>
            <a:r>
              <a:rPr lang="cs-CZ" dirty="0">
                <a:latin typeface="Arial" panose="020B0604020202020204" pitchFamily="34" charset="0"/>
                <a:cs typeface="Arial" panose="020B0604020202020204" pitchFamily="34" charset="0"/>
              </a:rPr>
              <a:t>o závislostech</a:t>
            </a:r>
            <a:endParaRPr lang="cs-CZ" b="1" dirty="0">
              <a:latin typeface="Arial" panose="020B0604020202020204" pitchFamily="34" charset="0"/>
              <a:cs typeface="Arial" panose="020B0604020202020204" pitchFamily="34" charset="0"/>
            </a:endParaRPr>
          </a:p>
          <a:p>
            <a:pPr marL="0" lvl="0" indent="0">
              <a:buNone/>
              <a:tabLst>
                <a:tab pos="911227" algn="l"/>
                <a:tab pos="1825627" algn="l"/>
                <a:tab pos="2740027" algn="l"/>
                <a:tab pos="3654427" algn="l"/>
                <a:tab pos="4568827" algn="l"/>
                <a:tab pos="5483227" algn="l"/>
                <a:tab pos="6397627" algn="l"/>
                <a:tab pos="7312027" algn="l"/>
                <a:tab pos="8226427" algn="l"/>
                <a:tab pos="9140827" algn="l"/>
                <a:tab pos="10055227" algn="l"/>
              </a:tabLst>
            </a:pPr>
            <a:endParaRPr lang="cs-CZ" dirty="0">
              <a:latin typeface="Arial"/>
            </a:endParaRPr>
          </a:p>
          <a:p>
            <a:pPr marL="0" lvl="0" indent="0">
              <a:buNone/>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smtClean="0">
                <a:latin typeface="Arial"/>
              </a:rPr>
              <a:t>= </a:t>
            </a:r>
            <a:r>
              <a:rPr lang="cs-CZ" dirty="0">
                <a:latin typeface="Arial" pitchFamily="34"/>
                <a:cs typeface="Arial" pitchFamily="34"/>
              </a:rPr>
              <a:t>multidisciplinární </a:t>
            </a:r>
            <a:r>
              <a:rPr lang="cs-CZ" dirty="0" smtClean="0">
                <a:latin typeface="Arial" pitchFamily="34"/>
                <a:cs typeface="Arial" pitchFamily="34"/>
              </a:rPr>
              <a:t>obor: </a:t>
            </a:r>
            <a:r>
              <a:rPr lang="cs-CZ" dirty="0">
                <a:latin typeface="Arial" pitchFamily="34"/>
                <a:cs typeface="Arial" pitchFamily="34"/>
              </a:rPr>
              <a:t>medicína, psychologie, sociologie, sociální práce </a:t>
            </a:r>
          </a:p>
          <a:p>
            <a:pPr marL="0" lvl="0" indent="0">
              <a:buNone/>
              <a:tabLst>
                <a:tab pos="911227" algn="l"/>
                <a:tab pos="1825627" algn="l"/>
                <a:tab pos="2740027" algn="l"/>
                <a:tab pos="3654427" algn="l"/>
                <a:tab pos="4568827" algn="l"/>
                <a:tab pos="5483227" algn="l"/>
                <a:tab pos="6397627" algn="l"/>
                <a:tab pos="7312027" algn="l"/>
                <a:tab pos="8226427" algn="l"/>
                <a:tab pos="9140827" algn="l"/>
                <a:tab pos="10055227" algn="l"/>
              </a:tabLst>
            </a:pPr>
            <a:endParaRPr lang="cs-CZ" dirty="0">
              <a:latin typeface="Arial" pitchFamily="34"/>
              <a:cs typeface="Arial" pitchFamily="34"/>
            </a:endParaRPr>
          </a:p>
          <a:p>
            <a:pPr lvl="0">
              <a:buClr>
                <a:srgbClr val="4F261E"/>
              </a:buClr>
              <a:buFont typeface="Wingdings" pitchFamily="2"/>
              <a:buChar char="Ø"/>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b="1" dirty="0">
                <a:latin typeface="Arial" pitchFamily="34"/>
                <a:cs typeface="Arial" pitchFamily="34"/>
              </a:rPr>
              <a:t> prevence, léčba, výzkum užívání psychoaktivních látek, </a:t>
            </a:r>
            <a:r>
              <a:rPr lang="cs-CZ" b="1" dirty="0" smtClean="0">
                <a:latin typeface="Arial" pitchFamily="34"/>
                <a:cs typeface="Arial" pitchFamily="34"/>
              </a:rPr>
              <a:t>jeho dopadů </a:t>
            </a:r>
            <a:r>
              <a:rPr lang="cs-CZ" b="1" dirty="0">
                <a:latin typeface="Arial" pitchFamily="34"/>
                <a:cs typeface="Arial" pitchFamily="34"/>
              </a:rPr>
              <a:t>na jedince a společnost, </a:t>
            </a:r>
            <a:r>
              <a:rPr lang="cs-CZ" b="1" dirty="0" smtClean="0">
                <a:latin typeface="Arial" pitchFamily="34"/>
                <a:cs typeface="Arial" pitchFamily="34"/>
              </a:rPr>
              <a:t>sociální reintegrace</a:t>
            </a:r>
          </a:p>
          <a:p>
            <a:pPr lvl="0">
              <a:buClr>
                <a:srgbClr val="4F261E"/>
              </a:buClr>
              <a:buFont typeface="Wingdings" pitchFamily="2"/>
              <a:buChar char="Ø"/>
              <a:tabLst>
                <a:tab pos="911227" algn="l"/>
                <a:tab pos="1825627" algn="l"/>
                <a:tab pos="2740027" algn="l"/>
                <a:tab pos="3654427" algn="l"/>
                <a:tab pos="4568827" algn="l"/>
                <a:tab pos="5483227" algn="l"/>
                <a:tab pos="6397627" algn="l"/>
                <a:tab pos="7312027" algn="l"/>
                <a:tab pos="8226427" algn="l"/>
                <a:tab pos="9140827" algn="l"/>
                <a:tab pos="10055227" algn="l"/>
              </a:tabLst>
            </a:pPr>
            <a:endParaRPr lang="cs-CZ" b="1" dirty="0">
              <a:latin typeface="Arial" pitchFamily="34"/>
              <a:cs typeface="Arial" pitchFamily="34"/>
            </a:endParaRPr>
          </a:p>
        </p:txBody>
      </p:sp>
      <p:sp>
        <p:nvSpPr>
          <p:cNvPr id="3" name="Rectangle 1"/>
          <p:cNvSpPr txBox="1">
            <a:spLocks noGrp="1"/>
          </p:cNvSpPr>
          <p:nvPr>
            <p:ph type="title"/>
          </p:nvPr>
        </p:nvSpPr>
        <p:spPr>
          <a:xfrm>
            <a:off x="467544" y="548680"/>
            <a:ext cx="8077196" cy="726975"/>
          </a:xfrm>
        </p:spPr>
        <p:txBody>
          <a:bodyPr>
            <a:normAutofit/>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b="1" dirty="0" err="1" smtClean="0">
                <a:latin typeface="Arial"/>
              </a:rPr>
              <a:t>Adiktologie</a:t>
            </a:r>
            <a:endParaRPr lang="cs-CZ" b="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251520" y="1700808"/>
            <a:ext cx="8640959" cy="4896544"/>
          </a:xfrm>
        </p:spPr>
        <p:txBody>
          <a:bodyPr>
            <a:noAutofit/>
          </a:bodyPr>
          <a:lstStyle/>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smtClean="0">
                <a:latin typeface="Arial" panose="020B0604020202020204" pitchFamily="34" charset="0"/>
                <a:cs typeface="Arial" panose="020B0604020202020204" pitchFamily="34" charset="0"/>
              </a:rPr>
              <a:t>2</a:t>
            </a:r>
            <a:r>
              <a:rPr lang="cs-CZ" dirty="0">
                <a:latin typeface="Arial" panose="020B0604020202020204" pitchFamily="34" charset="0"/>
                <a:cs typeface="Arial" panose="020B0604020202020204" pitchFamily="34" charset="0"/>
              </a:rPr>
              <a:t>. pol. 19. stol</a:t>
            </a:r>
            <a:r>
              <a:rPr lang="cs-CZ" dirty="0" smtClean="0">
                <a:latin typeface="Arial" panose="020B0604020202020204" pitchFamily="34" charset="0"/>
                <a:cs typeface="Arial" panose="020B0604020202020204" pitchFamily="34" charset="0"/>
              </a:rPr>
              <a:t>.: svépomocné aktivity</a:t>
            </a: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smtClean="0">
                <a:latin typeface="Arial" panose="020B0604020202020204" pitchFamily="34" charset="0"/>
                <a:cs typeface="Arial" panose="020B0604020202020204" pitchFamily="34" charset="0"/>
              </a:rPr>
              <a:t>20</a:t>
            </a:r>
            <a:r>
              <a:rPr lang="cs-CZ" dirty="0">
                <a:latin typeface="Arial" panose="020B0604020202020204" pitchFamily="34" charset="0"/>
                <a:cs typeface="Arial" panose="020B0604020202020204" pitchFamily="34" charset="0"/>
              </a:rPr>
              <a:t>. l. 20. </a:t>
            </a:r>
            <a:r>
              <a:rPr lang="cs-CZ" dirty="0" smtClean="0">
                <a:latin typeface="Arial" panose="020B0604020202020204" pitchFamily="34" charset="0"/>
                <a:cs typeface="Arial" panose="020B0604020202020204" pitchFamily="34" charset="0"/>
              </a:rPr>
              <a:t>stol.: léčebné programy</a:t>
            </a: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smtClean="0">
                <a:latin typeface="Arial" panose="020B0604020202020204" pitchFamily="34" charset="0"/>
                <a:cs typeface="Arial" panose="020B0604020202020204" pitchFamily="34" charset="0"/>
              </a:rPr>
              <a:t>1948: </a:t>
            </a:r>
            <a:r>
              <a:rPr lang="cs-CZ" dirty="0">
                <a:latin typeface="Arial" panose="020B0604020202020204" pitchFamily="34" charset="0"/>
                <a:cs typeface="Arial" panose="020B0604020202020204" pitchFamily="34" charset="0"/>
              </a:rPr>
              <a:t>KLUS (</a:t>
            </a:r>
            <a:r>
              <a:rPr lang="cs-CZ" dirty="0" err="1">
                <a:latin typeface="Arial" panose="020B0604020202020204" pitchFamily="34" charset="0"/>
                <a:cs typeface="Arial" panose="020B0604020202020204" pitchFamily="34" charset="0"/>
              </a:rPr>
              <a:t>inspir</a:t>
            </a:r>
            <a:r>
              <a:rPr lang="cs-CZ" dirty="0">
                <a:latin typeface="Arial" panose="020B0604020202020204" pitchFamily="34" charset="0"/>
                <a:cs typeface="Arial" panose="020B0604020202020204" pitchFamily="34" charset="0"/>
              </a:rPr>
              <a:t>. AA</a:t>
            </a:r>
            <a:r>
              <a:rPr lang="cs-CZ" dirty="0" smtClean="0">
                <a:latin typeface="Arial" panose="020B0604020202020204" pitchFamily="34" charset="0"/>
                <a:cs typeface="Arial" panose="020B0604020202020204" pitchFamily="34" charset="0"/>
              </a:rPr>
              <a:t>) (J. Skála)</a:t>
            </a:r>
            <a:endParaRPr lang="cs-CZ" dirty="0">
              <a:latin typeface="Arial" panose="020B0604020202020204" pitchFamily="34" charset="0"/>
              <a:cs typeface="Arial" panose="020B0604020202020204" pitchFamily="34" charset="0"/>
            </a:endParaRP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a:latin typeface="Arial" panose="020B0604020202020204" pitchFamily="34" charset="0"/>
                <a:cs typeface="Arial" panose="020B0604020202020204" pitchFamily="34" charset="0"/>
              </a:rPr>
              <a:t>50.- 60. l. 20. stol.: výzkum halucinogenních </a:t>
            </a:r>
            <a:r>
              <a:rPr lang="cs-CZ" dirty="0" smtClean="0">
                <a:latin typeface="Arial" panose="020B0604020202020204" pitchFamily="34" charset="0"/>
                <a:cs typeface="Arial" panose="020B0604020202020204" pitchFamily="34" charset="0"/>
              </a:rPr>
              <a:t>látek</a:t>
            </a:r>
          </a:p>
          <a:p>
            <a:pPr marL="342900" lvl="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smtClean="0">
                <a:latin typeface="Arial" panose="020B0604020202020204" pitchFamily="34" charset="0"/>
                <a:cs typeface="Arial" panose="020B0604020202020204" pitchFamily="34" charset="0"/>
              </a:rPr>
              <a:t>1951: 1</a:t>
            </a:r>
            <a:r>
              <a:rPr lang="cs-CZ" dirty="0">
                <a:latin typeface="Arial" panose="020B0604020202020204" pitchFamily="34" charset="0"/>
                <a:cs typeface="Arial" panose="020B0604020202020204" pitchFamily="34" charset="0"/>
              </a:rPr>
              <a:t>. záchytná stanice na </a:t>
            </a:r>
            <a:r>
              <a:rPr lang="cs-CZ" dirty="0" smtClean="0">
                <a:latin typeface="Arial" panose="020B0604020202020204" pitchFamily="34" charset="0"/>
                <a:cs typeface="Arial" panose="020B0604020202020204" pitchFamily="34" charset="0"/>
              </a:rPr>
              <a:t>světě (J. Skála)</a:t>
            </a: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smtClean="0">
                <a:latin typeface="Arial" panose="020B0604020202020204" pitchFamily="34" charset="0"/>
                <a:cs typeface="Arial" panose="020B0604020202020204" pitchFamily="34" charset="0"/>
              </a:rPr>
              <a:t>1965: časopis Protialkoholický obzor </a:t>
            </a:r>
            <a:r>
              <a:rPr lang="cs-CZ" dirty="0" smtClean="0">
                <a:latin typeface="Arial"/>
                <a:cs typeface="Arial"/>
              </a:rPr>
              <a:t>→ </a:t>
            </a:r>
            <a:r>
              <a:rPr lang="cs-CZ" dirty="0" smtClean="0">
                <a:latin typeface="Arial" panose="020B0604020202020204" pitchFamily="34" charset="0"/>
                <a:cs typeface="Arial" panose="020B0604020202020204" pitchFamily="34" charset="0"/>
              </a:rPr>
              <a:t>Alkoholismus a drogové závislosti (1995)</a:t>
            </a:r>
            <a:endParaRPr lang="cs-CZ" dirty="0">
              <a:latin typeface="Arial" panose="020B0604020202020204" pitchFamily="34" charset="0"/>
              <a:cs typeface="Arial" panose="020B0604020202020204" pitchFamily="34" charset="0"/>
            </a:endParaRP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smtClean="0">
                <a:latin typeface="Arial" panose="020B0604020202020204" pitchFamily="34" charset="0"/>
                <a:cs typeface="Arial" panose="020B0604020202020204" pitchFamily="34" charset="0"/>
              </a:rPr>
              <a:t>70</a:t>
            </a:r>
            <a:r>
              <a:rPr lang="cs-CZ" dirty="0">
                <a:latin typeface="Arial" panose="020B0604020202020204" pitchFamily="34" charset="0"/>
                <a:cs typeface="Arial" panose="020B0604020202020204" pitchFamily="34" charset="0"/>
              </a:rPr>
              <a:t>. l. 20. stol.: SUR </a:t>
            </a:r>
            <a:endParaRPr lang="cs-CZ" dirty="0" smtClean="0">
              <a:latin typeface="Arial" panose="020B0604020202020204" pitchFamily="34" charset="0"/>
              <a:cs typeface="Arial" panose="020B0604020202020204" pitchFamily="34" charset="0"/>
            </a:endParaRPr>
          </a:p>
          <a:p>
            <a:pPr marL="0" indent="0">
              <a:buClr>
                <a:srgbClr val="4F261E"/>
              </a:buClr>
              <a:buNone/>
              <a:tabLst>
                <a:tab pos="911227" algn="l"/>
                <a:tab pos="1825627" algn="l"/>
                <a:tab pos="2740027" algn="l"/>
                <a:tab pos="3654427" algn="l"/>
                <a:tab pos="4568827" algn="l"/>
                <a:tab pos="5483227" algn="l"/>
                <a:tab pos="6397627" algn="l"/>
                <a:tab pos="7312027" algn="l"/>
                <a:tab pos="8226427" algn="l"/>
                <a:tab pos="9140827" algn="l"/>
                <a:tab pos="10055227" algn="l"/>
              </a:tabLst>
            </a:pPr>
            <a:endParaRPr lang="cs-CZ" dirty="0">
              <a:latin typeface="Arial" panose="020B0604020202020204" pitchFamily="34" charset="0"/>
              <a:cs typeface="Arial" panose="020B0604020202020204" pitchFamily="34" charset="0"/>
            </a:endParaRPr>
          </a:p>
          <a:p>
            <a:pPr lvl="0"/>
            <a:r>
              <a:rPr lang="cs-CZ" b="1" dirty="0" smtClean="0">
                <a:latin typeface="Arial" panose="020B0604020202020204" pitchFamily="34" charset="0"/>
                <a:cs typeface="Arial" panose="020B0604020202020204" pitchFamily="34" charset="0"/>
              </a:rPr>
              <a:t>Jaroslav Skála: </a:t>
            </a:r>
            <a:r>
              <a:rPr lang="cs-CZ" dirty="0" err="1" smtClean="0">
                <a:latin typeface="Arial" panose="020B0604020202020204" pitchFamily="34" charset="0"/>
                <a:cs typeface="Arial" panose="020B0604020202020204" pitchFamily="34" charset="0"/>
              </a:rPr>
              <a:t>averzivní</a:t>
            </a:r>
            <a:r>
              <a:rPr lang="cs-CZ" dirty="0" smtClean="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ter</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disulframem</a:t>
            </a:r>
            <a:r>
              <a:rPr lang="cs-CZ" dirty="0">
                <a:latin typeface="Arial" panose="020B0604020202020204" pitchFamily="34" charset="0"/>
                <a:cs typeface="Arial" panose="020B0604020202020204" pitchFamily="34" charset="0"/>
              </a:rPr>
              <a:t> </a:t>
            </a:r>
            <a:endParaRPr lang="cs-CZ" dirty="0" smtClean="0">
              <a:latin typeface="Arial" panose="020B0604020202020204" pitchFamily="34" charset="0"/>
              <a:cs typeface="Arial" panose="020B0604020202020204" pitchFamily="34" charset="0"/>
            </a:endParaRPr>
          </a:p>
          <a:p>
            <a:pPr marL="45720" lvl="0" indent="0">
              <a:buNone/>
            </a:pPr>
            <a:r>
              <a:rPr lang="cs-CZ" dirty="0" smtClean="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A</a:t>
            </a:r>
            <a:r>
              <a:rPr lang="cs-CZ" dirty="0" err="1" smtClean="0">
                <a:latin typeface="Arial" panose="020B0604020202020204" pitchFamily="34" charset="0"/>
                <a:cs typeface="Arial" panose="020B0604020202020204" pitchFamily="34" charset="0"/>
              </a:rPr>
              <a:t>ntabus</a:t>
            </a:r>
            <a:r>
              <a:rPr lang="cs-CZ" dirty="0" smtClean="0">
                <a:latin typeface="Arial" panose="020B0604020202020204" pitchFamily="34" charset="0"/>
                <a:cs typeface="Arial" panose="020B0604020202020204" pitchFamily="34" charset="0"/>
              </a:rPr>
              <a:t>), protialkoholní </a:t>
            </a:r>
            <a:r>
              <a:rPr lang="cs-CZ" dirty="0">
                <a:latin typeface="Arial" panose="020B0604020202020204" pitchFamily="34" charset="0"/>
                <a:cs typeface="Arial" panose="020B0604020202020204" pitchFamily="34" charset="0"/>
              </a:rPr>
              <a:t>odd. u Apolináře </a:t>
            </a:r>
            <a:endParaRPr lang="cs-CZ" dirty="0" smtClean="0">
              <a:latin typeface="Arial" panose="020B0604020202020204" pitchFamily="34" charset="0"/>
              <a:cs typeface="Arial" panose="020B0604020202020204" pitchFamily="34" charset="0"/>
            </a:endParaRPr>
          </a:p>
          <a:p>
            <a:pPr marL="45720" lvl="0" indent="0">
              <a:buNone/>
            </a:pPr>
            <a:r>
              <a:rPr lang="cs-CZ" dirty="0" smtClean="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komplexní léčebný program </a:t>
            </a:r>
            <a:r>
              <a:rPr lang="cs-CZ" dirty="0" smtClean="0">
                <a:latin typeface="Arial" panose="020B0604020202020204" pitchFamily="34" charset="0"/>
                <a:cs typeface="Arial" panose="020B0604020202020204" pitchFamily="34" charset="0"/>
              </a:rPr>
              <a:t>závislostí </a:t>
            </a:r>
          </a:p>
          <a:p>
            <a:pPr lvl="0"/>
            <a:endParaRPr lang="cs-CZ" dirty="0"/>
          </a:p>
        </p:txBody>
      </p:sp>
      <p:sp>
        <p:nvSpPr>
          <p:cNvPr id="3" name="Nadpis 2"/>
          <p:cNvSpPr>
            <a:spLocks noGrp="1"/>
          </p:cNvSpPr>
          <p:nvPr>
            <p:ph type="title"/>
          </p:nvPr>
        </p:nvSpPr>
        <p:spPr/>
        <p:txBody>
          <a:bodyPr>
            <a:normAutofit/>
          </a:bodyPr>
          <a:lstStyle/>
          <a:p>
            <a:r>
              <a:rPr lang="cs-CZ" dirty="0" err="1" smtClean="0"/>
              <a:t>Adiktologie</a:t>
            </a:r>
            <a:r>
              <a:rPr lang="cs-CZ" dirty="0" smtClean="0"/>
              <a:t> u nás před revolucí</a:t>
            </a:r>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930" y="4149080"/>
            <a:ext cx="2409056" cy="2312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917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a:latin typeface="Arial" panose="020B0604020202020204" pitchFamily="34" charset="0"/>
                <a:cs typeface="Arial" panose="020B0604020202020204" pitchFamily="34" charset="0"/>
              </a:rPr>
              <a:t>90. l. 20. stol.: otevřená drogová scéna, vznik sítě služeb</a:t>
            </a: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a:latin typeface="Arial" panose="020B0604020202020204" pitchFamily="34" charset="0"/>
                <a:cs typeface="Arial" panose="020B0604020202020204" pitchFamily="34" charset="0"/>
              </a:rPr>
              <a:t>1993: Společnost pro návykové nemoci ČLS JEP (J. Skála)</a:t>
            </a: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a:latin typeface="Arial" panose="020B0604020202020204" pitchFamily="34" charset="0"/>
                <a:cs typeface="Arial" panose="020B0604020202020204" pitchFamily="34" charset="0"/>
              </a:rPr>
              <a:t>2001: časopis </a:t>
            </a:r>
            <a:r>
              <a:rPr lang="cs-CZ" dirty="0" err="1">
                <a:latin typeface="Arial" panose="020B0604020202020204" pitchFamily="34" charset="0"/>
                <a:cs typeface="Arial" panose="020B0604020202020204" pitchFamily="34" charset="0"/>
              </a:rPr>
              <a:t>Adiktologie</a:t>
            </a:r>
            <a:endParaRPr lang="cs-CZ" dirty="0">
              <a:latin typeface="Arial" panose="020B0604020202020204" pitchFamily="34" charset="0"/>
              <a:cs typeface="Arial" panose="020B0604020202020204" pitchFamily="34" charset="0"/>
            </a:endParaRP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a:latin typeface="Arial" panose="020B0604020202020204" pitchFamily="34" charset="0"/>
                <a:cs typeface="Arial" panose="020B0604020202020204" pitchFamily="34" charset="0"/>
              </a:rPr>
              <a:t>2002: substituční léčba</a:t>
            </a:r>
          </a:p>
          <a:p>
            <a:pPr marL="342900" indent="-342900">
              <a:buClr>
                <a:srgbClr val="4F261E"/>
              </a:buClr>
              <a:tabLst>
                <a:tab pos="911227" algn="l"/>
                <a:tab pos="1825627" algn="l"/>
                <a:tab pos="2740027" algn="l"/>
                <a:tab pos="3654427" algn="l"/>
                <a:tab pos="4568827" algn="l"/>
                <a:tab pos="5483227" algn="l"/>
                <a:tab pos="6397627" algn="l"/>
                <a:tab pos="7312027" algn="l"/>
                <a:tab pos="8226427" algn="l"/>
                <a:tab pos="9140827" algn="l"/>
                <a:tab pos="10055227" algn="l"/>
              </a:tabLst>
            </a:pPr>
            <a:r>
              <a:rPr lang="cs-CZ" dirty="0">
                <a:latin typeface="Arial" panose="020B0604020202020204" pitchFamily="34" charset="0"/>
                <a:cs typeface="Arial" panose="020B0604020202020204" pitchFamily="34" charset="0"/>
              </a:rPr>
              <a:t>2005: </a:t>
            </a:r>
            <a:r>
              <a:rPr lang="cs-CZ" dirty="0" smtClean="0">
                <a:latin typeface="Arial" panose="020B0604020202020204" pitchFamily="34" charset="0"/>
                <a:cs typeface="Arial" panose="020B0604020202020204" pitchFamily="34" charset="0"/>
              </a:rPr>
              <a:t>VŠ studium </a:t>
            </a:r>
            <a:r>
              <a:rPr lang="cs-CZ" dirty="0" err="1">
                <a:latin typeface="Arial" panose="020B0604020202020204" pitchFamily="34" charset="0"/>
                <a:cs typeface="Arial" panose="020B0604020202020204" pitchFamily="34" charset="0"/>
              </a:rPr>
              <a:t>adiktologie</a:t>
            </a:r>
            <a:r>
              <a:rPr lang="cs-CZ" dirty="0">
                <a:latin typeface="Arial" panose="020B0604020202020204" pitchFamily="34" charset="0"/>
                <a:cs typeface="Arial" panose="020B0604020202020204" pitchFamily="34" charset="0"/>
              </a:rPr>
              <a:t> (Centrum </a:t>
            </a:r>
            <a:r>
              <a:rPr lang="cs-CZ" dirty="0" err="1">
                <a:latin typeface="Arial" panose="020B0604020202020204" pitchFamily="34" charset="0"/>
                <a:cs typeface="Arial" panose="020B0604020202020204" pitchFamily="34" charset="0"/>
              </a:rPr>
              <a:t>adiktologie</a:t>
            </a:r>
            <a:r>
              <a:rPr lang="cs-CZ" dirty="0">
                <a:latin typeface="Arial" panose="020B0604020202020204" pitchFamily="34" charset="0"/>
                <a:cs typeface="Arial" panose="020B0604020202020204" pitchFamily="34" charset="0"/>
              </a:rPr>
              <a:t>, Psychiatrická klinika 1. LF UK)</a:t>
            </a:r>
            <a:r>
              <a:rPr lang="cs-CZ" dirty="0">
                <a:solidFill>
                  <a:srgbClr val="000000"/>
                </a:solidFill>
                <a:latin typeface="Arial" panose="020B0604020202020204" pitchFamily="34" charset="0"/>
                <a:cs typeface="Arial" panose="020B0604020202020204" pitchFamily="34" charset="0"/>
              </a:rPr>
              <a:t> </a:t>
            </a:r>
          </a:p>
          <a:p>
            <a:pPr marL="45720" indent="0">
              <a:buNone/>
            </a:pPr>
            <a:endParaRPr lang="cs-CZ" dirty="0"/>
          </a:p>
        </p:txBody>
      </p:sp>
      <p:sp>
        <p:nvSpPr>
          <p:cNvPr id="3" name="Nadpis 2"/>
          <p:cNvSpPr>
            <a:spLocks noGrp="1"/>
          </p:cNvSpPr>
          <p:nvPr>
            <p:ph type="title"/>
          </p:nvPr>
        </p:nvSpPr>
        <p:spPr/>
        <p:txBody>
          <a:bodyPr>
            <a:normAutofit/>
          </a:bodyPr>
          <a:lstStyle/>
          <a:p>
            <a:r>
              <a:rPr lang="cs-CZ" dirty="0" err="1" smtClean="0"/>
              <a:t>Adiktologie</a:t>
            </a:r>
            <a:r>
              <a:rPr lang="cs-CZ" dirty="0" smtClean="0"/>
              <a:t> u nás po revoluci</a:t>
            </a:r>
            <a:endParaRPr lang="cs-CZ" dirty="0"/>
          </a:p>
        </p:txBody>
      </p:sp>
    </p:spTree>
    <p:extLst>
      <p:ext uri="{BB962C8B-B14F-4D97-AF65-F5344CB8AC3E}">
        <p14:creationId xmlns:p14="http://schemas.microsoft.com/office/powerpoint/2010/main" val="337377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name="Slide45">
    <p:spTree>
      <p:nvGrpSpPr>
        <p:cNvPr id="1" name=""/>
        <p:cNvGrpSpPr/>
        <p:nvPr/>
      </p:nvGrpSpPr>
      <p:grpSpPr>
        <a:xfrm>
          <a:off x="0" y="0"/>
          <a:ext cx="0" cy="0"/>
          <a:chOff x="0" y="0"/>
          <a:chExt cx="0" cy="0"/>
        </a:xfrm>
      </p:grpSpPr>
      <p:sp>
        <p:nvSpPr>
          <p:cNvPr id="2" name="Rectangle 2"/>
          <p:cNvSpPr txBox="1">
            <a:spLocks noGrp="1"/>
          </p:cNvSpPr>
          <p:nvPr>
            <p:ph idx="1"/>
          </p:nvPr>
        </p:nvSpPr>
        <p:spPr>
          <a:xfrm>
            <a:off x="683568" y="1700811"/>
            <a:ext cx="8064898" cy="3888431"/>
          </a:xfrm>
        </p:spPr>
        <p:txBody>
          <a:bodyPr/>
          <a:lstStyle/>
          <a:p>
            <a:pPr lvl="0"/>
            <a:endParaRPr lang="cs-CZ"/>
          </a:p>
          <a:p>
            <a:pPr marL="341308" lvl="0" indent="-341308">
              <a:lnSpc>
                <a:spcPct val="9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endParaRPr lang="cs-CZ">
              <a:solidFill>
                <a:srgbClr val="000000"/>
              </a:solidFill>
              <a:latin typeface="Arial"/>
            </a:endParaRPr>
          </a:p>
          <a:p>
            <a:pPr marL="341308" lvl="0" indent="-341308">
              <a:lnSpc>
                <a:spcPct val="9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endParaRPr lang="cs-CZ">
              <a:solidFill>
                <a:srgbClr val="000000"/>
              </a:solidFill>
              <a:latin typeface="Arial"/>
            </a:endParaRPr>
          </a:p>
          <a:p>
            <a:pPr marL="341308" lvl="0" indent="-341308">
              <a:lnSpc>
                <a:spcPct val="90000"/>
              </a:lnSpc>
              <a:buNone/>
              <a:tabLst>
                <a:tab pos="911216" algn="l"/>
                <a:tab pos="1825616" algn="l"/>
                <a:tab pos="2740016" algn="l"/>
                <a:tab pos="3654416" algn="l"/>
                <a:tab pos="4568816" algn="l"/>
                <a:tab pos="5483216" algn="l"/>
                <a:tab pos="6397616" algn="l"/>
                <a:tab pos="7312016" algn="l"/>
                <a:tab pos="8226416" algn="l"/>
                <a:tab pos="9140816" algn="l"/>
                <a:tab pos="10055216" algn="l"/>
              </a:tabLst>
            </a:pPr>
            <a:endParaRPr lang="cs-CZ">
              <a:solidFill>
                <a:srgbClr val="000000"/>
              </a:solidFill>
              <a:latin typeface="Arial"/>
            </a:endParaRPr>
          </a:p>
        </p:txBody>
      </p:sp>
      <p:sp>
        <p:nvSpPr>
          <p:cNvPr id="3" name="Rectangle 1"/>
          <p:cNvSpPr txBox="1">
            <a:spLocks noGrp="1"/>
          </p:cNvSpPr>
          <p:nvPr>
            <p:ph type="title"/>
          </p:nvPr>
        </p:nvSpPr>
        <p:spPr>
          <a:xfrm>
            <a:off x="323523" y="260649"/>
            <a:ext cx="8424934" cy="1339550"/>
          </a:xfrm>
        </p:spPr>
        <p:txBody>
          <a:bodyPr/>
          <a:lstStyle/>
          <a:p>
            <a:pPr lvl="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sz="3100" b="1" dirty="0">
                <a:latin typeface="Arial"/>
              </a:rPr>
              <a:t>Teoretické modely</a:t>
            </a:r>
            <a:br>
              <a:rPr lang="cs-CZ" sz="3100" b="1" dirty="0">
                <a:latin typeface="Arial"/>
              </a:rPr>
            </a:br>
            <a:r>
              <a:rPr lang="cs-CZ" sz="3100" b="1" dirty="0">
                <a:latin typeface="Arial"/>
              </a:rPr>
              <a:t>závislosti </a:t>
            </a:r>
            <a:r>
              <a:rPr lang="cs-CZ" sz="1800" cap="none" dirty="0" smtClean="0">
                <a:latin typeface="Arial" panose="020B0604020202020204" pitchFamily="34" charset="0"/>
                <a:cs typeface="Arial" panose="020B0604020202020204" pitchFamily="34" charset="0"/>
              </a:rPr>
              <a:t>(Millerová, 2011, s. 36)</a:t>
            </a:r>
            <a:endParaRPr lang="cs-CZ" sz="1800" cap="none" dirty="0">
              <a:latin typeface="Arial" panose="020B0604020202020204" pitchFamily="34" charset="0"/>
              <a:cs typeface="Arial" panose="020B0604020202020204" pitchFamily="34" charset="0"/>
            </a:endParaRPr>
          </a:p>
        </p:txBody>
      </p:sp>
      <p:graphicFrame>
        <p:nvGraphicFramePr>
          <p:cNvPr id="6" name="Tabulka 5"/>
          <p:cNvGraphicFramePr>
            <a:graphicFrameLocks noGrp="1"/>
          </p:cNvGraphicFramePr>
          <p:nvPr>
            <p:extLst>
              <p:ext uri="{D42A27DB-BD31-4B8C-83A1-F6EECF244321}">
                <p14:modId xmlns:p14="http://schemas.microsoft.com/office/powerpoint/2010/main" val="2259129283"/>
              </p:ext>
            </p:extLst>
          </p:nvPr>
        </p:nvGraphicFramePr>
        <p:xfrm>
          <a:off x="179512" y="1628801"/>
          <a:ext cx="8784976" cy="5040558"/>
        </p:xfrm>
        <a:graphic>
          <a:graphicData uri="http://schemas.openxmlformats.org/drawingml/2006/table">
            <a:tbl>
              <a:tblPr firstRow="1" firstCol="1" bandRow="1">
                <a:tableStyleId>{5C22544A-7EE6-4342-B048-85BDC9FD1C3A}</a:tableStyleId>
              </a:tblPr>
              <a:tblGrid>
                <a:gridCol w="1872208"/>
                <a:gridCol w="2088232"/>
                <a:gridCol w="2448273"/>
                <a:gridCol w="2376263"/>
              </a:tblGrid>
              <a:tr h="620229">
                <a:tc>
                  <a:txBody>
                    <a:bodyPr/>
                    <a:lstStyle/>
                    <a:p>
                      <a:pPr>
                        <a:lnSpc>
                          <a:spcPct val="115000"/>
                        </a:lnSpc>
                        <a:spcAft>
                          <a:spcPts val="0"/>
                        </a:spcAft>
                      </a:pPr>
                      <a:r>
                        <a:rPr lang="cs-CZ" sz="1580" dirty="0">
                          <a:effectLst/>
                          <a:latin typeface="Arial" panose="020B0604020202020204" pitchFamily="34" charset="0"/>
                          <a:cs typeface="Arial" panose="020B0604020202020204" pitchFamily="34" charset="0"/>
                        </a:rPr>
                        <a:t>model</a:t>
                      </a:r>
                      <a:endParaRPr lang="cs-CZ" sz="1580" dirty="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a:effectLst/>
                          <a:latin typeface="Arial" panose="020B0604020202020204" pitchFamily="34" charset="0"/>
                          <a:cs typeface="Arial" panose="020B0604020202020204" pitchFamily="34" charset="0"/>
                        </a:rPr>
                        <a:t>pohled na uživatele/závislého</a:t>
                      </a:r>
                      <a:endParaRPr lang="cs-CZ" sz="158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a:effectLst/>
                          <a:latin typeface="Arial" panose="020B0604020202020204" pitchFamily="34" charset="0"/>
                          <a:cs typeface="Arial" panose="020B0604020202020204" pitchFamily="34" charset="0"/>
                        </a:rPr>
                        <a:t>příčina závislosti</a:t>
                      </a:r>
                      <a:endParaRPr lang="cs-CZ" sz="158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a:effectLst/>
                          <a:latin typeface="Arial" panose="020B0604020202020204" pitchFamily="34" charset="0"/>
                          <a:cs typeface="Arial" panose="020B0604020202020204" pitchFamily="34" charset="0"/>
                        </a:rPr>
                        <a:t>léčba</a:t>
                      </a:r>
                      <a:endParaRPr lang="cs-CZ" sz="1580">
                        <a:effectLst/>
                        <a:latin typeface="Arial" panose="020B0604020202020204" pitchFamily="34" charset="0"/>
                        <a:ea typeface="Calibri"/>
                        <a:cs typeface="Arial" panose="020B0604020202020204" pitchFamily="34" charset="0"/>
                      </a:endParaRPr>
                    </a:p>
                  </a:txBody>
                  <a:tcPr marL="44450" marR="44450" marT="0" marB="0" anchor="b"/>
                </a:tc>
              </a:tr>
              <a:tr h="380303">
                <a:tc>
                  <a:txBody>
                    <a:bodyPr/>
                    <a:lstStyle/>
                    <a:p>
                      <a:pPr>
                        <a:lnSpc>
                          <a:spcPct val="115000"/>
                        </a:lnSpc>
                        <a:spcAft>
                          <a:spcPts val="0"/>
                        </a:spcAft>
                      </a:pPr>
                      <a:r>
                        <a:rPr lang="cs-CZ" sz="1580" dirty="0">
                          <a:effectLst/>
                          <a:latin typeface="Arial" panose="020B0604020202020204" pitchFamily="34" charset="0"/>
                          <a:cs typeface="Arial" panose="020B0604020202020204" pitchFamily="34" charset="0"/>
                        </a:rPr>
                        <a:t>morální</a:t>
                      </a:r>
                      <a:endParaRPr lang="cs-CZ" sz="1580" dirty="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zvrhlík</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a:solidFill>
                            <a:schemeClr val="tx2"/>
                          </a:solidFill>
                          <a:effectLst/>
                          <a:latin typeface="Arial" panose="020B0604020202020204" pitchFamily="34" charset="0"/>
                          <a:cs typeface="Arial" panose="020B0604020202020204" pitchFamily="34" charset="0"/>
                        </a:rPr>
                        <a:t>morální slabost</a:t>
                      </a:r>
                      <a:endParaRPr lang="cs-CZ" sz="158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trest (neúčinné)</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r>
              <a:tr h="634172">
                <a:tc>
                  <a:txBody>
                    <a:bodyPr/>
                    <a:lstStyle/>
                    <a:p>
                      <a:pPr>
                        <a:lnSpc>
                          <a:spcPct val="115000"/>
                        </a:lnSpc>
                        <a:spcAft>
                          <a:spcPts val="0"/>
                        </a:spcAft>
                      </a:pPr>
                      <a:r>
                        <a:rPr lang="cs-CZ" sz="1580" dirty="0">
                          <a:effectLst/>
                          <a:latin typeface="Arial" panose="020B0604020202020204" pitchFamily="34" charset="0"/>
                          <a:cs typeface="Arial" panose="020B0604020202020204" pitchFamily="34" charset="0"/>
                        </a:rPr>
                        <a:t>psychologický</a:t>
                      </a:r>
                      <a:r>
                        <a:rPr lang="cs-CZ" sz="1580" dirty="0" smtClean="0">
                          <a:effectLst/>
                          <a:latin typeface="Arial" panose="020B0604020202020204" pitchFamily="34" charset="0"/>
                          <a:cs typeface="Arial" panose="020B0604020202020204" pitchFamily="34" charset="0"/>
                        </a:rPr>
                        <a:t>/</a:t>
                      </a:r>
                    </a:p>
                    <a:p>
                      <a:pPr>
                        <a:lnSpc>
                          <a:spcPct val="115000"/>
                        </a:lnSpc>
                        <a:spcAft>
                          <a:spcPts val="0"/>
                        </a:spcAft>
                      </a:pPr>
                      <a:r>
                        <a:rPr lang="cs-CZ" sz="1580" dirty="0" smtClean="0">
                          <a:effectLst/>
                          <a:latin typeface="Arial" panose="020B0604020202020204" pitchFamily="34" charset="0"/>
                          <a:cs typeface="Arial" panose="020B0604020202020204" pitchFamily="34" charset="0"/>
                        </a:rPr>
                        <a:t>psychodynamický</a:t>
                      </a:r>
                      <a:endParaRPr lang="cs-CZ" sz="1580" dirty="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osobní patologie</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nevědomé konflikty</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konflikty se nemění (neúčinné)</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r>
              <a:tr h="634172">
                <a:tc>
                  <a:txBody>
                    <a:bodyPr/>
                    <a:lstStyle/>
                    <a:p>
                      <a:pPr>
                        <a:lnSpc>
                          <a:spcPct val="115000"/>
                        </a:lnSpc>
                        <a:spcAft>
                          <a:spcPts val="0"/>
                        </a:spcAft>
                      </a:pPr>
                      <a:r>
                        <a:rPr lang="cs-CZ" sz="1580" dirty="0">
                          <a:effectLst/>
                          <a:latin typeface="Arial" panose="020B0604020202020204" pitchFamily="34" charset="0"/>
                          <a:cs typeface="Arial" panose="020B0604020202020204" pitchFamily="34" charset="0"/>
                        </a:rPr>
                        <a:t>psychologický</a:t>
                      </a:r>
                      <a:r>
                        <a:rPr lang="cs-CZ" sz="1580" dirty="0" smtClean="0">
                          <a:effectLst/>
                          <a:latin typeface="Arial" panose="020B0604020202020204" pitchFamily="34" charset="0"/>
                          <a:cs typeface="Arial" panose="020B0604020202020204" pitchFamily="34" charset="0"/>
                        </a:rPr>
                        <a:t>/</a:t>
                      </a:r>
                    </a:p>
                    <a:p>
                      <a:pPr>
                        <a:lnSpc>
                          <a:spcPct val="115000"/>
                        </a:lnSpc>
                        <a:spcAft>
                          <a:spcPts val="0"/>
                        </a:spcAft>
                      </a:pPr>
                      <a:r>
                        <a:rPr lang="cs-CZ" sz="1580" dirty="0" smtClean="0">
                          <a:effectLst/>
                          <a:latin typeface="Arial" panose="020B0604020202020204" pitchFamily="34" charset="0"/>
                          <a:cs typeface="Arial" panose="020B0604020202020204" pitchFamily="34" charset="0"/>
                        </a:rPr>
                        <a:t>osobnostní </a:t>
                      </a:r>
                      <a:r>
                        <a:rPr lang="cs-CZ" sz="1580" dirty="0">
                          <a:effectLst/>
                          <a:latin typeface="Arial" panose="020B0604020202020204" pitchFamily="34" charset="0"/>
                          <a:cs typeface="Arial" panose="020B0604020202020204" pitchFamily="34" charset="0"/>
                        </a:rPr>
                        <a:t>rysy</a:t>
                      </a:r>
                      <a:endParaRPr lang="cs-CZ" sz="1580" dirty="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problémy v osobnostních rysech</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osobnostní rysy</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osobnostní rysy se příliš nemění (neúčinné)</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r>
              <a:tr h="634172">
                <a:tc>
                  <a:txBody>
                    <a:bodyPr/>
                    <a:lstStyle/>
                    <a:p>
                      <a:pPr>
                        <a:lnSpc>
                          <a:spcPct val="115000"/>
                        </a:lnSpc>
                        <a:spcAft>
                          <a:spcPts val="0"/>
                        </a:spcAft>
                      </a:pPr>
                      <a:r>
                        <a:rPr lang="cs-CZ" sz="1580" dirty="0">
                          <a:effectLst/>
                          <a:latin typeface="Arial" panose="020B0604020202020204" pitchFamily="34" charset="0"/>
                          <a:cs typeface="Arial" panose="020B0604020202020204" pitchFamily="34" charset="0"/>
                        </a:rPr>
                        <a:t>psychologický</a:t>
                      </a:r>
                      <a:r>
                        <a:rPr lang="cs-CZ" sz="1580" dirty="0" smtClean="0">
                          <a:effectLst/>
                          <a:latin typeface="Arial" panose="020B0604020202020204" pitchFamily="34" charset="0"/>
                          <a:cs typeface="Arial" panose="020B0604020202020204" pitchFamily="34" charset="0"/>
                        </a:rPr>
                        <a:t>/</a:t>
                      </a:r>
                    </a:p>
                    <a:p>
                      <a:pPr>
                        <a:lnSpc>
                          <a:spcPct val="115000"/>
                        </a:lnSpc>
                        <a:spcAft>
                          <a:spcPts val="0"/>
                        </a:spcAft>
                      </a:pPr>
                      <a:r>
                        <a:rPr lang="cs-CZ" sz="1580" dirty="0" smtClean="0">
                          <a:effectLst/>
                          <a:latin typeface="Arial" panose="020B0604020202020204" pitchFamily="34" charset="0"/>
                          <a:cs typeface="Arial" panose="020B0604020202020204" pitchFamily="34" charset="0"/>
                        </a:rPr>
                        <a:t>behaviorální </a:t>
                      </a:r>
                      <a:r>
                        <a:rPr lang="cs-CZ" sz="1580" dirty="0">
                          <a:effectLst/>
                          <a:latin typeface="Arial" panose="020B0604020202020204" pitchFamily="34" charset="0"/>
                          <a:cs typeface="Arial" panose="020B0604020202020204" pitchFamily="34" charset="0"/>
                        </a:rPr>
                        <a:t>učení</a:t>
                      </a:r>
                      <a:endParaRPr lang="cs-CZ" sz="1580" dirty="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problém v učení</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smtClean="0">
                          <a:solidFill>
                            <a:schemeClr val="tx2"/>
                          </a:solidFill>
                          <a:effectLst/>
                          <a:latin typeface="Arial" panose="020B0604020202020204" pitchFamily="34" charset="0"/>
                          <a:cs typeface="Arial" panose="020B0604020202020204" pitchFamily="34" charset="0"/>
                        </a:rPr>
                        <a:t>droga </a:t>
                      </a:r>
                      <a:r>
                        <a:rPr lang="cs-CZ" sz="1580" dirty="0">
                          <a:solidFill>
                            <a:schemeClr val="tx2"/>
                          </a:solidFill>
                          <a:effectLst/>
                          <a:latin typeface="Arial" panose="020B0604020202020204" pitchFamily="34" charset="0"/>
                          <a:cs typeface="Arial" panose="020B0604020202020204" pitchFamily="34" charset="0"/>
                        </a:rPr>
                        <a:t>a </a:t>
                      </a:r>
                      <a:r>
                        <a:rPr lang="cs-CZ" sz="1580" dirty="0" err="1">
                          <a:solidFill>
                            <a:schemeClr val="tx2"/>
                          </a:solidFill>
                          <a:effectLst/>
                          <a:latin typeface="Arial" panose="020B0604020202020204" pitchFamily="34" charset="0"/>
                          <a:cs typeface="Arial" panose="020B0604020202020204" pitchFamily="34" charset="0"/>
                        </a:rPr>
                        <a:t>enviromentální</a:t>
                      </a:r>
                      <a:r>
                        <a:rPr lang="cs-CZ" sz="1580" dirty="0">
                          <a:solidFill>
                            <a:schemeClr val="tx2"/>
                          </a:solidFill>
                          <a:effectLst/>
                          <a:latin typeface="Arial" panose="020B0604020202020204" pitchFamily="34" charset="0"/>
                          <a:cs typeface="Arial" panose="020B0604020202020204" pitchFamily="34" charset="0"/>
                        </a:rPr>
                        <a:t> posilující prvky užívání</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změna posilujících faktorů</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r>
              <a:tr h="634172">
                <a:tc>
                  <a:txBody>
                    <a:bodyPr/>
                    <a:lstStyle/>
                    <a:p>
                      <a:pPr>
                        <a:lnSpc>
                          <a:spcPct val="115000"/>
                        </a:lnSpc>
                        <a:spcAft>
                          <a:spcPts val="0"/>
                        </a:spcAft>
                      </a:pPr>
                      <a:r>
                        <a:rPr lang="cs-CZ" sz="1580" dirty="0">
                          <a:effectLst/>
                          <a:latin typeface="Arial" panose="020B0604020202020204" pitchFamily="34" charset="0"/>
                          <a:cs typeface="Arial" panose="020B0604020202020204" pitchFamily="34" charset="0"/>
                        </a:rPr>
                        <a:t>sociokulturní</a:t>
                      </a:r>
                      <a:endParaRPr lang="cs-CZ" sz="1580" dirty="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situační problém</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sociální síly a kontext</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změna </a:t>
                      </a:r>
                      <a:r>
                        <a:rPr lang="cs-CZ" sz="1580" dirty="0" err="1">
                          <a:solidFill>
                            <a:schemeClr val="tx2"/>
                          </a:solidFill>
                          <a:effectLst/>
                          <a:latin typeface="Arial" panose="020B0604020202020204" pitchFamily="34" charset="0"/>
                          <a:cs typeface="Arial" panose="020B0604020202020204" pitchFamily="34" charset="0"/>
                        </a:rPr>
                        <a:t>enviromentálního</a:t>
                      </a:r>
                      <a:r>
                        <a:rPr lang="cs-CZ" sz="1580" dirty="0">
                          <a:solidFill>
                            <a:schemeClr val="tx2"/>
                          </a:solidFill>
                          <a:effectLst/>
                          <a:latin typeface="Arial" panose="020B0604020202020204" pitchFamily="34" charset="0"/>
                          <a:cs typeface="Arial" panose="020B0604020202020204" pitchFamily="34" charset="0"/>
                        </a:rPr>
                        <a:t> kontextu</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r>
              <a:tr h="634172">
                <a:tc>
                  <a:txBody>
                    <a:bodyPr/>
                    <a:lstStyle/>
                    <a:p>
                      <a:pPr>
                        <a:lnSpc>
                          <a:spcPct val="115000"/>
                        </a:lnSpc>
                        <a:spcAft>
                          <a:spcPts val="0"/>
                        </a:spcAft>
                      </a:pPr>
                      <a:r>
                        <a:rPr lang="cs-CZ" sz="1580" dirty="0">
                          <a:effectLst/>
                          <a:latin typeface="Arial" panose="020B0604020202020204" pitchFamily="34" charset="0"/>
                          <a:cs typeface="Arial" panose="020B0604020202020204" pitchFamily="34" charset="0"/>
                        </a:rPr>
                        <a:t>medicínský</a:t>
                      </a:r>
                      <a:r>
                        <a:rPr lang="cs-CZ" sz="1580" dirty="0" smtClean="0">
                          <a:effectLst/>
                          <a:latin typeface="Arial" panose="020B0604020202020204" pitchFamily="34" charset="0"/>
                          <a:cs typeface="Arial" panose="020B0604020202020204" pitchFamily="34" charset="0"/>
                        </a:rPr>
                        <a:t>/</a:t>
                      </a:r>
                    </a:p>
                    <a:p>
                      <a:pPr>
                        <a:lnSpc>
                          <a:spcPct val="115000"/>
                        </a:lnSpc>
                        <a:spcAft>
                          <a:spcPts val="0"/>
                        </a:spcAft>
                      </a:pPr>
                      <a:r>
                        <a:rPr lang="cs-CZ" sz="1580" dirty="0" smtClean="0">
                          <a:effectLst/>
                          <a:latin typeface="Arial" panose="020B0604020202020204" pitchFamily="34" charset="0"/>
                          <a:cs typeface="Arial" panose="020B0604020202020204" pitchFamily="34" charset="0"/>
                        </a:rPr>
                        <a:t>nemoc</a:t>
                      </a:r>
                      <a:endParaRPr lang="cs-CZ" sz="1580" dirty="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pacient/klient</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fyziologická dysfunkce</a:t>
                      </a:r>
                      <a:r>
                        <a:rPr lang="cs-CZ" sz="1580" dirty="0" smtClean="0">
                          <a:solidFill>
                            <a:schemeClr val="tx2"/>
                          </a:solidFill>
                          <a:effectLst/>
                          <a:latin typeface="Arial" panose="020B0604020202020204" pitchFamily="34" charset="0"/>
                          <a:cs typeface="Arial" panose="020B0604020202020204" pitchFamily="34" charset="0"/>
                        </a:rPr>
                        <a:t>/</a:t>
                      </a:r>
                    </a:p>
                    <a:p>
                      <a:pPr>
                        <a:lnSpc>
                          <a:spcPct val="115000"/>
                        </a:lnSpc>
                        <a:spcAft>
                          <a:spcPts val="0"/>
                        </a:spcAft>
                      </a:pPr>
                      <a:r>
                        <a:rPr lang="cs-CZ" sz="1580" dirty="0" smtClean="0">
                          <a:solidFill>
                            <a:schemeClr val="tx2"/>
                          </a:solidFill>
                          <a:effectLst/>
                          <a:latin typeface="Arial" panose="020B0604020202020204" pitchFamily="34" charset="0"/>
                          <a:cs typeface="Arial" panose="020B0604020202020204" pitchFamily="34" charset="0"/>
                        </a:rPr>
                        <a:t>ztráta </a:t>
                      </a:r>
                      <a:r>
                        <a:rPr lang="cs-CZ" sz="1580" dirty="0">
                          <a:solidFill>
                            <a:schemeClr val="tx2"/>
                          </a:solidFill>
                          <a:effectLst/>
                          <a:latin typeface="Arial" panose="020B0604020202020204" pitchFamily="34" charset="0"/>
                          <a:cs typeface="Arial" panose="020B0604020202020204" pitchFamily="34" charset="0"/>
                        </a:rPr>
                        <a:t>kontroly, progresivní</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žádná specifická léčba</a:t>
                      </a:r>
                      <a:r>
                        <a:rPr lang="cs-CZ" sz="1580" dirty="0" smtClean="0">
                          <a:solidFill>
                            <a:schemeClr val="tx2"/>
                          </a:solidFill>
                          <a:effectLst/>
                          <a:latin typeface="Arial" panose="020B0604020202020204" pitchFamily="34" charset="0"/>
                          <a:cs typeface="Arial" panose="020B0604020202020204" pitchFamily="34" charset="0"/>
                        </a:rPr>
                        <a:t>/</a:t>
                      </a:r>
                    </a:p>
                    <a:p>
                      <a:pPr>
                        <a:lnSpc>
                          <a:spcPct val="115000"/>
                        </a:lnSpc>
                        <a:spcAft>
                          <a:spcPts val="0"/>
                        </a:spcAft>
                      </a:pPr>
                      <a:r>
                        <a:rPr lang="cs-CZ" sz="1580" dirty="0" smtClean="0">
                          <a:solidFill>
                            <a:schemeClr val="tx2"/>
                          </a:solidFill>
                          <a:effectLst/>
                          <a:latin typeface="Arial" panose="020B0604020202020204" pitchFamily="34" charset="0"/>
                          <a:cs typeface="Arial" panose="020B0604020202020204" pitchFamily="34" charset="0"/>
                        </a:rPr>
                        <a:t>léčit </a:t>
                      </a:r>
                      <a:r>
                        <a:rPr lang="cs-CZ" sz="1580" dirty="0">
                          <a:solidFill>
                            <a:schemeClr val="tx2"/>
                          </a:solidFill>
                          <a:effectLst/>
                          <a:latin typeface="Arial" panose="020B0604020202020204" pitchFamily="34" charset="0"/>
                          <a:cs typeface="Arial" panose="020B0604020202020204" pitchFamily="34" charset="0"/>
                        </a:rPr>
                        <a:t>tělo, mysl, ducha</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r>
              <a:tr h="869166">
                <a:tc>
                  <a:txBody>
                    <a:bodyPr/>
                    <a:lstStyle/>
                    <a:p>
                      <a:pPr>
                        <a:lnSpc>
                          <a:spcPct val="115000"/>
                        </a:lnSpc>
                        <a:spcAft>
                          <a:spcPts val="0"/>
                        </a:spcAft>
                      </a:pPr>
                      <a:r>
                        <a:rPr lang="cs-CZ" sz="1580" dirty="0">
                          <a:effectLst/>
                          <a:latin typeface="Arial" panose="020B0604020202020204" pitchFamily="34" charset="0"/>
                          <a:cs typeface="Arial" panose="020B0604020202020204" pitchFamily="34" charset="0"/>
                        </a:rPr>
                        <a:t>bio-psycho-sociální</a:t>
                      </a:r>
                      <a:endParaRPr lang="cs-CZ" sz="1580" dirty="0">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klient </a:t>
                      </a:r>
                      <a:r>
                        <a:rPr lang="cs-CZ" sz="1580" dirty="0" smtClean="0">
                          <a:solidFill>
                            <a:schemeClr val="tx2"/>
                          </a:solidFill>
                          <a:effectLst/>
                          <a:latin typeface="Arial" panose="020B0604020202020204" pitchFamily="34" charset="0"/>
                          <a:cs typeface="Arial" panose="020B0604020202020204" pitchFamily="34" charset="0"/>
                        </a:rPr>
                        <a:t>a </a:t>
                      </a:r>
                      <a:r>
                        <a:rPr lang="cs-CZ" sz="1580" dirty="0" err="1" smtClean="0">
                          <a:solidFill>
                            <a:schemeClr val="tx2"/>
                          </a:solidFill>
                          <a:effectLst/>
                          <a:latin typeface="Arial" panose="020B0604020202020204" pitchFamily="34" charset="0"/>
                          <a:cs typeface="Arial" panose="020B0604020202020204" pitchFamily="34" charset="0"/>
                        </a:rPr>
                        <a:t>enviromentální</a:t>
                      </a:r>
                      <a:r>
                        <a:rPr lang="cs-CZ" sz="1580" dirty="0" smtClean="0">
                          <a:solidFill>
                            <a:schemeClr val="tx2"/>
                          </a:solidFill>
                          <a:effectLst/>
                          <a:latin typeface="Arial" panose="020B0604020202020204" pitchFamily="34" charset="0"/>
                          <a:cs typeface="Arial" panose="020B0604020202020204" pitchFamily="34" charset="0"/>
                        </a:rPr>
                        <a:t> </a:t>
                      </a:r>
                      <a:r>
                        <a:rPr lang="cs-CZ" sz="1580" dirty="0">
                          <a:solidFill>
                            <a:schemeClr val="tx2"/>
                          </a:solidFill>
                          <a:effectLst/>
                          <a:latin typeface="Arial" panose="020B0604020202020204" pitchFamily="34" charset="0"/>
                          <a:cs typeface="Arial" panose="020B0604020202020204" pitchFamily="34" charset="0"/>
                        </a:rPr>
                        <a:t>faktory</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smtClean="0">
                          <a:solidFill>
                            <a:schemeClr val="tx2"/>
                          </a:solidFill>
                          <a:effectLst/>
                          <a:latin typeface="Arial" panose="020B0604020202020204" pitchFamily="34" charset="0"/>
                          <a:cs typeface="Arial" panose="020B0604020202020204" pitchFamily="34" charset="0"/>
                        </a:rPr>
                        <a:t>biologické/psychologické/ sociální </a:t>
                      </a:r>
                      <a:r>
                        <a:rPr lang="cs-CZ" sz="1580" dirty="0">
                          <a:solidFill>
                            <a:schemeClr val="tx2"/>
                          </a:solidFill>
                          <a:effectLst/>
                          <a:latin typeface="Arial" panose="020B0604020202020204" pitchFamily="34" charset="0"/>
                          <a:cs typeface="Arial" panose="020B0604020202020204" pitchFamily="34" charset="0"/>
                        </a:rPr>
                        <a:t>faktory</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c>
                  <a:txBody>
                    <a:bodyPr/>
                    <a:lstStyle/>
                    <a:p>
                      <a:pPr>
                        <a:lnSpc>
                          <a:spcPct val="115000"/>
                        </a:lnSpc>
                        <a:spcAft>
                          <a:spcPts val="0"/>
                        </a:spcAft>
                      </a:pPr>
                      <a:r>
                        <a:rPr lang="cs-CZ" sz="1580" dirty="0">
                          <a:solidFill>
                            <a:schemeClr val="tx2"/>
                          </a:solidFill>
                          <a:effectLst/>
                          <a:latin typeface="Arial" panose="020B0604020202020204" pitchFamily="34" charset="0"/>
                          <a:cs typeface="Arial" panose="020B0604020202020204" pitchFamily="34" charset="0"/>
                        </a:rPr>
                        <a:t>léčba interagujících faktorů (</a:t>
                      </a:r>
                      <a:r>
                        <a:rPr lang="cs-CZ" sz="1580" dirty="0" err="1">
                          <a:solidFill>
                            <a:schemeClr val="tx2"/>
                          </a:solidFill>
                          <a:effectLst/>
                          <a:latin typeface="Arial" panose="020B0604020202020204" pitchFamily="34" charset="0"/>
                          <a:cs typeface="Arial" panose="020B0604020202020204" pitchFamily="34" charset="0"/>
                        </a:rPr>
                        <a:t>individualizovaně</a:t>
                      </a:r>
                      <a:r>
                        <a:rPr lang="cs-CZ" sz="1580" dirty="0">
                          <a:solidFill>
                            <a:schemeClr val="tx2"/>
                          </a:solidFill>
                          <a:effectLst/>
                          <a:latin typeface="Arial" panose="020B0604020202020204" pitchFamily="34" charset="0"/>
                          <a:cs typeface="Arial" panose="020B0604020202020204" pitchFamily="34" charset="0"/>
                        </a:rPr>
                        <a:t>)</a:t>
                      </a:r>
                      <a:endParaRPr lang="cs-CZ" sz="1580" dirty="0">
                        <a:solidFill>
                          <a:schemeClr val="tx2"/>
                        </a:solidFill>
                        <a:effectLst/>
                        <a:latin typeface="Arial" panose="020B0604020202020204" pitchFamily="34" charset="0"/>
                        <a:ea typeface="Calibri"/>
                        <a:cs typeface="Arial" panose="020B0604020202020204" pitchFamily="34" charset="0"/>
                      </a:endParaRPr>
                    </a:p>
                  </a:txBody>
                  <a:tcPr marL="44450" marR="44450" marT="0" marB="0" anchor="b"/>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řížka">
  <a:themeElements>
    <a:clrScheme name="Mřížka">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Mřížka">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Mřížka">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11126</TotalTime>
  <Words>2910</Words>
  <Application>Microsoft Office PowerPoint</Application>
  <PresentationFormat>Předvádění na obrazovce (4:3)</PresentationFormat>
  <Paragraphs>437</Paragraphs>
  <Slides>55</Slides>
  <Notes>33</Notes>
  <HiddenSlides>4</HiddenSlides>
  <MMClips>0</MMClips>
  <ScaleCrop>false</ScaleCrop>
  <HeadingPairs>
    <vt:vector size="4" baseType="variant">
      <vt:variant>
        <vt:lpstr>Motiv</vt:lpstr>
      </vt:variant>
      <vt:variant>
        <vt:i4>1</vt:i4>
      </vt:variant>
      <vt:variant>
        <vt:lpstr>Nadpisy snímků</vt:lpstr>
      </vt:variant>
      <vt:variant>
        <vt:i4>55</vt:i4>
      </vt:variant>
    </vt:vector>
  </HeadingPairs>
  <TitlesOfParts>
    <vt:vector size="56" baseType="lpstr">
      <vt:lpstr>Mřížka</vt:lpstr>
      <vt:lpstr>Prezentace aplikace PowerPoint</vt:lpstr>
      <vt:lpstr>TEORETICKÝ ÚVOD</vt:lpstr>
      <vt:lpstr>Co je to závislost?</vt:lpstr>
      <vt:lpstr>Kořeny závislosti</vt:lpstr>
      <vt:lpstr>Společné znaky látkových a nelátkových závislostí</vt:lpstr>
      <vt:lpstr>Adiktologie</vt:lpstr>
      <vt:lpstr>Adiktologie u nás před revolucí</vt:lpstr>
      <vt:lpstr>Adiktologie u nás po revoluci</vt:lpstr>
      <vt:lpstr>Teoretické modely závislosti (Millerová, 2011, s. 36)</vt:lpstr>
      <vt:lpstr>  Bio-psycho-socio-spirituální model závislosti  </vt:lpstr>
      <vt:lpstr> Bio-psycho-socio-spirituální model závislosti </vt:lpstr>
      <vt:lpstr>Prezentace aplikace PowerPoint</vt:lpstr>
      <vt:lpstr>Akutní intoxikace</vt:lpstr>
      <vt:lpstr>Škodlivé užívání</vt:lpstr>
      <vt:lpstr>Syndrom závislosti</vt:lpstr>
      <vt:lpstr>Odvykací stav</vt:lpstr>
      <vt:lpstr>Prezentace aplikace PowerPoint</vt:lpstr>
      <vt:lpstr>   Psychoaktivní látka (psychotropní látka, omamná látka,  nepřesně droga či návyková látka)  </vt:lpstr>
      <vt:lpstr>Přehled skupin psychoaktivních látek (dle MKN10)</vt:lpstr>
      <vt:lpstr>marihuana</vt:lpstr>
      <vt:lpstr>hašiš</vt:lpstr>
      <vt:lpstr>psilocybin</vt:lpstr>
      <vt:lpstr>LSD</vt:lpstr>
      <vt:lpstr>MDMa</vt:lpstr>
      <vt:lpstr>Metamfe-tamin</vt:lpstr>
      <vt:lpstr>kokain</vt:lpstr>
      <vt:lpstr>Heroin</vt:lpstr>
      <vt:lpstr>Způsoby užívání </vt:lpstr>
      <vt:lpstr> Souvislosti a důsledky užívání Psychoaktivních látek </vt:lpstr>
      <vt:lpstr> Souvislosti a důsledky užívání Psychoaktivních látek </vt:lpstr>
      <vt:lpstr>teraPEUTICKÉ VYUŽITÍ  některých Pl</vt:lpstr>
      <vt:lpstr>Prezentace aplikace PowerPoint</vt:lpstr>
      <vt:lpstr>Celoživotní prevalence užití PL v obecné populaci 15-64 let (2017)</vt:lpstr>
      <vt:lpstr>Poppers</vt:lpstr>
      <vt:lpstr>Rizikové užívání PL v ČR (2017)</vt:lpstr>
      <vt:lpstr>Problémové užívání PL v ČR (2017)</vt:lpstr>
      <vt:lpstr>Prezentace aplikace PowerPoint</vt:lpstr>
      <vt:lpstr>6 základních komponent behaviorálních závislostí (Griffiths)</vt:lpstr>
      <vt:lpstr>Klasifikace behaviorálních poruch</vt:lpstr>
      <vt:lpstr>MKN-10: Návykové a impulzivní poruchy (F63)</vt:lpstr>
      <vt:lpstr>Patologické hráčství</vt:lpstr>
      <vt:lpstr>patologické hráčství  (Gambling Disorder, R37 v DSM-V, Užívání drog a závislostní chování)</vt:lpstr>
      <vt:lpstr>Patologické hráčství</vt:lpstr>
      <vt:lpstr>Prezentace aplikace PowerPoint</vt:lpstr>
      <vt:lpstr> Přehled metod </vt:lpstr>
      <vt:lpstr>Testy na přítomnost drog</vt:lpstr>
      <vt:lpstr>Testy na přítomnost drog</vt:lpstr>
      <vt:lpstr>Testy na přítomnost drog</vt:lpstr>
      <vt:lpstr>Detekovatelnost psychoaktivních látek (www.drogovaporadna.cz) </vt:lpstr>
      <vt:lpstr>Prezentace aplikace PowerPoint</vt:lpstr>
      <vt:lpstr>PRIMÁRNÍ PREVENCE</vt:lpstr>
      <vt:lpstr>SEKUNDÁRNÍ prevence</vt:lpstr>
      <vt:lpstr>TERCIÁRNÍ Prevence</vt:lpstr>
      <vt:lpstr>Použité zdroje</vt:lpstr>
      <vt:lpstr>Děkuji vám za pozornost   Kontakt:  anna.nohynkova@gmail.com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PROBLEMATIKA ZÁVISLOSTÍ</dc:title>
  <dc:creator>SPR</dc:creator>
  <cp:lastModifiedBy>Pepa a Anička</cp:lastModifiedBy>
  <cp:revision>347</cp:revision>
  <cp:lastPrinted>1601-01-01T00:00:00Z</cp:lastPrinted>
  <dcterms:created xsi:type="dcterms:W3CDTF">2012-11-07T07:56:19Z</dcterms:created>
  <dcterms:modified xsi:type="dcterms:W3CDTF">2019-10-07T12:17:37Z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TC100690489990</vt:lpwstr>
  </property>
</Properties>
</file>