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Případně normy ACE-R: http://www.csnn.eu/ceska-slovenska-neurologie-clanek/addenbrooksky-kognitivni-test-orientacni-normy-pro-ceskou-populaci-52144?confirm_rules=1</a:t>
            </a:r>
            <a:endParaRPr/>
          </a:p>
        </p:txBody>
      </p:sp>
      <p:sp>
        <p:nvSpPr>
          <p:cNvPr id="157" name="Google Shape;157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7" name="Google Shape;25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PTU rekognice 9 správných odpovědí (-2,75 sd), 16 falešně pozitivních odpovědí</a:t>
            </a:r>
            <a:endParaRPr/>
          </a:p>
        </p:txBody>
      </p:sp>
      <p:sp>
        <p:nvSpPr>
          <p:cNvPr id="258" name="Google Shape;258;p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4" name="Google Shape;26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Nebyla přítomna porucha pojmenování</a:t>
            </a:r>
            <a:endParaRPr/>
          </a:p>
        </p:txBody>
      </p:sp>
      <p:sp>
        <p:nvSpPr>
          <p:cNvPr id="265" name="Google Shape;265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3" name="Google Shape;28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13-25</a:t>
            </a:r>
            <a:endParaRPr/>
          </a:p>
        </p:txBody>
      </p:sp>
      <p:sp>
        <p:nvSpPr>
          <p:cNvPr id="137" name="Google Shape;137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lvl="4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lvl="6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lvl="7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lvl="8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□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SzPts val="2000"/>
              <a:buChar char="□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4pPr>
            <a:lvl5pPr indent="-342900" lvl="4" marL="22860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rtl="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 rot="5400000">
            <a:off x="4717225" y="2161350"/>
            <a:ext cx="5715000" cy="20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 rot="5400000">
            <a:off x="636538" y="234900"/>
            <a:ext cx="5715000" cy="58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 rot="5400000">
            <a:off x="2433637" y="-114300"/>
            <a:ext cx="42672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rtl="0" algn="l"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□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SzPts val="2800"/>
              <a:buChar char="■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SzPts val="2400"/>
              <a:buChar char="□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4pPr>
            <a:lvl5pPr indent="-355600" lvl="4" marL="22860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rtl="0" algn="l"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85800" y="2393950"/>
            <a:ext cx="7772400" cy="109538"/>
          </a:xfrm>
          <a:custGeom>
            <a:rect b="b" l="l" r="r" t="t"/>
            <a:pathLst>
              <a:path extrusionOk="0" h="1000" w="100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extrusionOk="0" h="1000" w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b="0" i="0" sz="2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b="0" i="0" sz="2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>
            <a:off x="609600" y="1566862"/>
            <a:ext cx="7958138" cy="109538"/>
          </a:xfrm>
          <a:custGeom>
            <a:rect b="b" l="l" r="r" t="t"/>
            <a:pathLst>
              <a:path extrusionOk="0" h="1000" w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extrusionOk="0" h="1000" w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609600" y="6172200"/>
            <a:ext cx="7924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6096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245225"/>
            <a:ext cx="19812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mocatest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kognice.cz/" TargetMode="External"/><Relationship Id="rId4" Type="http://schemas.openxmlformats.org/officeDocument/2006/relationships/hyperlink" Target="http://www.mocatest.org/" TargetMode="External"/><Relationship Id="rId5" Type="http://schemas.openxmlformats.org/officeDocument/2006/relationships/hyperlink" Target="http://www.cerebrum2007.cz/" TargetMode="External"/><Relationship Id="rId6" Type="http://schemas.openxmlformats.org/officeDocument/2006/relationships/hyperlink" Target="http://www.nudz.cz/files/common/neuropsychol_diagnostika_web.pdf" TargetMode="External"/><Relationship Id="rId7" Type="http://schemas.openxmlformats.org/officeDocument/2006/relationships/hyperlink" Target="http://www.neurologiepropraxi.cz/pdfs/neu/2013/06/06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468312" y="1241425"/>
            <a:ext cx="8458200" cy="56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Psychodiagnostické</a:t>
            </a: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praktikum</a:t>
            </a:r>
            <a:b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PSY438</a:t>
            </a:r>
            <a:b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Blok II</a:t>
            </a:r>
            <a:br>
              <a:rPr b="1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990000"/>
                </a:solidFill>
                <a:latin typeface="Verdana"/>
                <a:ea typeface="Verdana"/>
                <a:cs typeface="Verdana"/>
                <a:sym typeface="Verdana"/>
              </a:rPr>
              <a:t>Diagnostika kognitivních funkcí – screeningové testy, testy paměti</a:t>
            </a:r>
            <a:br>
              <a:rPr b="1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24. 10. 2019				Petra Strádalová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 použít?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6562" lvl="1" marL="908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Frontal Assessment Battery – </a:t>
            </a:r>
            <a:r>
              <a:rPr b="1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Škála frontálního chování FAB </a:t>
            </a: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(specifický screening), Bezdíček et al., 2017</a:t>
            </a:r>
            <a:endParaRPr/>
          </a:p>
          <a:p>
            <a:pPr indent="-436562" lvl="1" marL="908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6562" lvl="1" marL="908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</a:pPr>
            <a:r>
              <a:rPr b="1" i="0" lang="en-US" sz="2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Montrealský kognitivní test MoCA </a:t>
            </a: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citlivější, MCI, cca 10 minutová administrace</a:t>
            </a:r>
            <a:endParaRPr/>
          </a:p>
          <a:p>
            <a:pPr indent="-304800" lvl="0" marL="4699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Bodové hodnocení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566737" y="1752600"/>
            <a:ext cx="8001000" cy="44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□"/>
            </a:pPr>
            <a:r>
              <a:rPr b="1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MMSE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27-30 bodů bez poruchy kognitivních funkcí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25-26 bodů hraniční nález, doporučeno další sledování pacienta, u pacienta nad 75 let nebo s méně než 8 lety školní docházky jsou tyto hodnoty ještě v normě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18-24 bodů lehká demence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6-17 bodů středně těžká demence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&lt; 6 bodů těžká demence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□"/>
            </a:pPr>
            <a:r>
              <a:rPr b="1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MoCA</a:t>
            </a: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1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www.mocatest.org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	cut off 26 bodů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📫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normativní data na české populaci Kopeček et al. 2016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📫"/>
            </a:pPr>
            <a:r>
              <a:rPr b="0" i="0" lang="en-US" sz="21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https://www.youtube.com/watch?v=jwGwsRnf9cc</a:t>
            </a:r>
            <a:endParaRPr/>
          </a:p>
          <a:p>
            <a:pPr indent="-336550" lvl="0" marL="4699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MoCA - MMSE</a:t>
            </a: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844675"/>
            <a:ext cx="6681787" cy="3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187450" y="5805487"/>
            <a:ext cx="61929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Kopeček et al. 2013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916112"/>
            <a:ext cx="8893175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 txBox="1"/>
          <p:nvPr>
            <p:ph type="title"/>
          </p:nvPr>
        </p:nvSpPr>
        <p:spPr>
          <a:xfrm>
            <a:off x="395287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Senzitivita screeningu</a:t>
            </a:r>
            <a:endParaRPr/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457200" y="5589587"/>
            <a:ext cx="8229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69900" lvl="0" marL="469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Nikolai, M. T., Vyhnálek, M. M., Literáková, M. E., Marková, H., &amp; Hort, J. (2013). Vyšetření kognitivních</a:t>
            </a:r>
            <a:endParaRPr/>
          </a:p>
          <a:p>
            <a:pPr indent="-469900" lvl="0" marL="4699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funkcí v časné diagnostice Alzheimerovy nemoci. </a:t>
            </a:r>
            <a:r>
              <a:rPr b="0" i="1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Neurologie pro praxi</a:t>
            </a: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 </a:t>
            </a:r>
            <a:r>
              <a:rPr b="0" i="1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297-301</a:t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2771775" y="2565400"/>
            <a:ext cx="792300" cy="2874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3059112" y="1668462"/>
            <a:ext cx="217500" cy="649200"/>
          </a:xfrm>
          <a:prstGeom prst="downArrow">
            <a:avLst>
              <a:gd fmla="val 17982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Screeningové testy</a:t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Rozdíly mezi nimi?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Omezení? citlivost, mírná kognitivní porucha, vzdělání...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Přínosy?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Paměť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539750" y="1700212"/>
            <a:ext cx="8001000" cy="4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deklarativní x procedurální (implicitní)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bezprostřední x oddálená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verbální x vizuální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křivka učení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pracovní paměť = „mentální pracovní stůl“</a:t>
            </a:r>
            <a:endParaRPr/>
          </a:p>
          <a:p>
            <a:pPr indent="-3175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! důležité zachytit, která fáze paměťového procesu je narušena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Deklarativní paměťový proces</a:t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468312" y="1916112"/>
            <a:ext cx="8147100" cy="4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rPr b="1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Ukládání</a:t>
            </a:r>
            <a:r>
              <a:rPr b="0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(frontální lalok, pozornost, strategie)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rPr b="1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Konsolidace</a:t>
            </a:r>
            <a:r>
              <a:rPr b="0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(hipokampy)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rPr b="1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Uchování informace </a:t>
            </a:r>
            <a:r>
              <a:rPr b="0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(hipokampy, parahipokamp. formace, temporální lalok)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None/>
            </a:pPr>
            <a:r>
              <a:rPr b="1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Vybavován</a:t>
            </a:r>
            <a:r>
              <a:rPr b="0" i="0" lang="en-US" sz="23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í (frontální lalok, strategie)</a:t>
            </a:r>
            <a:endParaRPr/>
          </a:p>
        </p:txBody>
      </p:sp>
      <p:sp>
        <p:nvSpPr>
          <p:cNvPr id="195" name="Google Shape;195;p29"/>
          <p:cNvSpPr/>
          <p:nvPr/>
        </p:nvSpPr>
        <p:spPr>
          <a:xfrm>
            <a:off x="1143000" y="2471737"/>
            <a:ext cx="288900" cy="576300"/>
          </a:xfrm>
          <a:prstGeom prst="downArrow">
            <a:avLst>
              <a:gd fmla="val 16185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77828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1174750" y="3429000"/>
            <a:ext cx="287400" cy="576300"/>
          </a:xfrm>
          <a:prstGeom prst="downArrow">
            <a:avLst>
              <a:gd fmla="val 16215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77828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1177925" y="4724400"/>
            <a:ext cx="287400" cy="576300"/>
          </a:xfrm>
          <a:prstGeom prst="downArrow">
            <a:avLst>
              <a:gd fmla="val 16215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77828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53975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Základní rozlišení</a:t>
            </a:r>
            <a:endParaRPr/>
          </a:p>
        </p:txBody>
      </p:sp>
      <p:pic>
        <p:nvPicPr>
          <p:cNvPr id="203" name="Google Shape;203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562" y="2047875"/>
            <a:ext cx="7881900" cy="40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Vztah se základními dg.</a:t>
            </a:r>
            <a:endParaRPr/>
          </a:p>
        </p:txBody>
      </p:sp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684212" y="1916112"/>
            <a:ext cx="76422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69900" lvl="0" marL="469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důležité pro dif. dg. úvahu zejména ve fázi MCI </a:t>
            </a:r>
            <a:endParaRPr/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b="1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Porucha ukládání 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(hipokampální)</a:t>
            </a:r>
            <a:endParaRPr/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</a:t>
            </a:r>
            <a:endParaRPr/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í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š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á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b="0" i="0" lang="en-US" sz="2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endParaRPr/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FTLD, VD</a:t>
            </a:r>
            <a:endParaRPr/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rPr b="1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Porucha vybavovaní </a:t>
            </a:r>
            <a:r>
              <a:rPr b="0" i="0" lang="en-US" sz="2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(frontální)</a:t>
            </a:r>
            <a:endParaRPr/>
          </a:p>
          <a:p>
            <a:pPr indent="-304800" lvl="0" marL="4699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Paměť</a:t>
            </a:r>
            <a:endParaRPr/>
          </a:p>
        </p:txBody>
      </p:sp>
      <p:pic>
        <p:nvPicPr>
          <p:cNvPr descr="http://static.wixstatic.com/media/b570cd_dc46bc3e5a4a4c5daf6d0ff4f3f5559c.jpg_srz_226_151_85_22_0.50_1.20_0.00_jpg_srz" id="215" name="Google Shape;215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2" y="3068637"/>
            <a:ext cx="2870100" cy="19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7" y="2708275"/>
            <a:ext cx="1403350" cy="224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9837" y="2133600"/>
            <a:ext cx="2065337" cy="19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840956" y="4088606"/>
            <a:ext cx="1749425" cy="244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Průběh dnešního bloku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Vaše zkušenosti s administrací psychodiagnostických testů kog. funkcí?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Představení průběhu psych. vyšetření kognitivních funkcí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Administrace vybraných psychodiagnostických testů (screeningové testy kognice, testy paměti)</a:t>
            </a:r>
            <a:endParaRPr/>
          </a:p>
          <a:p>
            <a:pPr indent="-279400" lvl="0" marL="4699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Paměť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566737" y="1752600"/>
            <a:ext cx="8001000" cy="4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Test 16 slov 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(zkrácená verze původního Enhanced Cued Recall Test, z českého 7minutového screeningového testu demence)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Rey-Osterriethova figura 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(figura Taylorové)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Paměťový test učení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(PTU)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Brief Visuospatial Memory Test (BVMT-R)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WMS-III 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(bezprostřední + oddálený sluchový a zrakový index…subtesty </a:t>
            </a: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Logická paměť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Tváře, Verbální párové asociace, Obrázky rodiny...)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type="ctrTitle"/>
          </p:nvPr>
        </p:nvSpPr>
        <p:spPr>
          <a:xfrm>
            <a:off x="611187" y="1341437"/>
            <a:ext cx="7772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T16S</a:t>
            </a:r>
            <a:endParaRPr/>
          </a:p>
        </p:txBody>
      </p:sp>
      <p:sp>
        <p:nvSpPr>
          <p:cNvPr id="230" name="Google Shape;230;p34"/>
          <p:cNvSpPr txBox="1"/>
          <p:nvPr>
            <p:ph idx="1" type="subTitle"/>
          </p:nvPr>
        </p:nvSpPr>
        <p:spPr>
          <a:xfrm>
            <a:off x="900112" y="2852737"/>
            <a:ext cx="6840600" cy="3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rychlý test paměti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snadná administrace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užitečný pro dif. dg. demence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 nejlépe využitelný ve stádiu lehké demence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700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-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ve stádiu MCI může být příliš jednoduchý</a:t>
            </a:r>
            <a:endParaRPr/>
          </a:p>
          <a:p>
            <a:pPr indent="-12700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-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selhávání pac. s nomickými a gnostickými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potížemi</a:t>
            </a:r>
            <a:endParaRPr/>
          </a:p>
          <a:p>
            <a:pPr indent="-12700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-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chybí česká normativní studie</a:t>
            </a:r>
            <a:endParaRPr/>
          </a:p>
          <a:p>
            <a:pPr indent="-12700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-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autorská práva k testu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Paměť</a:t>
            </a:r>
            <a:endParaRPr/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566737" y="1752600"/>
            <a:ext cx="8001000" cy="4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Test 16 slov 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(zkrácená verze původního Enhanced Cued Recall Test, z českého 7minutového screeningového testu demence)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Rey-Osterriethova figura </a:t>
            </a:r>
            <a:r>
              <a:rPr b="0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(figura Taylorové)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Paměťový test učení</a:t>
            </a:r>
            <a:r>
              <a:rPr b="0" i="0" lang="en-US" sz="24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(PTU)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Brief Visuospatial Memory Test (BVMT-R)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WMS-III 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(bezprostřední + oddálený sluchový a zrakový index…subtesty </a:t>
            </a: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Logická paměť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Tváře, Verbální párové asociace, Obrázky rodiny...)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Figura Taylorové kopie</a:t>
            </a:r>
            <a:endParaRPr/>
          </a:p>
        </p:txBody>
      </p:sp>
      <p:pic>
        <p:nvPicPr>
          <p:cNvPr id="242" name="Google Shape;242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1773237"/>
            <a:ext cx="6124500" cy="48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Figura Taylorové po 3 min.</a:t>
            </a:r>
            <a:endParaRPr/>
          </a:p>
        </p:txBody>
      </p:sp>
      <p:pic>
        <p:nvPicPr>
          <p:cNvPr id="248" name="Google Shape;248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1844675"/>
            <a:ext cx="6318300" cy="41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Figura Taylorové po 30 min.</a:t>
            </a:r>
            <a:endParaRPr/>
          </a:p>
        </p:txBody>
      </p:sp>
      <p:pic>
        <p:nvPicPr>
          <p:cNvPr id="254" name="Google Shape;25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827337"/>
            <a:ext cx="8229600" cy="2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Paměťový test učení</a:t>
            </a:r>
            <a:endParaRPr/>
          </a:p>
        </p:txBody>
      </p:sp>
      <p:pic>
        <p:nvPicPr>
          <p:cNvPr descr="005.jpg" id="261" name="Google Shape;261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700212"/>
            <a:ext cx="4791000" cy="43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0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T16S</a:t>
            </a: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7" y="1217612"/>
            <a:ext cx="3743325" cy="53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Shrnutí obecných zásad vyšetření</a:t>
            </a:r>
            <a:endParaRPr/>
          </a:p>
        </p:txBody>
      </p:sp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566737" y="1752600"/>
            <a:ext cx="80010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každou doménu sledovat nejlépe více testy</a:t>
            </a:r>
            <a:endParaRPr/>
          </a:p>
          <a:p>
            <a:pPr indent="-469900" lvl="0" marL="469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pozor na různá omezení (sluch, zrak, jemná motorika)</a:t>
            </a:r>
            <a:endParaRPr/>
          </a:p>
          <a:p>
            <a:pPr indent="-469900" lvl="0" marL="469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vždy sestavit baterii individuálně (i vzhledem k onemocnění), přizpůsobit zdravotním možnostem a okolnostem vyšetření</a:t>
            </a:r>
            <a:endParaRPr/>
          </a:p>
          <a:p>
            <a:pPr indent="-469900" lvl="0" marL="469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zjistit aktuální psychický stav (dep. symptomatika)</a:t>
            </a:r>
            <a:endParaRPr/>
          </a:p>
          <a:p>
            <a:pPr indent="-469900" lvl="0" marL="469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důležité pozorování, přístup k testování </a:t>
            </a:r>
            <a:endParaRPr/>
          </a:p>
          <a:p>
            <a:pPr indent="-469900" lvl="0" marL="469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rozhovor o výsledcích, doporučení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</a:pPr>
            <a:r>
              <a:rPr b="0" i="0" lang="en-US" sz="40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Odkazy</a:t>
            </a:r>
            <a:endParaRPr/>
          </a:p>
        </p:txBody>
      </p:sp>
      <p:sp>
        <p:nvSpPr>
          <p:cNvPr id="280" name="Google Shape;280;p42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b="0" i="0" lang="en-US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www.kognice.cz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(ke stažení ACE-R, přednášky, kurzy)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b="0" i="0" lang="en-US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http://www.mocatest.org/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b="0" i="0" lang="en-US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http://www.cerebrum2007.cz/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(ke stažení „Jak dělat TKF“)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b="0" i="0" lang="en-US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http://www.nudz.cz/files/common/neuropsychol_diagnostika_web.pdf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(ke stažení příručka „Neuropsychologická diagnostika kognitivního deficitu u AD“)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b="0" i="0" lang="en-US" sz="2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http://www.neurologiepropraxi.cz/pdfs/neu/2013/06/06.pdf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Kontext psychologického vyšetření kognitivních funkcí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66letá žena, SŠ vzdělání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subj. vnímá potíže s pamětí, výbavností slov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osobností změny – apatie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Jak by mohlo vypadat psychologické vyšetření kognitivních funkcí?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Jak pracovat se získaným skórem? </a:t>
            </a:r>
            <a:r>
              <a:rPr b="0" i="0" lang="en-US" sz="24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(Nikolai et al., 2013)</a:t>
            </a:r>
            <a:endParaRPr/>
          </a:p>
        </p:txBody>
      </p:sp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2420937"/>
            <a:ext cx="7315200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012" y="1844675"/>
            <a:ext cx="6840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Struktura vyšetření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66737" y="1752600"/>
            <a:ext cx="83979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Rozhovor (pacient, rodinní příslušníci)</a:t>
            </a:r>
            <a:endParaRPr/>
          </a:p>
          <a:p>
            <a:pPr indent="-436562" lvl="1" marL="908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</a:pP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Anamnéza, pozorování, dotazníky soběstačnosti (BADLS-CZ)…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Samotná baterie psychodiagnostických testů…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Závěr z vyšetření, doporučení, co dále? – návrh kognitivní rehabilitace apod.</a:t>
            </a:r>
            <a:endParaRPr/>
          </a:p>
          <a:p>
            <a:pPr indent="-2794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699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 potřebujeme vědět? 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66737" y="1752600"/>
            <a:ext cx="8001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 čím pacient přichází? Jak to vidí okolí? Jak dlouho potíže trvají, kdy začaly, jaký je jejich charakter? Kdo jej poslal?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Vzdělání, zaměstnání, volnočasové aktivity v kontextu kognitivní rezervy…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Každodenní fungování, soběstačnost (aktivity denního života)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Nálada, osobnostní změny (v kontextu ABC syndromu demence, pseudodemence)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Možná omezení vzhledem k psychodiag. testům (zrak, sluch, jemná motorika)</a:t>
            </a:r>
            <a:endParaRPr/>
          </a:p>
          <a:p>
            <a:pPr indent="-2794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79400" lvl="0" marL="4699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574675" y="304800"/>
            <a:ext cx="8318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Které funkce je třeba zachytit?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566737" y="1752600"/>
            <a:ext cx="80010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1" i="1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Je aktuální kognitivní výkon pacienta přiměřený jeho věku a vzdělání?</a:t>
            </a:r>
            <a:endParaRPr/>
          </a:p>
          <a:p>
            <a:pPr indent="-469900" lvl="0" marL="469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b="1" i="1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Jak vypadá kognitivní profil pacienta?</a:t>
            </a:r>
            <a:endParaRPr/>
          </a:p>
          <a:p>
            <a:pPr indent="-469900" lvl="0" marL="4699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b="1" i="1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69900" lvl="0" marL="469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Mnestické funkce (deklarativní paměť)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Exekutivní funkce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Pozornost, pracovní paměť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Symbolické funkce (řeč, písmo, čtení, kalkulické schopnosti)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□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Vizuoprostorové schopnosti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Pozorování – co při vyšetření sledujeme?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611187" y="2085975"/>
            <a:ext cx="8001000" cy="47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Orientovanost (místo, čas, osoba)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Psychomotorické tempo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Verbální projev (výbavnost? fluence? obsah?)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Náhled na potíže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Spolupráce, motivace k výkonu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Emoční ladění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Únava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Noto Sans Symbols"/>
              <a:buChar char="□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Další zvláštnosti v chování, neuropsychiatrické symptomy…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b="1" i="0" lang="en-US" sz="38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Screening kognitivních funkcí</a:t>
            </a:r>
            <a:endParaRPr/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99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Důležitý i v rámci psychologického vyšetření</a:t>
            </a:r>
            <a:endParaRPr/>
          </a:p>
          <a:p>
            <a:pPr indent="-469900" lvl="0" marL="469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b="0" i="0" lang="en-US" sz="3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Mezioborová komunikace výsledků (MMSE a předepsání kognitiv)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574675" y="304800"/>
            <a:ext cx="80010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/>
              <a:buNone/>
            </a:pPr>
            <a:r>
              <a:rPr b="0" i="0" lang="en-US" sz="36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 použít?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23850" y="1752600"/>
            <a:ext cx="5543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6562" lvl="1" marL="908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</a:pPr>
            <a:r>
              <a:rPr b="1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Mini-Mental State Examination MMSE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(normy Štěpánková et al., 2015)</a:t>
            </a:r>
            <a:endParaRPr/>
          </a:p>
          <a:p>
            <a:pPr indent="-436562" lvl="1" marL="908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36562" lvl="1" marL="908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</a:pPr>
            <a:r>
              <a:rPr b="1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Addenbrookský kognitivní test ACE-R </a:t>
            </a:r>
            <a:r>
              <a:rPr b="0" i="0" lang="en-US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(normy Beránková et al., 2015) – obsažen Test hodin, sedmičkový test…</a:t>
            </a:r>
            <a:endParaRPr/>
          </a:p>
        </p:txBody>
      </p:sp>
      <p:pic>
        <p:nvPicPr>
          <p:cNvPr descr="ace_s" id="147" name="Google Shape;1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188912"/>
            <a:ext cx="3275012" cy="4751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