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30"/>
  </p:notesMasterIdLst>
  <p:sldIdLst>
    <p:sldId id="256" r:id="rId2"/>
    <p:sldId id="259" r:id="rId3"/>
    <p:sldId id="269" r:id="rId4"/>
    <p:sldId id="281" r:id="rId5"/>
    <p:sldId id="270" r:id="rId6"/>
    <p:sldId id="271" r:id="rId7"/>
    <p:sldId id="279" r:id="rId8"/>
    <p:sldId id="283" r:id="rId9"/>
    <p:sldId id="284" r:id="rId10"/>
    <p:sldId id="258" r:id="rId11"/>
    <p:sldId id="257" r:id="rId12"/>
    <p:sldId id="260" r:id="rId13"/>
    <p:sldId id="287" r:id="rId14"/>
    <p:sldId id="288" r:id="rId15"/>
    <p:sldId id="289" r:id="rId16"/>
    <p:sldId id="261" r:id="rId17"/>
    <p:sldId id="276" r:id="rId18"/>
    <p:sldId id="262" r:id="rId19"/>
    <p:sldId id="290" r:id="rId20"/>
    <p:sldId id="263" r:id="rId21"/>
    <p:sldId id="278" r:id="rId22"/>
    <p:sldId id="264" r:id="rId23"/>
    <p:sldId id="265" r:id="rId24"/>
    <p:sldId id="291" r:id="rId25"/>
    <p:sldId id="266" r:id="rId26"/>
    <p:sldId id="275" r:id="rId27"/>
    <p:sldId id="273" r:id="rId28"/>
    <p:sldId id="267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777" autoAdjust="0"/>
  </p:normalViewPr>
  <p:slideViewPr>
    <p:cSldViewPr>
      <p:cViewPr varScale="1">
        <p:scale>
          <a:sx n="64" d="100"/>
          <a:sy n="64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F64B8-7D03-4CA7-827C-562C7B2F1D5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C252C-6AE5-4A7F-A32F-70D5455531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94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358B750-0CEE-4FF0-90F2-9E0717808F7E}" type="datetimeFigureOut">
              <a:rPr lang="cs-CZ" smtClean="0"/>
              <a:t>27.10.2019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F35C92-533A-4ECF-9281-87537EC82702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raclass_correlation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raclass_correlation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nlp-ml.io/jg/software/ira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</a:t>
            </a:r>
            <a:r>
              <a:rPr lang="en-US" dirty="0"/>
              <a:t>n</a:t>
            </a:r>
            <a:r>
              <a:rPr lang="cs-CZ" dirty="0"/>
              <a:t>479</a:t>
            </a:r>
            <a:r>
              <a:rPr lang="en-US" dirty="0"/>
              <a:t>0</a:t>
            </a:r>
            <a:r>
              <a:rPr lang="cs-CZ" dirty="0"/>
              <a:t> Psychometrika: </a:t>
            </a:r>
            <a:br>
              <a:rPr lang="cs-CZ" dirty="0"/>
            </a:br>
            <a:r>
              <a:rPr lang="cs-CZ" dirty="0"/>
              <a:t>měření v psychologii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Shoda posuzovatelů| </a:t>
            </a:r>
            <a:r>
              <a:rPr lang="en-US" dirty="0"/>
              <a:t>29</a:t>
            </a:r>
            <a:r>
              <a:rPr lang="cs-CZ" dirty="0"/>
              <a:t>. 1</a:t>
            </a:r>
            <a:r>
              <a:rPr lang="en-US" dirty="0"/>
              <a:t>0</a:t>
            </a:r>
            <a:r>
              <a:rPr lang="cs-CZ" dirty="0"/>
              <a:t>. 201</a:t>
            </a:r>
            <a:r>
              <a:rPr lang="en-US" dirty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797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Jak</a:t>
            </a:r>
            <a:r>
              <a:rPr lang="cs-CZ" dirty="0"/>
              <a:t>é otázky si klást?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/>
              <a:t>Kdo se má shodovat s kým?</a:t>
            </a:r>
          </a:p>
          <a:p>
            <a:pPr lvl="1"/>
            <a:r>
              <a:rPr lang="cs-CZ" sz="2000" b="1" dirty="0"/>
              <a:t>Shoda administrátorů: </a:t>
            </a:r>
            <a:r>
              <a:rPr lang="cs-CZ" sz="2000" dirty="0"/>
              <a:t>Vede individuální vyšetření různými administrátory ke stejným výsledkům? (WISC...)</a:t>
            </a:r>
          </a:p>
          <a:p>
            <a:pPr lvl="1"/>
            <a:r>
              <a:rPr lang="cs-CZ" sz="2000" b="1" dirty="0"/>
              <a:t>Shoda hodnotitelů: </a:t>
            </a:r>
            <a:r>
              <a:rPr lang="cs-CZ" sz="2000" dirty="0"/>
              <a:t>Ohodnotí již získaný protokol různí lidé stejně? (ROR; kvalitativní výzkum).</a:t>
            </a:r>
          </a:p>
          <a:p>
            <a:pPr lvl="1"/>
            <a:r>
              <a:rPr lang="cs-CZ" sz="2000" b="1" dirty="0"/>
              <a:t>Intra-rater reliabilita: </a:t>
            </a:r>
            <a:r>
              <a:rPr lang="cs-CZ" sz="2000" dirty="0"/>
              <a:t>Obdobné otázky, ale pro jednoho administrátora/hodnotitele v různých časech.</a:t>
            </a:r>
          </a:p>
          <a:p>
            <a:pPr marL="274320" lvl="1" indent="0">
              <a:buNone/>
            </a:pPr>
            <a:endParaRPr lang="cs-CZ" sz="2000" dirty="0"/>
          </a:p>
          <a:p>
            <a:r>
              <a:rPr lang="cs-CZ" sz="2400" dirty="0"/>
              <a:t>Kolik bylo hodnotitelů?</a:t>
            </a:r>
          </a:p>
          <a:p>
            <a:pPr lvl="1"/>
            <a:r>
              <a:rPr lang="cs-CZ" sz="2000" dirty="0"/>
              <a:t>Jeden, ve alespoň dvou různých časech</a:t>
            </a:r>
          </a:p>
          <a:p>
            <a:pPr lvl="1"/>
            <a:r>
              <a:rPr lang="cs-CZ" sz="2000" dirty="0"/>
              <a:t>Dva </a:t>
            </a:r>
          </a:p>
          <a:p>
            <a:pPr lvl="1"/>
            <a:r>
              <a:rPr lang="cs-CZ" sz="2000" dirty="0"/>
              <a:t>Více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629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proměnných a související hypotézy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Nominální nebo ordinální</a:t>
            </a:r>
          </a:p>
          <a:p>
            <a:pPr lvl="1"/>
            <a:r>
              <a:rPr lang="cs-CZ" dirty="0"/>
              <a:t>Jaká je absolutní/relativní míra shody 2 nebo více osob?</a:t>
            </a:r>
          </a:p>
          <a:p>
            <a:r>
              <a:rPr lang="cs-CZ" dirty="0"/>
              <a:t>Ordinální</a:t>
            </a:r>
          </a:p>
          <a:p>
            <a:pPr lvl="1"/>
            <a:r>
              <a:rPr lang="cs-CZ" dirty="0"/>
              <a:t>Jaká je míra shody v pořadí hodnocených osob?</a:t>
            </a:r>
          </a:p>
          <a:p>
            <a:pPr lvl="1"/>
            <a:r>
              <a:rPr lang="cs-CZ" dirty="0"/>
              <a:t>Jaká je míra shody ve střední hodnotě?</a:t>
            </a:r>
          </a:p>
          <a:p>
            <a:pPr lvl="1"/>
            <a:r>
              <a:rPr lang="cs-CZ" dirty="0"/>
              <a:t>Absolutní shoda (pořadí a střední hodnoty dohromady).</a:t>
            </a:r>
          </a:p>
          <a:p>
            <a:r>
              <a:rPr lang="cs-CZ" dirty="0"/>
              <a:t>Intervalová/poměrová</a:t>
            </a:r>
          </a:p>
          <a:p>
            <a:pPr lvl="1"/>
            <a:r>
              <a:rPr lang="cs-CZ" dirty="0"/>
              <a:t>Jaká je míra shody v pořadí hodnocených osob?</a:t>
            </a:r>
          </a:p>
          <a:p>
            <a:pPr lvl="1"/>
            <a:r>
              <a:rPr lang="cs-CZ" dirty="0"/>
              <a:t>Jaká je míra shody ve střední hodnotě?</a:t>
            </a:r>
          </a:p>
          <a:p>
            <a:pPr lvl="1"/>
            <a:r>
              <a:rPr lang="cs-CZ" dirty="0"/>
              <a:t>Absolutní shoda (pořadí a střední hodnoty dohromady).</a:t>
            </a:r>
          </a:p>
          <a:p>
            <a:r>
              <a:rPr lang="cs-CZ" dirty="0"/>
              <a:t>V psychologické diagnostice je typickým postupem ověření shody v případě položek nominálními/ordinálními statistikami (analogie korigovaných korelací se škálou) a pro celkové skóry intervalovými statistikami.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742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Nominální proměnné (n =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cs-CZ" sz="2400" dirty="0"/>
                  <a:t>Cohenovo kappa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lvl="1">
                  <a:buClr>
                    <a:srgbClr val="94C600"/>
                  </a:buClr>
                </a:pPr>
                <a:r>
                  <a:rPr lang="cs-CZ" dirty="0">
                    <a:ea typeface="Cambria Math" panose="02040503050406030204" pitchFamily="18" charset="0"/>
                  </a:rPr>
                  <a:t>Pro dva hodnotitele.</a:t>
                </a:r>
              </a:p>
              <a:p>
                <a:pPr lvl="1">
                  <a:buClr>
                    <a:srgbClr val="94C600"/>
                  </a:buClr>
                </a:pPr>
                <a:r>
                  <a:rPr lang="cs-CZ" dirty="0">
                    <a:ea typeface="Cambria Math" panose="02040503050406030204" pitchFamily="18" charset="0"/>
                  </a:rPr>
                  <a:t>Kolikrát je jejich shoda vyšší než náhodná shoda?</a:t>
                </a:r>
              </a:p>
              <a:p>
                <a:pPr marL="274320" lvl="1" indent="0">
                  <a:buClr>
                    <a:srgbClr val="94C600"/>
                  </a:buClr>
                  <a:buNone/>
                </a:pPr>
                <a:endParaRPr lang="cs-CZ" dirty="0">
                  <a:ea typeface="Cambria Math" panose="02040503050406030204" pitchFamily="18" charset="0"/>
                </a:endParaRPr>
              </a:p>
              <a:p>
                <a:pPr lvl="1">
                  <a:buClr>
                    <a:srgbClr val="94C600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pozorovaná shoda hodnocení  </a:t>
                </a:r>
              </a:p>
              <a:p>
                <a:pPr lvl="1">
                  <a:buClr>
                    <a:srgbClr val="94C600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shoda hodnocení očekávaná na základě prosté náhody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519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281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Nominální proměnné (n =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4937760"/>
              </a:xfrm>
            </p:spPr>
            <p:txBody>
              <a:bodyPr>
                <a:normAutofit/>
              </a:bodyPr>
              <a:lstStyle/>
              <a:p>
                <a:r>
                  <a:rPr lang="cs-CZ" sz="2400" dirty="0"/>
                  <a:t>Cohenovo kappa</a:t>
                </a:r>
              </a:p>
              <a:p>
                <a:pPr marL="0" indent="0"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𝜅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¨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pozorovaná shoda</a:t>
                </a:r>
                <a:br>
                  <a:rPr lang="cs-CZ" dirty="0"/>
                </a:br>
                <a:r>
                  <a:rPr lang="cs-CZ" dirty="0"/>
                  <a:t>					  hodnocení  </a:t>
                </a: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35+49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=0.84</m:t>
                    </m:r>
                  </m:oMath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očekávaná shoda hodnocení</a:t>
                </a:r>
                <a:br>
                  <a:rPr lang="cs-CZ" dirty="0"/>
                </a:br>
                <a:r>
                  <a:rPr lang="cs-CZ" dirty="0"/>
                  <a:t>					  na základě prosté náhody</a:t>
                </a:r>
              </a:p>
              <a:p>
                <a:pPr marL="0" indent="0">
                  <a:buClr>
                    <a:srgbClr val="94C600"/>
                  </a:buCl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>
                    <a:ea typeface="Cambria Math" panose="02040503050406030204" pitchFamily="18" charset="0"/>
                  </a:rPr>
                  <a:t> </a:t>
                </a:r>
                <a:r>
                  <a:rPr lang="cs-CZ" sz="2400" dirty="0">
                    <a:ea typeface="Cambria Math" panose="02040503050406030204" pitchFamily="18" charset="0"/>
                  </a:rPr>
                  <a:t>P-nost, že oba řeknou „0“ a nebo že oba řeknou „1“ </a:t>
                </a:r>
                <a:br>
                  <a:rPr lang="cs-CZ" sz="2400" dirty="0">
                    <a:ea typeface="Cambria Math" panose="02040503050406030204" pitchFamily="18" charset="0"/>
                  </a:rPr>
                </a:br>
                <a:r>
                  <a:rPr lang="cs-CZ" sz="2400" dirty="0">
                    <a:ea typeface="Cambria Math" panose="02040503050406030204" pitchFamily="18" charset="0"/>
                  </a:rPr>
                  <a:t>          (sčítáme pravděpodobnosti)</a:t>
                </a:r>
                <a:endParaRPr lang="cs-CZ" dirty="0"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endParaRPr lang="cs-CZ" dirty="0"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endParaRPr lang="cs-CZ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4937760"/>
              </a:xfrm>
              <a:blipFill>
                <a:blip r:embed="rId2"/>
                <a:stretch>
                  <a:fillRect l="-50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9BC60E0-4CE5-456E-8347-299D38AF1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099957"/>
            <a:ext cx="3578662" cy="265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408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Nominální proměnné (n =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523413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cs-CZ" sz="2400" dirty="0"/>
                  <a:t>Cohenovo kappa</a:t>
                </a:r>
              </a:p>
              <a:p>
                <a:pPr marL="0" indent="0"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		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𝜅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cs-CZ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¨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cs-CZ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pozorovaná shoda</a:t>
                </a:r>
                <a:br>
                  <a:rPr lang="cs-CZ" dirty="0"/>
                </a:br>
                <a:r>
                  <a:rPr lang="cs-CZ" dirty="0"/>
                  <a:t>					  hodnocení  </a:t>
                </a: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35+49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=0.84</m:t>
                    </m:r>
                  </m:oMath>
                </a14:m>
                <a:endParaRPr lang="cs-CZ" dirty="0">
                  <a:ea typeface="Cambria Math" panose="02040503050406030204" pitchFamily="18" charset="0"/>
                </a:endParaRPr>
              </a:p>
              <a:p>
                <a:pPr marL="274320" lvl="1" indent="0">
                  <a:buClr>
                    <a:srgbClr val="94C600"/>
                  </a:buClr>
                  <a:buNone/>
                </a:pPr>
                <a:r>
                  <a:rPr lang="cs-CZ" dirty="0">
                    <a:ea typeface="Cambria Math" panose="02040503050406030204" pitchFamily="18" charset="0"/>
                  </a:rPr>
                  <a:t>				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dirty="0"/>
                  <a:t> očekávaná shoda hodnocení</a:t>
                </a:r>
                <a:br>
                  <a:rPr lang="cs-CZ" dirty="0"/>
                </a:br>
                <a:r>
                  <a:rPr lang="cs-CZ" dirty="0"/>
                  <a:t>					  na základě prosté náhody</a:t>
                </a:r>
              </a:p>
              <a:p>
                <a:pPr marL="0" indent="0">
                  <a:buClr>
                    <a:srgbClr val="94C600"/>
                  </a:buClr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38</m:t>
                            </m:r>
                          </m:num>
                          <m:den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48</m:t>
                            </m:r>
                          </m:num>
                          <m:den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62</m:t>
                            </m:r>
                          </m:num>
                          <m:den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52</m:t>
                            </m:r>
                          </m:num>
                          <m:den>
                            <m:r>
                              <a:rPr lang="cs-CZ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0.505</a:t>
                </a:r>
              </a:p>
              <a:p>
                <a:pPr marL="0" indent="0">
                  <a:buClr>
                    <a:srgbClr val="94C600"/>
                  </a:buClr>
                  <a:buNone/>
                </a:pPr>
                <a:endParaRPr lang="cs-CZ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Clr>
                    <a:srgbClr val="94C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0.84 −0.505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1−0.505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=0.677</m:t>
                      </m:r>
                    </m:oMath>
                  </m:oMathPara>
                </a14:m>
                <a:endParaRPr lang="cs-CZ" sz="240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5234136"/>
              </a:xfrm>
              <a:blipFill>
                <a:blip r:embed="rId2"/>
                <a:stretch>
                  <a:fillRect l="-501" t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9BC60E0-4CE5-456E-8347-299D38AF1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72816"/>
            <a:ext cx="3578662" cy="265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50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Nominální proměnné (n = 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5234136"/>
              </a:xfrm>
            </p:spPr>
            <p:txBody>
              <a:bodyPr>
                <a:normAutofit/>
              </a:bodyPr>
              <a:lstStyle/>
              <a:p>
                <a:r>
                  <a:rPr lang="cs-CZ" sz="2400" dirty="0"/>
                  <a:t>Cohenovo kappa</a:t>
                </a:r>
              </a:p>
              <a:p>
                <a:pPr marL="0" indent="0">
                  <a:buClr>
                    <a:srgbClr val="94C600"/>
                  </a:buClr>
                  <a:buNone/>
                </a:pPr>
                <a:endParaRPr lang="cs-CZ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Clr>
                    <a:srgbClr val="94C600"/>
                  </a:buClr>
                  <a:buNone/>
                </a:pPr>
                <a:endParaRPr lang="cs-CZ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Clr>
                    <a:srgbClr val="94C6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𝜅</m:t>
                      </m:r>
                      <m:r>
                        <a:rPr lang="cs-CZ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cs-CZ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0.84 −0.505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1−0.505</m:t>
                          </m:r>
                        </m:den>
                      </m:f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=0.677</m:t>
                      </m:r>
                    </m:oMath>
                  </m:oMathPara>
                </a14:m>
                <a:endParaRPr lang="cs-CZ" sz="2400" dirty="0">
                  <a:ea typeface="Cambria Math" panose="02040503050406030204" pitchFamily="18" charset="0"/>
                </a:endParaRPr>
              </a:p>
              <a:p>
                <a:pPr marL="0" indent="0">
                  <a:buClr>
                    <a:srgbClr val="94C600"/>
                  </a:buClr>
                  <a:buNone/>
                </a:pPr>
                <a:endParaRPr lang="cs-CZ" sz="240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cs-CZ" dirty="0"/>
                  <a:t>Interpretace (volná): „Shoda hodnotitelů je </a:t>
                </a:r>
                <a:r>
                  <a:rPr lang="cs-CZ" b="1" dirty="0"/>
                  <a:t>68 %</a:t>
                </a:r>
                <a:r>
                  <a:rPr lang="cs-CZ" dirty="0"/>
                  <a:t> mezi prostou náhodou a 100% shodou.“</a:t>
                </a:r>
              </a:p>
              <a:p>
                <a:pPr lvl="1"/>
                <a:r>
                  <a:rPr lang="cs-CZ" dirty="0"/>
                  <a:t>Interpretace (exaktnější): Podíl nárůstu shody oproti náhodné shodě je 0,68 maximálního možného nárůstu.</a:t>
                </a:r>
              </a:p>
              <a:p>
                <a:pPr lvl="1"/>
                <a:r>
                  <a:rPr lang="cs-CZ" dirty="0"/>
                  <a:t>Cohenovo kappa nabývá hodnot mezi -1 a 1</a:t>
                </a:r>
              </a:p>
              <a:p>
                <a:pPr lvl="1"/>
                <a:r>
                  <a:rPr lang="cs-CZ" dirty="0"/>
                  <a:t>SPSS: Analyze/Descriptives/Crosstabs: Statistics/Kappa</a:t>
                </a:r>
              </a:p>
              <a:p>
                <a:pPr lvl="1"/>
                <a:endParaRPr lang="cs-CZ" dirty="0"/>
              </a:p>
              <a:p>
                <a:pPr marL="0" indent="0">
                  <a:buClr>
                    <a:srgbClr val="94C600"/>
                  </a:buClr>
                  <a:buNone/>
                </a:pPr>
                <a:endParaRPr lang="cs-CZ" sz="240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219200"/>
                <a:ext cx="8507288" cy="5234136"/>
              </a:xfrm>
              <a:blipFill>
                <a:blip r:embed="rId2"/>
                <a:stretch>
                  <a:fillRect l="-501" t="-9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55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Nominální proměnné (n &gt; 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Cohenovo kappa je určeno jen pro dva hodnotitele.</a:t>
            </a:r>
          </a:p>
          <a:p>
            <a:endParaRPr lang="cs-CZ" sz="2400" dirty="0"/>
          </a:p>
          <a:p>
            <a:r>
              <a:rPr lang="cs-CZ" sz="2400" dirty="0"/>
              <a:t>Pro </a:t>
            </a:r>
            <a:r>
              <a:rPr lang="cs-CZ" sz="2400" i="1" dirty="0"/>
              <a:t>n</a:t>
            </a:r>
            <a:r>
              <a:rPr lang="cs-CZ" sz="2400" dirty="0"/>
              <a:t> hodnotitelů je zobecněním </a:t>
            </a:r>
            <a:r>
              <a:rPr lang="cs-CZ" sz="2400" b="1" dirty="0" err="1"/>
              <a:t>Fleissovo</a:t>
            </a:r>
            <a:r>
              <a:rPr lang="cs-CZ" sz="2400" b="1" dirty="0"/>
              <a:t> kappa</a:t>
            </a:r>
            <a:r>
              <a:rPr lang="cs-CZ" sz="2400" dirty="0"/>
              <a:t>.</a:t>
            </a:r>
          </a:p>
          <a:p>
            <a:r>
              <a:rPr lang="cs-CZ" sz="2400" dirty="0"/>
              <a:t>Stejná logika a interpretace, pouze složitější výpočet.</a:t>
            </a:r>
          </a:p>
          <a:p>
            <a:endParaRPr lang="cs-CZ" sz="2400" dirty="0"/>
          </a:p>
          <a:p>
            <a:r>
              <a:rPr lang="cs-CZ" sz="2400" dirty="0"/>
              <a:t>SPSS: </a:t>
            </a:r>
            <a:r>
              <a:rPr lang="cs-CZ" sz="2400" dirty="0" err="1"/>
              <a:t>plug</a:t>
            </a:r>
            <a:r>
              <a:rPr lang="cs-CZ" sz="2400" dirty="0"/>
              <a:t>-in SPSS </a:t>
            </a:r>
            <a:r>
              <a:rPr lang="cs-CZ" sz="2400" dirty="0" err="1"/>
              <a:t>Fleiss</a:t>
            </a:r>
            <a:r>
              <a:rPr lang="cs-CZ" sz="2400" dirty="0"/>
              <a:t> Kappa</a:t>
            </a:r>
          </a:p>
          <a:p>
            <a:pPr lvl="1"/>
            <a:r>
              <a:rPr lang="cs-CZ" sz="2000" dirty="0"/>
              <a:t>Pro dva hodnotitele je výsledek identický s Cohenovým kappa a oproti běžnému SPSS dialogu poskytuje interval spolehlivosti.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3111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Ordinální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Lze do jisté míry použít běžné statistiky, které už znáte: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Shoda středních hodnot (přísnost hodnotitelů):</a:t>
            </a:r>
          </a:p>
          <a:p>
            <a:pPr lvl="1"/>
            <a:r>
              <a:rPr lang="cs-CZ" sz="2000" dirty="0"/>
              <a:t>2 hodnotitelé: Mann-Whitney („neparametrický t-test“)</a:t>
            </a:r>
          </a:p>
          <a:p>
            <a:pPr lvl="1"/>
            <a:r>
              <a:rPr lang="cs-CZ" sz="2000" dirty="0"/>
              <a:t>N hodnotitelů: Kruskal-Wallis („neparametrická ANOVA“)</a:t>
            </a:r>
          </a:p>
          <a:p>
            <a:endParaRPr lang="cs-CZ" sz="2400" dirty="0"/>
          </a:p>
          <a:p>
            <a:r>
              <a:rPr lang="cs-CZ" sz="2400" dirty="0"/>
              <a:t>Shoda pořadí:</a:t>
            </a:r>
          </a:p>
          <a:p>
            <a:pPr lvl="1"/>
            <a:r>
              <a:rPr lang="cs-CZ" sz="2000" dirty="0"/>
              <a:t>2 hodnotitelé: Běžná pořadová korelace (Spearman, Kendall) pro shodu pořadí</a:t>
            </a:r>
          </a:p>
          <a:p>
            <a:pPr lvl="1"/>
            <a:r>
              <a:rPr lang="cs-CZ" sz="2000" dirty="0"/>
              <a:t>N hodnotitelů: Kendallův koeficient konkordance (W) – viz dále</a:t>
            </a:r>
            <a:endParaRPr lang="cs-CZ" sz="1800" dirty="0"/>
          </a:p>
          <a:p>
            <a:endParaRPr lang="cs-CZ" sz="2400" dirty="0"/>
          </a:p>
          <a:p>
            <a:r>
              <a:rPr lang="cs-CZ" sz="2400" dirty="0"/>
              <a:t>...ale máme k dispozici lepší nástroje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r>
              <a:rPr lang="cs-CZ" sz="2400" dirty="0"/>
              <a:t> </a:t>
            </a:r>
            <a:endParaRPr lang="cs-CZ" sz="24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16160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Ordinální proměnné (n=2)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219200"/>
            <a:ext cx="5472608" cy="4937760"/>
          </a:xfrm>
        </p:spPr>
        <p:txBody>
          <a:bodyPr>
            <a:normAutofit/>
          </a:bodyPr>
          <a:lstStyle/>
          <a:p>
            <a:r>
              <a:rPr lang="cs-CZ" sz="2000" dirty="0"/>
              <a:t>Můžeme k nim přistupovat jako k nominálním proměnným, ale výsledkem je obvykle podhodnocení shody</a:t>
            </a:r>
          </a:p>
          <a:p>
            <a:endParaRPr lang="cs-CZ" sz="2000" dirty="0"/>
          </a:p>
          <a:p>
            <a:r>
              <a:rPr lang="cs-CZ" sz="2000" dirty="0"/>
              <a:t>Řešením je „vážená kappa“.</a:t>
            </a:r>
          </a:p>
          <a:p>
            <a:endParaRPr lang="cs-CZ" sz="2000" dirty="0"/>
          </a:p>
          <a:p>
            <a:r>
              <a:rPr lang="cs-CZ" sz="2000" dirty="0"/>
              <a:t>Neshody jsou váženy různým způsobem – čím dále od diagonály, tím jde o větší neshodu</a:t>
            </a:r>
          </a:p>
          <a:p>
            <a:pPr lvl="1"/>
            <a:r>
              <a:rPr lang="cs-CZ" sz="2000" dirty="0"/>
              <a:t>Jak vážit?</a:t>
            </a:r>
          </a:p>
          <a:p>
            <a:pPr lvl="1"/>
            <a:r>
              <a:rPr lang="cs-CZ" sz="2000" dirty="0"/>
              <a:t>lineární váhy (vzdálenost od diagonály)</a:t>
            </a:r>
          </a:p>
          <a:p>
            <a:pPr lvl="1"/>
            <a:r>
              <a:rPr lang="cs-CZ" sz="2000" dirty="0"/>
              <a:t>kvadratické váhy (vzdálenost od diagonály</a:t>
            </a:r>
            <a:r>
              <a:rPr lang="cs-CZ" sz="2000" baseline="30000" dirty="0"/>
              <a:t>2</a:t>
            </a:r>
            <a:r>
              <a:rPr lang="cs-CZ" sz="2000" dirty="0"/>
              <a:t>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43674830"/>
              </p:ext>
            </p:extLst>
          </p:nvPr>
        </p:nvGraphicFramePr>
        <p:xfrm>
          <a:off x="5868464" y="1216025"/>
          <a:ext cx="2880000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97299205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4642419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961109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198400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50484107"/>
                    </a:ext>
                  </a:extLst>
                </a:gridCol>
              </a:tblGrid>
              <a:tr h="432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shoda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59959"/>
                  </a:ext>
                </a:extLst>
              </a:tr>
              <a:tr h="43200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774502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B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15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12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26910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9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23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99344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57175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099171"/>
              </p:ext>
            </p:extLst>
          </p:nvPr>
        </p:nvGraphicFramePr>
        <p:xfrm>
          <a:off x="5868464" y="3688080"/>
          <a:ext cx="2880000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97299205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4642419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961109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198400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50484107"/>
                    </a:ext>
                  </a:extLst>
                </a:gridCol>
              </a:tblGrid>
              <a:tr h="432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lineární</a:t>
                      </a:r>
                      <a:r>
                        <a:rPr lang="cs-CZ" baseline="0" dirty="0"/>
                        <a:t> váhy</a:t>
                      </a:r>
                      <a:endParaRPr lang="cs-CZ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59959"/>
                  </a:ext>
                </a:extLst>
              </a:tr>
              <a:tr h="43200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774502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B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26910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99344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57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293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Ordinální proměnné (n=2)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219200"/>
                <a:ext cx="5472608" cy="4937760"/>
              </a:xfrm>
            </p:spPr>
            <p:txBody>
              <a:bodyPr>
                <a:normAutofit/>
              </a:bodyPr>
              <a:lstStyle/>
              <a:p>
                <a:endParaRPr lang="cs-CZ" sz="2000" dirty="0"/>
              </a:p>
              <a:p>
                <a:endParaRPr lang="cs-CZ" sz="2000" dirty="0"/>
              </a:p>
              <a:p>
                <a:endParaRPr lang="cs-CZ" sz="2000" dirty="0"/>
              </a:p>
              <a:p>
                <a:r>
                  <a:rPr lang="cs-CZ" sz="2000" dirty="0"/>
                  <a:t>Příklad vpravo:</a:t>
                </a:r>
              </a:p>
              <a:p>
                <a:pPr lvl="1"/>
                <a:r>
                  <a:rPr lang="cs-CZ" sz="2000" dirty="0">
                    <a:ea typeface="Cambria Math" panose="02040503050406030204" pitchFamily="18" charset="0"/>
                  </a:rPr>
                  <a:t>Běžná kappa</a:t>
                </a:r>
                <a:r>
                  <a:rPr lang="en-US" sz="2000" dirty="0">
                    <a:ea typeface="Cambria Math" panose="02040503050406030204" pitchFamily="18" charset="0"/>
                  </a:rPr>
                  <a:t>,</a:t>
                </a:r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𝜅</m:t>
                    </m:r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0,401</m:t>
                    </m:r>
                  </m:oMath>
                </a14:m>
                <a:endParaRPr lang="cs-CZ" sz="2000" dirty="0"/>
              </a:p>
              <a:p>
                <a:pPr lvl="1"/>
                <a:r>
                  <a:rPr lang="cs-CZ" sz="2000" dirty="0">
                    <a:ea typeface="Cambria Math" panose="02040503050406030204" pitchFamily="18" charset="0"/>
                  </a:rPr>
                  <a:t>Lineární váhy</a:t>
                </a:r>
                <a:r>
                  <a:rPr lang="en-US" sz="2000" dirty="0">
                    <a:ea typeface="Cambria Math" panose="02040503050406030204" pitchFamily="18" charset="0"/>
                  </a:rPr>
                  <a:t>,</a:t>
                </a:r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𝑤𝑙𝑖𝑛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0,502</m:t>
                    </m:r>
                  </m:oMath>
                </a14:m>
                <a:endParaRPr lang="cs-CZ" sz="2000" dirty="0"/>
              </a:p>
              <a:p>
                <a:pPr lvl="1"/>
                <a:r>
                  <a:rPr lang="cs-CZ" sz="2000" dirty="0">
                    <a:ea typeface="Cambria Math" panose="02040503050406030204" pitchFamily="18" charset="0"/>
                  </a:rPr>
                  <a:t>Kvadratické váhy</a:t>
                </a:r>
                <a:r>
                  <a:rPr lang="en-US" sz="2000" dirty="0">
                    <a:ea typeface="Cambria Math" panose="02040503050406030204" pitchFamily="18" charset="0"/>
                  </a:rPr>
                  <a:t>,</a:t>
                </a:r>
                <a:r>
                  <a:rPr lang="cs-CZ" sz="20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𝜅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  <m:r>
                          <a:rPr lang="cs-CZ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𝑞𝑢𝑎𝑑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=0,</m:t>
                    </m:r>
                    <m:r>
                      <a:rPr lang="cs-CZ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620</m:t>
                    </m:r>
                  </m:oMath>
                </a14:m>
                <a:endParaRPr lang="cs-CZ" sz="2000" dirty="0"/>
              </a:p>
              <a:p>
                <a:endParaRPr lang="cs-CZ" sz="2000" dirty="0"/>
              </a:p>
              <a:p>
                <a:endParaRPr lang="cs-CZ" sz="2000" dirty="0"/>
              </a:p>
              <a:p>
                <a:r>
                  <a:rPr lang="cs-CZ" sz="2000" dirty="0"/>
                  <a:t>SPSS: plug-in SPSS Weighted Kappa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219200"/>
                <a:ext cx="5472608" cy="4937760"/>
              </a:xfrm>
              <a:blipFill>
                <a:blip r:embed="rId2"/>
                <a:stretch>
                  <a:fillRect l="-4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4033047148"/>
              </p:ext>
            </p:extLst>
          </p:nvPr>
        </p:nvGraphicFramePr>
        <p:xfrm>
          <a:off x="5868464" y="1216025"/>
          <a:ext cx="2880000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97299205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4642419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961109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198400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50484107"/>
                    </a:ext>
                  </a:extLst>
                </a:gridCol>
              </a:tblGrid>
              <a:tr h="432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shoda</a:t>
                      </a: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59959"/>
                  </a:ext>
                </a:extLst>
              </a:tr>
              <a:tr h="43200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774502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B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15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12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26910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9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/>
                        <a:t>23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99344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57175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/>
          </p:nvPr>
        </p:nvGraphicFramePr>
        <p:xfrm>
          <a:off x="5868464" y="3688080"/>
          <a:ext cx="2880000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97299205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4642419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961109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719840015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50484107"/>
                    </a:ext>
                  </a:extLst>
                </a:gridCol>
              </a:tblGrid>
              <a:tr h="432000">
                <a:tc rowSpan="2"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lineární</a:t>
                      </a:r>
                      <a:r>
                        <a:rPr lang="cs-CZ" baseline="0" dirty="0"/>
                        <a:t> váhy</a:t>
                      </a:r>
                      <a:endParaRPr lang="cs-CZ" dirty="0"/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859959"/>
                  </a:ext>
                </a:extLst>
              </a:tr>
              <a:tr h="43200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2774502"/>
                  </a:ext>
                </a:extLst>
              </a:tr>
              <a:tr h="432000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/>
                        <a:t>hodnotitel B</a:t>
                      </a: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5269107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993444"/>
                  </a:ext>
                </a:extLst>
              </a:tr>
              <a:tr h="43200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8571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766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Posuzov</a:t>
            </a:r>
            <a:r>
              <a:rPr lang="cs-CZ" dirty="0"/>
              <a:t>ání / hodnocení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/>
          <a:lstStyle/>
          <a:p>
            <a:r>
              <a:rPr lang="en-US" sz="2400" dirty="0" err="1"/>
              <a:t>Posuzovac</a:t>
            </a:r>
            <a:r>
              <a:rPr lang="cs-CZ" sz="2400" dirty="0"/>
              <a:t>í škály </a:t>
            </a:r>
          </a:p>
          <a:p>
            <a:pPr lvl="1"/>
            <a:r>
              <a:rPr lang="cs-CZ" sz="2000" dirty="0"/>
              <a:t>Intenzita prožitků, příznaků nemoci, ...</a:t>
            </a:r>
          </a:p>
          <a:p>
            <a:r>
              <a:rPr lang="cs-CZ" sz="2400" dirty="0"/>
              <a:t>Pozorování a observační studie</a:t>
            </a:r>
          </a:p>
          <a:p>
            <a:pPr lvl="1"/>
            <a:r>
              <a:rPr lang="cs-CZ" sz="2000" dirty="0"/>
              <a:t>Bylo / nebylo pozorováno nějaké chování? Do jaké kategorie zařadit to, co jsem pozoroval(a)?</a:t>
            </a:r>
            <a:endParaRPr lang="cs-CZ" dirty="0"/>
          </a:p>
          <a:p>
            <a:r>
              <a:rPr lang="cs-CZ" sz="2400" dirty="0"/>
              <a:t>Psychologická diagnostika</a:t>
            </a:r>
          </a:p>
          <a:p>
            <a:pPr lvl="1"/>
            <a:r>
              <a:rPr lang="cs-CZ" sz="2100" dirty="0"/>
              <a:t>Diagnostický nález, skóry z checklistu, ...</a:t>
            </a:r>
          </a:p>
          <a:p>
            <a:r>
              <a:rPr lang="cs-CZ" sz="2400" dirty="0"/>
              <a:t>Hodnocení výkonu</a:t>
            </a:r>
          </a:p>
          <a:p>
            <a:pPr lvl="1"/>
            <a:r>
              <a:rPr lang="cs-CZ" sz="2100" dirty="0"/>
              <a:t>V rámci školní třídy, v testu, pořadí uchazečů při náboru zaměstnanců, ...</a:t>
            </a:r>
          </a:p>
          <a:p>
            <a:r>
              <a:rPr lang="cs-CZ" sz="2400" dirty="0"/>
              <a:t>Kódování v kvalitativním výzkumu</a:t>
            </a:r>
          </a:p>
          <a:p>
            <a:endParaRPr lang="cs-CZ" sz="2400" dirty="0"/>
          </a:p>
          <a:p>
            <a:r>
              <a:rPr lang="cs-CZ" sz="2400" dirty="0"/>
              <a:t>...napadne vás ještě nějaký příklad?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3288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Ordinální proměnné (n&gt;2)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Vážená Fleissova kappa</a:t>
            </a:r>
          </a:p>
          <a:p>
            <a:pPr lvl="1"/>
            <a:r>
              <a:rPr lang="cs-CZ" sz="2000" dirty="0"/>
              <a:t>Kombinace Fleissovy kappy a vážené Cohenovy kappy</a:t>
            </a:r>
          </a:p>
          <a:p>
            <a:pPr lvl="1"/>
            <a:r>
              <a:rPr lang="cs-CZ" sz="2000" dirty="0"/>
              <a:t>Bere v potaz shodu pořadí i středních hodnot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r>
              <a:rPr lang="cs-CZ" sz="2400" dirty="0"/>
              <a:t>Kendallův koeficient konkordance (W)</a:t>
            </a:r>
          </a:p>
          <a:p>
            <a:pPr lvl="1"/>
            <a:r>
              <a:rPr lang="cs-CZ" sz="2000" dirty="0"/>
              <a:t>Určeno pro shodu pořadí</a:t>
            </a:r>
          </a:p>
          <a:p>
            <a:pPr lvl="1"/>
            <a:r>
              <a:rPr lang="cs-CZ" sz="2000" dirty="0"/>
              <a:t>Původní verze nepočítá s „remízami“, ale existuje zobecněná verze </a:t>
            </a:r>
          </a:p>
          <a:p>
            <a:pPr lvl="1"/>
            <a:r>
              <a:rPr lang="cs-CZ" sz="2000" dirty="0"/>
              <a:t>Odpovídá na otázku, nakolik hodnotitelé udávají stejné pořadí toho, co hodnotí </a:t>
            </a:r>
          </a:p>
        </p:txBody>
      </p:sp>
    </p:spTree>
    <p:extLst>
      <p:ext uri="{BB962C8B-B14F-4D97-AF65-F5344CB8AC3E}">
        <p14:creationId xmlns:p14="http://schemas.microsoft.com/office/powerpoint/2010/main" val="22796470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Intervalové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Opět lze do jisté míry použít běžné statistiky</a:t>
            </a:r>
          </a:p>
          <a:p>
            <a:endParaRPr lang="cs-CZ" sz="2400" dirty="0"/>
          </a:p>
          <a:p>
            <a:r>
              <a:rPr lang="cs-CZ" sz="2400" dirty="0"/>
              <a:t>Shoda průměrů (přísnost hodnotitelů):</a:t>
            </a:r>
          </a:p>
          <a:p>
            <a:pPr lvl="1"/>
            <a:r>
              <a:rPr lang="cs-CZ" sz="2000" dirty="0"/>
              <a:t>2 hodnotitelé: t-test</a:t>
            </a:r>
          </a:p>
          <a:p>
            <a:pPr lvl="1"/>
            <a:r>
              <a:rPr lang="cs-CZ" sz="2000" dirty="0"/>
              <a:t>N hodnotitelů: one-way ANOVA</a:t>
            </a:r>
          </a:p>
          <a:p>
            <a:pPr lvl="1"/>
            <a:endParaRPr lang="cs-CZ" sz="2000" dirty="0"/>
          </a:p>
          <a:p>
            <a:r>
              <a:rPr lang="cs-CZ" sz="2400" dirty="0"/>
              <a:t>Shoda pořadí:</a:t>
            </a:r>
          </a:p>
          <a:p>
            <a:pPr lvl="1"/>
            <a:r>
              <a:rPr lang="cs-CZ" sz="2000" dirty="0"/>
              <a:t>2 hodnotitelé: Pearsonova korelace</a:t>
            </a:r>
          </a:p>
          <a:p>
            <a:pPr lvl="1"/>
            <a:r>
              <a:rPr lang="cs-CZ" sz="2000" dirty="0"/>
              <a:t>N hodnotitelů: ICC2 (viz dále)</a:t>
            </a:r>
            <a:endParaRPr lang="cs-CZ" sz="1800" dirty="0"/>
          </a:p>
          <a:p>
            <a:pPr lvl="2"/>
            <a:endParaRPr lang="cs-CZ" sz="1800" dirty="0"/>
          </a:p>
          <a:p>
            <a:r>
              <a:rPr lang="cs-CZ" sz="2400" dirty="0"/>
              <a:t>...ale máme k dispozici lepší nástroje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r>
              <a:rPr lang="cs-CZ" sz="2400" dirty="0"/>
              <a:t> (ano, už zase...)</a:t>
            </a:r>
            <a:endParaRPr lang="cs-CZ" sz="2400" dirty="0">
              <a:sym typeface="Wingdings" panose="05000000000000000000" pitchFamily="2" charset="2"/>
            </a:endParaRP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941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Intervalové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400" dirty="0"/>
              <a:t>Teorie zobecnitelnosti </a:t>
            </a:r>
            <a:r>
              <a:rPr lang="cs-CZ" sz="2400" dirty="0">
                <a:sym typeface="Wingdings" panose="05000000000000000000" pitchFamily="2" charset="2"/>
              </a:rPr>
              <a:t> </a:t>
            </a:r>
            <a:endParaRPr lang="en-US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r>
              <a:rPr lang="cs-CZ" sz="2400" dirty="0">
                <a:sym typeface="Wingdings" panose="05000000000000000000" pitchFamily="2" charset="2"/>
              </a:rPr>
              <a:t>Pro zjednodušení jsou definovány 2×3 základní typy intra-class korelací, které jsou konkrétními </a:t>
            </a:r>
            <a:r>
              <a:rPr lang="en-US" sz="2400" dirty="0" err="1">
                <a:sym typeface="Wingdings" panose="05000000000000000000" pitchFamily="2" charset="2"/>
              </a:rPr>
              <a:t>speci</a:t>
            </a:r>
            <a:r>
              <a:rPr lang="cs-CZ" sz="2400" dirty="0">
                <a:sym typeface="Wingdings" panose="05000000000000000000" pitchFamily="2" charset="2"/>
              </a:rPr>
              <a:t>álními případy </a:t>
            </a:r>
            <a:r>
              <a:rPr lang="en-US" sz="2400" dirty="0" err="1">
                <a:sym typeface="Wingdings" panose="05000000000000000000" pitchFamily="2" charset="2"/>
              </a:rPr>
              <a:t>teorie</a:t>
            </a:r>
            <a:r>
              <a:rPr lang="en-US" sz="2400" dirty="0">
                <a:sym typeface="Wingdings" panose="05000000000000000000" pitchFamily="2" charset="2"/>
              </a:rPr>
              <a:t> </a:t>
            </a:r>
            <a:r>
              <a:rPr lang="en-US" sz="2400" dirty="0" err="1">
                <a:sym typeface="Wingdings" panose="05000000000000000000" pitchFamily="2" charset="2"/>
              </a:rPr>
              <a:t>zobecnitelnosti</a:t>
            </a:r>
            <a:r>
              <a:rPr lang="cs-CZ" sz="2400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Intra-</a:t>
            </a:r>
            <a:r>
              <a:rPr lang="cs-CZ" sz="2000" dirty="0" err="1">
                <a:sym typeface="Wingdings" panose="05000000000000000000" pitchFamily="2" charset="2"/>
              </a:rPr>
              <a:t>class</a:t>
            </a:r>
            <a:r>
              <a:rPr lang="cs-CZ" sz="2000" dirty="0">
                <a:sym typeface="Wingdings" panose="05000000000000000000" pitchFamily="2" charset="2"/>
              </a:rPr>
              <a:t> korelace: Jak moc se podobají hodnoty v rámci stejných tříd (hodnocených osob)?</a:t>
            </a:r>
          </a:p>
          <a:p>
            <a:pPr lvl="2"/>
            <a:r>
              <a:rPr lang="cs-CZ" sz="1800" dirty="0" err="1">
                <a:sym typeface="Wingdings" panose="05000000000000000000" pitchFamily="2" charset="2"/>
              </a:rPr>
              <a:t>Vnitrotřídní</a:t>
            </a:r>
            <a:r>
              <a:rPr lang="cs-CZ" sz="1800" dirty="0">
                <a:sym typeface="Wingdings" panose="05000000000000000000" pitchFamily="2" charset="2"/>
              </a:rPr>
              <a:t> korelace.</a:t>
            </a:r>
          </a:p>
          <a:p>
            <a:pPr lvl="1"/>
            <a:r>
              <a:rPr lang="cs-CZ" sz="2000" dirty="0">
                <a:sym typeface="Wingdings" panose="05000000000000000000" pitchFamily="2" charset="2"/>
              </a:rPr>
              <a:t>Inter-</a:t>
            </a:r>
            <a:r>
              <a:rPr lang="cs-CZ" sz="2000" dirty="0" err="1">
                <a:sym typeface="Wingdings" panose="05000000000000000000" pitchFamily="2" charset="2"/>
              </a:rPr>
              <a:t>class</a:t>
            </a:r>
            <a:r>
              <a:rPr lang="cs-CZ" sz="2000" dirty="0">
                <a:sym typeface="Wingdings" panose="05000000000000000000" pitchFamily="2" charset="2"/>
              </a:rPr>
              <a:t> korelace: Jak moc se podobají hodnoty napříč třídami (hodnotitelem A </a:t>
            </a:r>
            <a:r>
              <a:rPr lang="cs-CZ" sz="2000" dirty="0" err="1">
                <a:sym typeface="Wingdings" panose="05000000000000000000" pitchFamily="2" charset="2"/>
              </a:rPr>
              <a:t>a</a:t>
            </a:r>
            <a:r>
              <a:rPr lang="cs-CZ" sz="2000" dirty="0">
                <a:sym typeface="Wingdings" panose="05000000000000000000" pitchFamily="2" charset="2"/>
              </a:rPr>
              <a:t> hodnotitelem B). </a:t>
            </a:r>
          </a:p>
          <a:p>
            <a:pPr lvl="2"/>
            <a:r>
              <a:rPr lang="cs-CZ" sz="1800" dirty="0">
                <a:sym typeface="Wingdings" panose="05000000000000000000" pitchFamily="2" charset="2"/>
              </a:rPr>
              <a:t>Příkladem je </a:t>
            </a:r>
            <a:r>
              <a:rPr lang="cs-CZ" sz="1800" dirty="0" err="1">
                <a:sym typeface="Wingdings" panose="05000000000000000000" pitchFamily="2" charset="2"/>
              </a:rPr>
              <a:t>Pearsonova</a:t>
            </a:r>
            <a:r>
              <a:rPr lang="cs-CZ" sz="1800" dirty="0">
                <a:sym typeface="Wingdings" panose="05000000000000000000" pitchFamily="2" charset="2"/>
              </a:rPr>
              <a:t> korelace.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4736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Intra-class / v</a:t>
            </a:r>
            <a:r>
              <a:rPr lang="cs-CZ" dirty="0"/>
              <a:t>nitrotřídní korelace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090120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Tři typy / modely (proč modely?):</a:t>
            </a:r>
          </a:p>
          <a:p>
            <a:pPr lvl="1"/>
            <a:r>
              <a:rPr lang="cs-CZ" dirty="0"/>
              <a:t>ICC1: každá „věc“ je hodnocena stejným počtem „náhodných“ hodnotitelů, kteří jsou ale pokaždé jiní (žádný hodnotitel nehodnotí víc jak jednu „věc“) </a:t>
            </a:r>
          </a:p>
          <a:p>
            <a:pPr lvl="1"/>
            <a:r>
              <a:rPr lang="cs-CZ" dirty="0"/>
              <a:t>ICC2: každá „věc“ je hodnocena stejným počtem „náhodných“ hodnotitelů, ti jsou pokaždé stejní (každý hodnotitel hodnotí každou „věc“)</a:t>
            </a:r>
          </a:p>
          <a:p>
            <a:pPr lvl="2"/>
            <a:r>
              <a:rPr lang="cs-CZ" dirty="0"/>
              <a:t>Typicky tohle je to, co chcete. </a:t>
            </a:r>
          </a:p>
          <a:p>
            <a:pPr lvl="1"/>
            <a:r>
              <a:rPr lang="cs-CZ" dirty="0"/>
              <a:t>ICC3: každá „věc“ je hodnocená stejným počtem nenáhodných hodnotitelů, ti jsou pokaždé stejní (každý hodnotitel hodnotí každou „věc“)</a:t>
            </a:r>
          </a:p>
        </p:txBody>
      </p:sp>
      <p:sp>
        <p:nvSpPr>
          <p:cNvPr id="4" name="Obdélník 3"/>
          <p:cNvSpPr/>
          <p:nvPr/>
        </p:nvSpPr>
        <p:spPr>
          <a:xfrm>
            <a:off x="827584" y="6402814"/>
            <a:ext cx="7859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Doporučuji (včetně SPSS notace):  </a:t>
            </a:r>
            <a:r>
              <a:rPr lang="en-US" sz="1600" dirty="0">
                <a:hlinkClick r:id="rId2"/>
              </a:rPr>
              <a:t>https://en.wikipedia.org/wiki/Intraclass_correlation</a:t>
            </a:r>
            <a:r>
              <a:rPr lang="cs-CZ" sz="1600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573953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Intra-class / v</a:t>
            </a:r>
            <a:r>
              <a:rPr lang="cs-CZ" dirty="0"/>
              <a:t>nitrotřídní korelace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r>
              <a:rPr lang="en-US" dirty="0" err="1"/>
              <a:t>Tyto</a:t>
            </a:r>
            <a:r>
              <a:rPr lang="en-US" dirty="0"/>
              <a:t> t</a:t>
            </a:r>
            <a:r>
              <a:rPr lang="cs-CZ" dirty="0"/>
              <a:t>ři modely se dále dělí podle toho, jestli reálně dochází k:</a:t>
            </a:r>
          </a:p>
          <a:p>
            <a:pPr lvl="1"/>
            <a:r>
              <a:rPr lang="cs-CZ" dirty="0"/>
              <a:t>Udělení jednoho hodnocení jedním hodnotitelem -</a:t>
            </a:r>
            <a:r>
              <a:rPr lang="en-US" dirty="0"/>
              <a:t>&gt;</a:t>
            </a:r>
            <a:r>
              <a:rPr lang="cs-CZ" dirty="0"/>
              <a:t> ICC(x, 1)</a:t>
            </a:r>
          </a:p>
          <a:p>
            <a:pPr lvl="1"/>
            <a:r>
              <a:rPr lang="cs-CZ" dirty="0"/>
              <a:t>Udělení průměrného hodnocení od všech hodnotitelů -</a:t>
            </a:r>
            <a:r>
              <a:rPr lang="en-US" dirty="0"/>
              <a:t>&gt; </a:t>
            </a:r>
            <a:r>
              <a:rPr lang="cs-CZ" dirty="0"/>
              <a:t>ICC(x, k)</a:t>
            </a:r>
            <a:endParaRPr lang="en-US" dirty="0"/>
          </a:p>
          <a:p>
            <a:endParaRPr lang="cs-CZ" dirty="0"/>
          </a:p>
          <a:p>
            <a:r>
              <a:rPr lang="cs-CZ" dirty="0"/>
              <a:t>V kombiaci s předchozím slidem:</a:t>
            </a:r>
          </a:p>
          <a:p>
            <a:r>
              <a:rPr lang="cs-CZ" dirty="0"/>
              <a:t>ICC(1, 1), ICC(1, k)</a:t>
            </a:r>
          </a:p>
          <a:p>
            <a:r>
              <a:rPr lang="cs-CZ" dirty="0"/>
              <a:t>ICC(2, 1), ICC(2, k)</a:t>
            </a:r>
          </a:p>
          <a:p>
            <a:r>
              <a:rPr lang="cs-CZ" dirty="0"/>
              <a:t>ICC(3, 1), ICC(3, k)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827584" y="6402814"/>
            <a:ext cx="78592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Doporučuji (včetně SPSS notace):  </a:t>
            </a:r>
            <a:r>
              <a:rPr lang="en-US" sz="1600" dirty="0">
                <a:hlinkClick r:id="rId2"/>
              </a:rPr>
              <a:t>https://en.wikipedia.org/wiki/Intraclass_correlation</a:t>
            </a:r>
            <a:r>
              <a:rPr lang="cs-CZ" sz="1600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5051045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919"/>
            <a:ext cx="5004048" cy="3968178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2655470"/>
            <a:ext cx="5220072" cy="420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8040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Krippendorfova</a:t>
            </a:r>
            <a:r>
              <a:rPr lang="cs-CZ" dirty="0"/>
              <a:t> alfa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179512" y="1219200"/>
                <a:ext cx="8507288" cy="493776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cs-CZ" dirty="0"/>
                  <a:t>Zobecnění konceptu klasického koeficientu alfa (např. Cronbachovy).</a:t>
                </a:r>
              </a:p>
              <a:p>
                <a:pPr lvl="1"/>
                <a:r>
                  <a:rPr lang="cs-CZ" dirty="0" err="1"/>
                  <a:t>Cronbachova</a:t>
                </a:r>
                <a:r>
                  <a:rPr lang="cs-CZ" dirty="0"/>
                  <a:t> alfa: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chybov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ý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rozptyl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celkov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ý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rozptyl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:pPr lvl="2"/>
                <a:r>
                  <a:rPr lang="cs-CZ" dirty="0"/>
                  <a:t>(plus nějaké korekce na počet stupňů volnosti)</a:t>
                </a:r>
              </a:p>
              <a:p>
                <a:pPr lvl="1"/>
                <a:r>
                  <a:rPr lang="cs-CZ" dirty="0" err="1"/>
                  <a:t>Krippendrofova</a:t>
                </a:r>
                <a:r>
                  <a:rPr lang="cs-CZ" dirty="0"/>
                  <a:t> alfa: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pozorovan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á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neshoda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o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č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ek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á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van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á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neshoda</m:t>
                        </m:r>
                      </m:den>
                    </m:f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∼</m:t>
                    </m:r>
                  </m:oMath>
                </a14:m>
                <a:br>
                  <a:rPr lang="cs-CZ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br>
                  <a:rPr lang="cs-CZ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∼</m:t>
                    </m:r>
                    <m:r>
                      <a:rPr lang="cs-CZ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rozd</m:t>
                        </m:r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lnost</m:t>
                        </m:r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hodnocen</m:t>
                        </m:r>
                        <m: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 </m:t>
                        </m:r>
                        <m:r>
                          <m:rPr>
                            <m:sty m:val="p"/>
                          </m:rPr>
                          <a:rPr lang="cs-CZ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subjekt</m:t>
                        </m:r>
                        <m:r>
                          <a:rPr lang="cs-CZ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ů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rozd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lnost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subjekt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ů+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rozd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lnost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v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cs-CZ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hodnocen</m:t>
                        </m:r>
                        <m:r>
                          <a:rPr lang="cs-CZ" i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í </m:t>
                        </m:r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subjekt</m:t>
                        </m:r>
                        <m:r>
                          <a:rPr lang="cs-CZ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ů </m:t>
                        </m:r>
                        <m:d>
                          <m:d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= </m:t>
                            </m:r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celkov</m:t>
                            </m:r>
                            <m: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á </m:t>
                            </m:r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rozd</m:t>
                            </m:r>
                            <m: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í</m:t>
                            </m:r>
                            <m:r>
                              <m:rPr>
                                <m:sty m:val="p"/>
                              </m:rPr>
                              <a:rPr lang="cs-CZ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lnost</m:t>
                            </m:r>
                          </m:e>
                        </m:d>
                      </m:den>
                    </m:f>
                  </m:oMath>
                </a14:m>
                <a:r>
                  <a:rPr lang="cs-CZ" dirty="0"/>
                  <a:t> </a:t>
                </a:r>
              </a:p>
              <a:p>
                <a:r>
                  <a:rPr lang="cs-CZ" dirty="0"/>
                  <a:t>Použitelné pro nominální, ordinální i intervalové proměnné a libovolný počet hodnotitelů.</a:t>
                </a:r>
              </a:p>
              <a:p>
                <a:pPr lvl="1"/>
                <a:r>
                  <a:rPr lang="cs-CZ" dirty="0"/>
                  <a:t>Jen se různým způsobem vyjádří pozorovaná a očekávaná neshoda.</a:t>
                </a:r>
              </a:p>
              <a:p>
                <a:pPr lvl="1"/>
                <a:r>
                  <a:rPr lang="cs-CZ" b="1" dirty="0"/>
                  <a:t>Díky tomu stejný význam napříč různými typy proměnných, koeficienty lze srovnávat!</a:t>
                </a:r>
                <a:endParaRPr lang="cs-CZ" dirty="0"/>
              </a:p>
              <a:p>
                <a:pPr lvl="1"/>
                <a:r>
                  <a:rPr lang="cs-CZ" dirty="0"/>
                  <a:t>Použitelné i v případě chybějících dat.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179512" y="1219200"/>
                <a:ext cx="8507288" cy="4937760"/>
              </a:xfrm>
              <a:blipFill>
                <a:blip r:embed="rId2"/>
                <a:stretch>
                  <a:fillRect l="-501" t="-1728" b="-1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96333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Kudy na 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programu R balíčky:</a:t>
            </a:r>
          </a:p>
          <a:p>
            <a:pPr lvl="1"/>
            <a:r>
              <a:rPr lang="cs-CZ" dirty="0" err="1"/>
              <a:t>irr</a:t>
            </a:r>
            <a:endParaRPr lang="cs-CZ" dirty="0"/>
          </a:p>
          <a:p>
            <a:pPr lvl="1"/>
            <a:r>
              <a:rPr lang="cs-CZ" dirty="0" err="1"/>
              <a:t>raters</a:t>
            </a:r>
            <a:endParaRPr lang="cs-CZ" dirty="0"/>
          </a:p>
          <a:p>
            <a:pPr lvl="1"/>
            <a:r>
              <a:rPr lang="cs-CZ" dirty="0"/>
              <a:t>concord</a:t>
            </a:r>
          </a:p>
          <a:p>
            <a:pPr lvl="1"/>
            <a:r>
              <a:rPr lang="cs-CZ" dirty="0"/>
              <a:t>něco málo i v psych </a:t>
            </a:r>
            <a:r>
              <a:rPr lang="cs-CZ" dirty="0" err="1"/>
              <a:t>package</a:t>
            </a:r>
            <a:endParaRPr lang="cs-CZ" dirty="0"/>
          </a:p>
          <a:p>
            <a:r>
              <a:rPr lang="cs-CZ" dirty="0"/>
              <a:t>Různé </a:t>
            </a:r>
            <a:r>
              <a:rPr lang="cs-CZ" dirty="0" err="1"/>
              <a:t>pluginy</a:t>
            </a:r>
            <a:r>
              <a:rPr lang="cs-CZ" dirty="0"/>
              <a:t> do SPSS</a:t>
            </a:r>
          </a:p>
          <a:p>
            <a:r>
              <a:rPr lang="cs-CZ" dirty="0"/>
              <a:t>Ad-hoc programy, např. on-line kalkulačka </a:t>
            </a:r>
            <a:br>
              <a:rPr lang="cs-CZ" dirty="0"/>
            </a:br>
            <a:r>
              <a:rPr lang="cs-CZ" dirty="0">
                <a:hlinkClick r:id="rId2"/>
              </a:rPr>
              <a:t>https://nlp-ml.io/jg/software/ira/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125392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Intepretace výsledku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Jak velká „shoda“ je zapotřebí?</a:t>
            </a:r>
          </a:p>
          <a:p>
            <a:endParaRPr lang="cs-CZ" dirty="0"/>
          </a:p>
          <a:p>
            <a:r>
              <a:rPr lang="cs-CZ" dirty="0"/>
              <a:t>Co vlastně znamená neshoda?</a:t>
            </a:r>
          </a:p>
          <a:p>
            <a:pPr lvl="1"/>
            <a:r>
              <a:rPr lang="cs-CZ" dirty="0"/>
              <a:t>V diagnostice</a:t>
            </a:r>
          </a:p>
          <a:p>
            <a:pPr lvl="1"/>
            <a:r>
              <a:rPr lang="cs-CZ" dirty="0"/>
              <a:t>Ve výzkumu</a:t>
            </a:r>
          </a:p>
          <a:p>
            <a:pPr lvl="1"/>
            <a:r>
              <a:rPr lang="cs-CZ" dirty="0"/>
              <a:t>U kódování testu?</a:t>
            </a:r>
          </a:p>
          <a:p>
            <a:pPr lvl="1"/>
            <a:r>
              <a:rPr lang="cs-CZ" dirty="0"/>
              <a:t>U sledování záznamu?</a:t>
            </a:r>
          </a:p>
          <a:p>
            <a:pPr lvl="1"/>
            <a:r>
              <a:rPr lang="cs-CZ" dirty="0"/>
              <a:t>U hodnocení výkonu/kompetence?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75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Vřelost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4788024" cy="5638800"/>
          </a:xfrm>
        </p:spPr>
        <p:txBody>
          <a:bodyPr>
            <a:normAutofit fontScale="55000" lnSpcReduction="20000"/>
          </a:bodyPr>
          <a:lstStyle/>
          <a:p>
            <a:r>
              <a:rPr lang="cs-CZ" b="1" i="1" dirty="0"/>
              <a:t>1 – Výrazný nedostatek lásky</a:t>
            </a:r>
            <a:endParaRPr lang="en-GB" b="1" dirty="0"/>
          </a:p>
          <a:p>
            <a:pPr lvl="1"/>
            <a:r>
              <a:rPr lang="cs-CZ" dirty="0"/>
              <a:t>Takto jsou hodnoceni rodiče respondenta, kteří nejenže nebyli oporou jeden druhému, ale odmítali vzájemně spolupracovat nebo spolu soupeřili, nechovali se k sobě nikterak láskyplně či ohleduplně. Takto se posuzují vztahy charakteristické přítomností hněvu a nepřátelských projevů nebo vztahy, v nichž se rodiče k sobě chovali chladně a nezúčastněně. Toto hodnocení se využívá také v případech, kdy jeden z rodičů druhého psychicky či fyzicky týral či zneužíval. Manželství, která byla ukončena rozvodem, se hodnotí v rozmezí bodů 1–3. </a:t>
            </a:r>
            <a:endParaRPr lang="en-GB" dirty="0"/>
          </a:p>
          <a:p>
            <a:r>
              <a:rPr lang="cs-CZ" b="1" i="1" dirty="0"/>
              <a:t>3 – Nedostatek vřelosti</a:t>
            </a:r>
            <a:endParaRPr lang="en-GB" b="1" dirty="0"/>
          </a:p>
          <a:p>
            <a:pPr lvl="1"/>
            <a:r>
              <a:rPr lang="cs-CZ" dirty="0"/>
              <a:t>Vztah se vyznačuje mírnou, nicméně neadekvátní nebo nekonzistentní oporou. Potřeby jednoho nebo obou rodičů bývají občas uspokojeny, většinou jsou však přehlíženy. Tyto páry se vyznačují vzájemnou lhostejností, každý z partnerů žil víceméně vlastním životem, které se prolínaly pouze sporadicky. Toto hodnocení se užívá i pro páry, které spolu sice žily aktivně, ale jejich vzájemná interakce byla charakterizována spíše negativně, jednali spolu například s neúctou a s nedostatečným poskytováním opory.</a:t>
            </a:r>
            <a:endParaRPr lang="en-GB" dirty="0"/>
          </a:p>
          <a:p>
            <a:r>
              <a:rPr lang="cs-CZ" b="1" i="1" dirty="0"/>
              <a:t>5 – Ani neláskyplný, ani aktivně láskyplný</a:t>
            </a:r>
            <a:endParaRPr lang="en-GB" b="1" dirty="0"/>
          </a:p>
          <a:p>
            <a:pPr lvl="1"/>
            <a:r>
              <a:rPr lang="cs-CZ" dirty="0"/>
              <a:t>Respondent hodnotí vztah svých rodičů jako „dobrý“ či „láskyplný“, ale neuvádí detaily, které by tento pohled potvrdily či vyvrátily. Pokud je k dispozici více detailů, lze říci, že rodiče poskytovali adekvátní emocionální oporu jeden druhému. Přestože nijak výrazně nerozuměli potřebám toho druhého, snažili se být si ve většině oblastí soužití nápomocni. 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404298" cy="4937760"/>
          </a:xfrm>
        </p:spPr>
        <p:txBody>
          <a:bodyPr>
            <a:normAutofit fontScale="55000" lnSpcReduction="20000"/>
          </a:bodyPr>
          <a:lstStyle/>
          <a:p>
            <a:pPr lvl="1"/>
            <a:r>
              <a:rPr lang="cs-CZ" dirty="0"/>
              <a:t>Někteří respondenti se mohou při popisu soustředit na dovednosti rodičů v oblasti výchovy, a výzkumník/tazatel tak získává dojem, že manželství rodičů hrálo sekundární roli oproti výchově dětí, která byla pro pár prvořadá. Toto hodnocení také slouží jako průměrné hodnocení, pokud se manželé v minulosti nechovali k sobě láskyplně, ale tyto negativní epizody byly ve vztahu vystřídány či vynahrazeny věrohodnými láskyplnými či obětavými činy. </a:t>
            </a:r>
            <a:endParaRPr lang="en-GB" dirty="0"/>
          </a:p>
          <a:p>
            <a:r>
              <a:rPr lang="cs-CZ" b="1" i="1" dirty="0"/>
              <a:t>7 – Láskyplný</a:t>
            </a:r>
            <a:endParaRPr lang="en-GB" b="1" dirty="0"/>
          </a:p>
          <a:p>
            <a:pPr lvl="1"/>
            <a:r>
              <a:rPr lang="cs-CZ" dirty="0"/>
              <a:t>Přestože se ve vztahu mohly objevovat problémy, rodiče se vůči sobě projevovali láskyplným a chápajícím způsobem. Lze vytušit, že vztah byl plný důvěry a opory. Hodnocení 7 je odpovídající, pokud respondent souvisle a srdečně hovoří o vztahu rodičů a udává, že se k sobě pár choval s láskou, ale současně to dokládá menším množstvím specifických detailů. </a:t>
            </a:r>
            <a:endParaRPr lang="en-GB" dirty="0"/>
          </a:p>
          <a:p>
            <a:r>
              <a:rPr lang="cs-CZ" b="1" i="1" dirty="0"/>
              <a:t>9 – Velmi láskyplný</a:t>
            </a:r>
            <a:endParaRPr lang="en-GB" b="1" dirty="0"/>
          </a:p>
          <a:p>
            <a:pPr lvl="1"/>
            <a:r>
              <a:rPr lang="cs-CZ" dirty="0"/>
              <a:t>Tito rodiče se k sobě aktivně chovali láskyplně a s vzájemnou náklonností a očividně se cítili dobře a užívali si vzájemnou společnost. Respondent uvádí konkrétní příklady, jak si byli jeho rodiče oporou sobě navzájem, partnersky, tak svým dětem jako rodiče. Poskytovali si navzájem přátelství a útěchu. Není nutné, aby byl vztah popisován jako absolutně perfektní, pro toto hodnocení se rozhodujeme tehdy, existují-li silné důkazy, že se rodiče navzájem milovali, respektovali a podporovali jeden druhého.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80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se zabývat shodou?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Kdo může zaručit „objektivitu“ posuzování / hodnocení?</a:t>
            </a:r>
          </a:p>
          <a:p>
            <a:pPr lvl="1"/>
            <a:r>
              <a:rPr lang="cs-CZ" sz="2100" dirty="0"/>
              <a:t>I pokud jsou hodnotící kritéria jasně definována, jsou stejně chápána a používána? </a:t>
            </a:r>
          </a:p>
          <a:p>
            <a:pPr marL="274320" lvl="1" indent="0">
              <a:buNone/>
            </a:pPr>
            <a:endParaRPr lang="cs-CZ" sz="2100" dirty="0"/>
          </a:p>
          <a:p>
            <a:r>
              <a:rPr lang="cs-CZ" sz="2400" dirty="0"/>
              <a:t>Zajištění reliability výzkumné metody</a:t>
            </a:r>
          </a:p>
          <a:p>
            <a:pPr lvl="1"/>
            <a:r>
              <a:rPr lang="cs-CZ" sz="2000" b="1" dirty="0"/>
              <a:t>Hodnocení</a:t>
            </a:r>
            <a:r>
              <a:rPr lang="cs-CZ" sz="2000" dirty="0"/>
              <a:t> na posuzovacích škálách, pozorování chování, hodnocení výkonu</a:t>
            </a:r>
          </a:p>
          <a:p>
            <a:pPr lvl="1"/>
            <a:r>
              <a:rPr lang="cs-CZ" sz="2000" b="1" dirty="0"/>
              <a:t>Administrace</a:t>
            </a:r>
            <a:r>
              <a:rPr lang="cs-CZ" sz="2000" dirty="0"/>
              <a:t> diagnostických metod – vliv administrátora</a:t>
            </a:r>
          </a:p>
          <a:p>
            <a:pPr marL="274320" lvl="1" indent="0">
              <a:buNone/>
            </a:pPr>
            <a:endParaRPr lang="cs-CZ" sz="2000" dirty="0"/>
          </a:p>
          <a:p>
            <a:r>
              <a:rPr lang="cs-CZ" sz="2400" dirty="0"/>
              <a:t>Zajištění interní validity výzkumných designů</a:t>
            </a:r>
          </a:p>
          <a:p>
            <a:pPr lvl="1"/>
            <a:r>
              <a:rPr lang="cs-CZ" sz="2000" dirty="0"/>
              <a:t>Shoda posuzovatelů, pozorovacích schémat atp.</a:t>
            </a:r>
          </a:p>
        </p:txBody>
      </p:sp>
    </p:spTree>
    <p:extLst>
      <p:ext uri="{BB962C8B-B14F-4D97-AF65-F5344CB8AC3E}">
        <p14:creationId xmlns:p14="http://schemas.microsoft.com/office/powerpoint/2010/main" val="3779078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A5423F6-953C-49F1-A823-8F68FD2E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dělat s (ne)shodou?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38BDB1-A547-4784-B1A2-E65AA86E5AD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8568952" cy="5090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Shodu můžeme „vynutit“ (např. použít průměrné hodnocení)</a:t>
            </a:r>
          </a:p>
          <a:p>
            <a:pPr lvl="1"/>
            <a:r>
              <a:rPr lang="cs-CZ" sz="2100" dirty="0"/>
              <a:t>Tím se ale připravujeme o informace</a:t>
            </a:r>
          </a:p>
          <a:p>
            <a:endParaRPr lang="cs-CZ" sz="2400" dirty="0"/>
          </a:p>
          <a:p>
            <a:r>
              <a:rPr lang="cs-CZ" sz="2400" dirty="0"/>
              <a:t>...nebo ji můžeme nějak kvantifikovat a vyjádřit její míru</a:t>
            </a:r>
          </a:p>
          <a:p>
            <a:pPr lvl="1"/>
            <a:r>
              <a:rPr lang="cs-CZ" sz="2000" dirty="0"/>
              <a:t>Míra (ne)shody je důležitý a interpretovatelný údaj.</a:t>
            </a:r>
          </a:p>
          <a:p>
            <a:endParaRPr lang="cs-CZ" dirty="0"/>
          </a:p>
          <a:p>
            <a:r>
              <a:rPr lang="cs-CZ" sz="2400" dirty="0"/>
              <a:t>Po kvantifikaci můžeme (ne)shodu efektivněji studovat</a:t>
            </a:r>
          </a:p>
          <a:p>
            <a:pPr lvl="1"/>
            <a:r>
              <a:rPr lang="cs-CZ" sz="2100" dirty="0"/>
              <a:t>Jak velké jsou mezi hodnotiteli rozdíly?</a:t>
            </a:r>
          </a:p>
          <a:p>
            <a:pPr lvl="1"/>
            <a:r>
              <a:rPr lang="cs-CZ" sz="2100" dirty="0"/>
              <a:t>Jsou tyto rozdíly náhodné?</a:t>
            </a:r>
          </a:p>
          <a:p>
            <a:pPr lvl="1"/>
            <a:r>
              <a:rPr lang="cs-CZ" sz="2100" dirty="0"/>
              <a:t>Jsou tyto rozdíly systematické (např. rozdílně „přísní“ hodnotitelé)?</a:t>
            </a:r>
          </a:p>
        </p:txBody>
      </p:sp>
    </p:spTree>
    <p:extLst>
      <p:ext uri="{BB962C8B-B14F-4D97-AF65-F5344CB8AC3E}">
        <p14:creationId xmlns:p14="http://schemas.microsoft.com/office/powerpoint/2010/main" val="1741349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1FF14C2-FEB8-4EA7-9BB2-D4810082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Dvě hlavní použití míry </a:t>
            </a:r>
            <a:r>
              <a:rPr lang="en-US" dirty="0"/>
              <a:t>(ne)</a:t>
            </a:r>
            <a:r>
              <a:rPr lang="cs-CZ" dirty="0"/>
              <a:t>shody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DD29A3-C37E-4D7A-8DDD-E6C6EB63FE3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/>
          <a:p>
            <a:r>
              <a:rPr lang="cs-CZ" sz="2400" dirty="0"/>
              <a:t>Lze několik různých hodnocení „redukovat“ na jediný údaj?</a:t>
            </a:r>
          </a:p>
          <a:p>
            <a:pPr lvl="1"/>
            <a:r>
              <a:rPr lang="cs-CZ" sz="2100" dirty="0"/>
              <a:t>Kolik spolu mají hodnocení „společného“, jde stále o tu stejnou proměnnou?</a:t>
            </a:r>
          </a:p>
          <a:p>
            <a:pPr lvl="1"/>
            <a:endParaRPr lang="cs-CZ" sz="2400" dirty="0"/>
          </a:p>
          <a:p>
            <a:r>
              <a:rPr lang="cs-CZ" sz="2400" dirty="0"/>
              <a:t>Jaká je reliabilita takovéto redukce v případě...</a:t>
            </a:r>
          </a:p>
          <a:p>
            <a:pPr lvl="1"/>
            <a:r>
              <a:rPr lang="cs-CZ" sz="2000" dirty="0"/>
              <a:t>... průměrného/výsledného hodnocení několika hodnotiteli?</a:t>
            </a:r>
          </a:p>
          <a:p>
            <a:pPr lvl="1"/>
            <a:r>
              <a:rPr lang="cs-CZ" sz="2000" dirty="0"/>
              <a:t>... hodnocení jedním hodnotitelem?</a:t>
            </a:r>
          </a:p>
        </p:txBody>
      </p:sp>
      <p:pic>
        <p:nvPicPr>
          <p:cNvPr id="1026" name="Picture 2" descr="https://www.orau.org/images/scientific-peer-review/irr.jpg">
            <a:extLst>
              <a:ext uri="{FF2B5EF4-FFF2-40B4-BE49-F238E27FC236}">
                <a16:creationId xmlns:a16="http://schemas.microsoft.com/office/drawing/2014/main" id="{09E0D18A-764A-45D6-9A37-84FBA7C5F3F9}"/>
              </a:ext>
            </a:extLst>
          </p:cNvPr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940" y="3951159"/>
            <a:ext cx="7490119" cy="228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6622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hlavní typy neshody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cs-CZ" sz="2400" dirty="0"/>
              <a:t>1. </a:t>
            </a:r>
            <a:r>
              <a:rPr lang="en-US" sz="2400" dirty="0" err="1"/>
              <a:t>Nesystematick</a:t>
            </a:r>
            <a:r>
              <a:rPr lang="cs-CZ" sz="2400" dirty="0"/>
              <a:t>ý rozdíl mezi hodnotiteli</a:t>
            </a:r>
          </a:p>
          <a:p>
            <a:r>
              <a:rPr lang="cs-CZ" sz="2400" dirty="0"/>
              <a:t>2. Systematický rozdíl mezi hodnotiteli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...zpravidla ale pozorujeme kombinaci obou typů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8261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Nominální proměnné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cs-CZ" sz="2400" dirty="0"/>
              <a:t>1. </a:t>
            </a:r>
            <a:r>
              <a:rPr lang="en-US" sz="2400" dirty="0" err="1"/>
              <a:t>Nesystematick</a:t>
            </a:r>
            <a:r>
              <a:rPr lang="cs-CZ" sz="2400" dirty="0"/>
              <a:t>ý rozdíl – náhodný rozdíl</a:t>
            </a:r>
          </a:p>
          <a:p>
            <a:r>
              <a:rPr lang="cs-CZ" sz="2400" dirty="0"/>
              <a:t>2. Systematický rozdíl mezi hodnotiteli – rozdíl v poměru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i="1" dirty="0"/>
              <a:t>Příklad:  </a:t>
            </a:r>
            <a:r>
              <a:rPr lang="cs-CZ" sz="2400" dirty="0"/>
              <a:t>Při náboru do armády posuzují dva psychologové, jestli 	    se rekruti hodí spíš na pilota nebo na tankistu.</a:t>
            </a:r>
          </a:p>
          <a:p>
            <a:pPr lvl="1"/>
            <a:r>
              <a:rPr lang="cs-CZ" sz="2100" dirty="0"/>
              <a:t>Jeden z psychologů může dávat více závěrů „pilot“ než druhý </a:t>
            </a:r>
            <a:br>
              <a:rPr lang="cs-CZ" sz="2100" dirty="0"/>
            </a:br>
            <a:r>
              <a:rPr lang="cs-CZ" sz="2100" dirty="0"/>
              <a:t>(systematický rozdíl v poměru – ale nemusí to být tak „čisté“)</a:t>
            </a:r>
          </a:p>
          <a:p>
            <a:pPr lvl="1"/>
            <a:r>
              <a:rPr lang="cs-CZ" sz="2100" dirty="0"/>
              <a:t>Oba psychologové mají tento poměr stejný, ale neshodnou se v x </a:t>
            </a:r>
            <a:r>
              <a:rPr lang="en-US" sz="2100" dirty="0"/>
              <a:t>%</a:t>
            </a:r>
            <a:r>
              <a:rPr lang="cs-CZ" sz="2100" dirty="0"/>
              <a:t> případů (nesystematický rozdíl)</a:t>
            </a:r>
          </a:p>
        </p:txBody>
      </p:sp>
    </p:spTree>
    <p:extLst>
      <p:ext uri="{BB962C8B-B14F-4D97-AF65-F5344CB8AC3E}">
        <p14:creationId xmlns:p14="http://schemas.microsoft.com/office/powerpoint/2010/main" val="1293904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(alespoň) Ordinální proměnné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cs-CZ" sz="2400" dirty="0"/>
              <a:t>1. </a:t>
            </a:r>
            <a:r>
              <a:rPr lang="en-US" sz="2400" dirty="0" err="1"/>
              <a:t>Nesystematick</a:t>
            </a:r>
            <a:r>
              <a:rPr lang="cs-CZ" sz="2400" dirty="0"/>
              <a:t>ý rozdíl – (ne)shoda v pořadí</a:t>
            </a:r>
          </a:p>
          <a:p>
            <a:r>
              <a:rPr lang="cs-CZ" sz="2400" dirty="0"/>
              <a:t>2. Systematický rozdíl mezi hodnotiteli – (ne)shoda v průměru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i="1" dirty="0"/>
              <a:t>Příklad:  </a:t>
            </a:r>
            <a:r>
              <a:rPr lang="cs-CZ" sz="2400" dirty="0"/>
              <a:t>Během náboru zaměstnanců mají dva psychologové za 	    úkol obodovat každého uchazeče na stupnici 0-10 </a:t>
            </a:r>
          </a:p>
          <a:p>
            <a:pPr lvl="1"/>
            <a:r>
              <a:rPr lang="cs-CZ" sz="2100" dirty="0"/>
              <a:t>Jeden z psychologů je „přísnější“ a hodnotí každého méně body </a:t>
            </a:r>
            <a:br>
              <a:rPr lang="cs-CZ" sz="2100" dirty="0"/>
            </a:br>
            <a:r>
              <a:rPr lang="cs-CZ" sz="2100" dirty="0"/>
              <a:t>(systematický rozdíl v průměru)</a:t>
            </a:r>
          </a:p>
          <a:p>
            <a:pPr lvl="1"/>
            <a:r>
              <a:rPr lang="cs-CZ" sz="2100" dirty="0"/>
              <a:t>Oba psychologové se neshodnou na tom, kdo je nejlepší, kdo druhý nejlepší, třetí nejlepší, atd. (nesystematický rozdíl)</a:t>
            </a:r>
          </a:p>
        </p:txBody>
      </p:sp>
    </p:spTree>
    <p:extLst>
      <p:ext uri="{BB962C8B-B14F-4D97-AF65-F5344CB8AC3E}">
        <p14:creationId xmlns:p14="http://schemas.microsoft.com/office/powerpoint/2010/main" val="3687878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5952</TotalTime>
  <Words>1715</Words>
  <Application>Microsoft Office PowerPoint</Application>
  <PresentationFormat>On-screen Show (4:3)</PresentationFormat>
  <Paragraphs>326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Bookman Old Style</vt:lpstr>
      <vt:lpstr>Calibri</vt:lpstr>
      <vt:lpstr>Cambria Math</vt:lpstr>
      <vt:lpstr>Gill Sans MT</vt:lpstr>
      <vt:lpstr>Wingdings</vt:lpstr>
      <vt:lpstr>Wingdings 3</vt:lpstr>
      <vt:lpstr>Původ</vt:lpstr>
      <vt:lpstr>PSYn4790 Psychometrika:  měření v psychologii</vt:lpstr>
      <vt:lpstr>Posuzování / hodnocení v psychologii?</vt:lpstr>
      <vt:lpstr>Vřelost</vt:lpstr>
      <vt:lpstr>Proč se zabývat shodou?</vt:lpstr>
      <vt:lpstr>Co dělat s (ne)shodou?</vt:lpstr>
      <vt:lpstr>Dvě hlavní použití míry (ne)shody</vt:lpstr>
      <vt:lpstr>Dva hlavní typy neshody</vt:lpstr>
      <vt:lpstr>Nominální proměnné</vt:lpstr>
      <vt:lpstr>(alespoň) Ordinální proměnné</vt:lpstr>
      <vt:lpstr>Jaké otázky si klást?</vt:lpstr>
      <vt:lpstr>Typy proměnných a související hypotézy</vt:lpstr>
      <vt:lpstr>Nominální proměnné (n = 2)</vt:lpstr>
      <vt:lpstr>Nominální proměnné (n = 2)</vt:lpstr>
      <vt:lpstr>Nominální proměnné (n = 2)</vt:lpstr>
      <vt:lpstr>Nominální proměnné (n = 2)</vt:lpstr>
      <vt:lpstr>Nominální proměnné (n &gt; 2)</vt:lpstr>
      <vt:lpstr>Ordinální proměnné</vt:lpstr>
      <vt:lpstr>Ordinální proměnné (n=2)</vt:lpstr>
      <vt:lpstr>Ordinální proměnné (n=2)</vt:lpstr>
      <vt:lpstr>Ordinální proměnné (n&gt;2)</vt:lpstr>
      <vt:lpstr>Intervalové proměnné</vt:lpstr>
      <vt:lpstr>Intervalové proměnné</vt:lpstr>
      <vt:lpstr>Intra-class / vnitrotřídní korelace</vt:lpstr>
      <vt:lpstr>Intra-class / vnitrotřídní korelace</vt:lpstr>
      <vt:lpstr>PowerPoint Presentation</vt:lpstr>
      <vt:lpstr>Krippendorfova alfa</vt:lpstr>
      <vt:lpstr>Kudy na to?</vt:lpstr>
      <vt:lpstr>Intepretace výsledku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PSY401 Metodologie psychologie</dc:title>
  <dc:creator>Jan Širůček</dc:creator>
  <cp:lastModifiedBy>Adam Ťápal</cp:lastModifiedBy>
  <cp:revision>285</cp:revision>
  <dcterms:created xsi:type="dcterms:W3CDTF">2014-09-17T14:35:40Z</dcterms:created>
  <dcterms:modified xsi:type="dcterms:W3CDTF">2019-10-28T16:11:13Z</dcterms:modified>
</cp:coreProperties>
</file>