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57" r:id="rId3"/>
    <p:sldId id="259" r:id="rId4"/>
    <p:sldId id="273" r:id="rId5"/>
    <p:sldId id="274" r:id="rId6"/>
    <p:sldId id="275" r:id="rId7"/>
    <p:sldId id="276" r:id="rId8"/>
    <p:sldId id="277" r:id="rId9"/>
    <p:sldId id="278" r:id="rId10"/>
    <p:sldId id="260" r:id="rId11"/>
    <p:sldId id="268" r:id="rId12"/>
    <p:sldId id="272" r:id="rId13"/>
    <p:sldId id="269" r:id="rId14"/>
    <p:sldId id="270" r:id="rId15"/>
    <p:sldId id="264" r:id="rId16"/>
    <p:sldId id="265" r:id="rId17"/>
    <p:sldId id="266" r:id="rId18"/>
    <p:sldId id="263" r:id="rId19"/>
    <p:sldId id="261" r:id="rId20"/>
    <p:sldId id="271" r:id="rId21"/>
    <p:sldId id="267" r:id="rId22"/>
    <p:sldId id="262" r:id="rId23"/>
    <p:sldId id="258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675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78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025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3094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763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8917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02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1924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248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29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74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2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05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657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73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480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0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132F752-FD16-4493-A056-61A77EC2BAC0}" type="datetimeFigureOut">
              <a:rPr lang="cs-CZ" smtClean="0"/>
              <a:t>2. 12. 2019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37637-4F55-49A9-8D12-7646195434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5729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MENTÁLNÍ RETARDACE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Jana </a:t>
            </a:r>
            <a:r>
              <a:rPr lang="cs-CZ" dirty="0" err="1" smtClean="0"/>
              <a:t>petrášová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779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Východiska psychologické diagnostiky:</a:t>
            </a:r>
          </a:p>
          <a:p>
            <a:r>
              <a:rPr lang="cs-CZ" dirty="0" smtClean="0"/>
              <a:t>MKN – mezinárodní klasifikace nemocí (10)</a:t>
            </a:r>
          </a:p>
          <a:p>
            <a:r>
              <a:rPr lang="cs-CZ" dirty="0" smtClean="0"/>
              <a:t>Komplexní inteligenční test</a:t>
            </a:r>
          </a:p>
          <a:p>
            <a:r>
              <a:rPr lang="cs-CZ" dirty="0" smtClean="0"/>
              <a:t>Kvalitativní vyhodnocení</a:t>
            </a:r>
          </a:p>
          <a:p>
            <a:r>
              <a:rPr lang="cs-CZ" dirty="0" smtClean="0"/>
              <a:t>Podrobná anamnéza (RA, OA, SA, ŠA, </a:t>
            </a:r>
            <a:r>
              <a:rPr lang="cs-CZ" dirty="0" err="1" smtClean="0"/>
              <a:t>autoanamnéza</a:t>
            </a:r>
            <a:r>
              <a:rPr lang="cs-CZ" dirty="0" smtClean="0"/>
              <a:t>)</a:t>
            </a:r>
          </a:p>
          <a:p>
            <a:r>
              <a:rPr lang="cs-CZ" dirty="0" smtClean="0"/>
              <a:t>Spolupráce mezioborová, mezirezortní (MZ, MŠMT, MPSV)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0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</a:t>
            </a:r>
            <a:r>
              <a:rPr lang="cs-CZ" dirty="0"/>
              <a:t>Č</a:t>
            </a:r>
            <a:r>
              <a:rPr lang="cs-CZ" dirty="0" smtClean="0"/>
              <a:t>R je mimo resort </a:t>
            </a:r>
            <a:r>
              <a:rPr lang="cs-CZ" dirty="0" err="1" smtClean="0"/>
              <a:t>školstvípoužívána</a:t>
            </a:r>
            <a:r>
              <a:rPr lang="cs-CZ" dirty="0" smtClean="0"/>
              <a:t> MKN10</a:t>
            </a:r>
          </a:p>
          <a:p>
            <a:r>
              <a:rPr lang="cs-CZ" dirty="0" smtClean="0"/>
              <a:t>K poslední aktualizaci v diagnostickém manuálu došlo k 1.1.2013</a:t>
            </a:r>
          </a:p>
          <a:p>
            <a:r>
              <a:rPr lang="cs-CZ" dirty="0" smtClean="0"/>
              <a:t>Celkový počet a výčet diagnostických kritérií se u </a:t>
            </a:r>
            <a:r>
              <a:rPr lang="cs-CZ" dirty="0" err="1" smtClean="0"/>
              <a:t>dg.kategorie</a:t>
            </a:r>
            <a:r>
              <a:rPr lang="cs-CZ" dirty="0" smtClean="0"/>
              <a:t> MR oproti původní verzi z r.1994 výrazně zkrátil</a:t>
            </a:r>
          </a:p>
          <a:p>
            <a:r>
              <a:rPr lang="cs-CZ" dirty="0" smtClean="0"/>
              <a:t>Některé jasnější formulace byly vypuštěny</a:t>
            </a:r>
          </a:p>
          <a:p>
            <a:r>
              <a:rPr lang="cs-CZ" dirty="0" smtClean="0"/>
              <a:t>Přibyly méně jednoznačné formulace – </a:t>
            </a:r>
            <a:r>
              <a:rPr lang="cs-CZ" dirty="0" err="1" smtClean="0"/>
              <a:t>např.“Diagnóza</a:t>
            </a:r>
            <a:r>
              <a:rPr lang="cs-CZ" dirty="0" smtClean="0"/>
              <a:t> bude také záviset na všeobecných intelektových funkcích, jak určí školený diagnostik“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97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MKN 10:</a:t>
            </a:r>
          </a:p>
          <a:p>
            <a:r>
              <a:rPr lang="cs-CZ" dirty="0" smtClean="0"/>
              <a:t>MR = stav zastaveného nebo neúplného duševního vývoje, který je charakterizován zejména porušením dovedností, projevujícím se během vývojového období, postihujícím všechny složky inteligence, tedy poznávací, řečové, motorické a sociální schopnosti.</a:t>
            </a:r>
          </a:p>
          <a:p>
            <a:r>
              <a:rPr lang="cs-CZ" dirty="0" smtClean="0"/>
              <a:t>Retardace se může vyskytnout bez, nebo současně s jinými somatickými nebo duševními poruchami</a:t>
            </a:r>
          </a:p>
          <a:p>
            <a:r>
              <a:rPr lang="cs-CZ" dirty="0" smtClean="0"/>
              <a:t>Stupeň MR se obvykle měří standardizovanými testy inteligence. Může být nahrazeno škálami, které určují stupeň sociální adaptace v určitém </a:t>
            </a:r>
            <a:r>
              <a:rPr lang="cs-CZ" dirty="0" err="1" smtClean="0"/>
              <a:t>prostředí.Měření</a:t>
            </a:r>
            <a:r>
              <a:rPr lang="cs-CZ" dirty="0" smtClean="0"/>
              <a:t> škálami určují jen přibližně stupeň MR.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31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současnosti není v ČR k dispozici alternativa k aktuálně používaným nástrojům</a:t>
            </a:r>
          </a:p>
          <a:p>
            <a:r>
              <a:rPr lang="cs-CZ" dirty="0" smtClean="0"/>
              <a:t>Zřejmě ani ve víceletém výhledu nebude dostupný nástroj pro spolehlivou diagnostiku intelektu dětí etnických minorit, dětí sociálně znevýhodněných v intencích kritérií </a:t>
            </a:r>
            <a:r>
              <a:rPr lang="cs-CZ" dirty="0" smtClean="0"/>
              <a:t>MKN  </a:t>
            </a:r>
            <a:r>
              <a:rPr lang="cs-CZ" dirty="0" smtClean="0"/>
              <a:t>10, kde je posouzení IQ jedním z podstatných kritérií pro přiznání či vyloučení dg. LMR</a:t>
            </a:r>
          </a:p>
          <a:p>
            <a:r>
              <a:rPr lang="cs-CZ" dirty="0" smtClean="0"/>
              <a:t>Diagnostika nemůže zahrnovat jen vyšetření IQ, ale musí zahrnovat metody k posuzování adaptivních funkcí a vzdělávacích potřeb – náš trh prozatím nástroj pro posuzování adaptivních schopností nenabízí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59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Testy nesmí mít normy starší 10 let (nebezpečí nadhodnocování)</a:t>
            </a:r>
          </a:p>
          <a:p>
            <a:r>
              <a:rPr lang="cs-CZ" dirty="0" smtClean="0"/>
              <a:t>Son-R je neverbální test, ale vyžaduje dobré porozumění instrukcím, není ověřený na Romech</a:t>
            </a:r>
          </a:p>
          <a:p>
            <a:r>
              <a:rPr lang="cs-CZ" dirty="0" smtClean="0"/>
              <a:t>IDS zahrnuje sociální dovednosti, není studie ve vtahu ke sledované minoritě</a:t>
            </a:r>
          </a:p>
          <a:p>
            <a:r>
              <a:rPr lang="cs-CZ" dirty="0" smtClean="0"/>
              <a:t>WJ je vysoce strukturovaný méně vhodný z hlediska způsobu zadávání</a:t>
            </a:r>
          </a:p>
          <a:p>
            <a:r>
              <a:rPr lang="cs-CZ" dirty="0" smtClean="0"/>
              <a:t>WISC-III – 95% intervaly spolehlivosti pro naměřené hodnoty IQ mají šířku 12-20 bodů na škále IQ, tedy více než 6-10 bodů IQ na obě </a:t>
            </a:r>
            <a:r>
              <a:rPr lang="cs-CZ" dirty="0" err="1" smtClean="0"/>
              <a:t>srany</a:t>
            </a:r>
            <a:r>
              <a:rPr lang="cs-CZ" dirty="0" smtClean="0"/>
              <a:t> od bodového odhadu</a:t>
            </a:r>
          </a:p>
          <a:p>
            <a:r>
              <a:rPr lang="cs-CZ" dirty="0" smtClean="0"/>
              <a:t>Žádný test nemůže splňovat kritéria kulturní nezávislosti, dochází k podhodnocování socio-kulturně znevýhodněných nejméně o 1 směrodatnou odchylku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Diagnostický manuál DSM-V (2013, připravováno k vydání) kritéria A, B, C:</a:t>
            </a:r>
          </a:p>
          <a:p>
            <a:r>
              <a:rPr lang="cs-CZ" dirty="0" smtClean="0"/>
              <a:t>A – deficity v intelektových funkcích (usuzování, řešení problémů, plánování, abstraktní myšlení, rozhodování, učení se poznatkům a učení se zkušenosti) potvrzené klinickým posouzením a individuálně administrovaným standardizovaným testováním. Žáci s MR, se zohledněním pásma chyby měření, skór přibližně 2 standardní odchylky a více pod populačním průměrem.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233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Kritérium B – deficity v adaptivních kompetencích, jež mají za následek nesplnění vývojově a </a:t>
            </a:r>
            <a:r>
              <a:rPr lang="cs-CZ" dirty="0" err="1" smtClean="0"/>
              <a:t>sociokulturně</a:t>
            </a:r>
            <a:r>
              <a:rPr lang="cs-CZ" dirty="0" smtClean="0"/>
              <a:t> odvozených standardů osobní nezávislosti a sociální zodpovědnosti. Bez trvalé podpory limitují tyto deficity úspěšné fungování v jedné či více aktivitách každodenního života (komunikaci, zapojení do společnosti, nezávislosti napříč prostředími – v domácnosti, škole, práci, společenství….)</a:t>
            </a:r>
          </a:p>
          <a:p>
            <a:r>
              <a:rPr lang="cs-CZ" dirty="0" smtClean="0"/>
              <a:t> Kritérium je považováno za splněné, když deficity adaptivních kompetencí přímo vyplývají z deficitů intelektových funkcí uvedených v kritériu 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956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Kritérium C – deficity v mentálních a adaptivních schopnostech jsou přítomné od dětství do adolescence.</a:t>
            </a:r>
          </a:p>
          <a:p>
            <a:endParaRPr lang="cs-CZ" dirty="0"/>
          </a:p>
          <a:p>
            <a:r>
              <a:rPr lang="cs-CZ" b="1" dirty="0" smtClean="0"/>
              <a:t>DSM V (2013) označuje za kritické komponenty verbální porozumění, pracovní paměť, percepční usuzování, kvantitativní usuzování, abstraktní myšlení a kognitivní účinnost</a:t>
            </a:r>
          </a:p>
          <a:p>
            <a:endParaRPr lang="cs-CZ" dirty="0"/>
          </a:p>
          <a:p>
            <a:r>
              <a:rPr lang="cs-CZ" dirty="0" smtClean="0"/>
              <a:t>NEZBYTNOST – využití všech dostupných zdrojů, velmi dobrá anamnéza, znalost prostředí, komplexní posouzení, využití kvalitativních postupů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39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Požadavky – základní ustanovení:</a:t>
            </a:r>
          </a:p>
          <a:p>
            <a:r>
              <a:rPr lang="cs-CZ" dirty="0"/>
              <a:t>P</a:t>
            </a:r>
            <a:r>
              <a:rPr lang="cs-CZ" dirty="0" smtClean="0"/>
              <a:t>odpůrná opatření školy, školského zařízení, úprava psychologických a </a:t>
            </a:r>
            <a:r>
              <a:rPr lang="cs-CZ" dirty="0" err="1" smtClean="0"/>
              <a:t>spec</a:t>
            </a:r>
            <a:r>
              <a:rPr lang="cs-CZ" dirty="0" smtClean="0"/>
              <a:t>.-</a:t>
            </a:r>
            <a:r>
              <a:rPr lang="cs-CZ" dirty="0" err="1" smtClean="0"/>
              <a:t>ped.postupů</a:t>
            </a:r>
            <a:endParaRPr lang="cs-CZ" dirty="0" smtClean="0"/>
          </a:p>
          <a:p>
            <a:r>
              <a:rPr lang="cs-CZ" dirty="0" smtClean="0"/>
              <a:t>Znalost a zohlednění sociálního znevýhodnění, etnického původu, dostupných zkušeností, požadavků každodenního života, zvyklostí v dané komunitě a kulturním prostředí</a:t>
            </a:r>
          </a:p>
          <a:p>
            <a:r>
              <a:rPr lang="cs-CZ" dirty="0" smtClean="0"/>
              <a:t>Posuzování adaptivního chování (věku odpovídající chování k zajištění nezávislého života, individuální a praktické kompetence každodenních dovedností – péče, oblékání, bezpečnost, schopnost pracovat, nakládání s </a:t>
            </a:r>
            <a:r>
              <a:rPr lang="cs-CZ" dirty="0" err="1" smtClean="0"/>
              <a:t>fin.prostředky</a:t>
            </a:r>
            <a:r>
              <a:rPr lang="cs-CZ" dirty="0" smtClean="0"/>
              <a:t>, úklid, sociální dovednosti, osobní odpovědnost…)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6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Diagnostika:</a:t>
            </a:r>
          </a:p>
          <a:p>
            <a:r>
              <a:rPr lang="cs-CZ" dirty="0" smtClean="0"/>
              <a:t>Selhání v komplexním, podrobném inteligenčním testu (výkon nižší než 2 standardní odchylky pod průměrem)</a:t>
            </a:r>
          </a:p>
          <a:p>
            <a:r>
              <a:rPr lang="cs-CZ" dirty="0" smtClean="0"/>
              <a:t>Významné omezení v adaptivním fungování dítěte v rámci jeho sociálního prostředí – posouzení obvyklého výkonu a míry podpory jedince v oblasti samostatnosti a sociální zodpovědnosti v porovnání s vrstevníky stejného věku, pohlaví a sociokulturního prostředí (kompetence v konceptuální, sociální a praktické doméně)</a:t>
            </a:r>
          </a:p>
          <a:p>
            <a:r>
              <a:rPr lang="cs-CZ" dirty="0" smtClean="0"/>
              <a:t>Nízká kvalita zvládání nároků jedince v jeho přirozeném prostředí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103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1" y="2036619"/>
            <a:ext cx="9635198" cy="4821382"/>
          </a:xfrm>
        </p:spPr>
        <p:txBody>
          <a:bodyPr/>
          <a:lstStyle/>
          <a:p>
            <a:r>
              <a:rPr lang="cs-CZ" dirty="0" smtClean="0"/>
              <a:t>MR – závažné postižení vývoje rozumových schopností</a:t>
            </a:r>
          </a:p>
          <a:p>
            <a:r>
              <a:rPr lang="cs-CZ" dirty="0" smtClean="0"/>
              <a:t>Etiologie – prenatální</a:t>
            </a:r>
          </a:p>
          <a:p>
            <a:pPr marL="0" indent="0">
              <a:buNone/>
            </a:pPr>
            <a:r>
              <a:rPr lang="cs-CZ" dirty="0" smtClean="0"/>
              <a:t>                    - perinatální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- časně postnatální</a:t>
            </a:r>
          </a:p>
          <a:p>
            <a:pPr marL="0" indent="0">
              <a:buNone/>
            </a:pPr>
            <a:r>
              <a:rPr lang="cs-CZ" dirty="0" smtClean="0"/>
              <a:t>. Vede k významnému oslabení, omezení adaptivního fungování     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024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Vyhodnocení intelektuální úrovně by se mělo opírat o následující údaje:</a:t>
            </a:r>
          </a:p>
          <a:p>
            <a:r>
              <a:rPr lang="cs-CZ" dirty="0" smtClean="0"/>
              <a:t>1.podrobná anamnestická data (RA, OA, ŠA, SA, </a:t>
            </a:r>
            <a:r>
              <a:rPr lang="cs-CZ" dirty="0" err="1" smtClean="0"/>
              <a:t>autoanamnéza</a:t>
            </a:r>
            <a:r>
              <a:rPr lang="cs-CZ" dirty="0" smtClean="0"/>
              <a:t>, </a:t>
            </a:r>
            <a:r>
              <a:rPr lang="cs-CZ" dirty="0" err="1" smtClean="0"/>
              <a:t>heteroanamnéza</a:t>
            </a:r>
            <a:r>
              <a:rPr lang="cs-CZ" dirty="0" smtClean="0"/>
              <a:t>)</a:t>
            </a:r>
          </a:p>
          <a:p>
            <a:r>
              <a:rPr lang="cs-CZ" dirty="0" smtClean="0"/>
              <a:t>2.klinické nálezy</a:t>
            </a:r>
          </a:p>
          <a:p>
            <a:r>
              <a:rPr lang="cs-CZ" dirty="0" smtClean="0"/>
              <a:t>3.adaptační chování jedince s ohledem na jeho kulturní a sociální zázemí</a:t>
            </a:r>
          </a:p>
          <a:p>
            <a:r>
              <a:rPr lang="cs-CZ" dirty="0" smtClean="0"/>
              <a:t>4.výsledky psychometrických testů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309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ŠPZ podle zákona zajišťuje specifické vzdělávací potřeby, </a:t>
            </a:r>
            <a:r>
              <a:rPr lang="cs-CZ" sz="2800" b="1" dirty="0" err="1" smtClean="0">
                <a:solidFill>
                  <a:srgbClr val="FFFF00"/>
                </a:solidFill>
              </a:rPr>
              <a:t>tzn.když</a:t>
            </a:r>
            <a:r>
              <a:rPr lang="cs-CZ" sz="2800" b="1" dirty="0" smtClean="0">
                <a:solidFill>
                  <a:srgbClr val="FFFF00"/>
                </a:solidFill>
              </a:rPr>
              <a:t> není možné učinit závěr o tom, zda má či nemá dítě diagnózu, ale nároky stávající školy evidentně nezvládá, měl by to být dostatečný důkaz specifických vzdělávacích potřeb.</a:t>
            </a:r>
            <a:endParaRPr lang="cs-CZ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839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576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F70  Lehká MR (50-69)</a:t>
            </a:r>
          </a:p>
          <a:p>
            <a:r>
              <a:rPr lang="cs-CZ" dirty="0" smtClean="0"/>
              <a:t>F71 Středně těžká MR (35-49)</a:t>
            </a:r>
          </a:p>
          <a:p>
            <a:r>
              <a:rPr lang="cs-CZ" dirty="0" smtClean="0"/>
              <a:t>F72 Těžká MR (20-34)</a:t>
            </a:r>
          </a:p>
          <a:p>
            <a:r>
              <a:rPr lang="cs-CZ" dirty="0" smtClean="0"/>
              <a:t>F73 Hluboká MR (pod 20)</a:t>
            </a:r>
          </a:p>
          <a:p>
            <a:r>
              <a:rPr lang="cs-CZ" dirty="0" smtClean="0"/>
              <a:t>F78 Jiná MR – intelektové schopnosti jsou výrazně sníženy, retardace je zjevná, avšak z důvodu těžkého kombinovaného postižení či z důvodu závažných poruch chování, autistických projevů nelze stupeň MR spolehlivě určit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048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Epidemiologie:</a:t>
            </a:r>
          </a:p>
          <a:p>
            <a:r>
              <a:rPr lang="cs-CZ" dirty="0" smtClean="0"/>
              <a:t>3% populace trpí MR</a:t>
            </a:r>
          </a:p>
          <a:p>
            <a:r>
              <a:rPr lang="cs-CZ" dirty="0" smtClean="0"/>
              <a:t>Z toho 75% LMR</a:t>
            </a:r>
          </a:p>
          <a:p>
            <a:r>
              <a:rPr lang="cs-CZ" dirty="0" smtClean="0"/>
              <a:t>20% STMR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Etiologie:</a:t>
            </a:r>
          </a:p>
          <a:p>
            <a:pPr marL="0" indent="0">
              <a:buNone/>
            </a:pPr>
            <a:r>
              <a:rPr lang="cs-CZ" dirty="0" smtClean="0"/>
              <a:t>25% chromosomální a metabolické poruchy (až u 150 metabolických poruch se pojí defekt intelektu)</a:t>
            </a:r>
          </a:p>
          <a:p>
            <a:pPr marL="0" indent="0">
              <a:buNone/>
            </a:pPr>
            <a:r>
              <a:rPr lang="cs-CZ" dirty="0" smtClean="0"/>
              <a:t>LMR je nejčastěji důsledkem zděděné inteligence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3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Prenatální faktory: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Infekční onemocnění matky – rubeola, herpes simplex, toxoplazmóza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Endokrinní poruchy matky  – hypofunkce ŠZ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err="1" smtClean="0"/>
              <a:t>Rh</a:t>
            </a:r>
            <a:r>
              <a:rPr lang="cs-CZ" dirty="0" smtClean="0"/>
              <a:t> inkompatibilita – poškození CNS novorozence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FAS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Abúzus návykových látek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Získaný defekt imunity AIDS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Intrauterinní poškození – rizikové, udržované gravidity s krvácením, vliv podvýživy matky, radiace, farmak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937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5201" y="1975645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Perinatální faktory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Mozková hypoxie, mozkové krvácení – protrahovaný porod, pupečník kolem krku, aspirace plodové vody</a:t>
            </a:r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Chromozomální aberace</a:t>
            </a:r>
          </a:p>
          <a:p>
            <a:pPr marL="0" indent="0">
              <a:buNone/>
            </a:pPr>
            <a:r>
              <a:rPr lang="cs-CZ" dirty="0" smtClean="0"/>
              <a:t>Downův </a:t>
            </a:r>
            <a:r>
              <a:rPr lang="cs-CZ" dirty="0" err="1" smtClean="0"/>
              <a:t>sy</a:t>
            </a:r>
            <a:r>
              <a:rPr lang="cs-CZ" dirty="0" smtClean="0"/>
              <a:t> – </a:t>
            </a:r>
            <a:r>
              <a:rPr lang="cs-CZ" dirty="0" err="1" smtClean="0"/>
              <a:t>nondisjunkce</a:t>
            </a:r>
            <a:r>
              <a:rPr lang="cs-CZ" dirty="0" smtClean="0"/>
              <a:t> (94%, nadbytečný chromosom v důsledku chybného dělení v 1.nebo 2. fázi </a:t>
            </a:r>
            <a:r>
              <a:rPr lang="cs-CZ" dirty="0" err="1" smtClean="0"/>
              <a:t>meiozy</a:t>
            </a:r>
            <a:r>
              <a:rPr lang="cs-CZ" dirty="0" smtClean="0"/>
              <a:t> během tvorby vajíčka)</a:t>
            </a:r>
          </a:p>
          <a:p>
            <a:pPr marL="0" indent="0">
              <a:buNone/>
            </a:pPr>
            <a:r>
              <a:rPr lang="cs-CZ" dirty="0" smtClean="0"/>
              <a:t> - mozaikový mongolismus (k </a:t>
            </a:r>
            <a:r>
              <a:rPr lang="cs-CZ" dirty="0" err="1" smtClean="0"/>
              <a:t>nondisjunkci</a:t>
            </a:r>
            <a:r>
              <a:rPr lang="cs-CZ" dirty="0" smtClean="0"/>
              <a:t> dochází  až po oplodnění   vajíčka, </a:t>
            </a:r>
            <a:r>
              <a:rPr lang="cs-CZ" dirty="0" err="1" smtClean="0"/>
              <a:t>trisomické</a:t>
            </a:r>
            <a:r>
              <a:rPr lang="cs-CZ" dirty="0" smtClean="0"/>
              <a:t> buňky se vyskytují v 11-70 %, </a:t>
            </a:r>
            <a:r>
              <a:rPr lang="cs-CZ" dirty="0" err="1" smtClean="0"/>
              <a:t>ment.postižení</a:t>
            </a:r>
            <a:r>
              <a:rPr lang="cs-CZ" dirty="0" smtClean="0"/>
              <a:t> může být mírné)</a:t>
            </a:r>
          </a:p>
          <a:p>
            <a:pPr marL="0" indent="0">
              <a:buNone/>
            </a:pPr>
            <a:r>
              <a:rPr lang="cs-CZ" dirty="0" smtClean="0"/>
              <a:t>- Translokační mongolismus (připojení části dlouhého raménka chromosomu 21 na některé další chromosomy, dědičná forma, nositel je </a:t>
            </a:r>
            <a:r>
              <a:rPr lang="cs-CZ" dirty="0" err="1" smtClean="0"/>
              <a:t>fenotypicky</a:t>
            </a:r>
            <a:r>
              <a:rPr lang="cs-CZ" dirty="0" smtClean="0"/>
              <a:t> zdráv, 1/3 jeho dětí může být postižena)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985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 smtClean="0">
                <a:solidFill>
                  <a:srgbClr val="FFFF00"/>
                </a:solidFill>
              </a:rPr>
              <a:t>Angelmanův</a:t>
            </a:r>
            <a:r>
              <a:rPr lang="cs-CZ" dirty="0" smtClean="0">
                <a:solidFill>
                  <a:srgbClr val="FFFF00"/>
                </a:solidFill>
              </a:rPr>
              <a:t> (chybění </a:t>
            </a:r>
            <a:r>
              <a:rPr lang="cs-CZ" dirty="0" err="1" smtClean="0">
                <a:solidFill>
                  <a:srgbClr val="FFFF00"/>
                </a:solidFill>
              </a:rPr>
              <a:t>maternální</a:t>
            </a:r>
            <a:r>
              <a:rPr lang="cs-CZ" dirty="0" smtClean="0">
                <a:solidFill>
                  <a:srgbClr val="FFFF00"/>
                </a:solidFill>
              </a:rPr>
              <a:t> oblasti) a </a:t>
            </a:r>
            <a:r>
              <a:rPr lang="cs-CZ" dirty="0" err="1" smtClean="0">
                <a:solidFill>
                  <a:srgbClr val="FFFF00"/>
                </a:solidFill>
              </a:rPr>
              <a:t>Praderův-Williho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sy</a:t>
            </a:r>
            <a:r>
              <a:rPr lang="cs-CZ" dirty="0" smtClean="0">
                <a:solidFill>
                  <a:srgbClr val="FFFF00"/>
                </a:solidFill>
              </a:rPr>
              <a:t> (chybění </a:t>
            </a:r>
            <a:r>
              <a:rPr lang="cs-CZ" dirty="0" err="1" smtClean="0">
                <a:solidFill>
                  <a:srgbClr val="FFFF00"/>
                </a:solidFill>
              </a:rPr>
              <a:t>paternální</a:t>
            </a:r>
            <a:r>
              <a:rPr lang="cs-CZ" dirty="0" smtClean="0">
                <a:solidFill>
                  <a:srgbClr val="FFFF00"/>
                </a:solidFill>
              </a:rPr>
              <a:t> části oblasti 15q11-q13) – </a:t>
            </a:r>
            <a:r>
              <a:rPr lang="cs-CZ" dirty="0" smtClean="0"/>
              <a:t>as happy </a:t>
            </a:r>
            <a:r>
              <a:rPr lang="cs-CZ" dirty="0" err="1" smtClean="0"/>
              <a:t>pupet</a:t>
            </a:r>
            <a:r>
              <a:rPr lang="cs-CZ" dirty="0" smtClean="0"/>
              <a:t>, </a:t>
            </a:r>
            <a:r>
              <a:rPr lang="cs-CZ" dirty="0" err="1" smtClean="0"/>
              <a:t>mr</a:t>
            </a:r>
            <a:r>
              <a:rPr lang="cs-CZ" dirty="0" smtClean="0"/>
              <a:t>, loutkovitá chůze, omezený rozvoj řeči, </a:t>
            </a:r>
            <a:r>
              <a:rPr lang="cs-CZ" dirty="0" err="1" smtClean="0"/>
              <a:t>epi</a:t>
            </a:r>
            <a:r>
              <a:rPr lang="cs-CZ" dirty="0" smtClean="0"/>
              <a:t>, bezdůvodný smích,</a:t>
            </a:r>
          </a:p>
          <a:p>
            <a:pPr marL="0" indent="0">
              <a:buNone/>
            </a:pPr>
            <a:r>
              <a:rPr lang="cs-CZ" dirty="0" err="1" smtClean="0"/>
              <a:t>Pw</a:t>
            </a:r>
            <a:r>
              <a:rPr lang="cs-CZ" dirty="0" smtClean="0"/>
              <a:t> po narození hypotonie, hypotrofie, kolem 2.roku hyperfagie, obezita, dráždivost, neklid, </a:t>
            </a:r>
            <a:r>
              <a:rPr lang="cs-CZ" dirty="0" err="1" smtClean="0"/>
              <a:t>hypogenitalismus</a:t>
            </a:r>
            <a:r>
              <a:rPr lang="cs-CZ" dirty="0" smtClean="0"/>
              <a:t>, krátké končetiny</a:t>
            </a:r>
          </a:p>
          <a:p>
            <a:pPr marL="0" indent="0">
              <a:buNone/>
            </a:pPr>
            <a:endParaRPr lang="cs-CZ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Wolfův-</a:t>
            </a:r>
            <a:r>
              <a:rPr lang="cs-CZ" dirty="0" err="1" smtClean="0">
                <a:solidFill>
                  <a:srgbClr val="FFFF00"/>
                </a:solidFill>
              </a:rPr>
              <a:t>Hirschhornův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sy</a:t>
            </a:r>
            <a:r>
              <a:rPr lang="cs-CZ" dirty="0" smtClean="0">
                <a:solidFill>
                  <a:srgbClr val="FFFF00"/>
                </a:solidFill>
              </a:rPr>
              <a:t> – </a:t>
            </a:r>
            <a:r>
              <a:rPr lang="cs-CZ" dirty="0" smtClean="0"/>
              <a:t>ztráta terminální části 4.chromosomu, strabismus, rozštěp patra a rtu, </a:t>
            </a:r>
            <a:r>
              <a:rPr lang="cs-CZ" dirty="0" err="1" smtClean="0"/>
              <a:t>MR,ustupující</a:t>
            </a:r>
            <a:r>
              <a:rPr lang="cs-CZ" dirty="0" smtClean="0"/>
              <a:t> brada…</a:t>
            </a:r>
            <a:endParaRPr lang="cs-C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Genetické enzymové defekty - </a:t>
            </a:r>
            <a:r>
              <a:rPr lang="cs-CZ" dirty="0"/>
              <a:t>d</a:t>
            </a:r>
            <a:r>
              <a:rPr lang="cs-CZ" dirty="0" smtClean="0"/>
              <a:t>ědičné anomálie biochemické struktury některého enzymu: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-   Poruchy metabolismu aminokyselin </a:t>
            </a:r>
            <a:r>
              <a:rPr lang="cs-CZ" dirty="0" smtClean="0"/>
              <a:t>(fenylketonurie, nemoc javorového sirupu) 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FFFF00"/>
                </a:solidFill>
              </a:rPr>
              <a:t>Poruchy metabolismu lipidů </a:t>
            </a:r>
            <a:r>
              <a:rPr lang="cs-CZ" dirty="0" smtClean="0"/>
              <a:t>(</a:t>
            </a:r>
            <a:r>
              <a:rPr lang="cs-CZ" dirty="0" err="1" smtClean="0"/>
              <a:t>Gaucherova</a:t>
            </a:r>
            <a:r>
              <a:rPr lang="cs-CZ" dirty="0" smtClean="0"/>
              <a:t> choroba)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FFFF00"/>
                </a:solidFill>
              </a:rPr>
              <a:t>Poruchy metabolismu uhlohydrátů </a:t>
            </a:r>
            <a:r>
              <a:rPr lang="cs-CZ" dirty="0" smtClean="0"/>
              <a:t>(</a:t>
            </a:r>
            <a:r>
              <a:rPr lang="cs-CZ" dirty="0" err="1" smtClean="0"/>
              <a:t>Galaktosémie</a:t>
            </a:r>
            <a:r>
              <a:rPr lang="cs-CZ" dirty="0" smtClean="0"/>
              <a:t>)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FFFF00"/>
                </a:solidFill>
              </a:rPr>
              <a:t>Hereditární </a:t>
            </a:r>
            <a:r>
              <a:rPr lang="cs-CZ" dirty="0" err="1" smtClean="0">
                <a:solidFill>
                  <a:srgbClr val="FFFF00"/>
                </a:solidFill>
              </a:rPr>
              <a:t>neuroektodermové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dysplázie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smtClean="0"/>
              <a:t>(</a:t>
            </a:r>
            <a:r>
              <a:rPr lang="cs-CZ" dirty="0" err="1" smtClean="0"/>
              <a:t>Recklinghausenova</a:t>
            </a:r>
            <a:r>
              <a:rPr lang="cs-CZ" dirty="0" smtClean="0"/>
              <a:t> choroba, pigmentace barvy bílé kávy, mnohočetné neurofibromy kůže, mening a periferních nervů)</a:t>
            </a:r>
          </a:p>
        </p:txBody>
      </p:sp>
    </p:spTree>
    <p:extLst>
      <p:ext uri="{BB962C8B-B14F-4D97-AF65-F5344CB8AC3E}">
        <p14:creationId xmlns:p14="http://schemas.microsoft.com/office/powerpoint/2010/main" val="25521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Prevence:</a:t>
            </a:r>
          </a:p>
          <a:p>
            <a:r>
              <a:rPr lang="cs-CZ" dirty="0" smtClean="0"/>
              <a:t>Regulace neurotoxických látek v prostředí (olovo, rtuť…)</a:t>
            </a:r>
          </a:p>
          <a:p>
            <a:r>
              <a:rPr lang="cs-CZ" dirty="0" smtClean="0"/>
              <a:t>Informovanost, osvěta (vliv návykových látek, farmak, nebezpečí sledovaných nemocí – spalničky, zarděnky, </a:t>
            </a:r>
            <a:r>
              <a:rPr lang="cs-CZ" dirty="0" err="1" smtClean="0"/>
              <a:t>toxoplasmosa</a:t>
            </a:r>
            <a:r>
              <a:rPr lang="cs-CZ" dirty="0" smtClean="0"/>
              <a:t>…)</a:t>
            </a:r>
          </a:p>
          <a:p>
            <a:r>
              <a:rPr lang="cs-CZ" dirty="0" smtClean="0"/>
              <a:t>Kvalitní prenatální péče</a:t>
            </a:r>
          </a:p>
          <a:p>
            <a:r>
              <a:rPr lang="cs-CZ" dirty="0" err="1" smtClean="0"/>
              <a:t>Screening</a:t>
            </a:r>
            <a:r>
              <a:rPr lang="cs-CZ" dirty="0" smtClean="0"/>
              <a:t> a léčba metabolických vad</a:t>
            </a:r>
          </a:p>
          <a:p>
            <a:r>
              <a:rPr lang="cs-CZ" dirty="0" smtClean="0"/>
              <a:t>Intenzivní péče o novorozence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00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302</TotalTime>
  <Words>1269</Words>
  <Application>Microsoft Office PowerPoint</Application>
  <PresentationFormat>Širokoúhlá obrazovka</PresentationFormat>
  <Paragraphs>97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Wingdings</vt:lpstr>
      <vt:lpstr>Wingdings 3</vt:lpstr>
      <vt:lpstr>Ion</vt:lpstr>
      <vt:lpstr>MENTÁLNÍ RETARDACE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MENTÁLNÍ RETARDACE</dc:title>
  <dc:creator>Lenovo</dc:creator>
  <cp:lastModifiedBy>Reditelka</cp:lastModifiedBy>
  <cp:revision>49</cp:revision>
  <dcterms:created xsi:type="dcterms:W3CDTF">2015-02-12T06:11:48Z</dcterms:created>
  <dcterms:modified xsi:type="dcterms:W3CDTF">2019-12-02T06:27:42Z</dcterms:modified>
</cp:coreProperties>
</file>