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E700BC-E4BA-4770-9005-CF45800FD7B0}" type="datetimeFigureOut">
              <a:rPr lang="en-US" smtClean="0"/>
              <a:t>01-Oct-18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3826154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700BC-E4BA-4770-9005-CF45800FD7B0}" type="datetimeFigureOut">
              <a:rPr lang="en-US" smtClean="0"/>
              <a:t>01-Oct-18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1862844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700BC-E4BA-4770-9005-CF45800FD7B0}" type="datetimeFigureOut">
              <a:rPr lang="en-US" smtClean="0"/>
              <a:t>01-Oct-18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2816451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700BC-E4BA-4770-9005-CF45800FD7B0}" type="datetimeFigureOut">
              <a:rPr lang="en-US" smtClean="0"/>
              <a:t>01-Oct-18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1114090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E700BC-E4BA-4770-9005-CF45800FD7B0}" type="datetimeFigureOut">
              <a:rPr lang="en-US" smtClean="0"/>
              <a:t>01-Oct-18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2217735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E700BC-E4BA-4770-9005-CF45800FD7B0}" type="datetimeFigureOut">
              <a:rPr lang="en-US" smtClean="0"/>
              <a:t>01-Oct-18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1562742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E700BC-E4BA-4770-9005-CF45800FD7B0}" type="datetimeFigureOut">
              <a:rPr lang="en-US" smtClean="0"/>
              <a:t>01-Oct-18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11911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E700BC-E4BA-4770-9005-CF45800FD7B0}" type="datetimeFigureOut">
              <a:rPr lang="en-US" smtClean="0"/>
              <a:t>01-Oct-18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2437591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E700BC-E4BA-4770-9005-CF45800FD7B0}" type="datetimeFigureOut">
              <a:rPr lang="en-US" smtClean="0"/>
              <a:t>01-Oct-18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1443815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E700BC-E4BA-4770-9005-CF45800FD7B0}" type="datetimeFigureOut">
              <a:rPr lang="en-US" smtClean="0"/>
              <a:t>01-Oct-18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2198621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E700BC-E4BA-4770-9005-CF45800FD7B0}" type="datetimeFigureOut">
              <a:rPr lang="en-US" smtClean="0"/>
              <a:t>01-Oct-18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1240690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700BC-E4BA-4770-9005-CF45800FD7B0}" type="datetimeFigureOut">
              <a:rPr lang="en-US" smtClean="0"/>
              <a:t>01-Oct-18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22921-05E7-472B-9ECB-5AB3CB316AD4}" type="slidenum">
              <a:rPr lang="en-US" smtClean="0"/>
              <a:t>‹#›</a:t>
            </a:fld>
            <a:endParaRPr lang="en-US"/>
          </a:p>
        </p:txBody>
      </p:sp>
    </p:spTree>
    <p:extLst>
      <p:ext uri="{BB962C8B-B14F-4D97-AF65-F5344CB8AC3E}">
        <p14:creationId xmlns:p14="http://schemas.microsoft.com/office/powerpoint/2010/main" val="394886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Common Factor Model</a:t>
            </a:r>
          </a:p>
        </p:txBody>
      </p:sp>
      <p:sp>
        <p:nvSpPr>
          <p:cNvPr id="3" name="Subtitle 2"/>
          <p:cNvSpPr>
            <a:spLocks noGrp="1"/>
          </p:cNvSpPr>
          <p:nvPr>
            <p:ph type="subTitle" idx="1"/>
          </p:nvPr>
        </p:nvSpPr>
        <p:spPr/>
        <p:txBody>
          <a:bodyPr/>
          <a:lstStyle/>
          <a:p>
            <a:r>
              <a:rPr lang="cs-CZ" sz="2800" dirty="0"/>
              <a:t>PSY544 – Introduction to Factor Analysis</a:t>
            </a:r>
          </a:p>
          <a:p>
            <a:endParaRPr lang="cs-CZ" sz="2800" dirty="0"/>
          </a:p>
          <a:p>
            <a:r>
              <a:rPr lang="cs-CZ" sz="2800" dirty="0"/>
              <a:t>Week 4</a:t>
            </a:r>
            <a:endParaRPr lang="en-US" sz="2800" dirty="0"/>
          </a:p>
          <a:p>
            <a:endParaRPr lang="en-US" dirty="0"/>
          </a:p>
        </p:txBody>
      </p:sp>
    </p:spTree>
    <p:extLst>
      <p:ext uri="{BB962C8B-B14F-4D97-AF65-F5344CB8AC3E}">
        <p14:creationId xmlns:p14="http://schemas.microsoft.com/office/powerpoint/2010/main" val="3976915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t>We will use the following notation:</a:t>
                </a:r>
              </a:p>
              <a:p>
                <a:pPr marL="0" indent="0">
                  <a:buNone/>
                </a:pPr>
                <a:endParaRPr lang="en-US" sz="2400" dirty="0"/>
              </a:p>
              <a:p>
                <a:pPr marL="457200" lvl="1" indent="0">
                  <a:buNone/>
                </a:pPr>
                <a:r>
                  <a:rPr lang="en-US" dirty="0"/>
                  <a:t>The manifest variable covariance matrix: </a:t>
                </a:r>
                <a14:m>
                  <m:oMath xmlns:m="http://schemas.openxmlformats.org/officeDocument/2006/math">
                    <m:r>
                      <a:rPr lang="en-US" b="1" i="1" smtClean="0">
                        <a:latin typeface="Cambria Math" panose="02040503050406030204" pitchFamily="18" charset="0"/>
                        <a:ea typeface="Cambria Math" panose="02040503050406030204" pitchFamily="18" charset="0"/>
                      </a:rPr>
                      <m:t>𝚺</m:t>
                    </m:r>
                    <m:r>
                      <a:rPr lang="en-US" b="1" i="1" smtClean="0">
                        <a:latin typeface="Cambria Math" panose="02040503050406030204" pitchFamily="18" charset="0"/>
                        <a:ea typeface="Cambria Math" panose="02040503050406030204" pitchFamily="18" charset="0"/>
                      </a:rPr>
                      <m:t>= </m:t>
                    </m:r>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𝚺</m:t>
                        </m:r>
                      </m:e>
                      <m:sub>
                        <m:r>
                          <a:rPr lang="en-US" b="0" i="1" smtClean="0">
                            <a:latin typeface="Cambria Math" panose="02040503050406030204" pitchFamily="18" charset="0"/>
                            <a:ea typeface="Cambria Math" panose="02040503050406030204" pitchFamily="18" charset="0"/>
                          </a:rPr>
                          <m:t>𝑥𝑥</m:t>
                        </m:r>
                      </m:sub>
                    </m:sSub>
                  </m:oMath>
                </a14:m>
                <a:endParaRPr lang="en-US" b="1" dirty="0"/>
              </a:p>
              <a:p>
                <a:pPr marL="457200" lvl="1" indent="0">
                  <a:buNone/>
                </a:pPr>
                <a:r>
                  <a:rPr lang="en-US" dirty="0"/>
                  <a:t>The common factor covariance matrix: </a:t>
                </a:r>
                <a14:m>
                  <m:oMath xmlns:m="http://schemas.openxmlformats.org/officeDocument/2006/math">
                    <m:r>
                      <a:rPr lang="el-GR" b="1" i="1" smtClean="0">
                        <a:latin typeface="Cambria Math" panose="02040503050406030204" pitchFamily="18" charset="0"/>
                        <a:ea typeface="Cambria Math" panose="02040503050406030204" pitchFamily="18" charset="0"/>
                      </a:rPr>
                      <m:t>𝚽</m:t>
                    </m:r>
                    <m:r>
                      <a:rPr lang="en-US" b="1" i="1">
                        <a:latin typeface="Cambria Math" panose="02040503050406030204" pitchFamily="18" charset="0"/>
                        <a:ea typeface="Cambria Math" panose="02040503050406030204" pitchFamily="18" charset="0"/>
                      </a:rPr>
                      <m:t>= </m:t>
                    </m:r>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𝚺</m:t>
                        </m:r>
                      </m:e>
                      <m:sub>
                        <m:r>
                          <a:rPr lang="en-US" b="0" i="1" smtClean="0">
                            <a:latin typeface="Cambria Math" panose="02040503050406030204" pitchFamily="18" charset="0"/>
                            <a:ea typeface="Cambria Math" panose="02040503050406030204" pitchFamily="18" charset="0"/>
                          </a:rPr>
                          <m:t>𝑧𝑧</m:t>
                        </m:r>
                      </m:sub>
                    </m:sSub>
                  </m:oMath>
                </a14:m>
                <a:endParaRPr lang="en-US" dirty="0"/>
              </a:p>
              <a:p>
                <a:pPr marL="457200" lvl="1" indent="0">
                  <a:buNone/>
                </a:pPr>
                <a:r>
                  <a:rPr lang="en-US" dirty="0"/>
                  <a:t>The unique factor covariance matrix: </a:t>
                </a:r>
                <a14:m>
                  <m:oMath xmlns:m="http://schemas.openxmlformats.org/officeDocument/2006/math">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𝑫</m:t>
                        </m:r>
                      </m:e>
                      <m:sub>
                        <m:r>
                          <a:rPr lang="en-US" b="0" i="1" smtClean="0">
                            <a:latin typeface="Cambria Math" panose="02040503050406030204" pitchFamily="18" charset="0"/>
                            <a:ea typeface="Cambria Math" panose="02040503050406030204" pitchFamily="18" charset="0"/>
                          </a:rPr>
                          <m:t>𝜓</m:t>
                        </m:r>
                      </m:sub>
                    </m:sSub>
                    <m:r>
                      <a:rPr lang="en-US" b="1" i="1">
                        <a:latin typeface="Cambria Math" panose="02040503050406030204" pitchFamily="18" charset="0"/>
                        <a:ea typeface="Cambria Math" panose="02040503050406030204" pitchFamily="18" charset="0"/>
                      </a:rPr>
                      <m:t>= </m:t>
                    </m:r>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𝚺</m:t>
                        </m:r>
                      </m:e>
                      <m:sub>
                        <m:r>
                          <a:rPr lang="en-US" b="0" i="1" smtClean="0">
                            <a:latin typeface="Cambria Math" panose="02040503050406030204" pitchFamily="18" charset="0"/>
                            <a:ea typeface="Cambria Math" panose="02040503050406030204" pitchFamily="18" charset="0"/>
                          </a:rPr>
                          <m:t>𝑢𝑢</m:t>
                        </m:r>
                      </m:sub>
                    </m:sSub>
                  </m:oMath>
                </a14:m>
                <a:endParaRPr lang="en-US" dirty="0"/>
              </a:p>
              <a:p>
                <a:pPr marL="457200" lvl="1" indent="0">
                  <a:buNone/>
                </a:pPr>
                <a:endParaRPr lang="en-US" dirty="0"/>
              </a:p>
              <a:p>
                <a:r>
                  <a:rPr lang="en-US" sz="2400" dirty="0"/>
                  <a:t>Note that (because of the assumptions we made), the diagonal elements of </a:t>
                </a:r>
                <a14:m>
                  <m:oMath xmlns:m="http://schemas.openxmlformats.org/officeDocument/2006/math">
                    <m:r>
                      <a:rPr lang="el-GR" sz="2400" b="1" i="1">
                        <a:latin typeface="Cambria Math" panose="02040503050406030204" pitchFamily="18" charset="0"/>
                        <a:ea typeface="Cambria Math" panose="02040503050406030204" pitchFamily="18" charset="0"/>
                      </a:rPr>
                      <m:t>𝚽</m:t>
                    </m:r>
                  </m:oMath>
                </a14:m>
                <a:r>
                  <a:rPr lang="en-US" sz="2400" dirty="0"/>
                  <a:t> are required to be equal to 1. Thus, </a:t>
                </a:r>
                <a14:m>
                  <m:oMath xmlns:m="http://schemas.openxmlformats.org/officeDocument/2006/math">
                    <m:r>
                      <a:rPr lang="el-GR" sz="2400" b="1" i="1">
                        <a:latin typeface="Cambria Math" panose="02040503050406030204" pitchFamily="18" charset="0"/>
                        <a:ea typeface="Cambria Math" panose="02040503050406030204" pitchFamily="18" charset="0"/>
                      </a:rPr>
                      <m:t>𝚽</m:t>
                    </m:r>
                  </m:oMath>
                </a14:m>
                <a:r>
                  <a:rPr lang="en-US" sz="2400" dirty="0"/>
                  <a:t> is a factor correlation matrix.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1961"/>
                </a:stretch>
              </a:blipFill>
            </p:spPr>
            <p:txBody>
              <a:bodyPr/>
              <a:lstStyle/>
              <a:p>
                <a:r>
                  <a:rPr lang="en-US">
                    <a:noFill/>
                  </a:rPr>
                  <a:t> </a:t>
                </a:r>
              </a:p>
            </p:txBody>
          </p:sp>
        </mc:Fallback>
      </mc:AlternateContent>
    </p:spTree>
    <p:extLst>
      <p:ext uri="{BB962C8B-B14F-4D97-AF65-F5344CB8AC3E}">
        <p14:creationId xmlns:p14="http://schemas.microsoft.com/office/powerpoint/2010/main" val="2471262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Deriving the mean and covariance structures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t>The mean and covariance structures are derived from the data model:</a:t>
                </a:r>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𝒙</m:t>
                      </m:r>
                      <m:r>
                        <a:rPr lang="en-US" sz="2400" b="1" i="1">
                          <a:latin typeface="Cambria Math" panose="02040503050406030204" pitchFamily="18" charset="0"/>
                        </a:rPr>
                        <m:t>= </m:t>
                      </m:r>
                      <m:r>
                        <a:rPr lang="en-US" sz="2400" b="1" i="1">
                          <a:latin typeface="Cambria Math" panose="02040503050406030204" pitchFamily="18" charset="0"/>
                          <a:ea typeface="Cambria Math" panose="02040503050406030204" pitchFamily="18" charset="0"/>
                        </a:rPr>
                        <m:t>𝝁</m:t>
                      </m:r>
                      <m:r>
                        <a:rPr lang="en-US" sz="2400" b="1" i="1">
                          <a:latin typeface="Cambria Math" panose="02040503050406030204" pitchFamily="18" charset="0"/>
                          <a:ea typeface="Cambria Math" panose="02040503050406030204" pitchFamily="18" charset="0"/>
                        </a:rPr>
                        <m:t>+ </m:t>
                      </m:r>
                      <m:r>
                        <a:rPr lang="en-US" sz="2400" b="1" i="1">
                          <a:latin typeface="Cambria Math" panose="02040503050406030204" pitchFamily="18" charset="0"/>
                          <a:ea typeface="Cambria Math" panose="02040503050406030204" pitchFamily="18" charset="0"/>
                        </a:rPr>
                        <m:t>𝚲</m:t>
                      </m:r>
                      <m:r>
                        <a:rPr lang="en-US" sz="2400" b="1" i="1">
                          <a:latin typeface="Cambria Math" panose="02040503050406030204" pitchFamily="18" charset="0"/>
                          <a:ea typeface="Cambria Math" panose="02040503050406030204" pitchFamily="18" charset="0"/>
                        </a:rPr>
                        <m:t>𝒛</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𝒖</m:t>
                      </m:r>
                    </m:oMath>
                  </m:oMathPara>
                </a14:m>
                <a:endParaRPr lang="en-US" sz="2400" dirty="0"/>
              </a:p>
              <a:p>
                <a:r>
                  <a:rPr lang="en-US" sz="2400" dirty="0"/>
                  <a:t>Let’s derive the mean structure first. We want an equation that represents the mean vector </a:t>
                </a:r>
                <a:r>
                  <a:rPr lang="en-US" sz="2400" b="1" i="1" dirty="0"/>
                  <a:t>μ </a:t>
                </a:r>
                <a:r>
                  <a:rPr lang="en-US" sz="2400" dirty="0"/>
                  <a:t>of the manifest variables. If we take the expectation of both sides of the equation above, we get:</a:t>
                </a:r>
              </a:p>
              <a:p>
                <a:pPr marL="0" indent="0" algn="ctr">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𝐸</m:t>
                      </m:r>
                      <m:r>
                        <a:rPr lang="en-US" sz="2400" b="1" i="1">
                          <a:latin typeface="Cambria Math" panose="02040503050406030204" pitchFamily="18" charset="0"/>
                        </a:rPr>
                        <m:t>𝒙</m:t>
                      </m:r>
                      <m:r>
                        <a:rPr lang="en-US" sz="2400" b="1" i="1">
                          <a:latin typeface="Cambria Math" panose="02040503050406030204" pitchFamily="18" charset="0"/>
                        </a:rPr>
                        <m:t>= </m:t>
                      </m:r>
                      <m:r>
                        <a:rPr lang="en-US" sz="2400" b="1" i="1">
                          <a:latin typeface="Cambria Math" panose="02040503050406030204" pitchFamily="18" charset="0"/>
                          <a:ea typeface="Cambria Math" panose="02040503050406030204" pitchFamily="18" charset="0"/>
                        </a:rPr>
                        <m:t>𝝁</m:t>
                      </m:r>
                      <m:r>
                        <a:rPr lang="en-US" sz="2400" b="1" i="1">
                          <a:latin typeface="Cambria Math" panose="02040503050406030204" pitchFamily="18" charset="0"/>
                          <a:ea typeface="Cambria Math" panose="02040503050406030204" pitchFamily="18" charset="0"/>
                        </a:rPr>
                        <m:t>+ </m:t>
                      </m:r>
                      <m:r>
                        <a:rPr lang="en-US" sz="2400" b="1" i="1">
                          <a:latin typeface="Cambria Math" panose="02040503050406030204" pitchFamily="18" charset="0"/>
                          <a:ea typeface="Cambria Math" panose="02040503050406030204" pitchFamily="18" charset="0"/>
                        </a:rPr>
                        <m:t>𝜦</m:t>
                      </m:r>
                      <m:r>
                        <a:rPr lang="en-US" sz="2400" b="0" i="1" smtClean="0">
                          <a:latin typeface="Cambria Math" panose="02040503050406030204" pitchFamily="18" charset="0"/>
                          <a:ea typeface="Cambria Math" panose="02040503050406030204" pitchFamily="18" charset="0"/>
                        </a:rPr>
                        <m:t>𝐸</m:t>
                      </m:r>
                      <m:r>
                        <a:rPr lang="en-US" sz="2400" b="1" i="1">
                          <a:latin typeface="Cambria Math" panose="02040503050406030204" pitchFamily="18" charset="0"/>
                          <a:ea typeface="Cambria Math" panose="02040503050406030204" pitchFamily="18" charset="0"/>
                        </a:rPr>
                        <m:t>𝒛</m:t>
                      </m:r>
                      <m:r>
                        <a:rPr lang="en-US" sz="2400" b="1"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𝐸</m:t>
                      </m:r>
                      <m:r>
                        <a:rPr lang="en-US" sz="2400" b="1" i="1">
                          <a:latin typeface="Cambria Math" panose="02040503050406030204" pitchFamily="18" charset="0"/>
                          <a:ea typeface="Cambria Math" panose="02040503050406030204" pitchFamily="18" charset="0"/>
                        </a:rPr>
                        <m:t>𝒖</m:t>
                      </m:r>
                    </m:oMath>
                  </m:oMathPara>
                </a14:m>
                <a:endParaRPr lang="en-US" sz="2400" b="1" dirty="0"/>
              </a:p>
              <a:p>
                <a:r>
                  <a:rPr lang="en-US" sz="2400" dirty="0"/>
                  <a:t>Given the assumptions we previously talked about, this follows:</a:t>
                </a:r>
              </a:p>
              <a:p>
                <a:pPr marL="0" indent="0">
                  <a:buNone/>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ea typeface="Cambria Math" panose="02040503050406030204" pitchFamily="18" charset="0"/>
                            </a:rPr>
                            <m:t>𝝁</m:t>
                          </m:r>
                        </m:e>
                        <m:sub>
                          <m:r>
                            <m:rPr>
                              <m:sty m:val="p"/>
                            </m:rPr>
                            <a:rPr lang="en-US" sz="2400" b="0" i="0" smtClean="0">
                              <a:latin typeface="Cambria Math" panose="02040503050406030204" pitchFamily="18" charset="0"/>
                            </a:rPr>
                            <m:t>x</m:t>
                          </m:r>
                        </m:sub>
                      </m:sSub>
                      <m:r>
                        <a:rPr lang="en-US" sz="2400" b="1" i="1">
                          <a:latin typeface="Cambria Math" panose="02040503050406030204" pitchFamily="18" charset="0"/>
                        </a:rPr>
                        <m:t>= </m:t>
                      </m:r>
                      <m:r>
                        <a:rPr lang="en-US" sz="2400" b="1" i="1">
                          <a:latin typeface="Cambria Math" panose="02040503050406030204" pitchFamily="18" charset="0"/>
                          <a:ea typeface="Cambria Math" panose="02040503050406030204" pitchFamily="18" charset="0"/>
                        </a:rPr>
                        <m:t>𝝁</m:t>
                      </m:r>
                      <m:r>
                        <a:rPr lang="en-US" sz="2400" b="1" i="1">
                          <a:latin typeface="Cambria Math" panose="02040503050406030204" pitchFamily="18" charset="0"/>
                          <a:ea typeface="Cambria Math" panose="02040503050406030204" pitchFamily="18" charset="0"/>
                        </a:rPr>
                        <m:t>+ </m:t>
                      </m:r>
                      <m:r>
                        <a:rPr lang="en-US" sz="2400" b="1" i="1">
                          <a:latin typeface="Cambria Math" panose="02040503050406030204" pitchFamily="18" charset="0"/>
                          <a:ea typeface="Cambria Math" panose="02040503050406030204" pitchFamily="18" charset="0"/>
                        </a:rPr>
                        <m:t>𝜦</m:t>
                      </m:r>
                      <m:r>
                        <a:rPr lang="en-US" sz="2400" b="1" i="1" smtClean="0">
                          <a:latin typeface="Cambria Math" panose="02040503050406030204" pitchFamily="18" charset="0"/>
                          <a:ea typeface="Cambria Math" panose="02040503050406030204" pitchFamily="18" charset="0"/>
                        </a:rPr>
                        <m:t>𝟎</m:t>
                      </m:r>
                      <m:r>
                        <a:rPr lang="en-US" sz="2400" b="1" i="1">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𝟎</m:t>
                      </m:r>
                    </m:oMath>
                  </m:oMathPara>
                </a14:m>
                <a:endParaRPr lang="en-US" sz="2400" b="1" dirty="0"/>
              </a:p>
              <a:p>
                <a:pPr marL="0" indent="0">
                  <a:buNone/>
                </a:pPr>
                <a14:m>
                  <m:oMathPara xmlns:m="http://schemas.openxmlformats.org/officeDocument/2006/math">
                    <m:oMathParaPr>
                      <m:jc m:val="centerGroup"/>
                    </m:oMathParaPr>
                    <m:oMath xmlns:m="http://schemas.openxmlformats.org/officeDocument/2006/math">
                      <m:sSub>
                        <m:sSubPr>
                          <m:ctrlPr>
                            <a:rPr lang="en-US" sz="2400" b="1" i="1">
                              <a:latin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𝝁</m:t>
                          </m:r>
                        </m:e>
                        <m:sub>
                          <m:r>
                            <m:rPr>
                              <m:sty m:val="p"/>
                            </m:rPr>
                            <a:rPr lang="en-US" sz="2400">
                              <a:latin typeface="Cambria Math" panose="02040503050406030204" pitchFamily="18" charset="0"/>
                            </a:rPr>
                            <m:t>x</m:t>
                          </m:r>
                        </m:sub>
                      </m:sSub>
                      <m:r>
                        <a:rPr lang="en-US" sz="2400" b="1" i="1">
                          <a:latin typeface="Cambria Math" panose="02040503050406030204" pitchFamily="18" charset="0"/>
                        </a:rPr>
                        <m:t>= </m:t>
                      </m:r>
                      <m:r>
                        <a:rPr lang="en-US" sz="2400" b="1" i="1">
                          <a:latin typeface="Cambria Math" panose="02040503050406030204" pitchFamily="18" charset="0"/>
                          <a:ea typeface="Cambria Math" panose="02040503050406030204" pitchFamily="18" charset="0"/>
                        </a:rPr>
                        <m:t>𝝁</m:t>
                      </m:r>
                    </m:oMath>
                  </m:oMathPara>
                </a14:m>
                <a:endParaRPr lang="en-US" sz="2400" b="1" dirty="0"/>
              </a:p>
              <a:p>
                <a:pPr marL="0" indent="0">
                  <a:buNone/>
                </a:pPr>
                <a:endParaRPr lang="en-US" sz="2400" b="1" dirty="0"/>
              </a:p>
              <a:p>
                <a:pPr marL="0" indent="0">
                  <a:buNone/>
                </a:pPr>
                <a:endParaRPr lang="en-US" sz="2400" dirty="0"/>
              </a:p>
              <a:p>
                <a:pPr marL="0" indent="0" algn="ctr">
                  <a:buNone/>
                </a:pPr>
                <a:endParaRPr lang="en-US" sz="2400" dirty="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1961"/>
                </a:stretch>
              </a:blipFill>
            </p:spPr>
            <p:txBody>
              <a:bodyPr/>
              <a:lstStyle/>
              <a:p>
                <a:r>
                  <a:rPr lang="en-US">
                    <a:noFill/>
                  </a:rPr>
                  <a:t> </a:t>
                </a:r>
              </a:p>
            </p:txBody>
          </p:sp>
        </mc:Fallback>
      </mc:AlternateContent>
    </p:spTree>
    <p:extLst>
      <p:ext uri="{BB962C8B-B14F-4D97-AF65-F5344CB8AC3E}">
        <p14:creationId xmlns:p14="http://schemas.microsoft.com/office/powerpoint/2010/main" val="1270165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Deriving the mean and covariance structures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sz="2400" dirty="0"/>
                  <a:t>This implies that the means of the MVs are not restricted by the model. </a:t>
                </a:r>
              </a:p>
              <a:p>
                <a:endParaRPr lang="en-US" sz="2400" b="1" dirty="0"/>
              </a:p>
              <a:p>
                <a:r>
                  <a:rPr lang="en-US" sz="2400" dirty="0"/>
                  <a:t>Alright. Let’s consider the derivation of the covariance structure. What we want is to obtain an equation for </a:t>
                </a:r>
                <a14:m>
                  <m:oMath xmlns:m="http://schemas.openxmlformats.org/officeDocument/2006/math">
                    <m:r>
                      <a:rPr lang="en-US" sz="2400" b="1" i="1">
                        <a:latin typeface="Cambria Math" panose="02040503050406030204" pitchFamily="18" charset="0"/>
                        <a:ea typeface="Cambria Math" panose="02040503050406030204" pitchFamily="18" charset="0"/>
                      </a:rPr>
                      <m:t>𝚺</m:t>
                    </m:r>
                    <m:r>
                      <a:rPr lang="en-US" sz="2400" b="1" i="1">
                        <a:latin typeface="Cambria Math" panose="02040503050406030204" pitchFamily="18" charset="0"/>
                        <a:ea typeface="Cambria Math" panose="02040503050406030204" pitchFamily="18" charset="0"/>
                      </a:rPr>
                      <m:t>= </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i="1">
                            <a:latin typeface="Cambria Math" panose="02040503050406030204" pitchFamily="18" charset="0"/>
                            <a:ea typeface="Cambria Math" panose="02040503050406030204" pitchFamily="18" charset="0"/>
                          </a:rPr>
                          <m:t>𝑥𝑥</m:t>
                        </m:r>
                      </m:sub>
                    </m:sSub>
                  </m:oMath>
                </a14:m>
                <a:r>
                  <a:rPr lang="en-US" sz="2400" dirty="0"/>
                  <a:t>, the covariance matrix of the MVs. </a:t>
                </a:r>
              </a:p>
              <a:p>
                <a:endParaRPr lang="en-US" sz="2400" dirty="0"/>
              </a:p>
              <a:p>
                <a:r>
                  <a:rPr lang="en-US" sz="2400" dirty="0"/>
                  <a:t>Let us subtract the mean vector from both sides of the data model:</a:t>
                </a:r>
              </a:p>
              <a:p>
                <a:pPr marL="0" indent="0">
                  <a:buNone/>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𝒙</m:t>
                      </m:r>
                      <m:r>
                        <a:rPr lang="en-US" sz="2400" b="1" i="1">
                          <a:latin typeface="Cambria Math" panose="02040503050406030204" pitchFamily="18" charset="0"/>
                        </a:rPr>
                        <m:t>= </m:t>
                      </m:r>
                      <m:r>
                        <a:rPr lang="en-US" sz="2400" b="1" i="1">
                          <a:latin typeface="Cambria Math" panose="02040503050406030204" pitchFamily="18" charset="0"/>
                          <a:ea typeface="Cambria Math" panose="02040503050406030204" pitchFamily="18" charset="0"/>
                        </a:rPr>
                        <m:t>𝝁</m:t>
                      </m:r>
                      <m:r>
                        <a:rPr lang="en-US" sz="2400" b="1" i="1">
                          <a:latin typeface="Cambria Math" panose="02040503050406030204" pitchFamily="18" charset="0"/>
                          <a:ea typeface="Cambria Math" panose="02040503050406030204" pitchFamily="18" charset="0"/>
                        </a:rPr>
                        <m:t>+ </m:t>
                      </m:r>
                      <m:r>
                        <a:rPr lang="en-US" sz="2400" b="1" i="1">
                          <a:latin typeface="Cambria Math" panose="02040503050406030204" pitchFamily="18" charset="0"/>
                          <a:ea typeface="Cambria Math" panose="02040503050406030204" pitchFamily="18" charset="0"/>
                        </a:rPr>
                        <m:t>𝚲</m:t>
                      </m:r>
                      <m:r>
                        <a:rPr lang="en-US" sz="2400" b="1" i="1">
                          <a:latin typeface="Cambria Math" panose="02040503050406030204" pitchFamily="18" charset="0"/>
                          <a:ea typeface="Cambria Math" panose="02040503050406030204" pitchFamily="18" charset="0"/>
                        </a:rPr>
                        <m:t>𝒛</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𝒖</m:t>
                      </m:r>
                    </m:oMath>
                  </m:oMathPara>
                </a14:m>
                <a:endParaRPr lang="en-US" sz="2400" dirty="0"/>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𝒙</m:t>
                      </m:r>
                      <m:r>
                        <a:rPr lang="en-US" sz="2400" b="1" i="1" smtClean="0">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𝝁</m:t>
                      </m:r>
                      <m:r>
                        <a:rPr lang="en-US" sz="2400" b="1"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r>
                        <a:rPr lang="en-US" sz="2400" b="1" i="1">
                          <a:latin typeface="Cambria Math" panose="02040503050406030204" pitchFamily="18" charset="0"/>
                          <a:ea typeface="Cambria Math" panose="02040503050406030204" pitchFamily="18" charset="0"/>
                        </a:rPr>
                        <m:t>𝒛</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𝒖</m:t>
                      </m:r>
                    </m:oMath>
                  </m:oMathPara>
                </a14:m>
                <a:endParaRPr lang="en-US" sz="2400" dirty="0"/>
              </a:p>
              <a:p>
                <a:pPr marL="0" indent="0">
                  <a:buNone/>
                </a:pPr>
                <a:endParaRPr lang="cs-CZ" sz="2400" dirty="0"/>
              </a:p>
              <a:p>
                <a:pPr marL="0" indent="0">
                  <a:buNone/>
                </a:pPr>
                <a:r>
                  <a:rPr lang="cs-CZ" sz="2400" dirty="0"/>
                  <a:t>...this equation expresses deviations of individual scores from population means as functions of factor scores, factor loadings and unique factor scores. </a:t>
                </a:r>
                <a:endParaRPr lang="en-US" sz="2400" dirty="0"/>
              </a:p>
              <a:p>
                <a:pPr marL="0" indent="0">
                  <a:buNone/>
                </a:pPr>
                <a:endParaRPr lang="en-US" sz="2400" dirty="0"/>
              </a:p>
              <a:p>
                <a:pPr marL="0" indent="0" algn="ctr">
                  <a:buNone/>
                </a:pPr>
                <a:endParaRPr lang="en-US" sz="2400" dirty="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54" t="-2241" b="-1120"/>
                </a:stretch>
              </a:blipFill>
            </p:spPr>
            <p:txBody>
              <a:bodyPr/>
              <a:lstStyle/>
              <a:p>
                <a:r>
                  <a:rPr lang="en-US">
                    <a:noFill/>
                  </a:rPr>
                  <a:t> </a:t>
                </a:r>
              </a:p>
            </p:txBody>
          </p:sp>
        </mc:Fallback>
      </mc:AlternateContent>
    </p:spTree>
    <p:extLst>
      <p:ext uri="{BB962C8B-B14F-4D97-AF65-F5344CB8AC3E}">
        <p14:creationId xmlns:p14="http://schemas.microsoft.com/office/powerpoint/2010/main" val="2761495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Deriving the mean and covariance structures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cs-CZ" sz="2400" dirty="0"/>
                  <a:t>Now, we will post-multiply both sides of the equation by a transpose:</a:t>
                </a:r>
              </a:p>
              <a:p>
                <a:pPr marL="0" indent="0" algn="ctr">
                  <a:buNone/>
                </a:pPr>
                <a14:m>
                  <m:oMath xmlns:m="http://schemas.openxmlformats.org/officeDocument/2006/math">
                    <m:d>
                      <m:dPr>
                        <m:ctrlPr>
                          <a:rPr lang="cs-CZ" sz="2400" b="1" i="1" smtClean="0">
                            <a:latin typeface="Cambria Math" panose="02040503050406030204" pitchFamily="18" charset="0"/>
                          </a:rPr>
                        </m:ctrlPr>
                      </m:dPr>
                      <m:e>
                        <m:r>
                          <a:rPr lang="en-US" sz="2400" b="1" i="1">
                            <a:latin typeface="Cambria Math" panose="02040503050406030204" pitchFamily="18" charset="0"/>
                          </a:rPr>
                          <m:t>𝒙</m:t>
                        </m:r>
                        <m:r>
                          <a:rPr lang="en-US" sz="2400" b="1" i="1">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𝝁</m:t>
                        </m:r>
                      </m:e>
                    </m:d>
                    <m:d>
                      <m:dPr>
                        <m:ctrlPr>
                          <a:rPr lang="cs-CZ" sz="2400" b="1" i="1" smtClean="0">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rPr>
                          <m:t>𝒙</m:t>
                        </m:r>
                        <m:r>
                          <a:rPr lang="en-US" sz="2400" b="1" i="1">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𝝁</m:t>
                        </m:r>
                      </m:e>
                    </m:d>
                    <m:r>
                      <a:rPr lang="en-US" sz="2400" b="1"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m:t>
                    </m:r>
                    <m:r>
                      <a:rPr lang="cs-CZ" sz="2400" b="1"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r>
                      <a:rPr lang="en-US" sz="2400" b="1" i="1">
                        <a:latin typeface="Cambria Math" panose="02040503050406030204" pitchFamily="18" charset="0"/>
                        <a:ea typeface="Cambria Math" panose="02040503050406030204" pitchFamily="18" charset="0"/>
                      </a:rPr>
                      <m:t>𝒛</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𝒖</m:t>
                    </m:r>
                    <m:r>
                      <a:rPr lang="cs-CZ" sz="2400" b="1" i="1" smtClean="0">
                        <a:latin typeface="Cambria Math" panose="02040503050406030204" pitchFamily="18" charset="0"/>
                        <a:ea typeface="Cambria Math" panose="02040503050406030204" pitchFamily="18" charset="0"/>
                      </a:rPr>
                      <m:t>)</m:t>
                    </m:r>
                  </m:oMath>
                </a14:m>
                <a:r>
                  <a:rPr lang="cs-CZ" sz="2400" b="1" dirty="0">
                    <a:ea typeface="Cambria Math" panose="02040503050406030204" pitchFamily="18" charset="0"/>
                  </a:rPr>
                  <a:t> </a:t>
                </a:r>
                <a14:m>
                  <m:oMath xmlns:m="http://schemas.openxmlformats.org/officeDocument/2006/math">
                    <m:r>
                      <a:rPr lang="cs-CZ"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r>
                      <a:rPr lang="en-US" sz="2400" b="1" i="1">
                        <a:latin typeface="Cambria Math" panose="02040503050406030204" pitchFamily="18" charset="0"/>
                        <a:ea typeface="Cambria Math" panose="02040503050406030204" pitchFamily="18" charset="0"/>
                      </a:rPr>
                      <m:t>𝒛</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𝒖</m:t>
                    </m:r>
                    <m:r>
                      <a:rPr lang="cs-CZ" sz="2400" b="1" i="1">
                        <a:latin typeface="Cambria Math" panose="02040503050406030204" pitchFamily="18" charset="0"/>
                        <a:ea typeface="Cambria Math" panose="02040503050406030204" pitchFamily="18" charset="0"/>
                      </a:rPr>
                      <m:t>)</m:t>
                    </m:r>
                  </m:oMath>
                </a14:m>
                <a:r>
                  <a:rPr lang="en-US" sz="2400" dirty="0"/>
                  <a:t>’</a:t>
                </a:r>
              </a:p>
              <a:p>
                <a:pPr marL="0" indent="0">
                  <a:buNone/>
                </a:pPr>
                <a:r>
                  <a:rPr lang="en-US" sz="2400" dirty="0"/>
                  <a:t>…because the transpose of a sum equals the sum of the transposes:</a:t>
                </a:r>
              </a:p>
              <a:p>
                <a:pPr marL="0" indent="0" algn="ctr">
                  <a:buNone/>
                </a:pPr>
                <a14:m>
                  <m:oMath xmlns:m="http://schemas.openxmlformats.org/officeDocument/2006/math">
                    <m:d>
                      <m:dPr>
                        <m:ctrlPr>
                          <a:rPr lang="cs-CZ" sz="2400" b="1" i="1">
                            <a:latin typeface="Cambria Math" panose="02040503050406030204" pitchFamily="18" charset="0"/>
                          </a:rPr>
                        </m:ctrlPr>
                      </m:dPr>
                      <m:e>
                        <m:r>
                          <a:rPr lang="en-US" sz="2400" b="1" i="1">
                            <a:latin typeface="Cambria Math" panose="02040503050406030204" pitchFamily="18" charset="0"/>
                          </a:rPr>
                          <m:t>𝒙</m:t>
                        </m:r>
                        <m:r>
                          <a:rPr lang="en-US" sz="2400" b="1" i="1">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𝝁</m:t>
                        </m:r>
                      </m:e>
                    </m:d>
                    <m:d>
                      <m:dPr>
                        <m:ctrlPr>
                          <a:rPr lang="cs-CZ" sz="2400" b="1"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rPr>
                          <m:t>𝒙</m:t>
                        </m:r>
                        <m:r>
                          <a:rPr lang="en-US" sz="2400" b="1" i="1">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𝝁</m:t>
                        </m:r>
                      </m:e>
                    </m:d>
                    <m:r>
                      <a:rPr lang="en-US" sz="2400" b="1" i="1">
                        <a:latin typeface="Cambria Math" panose="02040503050406030204" pitchFamily="18" charset="0"/>
                        <a:ea typeface="Cambria Math" panose="02040503050406030204" pitchFamily="18" charset="0"/>
                      </a:rPr>
                      <m:t>′=</m:t>
                    </m:r>
                    <m:r>
                      <a:rPr lang="cs-CZ"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r>
                      <a:rPr lang="en-US" sz="2400" b="1" i="1">
                        <a:latin typeface="Cambria Math" panose="02040503050406030204" pitchFamily="18" charset="0"/>
                        <a:ea typeface="Cambria Math" panose="02040503050406030204" pitchFamily="18" charset="0"/>
                      </a:rPr>
                      <m:t>𝒛</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𝒖</m:t>
                    </m:r>
                    <m:r>
                      <a:rPr lang="cs-CZ" sz="2400" b="1" i="1">
                        <a:latin typeface="Cambria Math" panose="02040503050406030204" pitchFamily="18" charset="0"/>
                        <a:ea typeface="Cambria Math" panose="02040503050406030204" pitchFamily="18" charset="0"/>
                      </a:rPr>
                      <m:t>)</m:t>
                    </m:r>
                  </m:oMath>
                </a14:m>
                <a:r>
                  <a:rPr lang="cs-CZ" sz="2400" b="1" dirty="0">
                    <a:ea typeface="Cambria Math" panose="02040503050406030204" pitchFamily="18" charset="0"/>
                  </a:rPr>
                  <a:t> </a:t>
                </a:r>
                <a14:m>
                  <m:oMath xmlns:m="http://schemas.openxmlformats.org/officeDocument/2006/math">
                    <m:r>
                      <a:rPr lang="cs-CZ" sz="2400" b="1" i="1">
                        <a:latin typeface="Cambria Math" panose="02040503050406030204" pitchFamily="18" charset="0"/>
                        <a:ea typeface="Cambria Math" panose="02040503050406030204" pitchFamily="18" charset="0"/>
                      </a:rPr>
                      <m:t>(</m:t>
                    </m:r>
                    <m:r>
                      <a:rPr lang="cs-CZ" sz="2400" b="1"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r>
                      <a:rPr lang="en-US" sz="2400" b="1" i="1">
                        <a:latin typeface="Cambria Math" panose="02040503050406030204" pitchFamily="18" charset="0"/>
                        <a:ea typeface="Cambria Math" panose="02040503050406030204" pitchFamily="18" charset="0"/>
                      </a:rPr>
                      <m:t>𝒛</m:t>
                    </m:r>
                    <m:r>
                      <a:rPr lang="cs-CZ"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𝒖</m:t>
                    </m:r>
                    <m:r>
                      <a:rPr lang="en-US" sz="2400" b="1" i="1" smtClean="0">
                        <a:latin typeface="Cambria Math" panose="02040503050406030204" pitchFamily="18" charset="0"/>
                        <a:ea typeface="Cambria Math" panose="02040503050406030204" pitchFamily="18" charset="0"/>
                      </a:rPr>
                      <m:t>′</m:t>
                    </m:r>
                    <m:r>
                      <a:rPr lang="cs-CZ" sz="2400" b="1" i="1">
                        <a:latin typeface="Cambria Math" panose="02040503050406030204" pitchFamily="18" charset="0"/>
                        <a:ea typeface="Cambria Math" panose="02040503050406030204" pitchFamily="18" charset="0"/>
                      </a:rPr>
                      <m:t>)</m:t>
                    </m:r>
                  </m:oMath>
                </a14:m>
                <a:endParaRPr lang="en-US" sz="2400" dirty="0"/>
              </a:p>
              <a:p>
                <a:pPr marL="0" indent="0">
                  <a:buNone/>
                </a:pPr>
                <a:r>
                  <a:rPr lang="en-US" sz="2400" dirty="0"/>
                  <a:t>…because the transpose of a product is equal to the product of the transposes in reverse order:</a:t>
                </a:r>
              </a:p>
              <a:p>
                <a:pPr marL="0" indent="0" algn="ctr">
                  <a:buNone/>
                </a:pPr>
                <a14:m>
                  <m:oMath xmlns:m="http://schemas.openxmlformats.org/officeDocument/2006/math">
                    <m:d>
                      <m:dPr>
                        <m:ctrlPr>
                          <a:rPr lang="cs-CZ" sz="2400" b="1" i="1">
                            <a:latin typeface="Cambria Math" panose="02040503050406030204" pitchFamily="18" charset="0"/>
                          </a:rPr>
                        </m:ctrlPr>
                      </m:dPr>
                      <m:e>
                        <m:r>
                          <a:rPr lang="en-US" sz="2400" b="1" i="1">
                            <a:latin typeface="Cambria Math" panose="02040503050406030204" pitchFamily="18" charset="0"/>
                          </a:rPr>
                          <m:t>𝒙</m:t>
                        </m:r>
                        <m:r>
                          <a:rPr lang="en-US" sz="2400" b="1" i="1">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𝝁</m:t>
                        </m:r>
                      </m:e>
                    </m:d>
                    <m:d>
                      <m:dPr>
                        <m:ctrlPr>
                          <a:rPr lang="cs-CZ" sz="2400" b="1"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rPr>
                          <m:t>𝒙</m:t>
                        </m:r>
                        <m:r>
                          <a:rPr lang="en-US" sz="2400" b="1" i="1">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𝝁</m:t>
                        </m:r>
                      </m:e>
                    </m:d>
                    <m:r>
                      <a:rPr lang="en-US" sz="2400" b="1" i="1">
                        <a:latin typeface="Cambria Math" panose="02040503050406030204" pitchFamily="18" charset="0"/>
                        <a:ea typeface="Cambria Math" panose="02040503050406030204" pitchFamily="18" charset="0"/>
                      </a:rPr>
                      <m:t>′=</m:t>
                    </m:r>
                    <m:r>
                      <a:rPr lang="cs-CZ"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r>
                      <a:rPr lang="en-US" sz="2400" b="1" i="1">
                        <a:latin typeface="Cambria Math" panose="02040503050406030204" pitchFamily="18" charset="0"/>
                        <a:ea typeface="Cambria Math" panose="02040503050406030204" pitchFamily="18" charset="0"/>
                      </a:rPr>
                      <m:t>𝒛</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𝒖</m:t>
                    </m:r>
                    <m:r>
                      <a:rPr lang="cs-CZ" sz="2400" b="1" i="1">
                        <a:latin typeface="Cambria Math" panose="02040503050406030204" pitchFamily="18" charset="0"/>
                        <a:ea typeface="Cambria Math" panose="02040503050406030204" pitchFamily="18" charset="0"/>
                      </a:rPr>
                      <m:t>)</m:t>
                    </m:r>
                  </m:oMath>
                </a14:m>
                <a:r>
                  <a:rPr lang="cs-CZ" sz="2400" b="1" dirty="0">
                    <a:ea typeface="Cambria Math" panose="02040503050406030204" pitchFamily="18" charset="0"/>
                  </a:rPr>
                  <a:t> </a:t>
                </a:r>
                <a14:m>
                  <m:oMath xmlns:m="http://schemas.openxmlformats.org/officeDocument/2006/math">
                    <m:r>
                      <a:rPr lang="cs-CZ" sz="2400" b="1" i="1">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𝒛</m:t>
                    </m:r>
                    <m:r>
                      <a:rPr lang="en-US" sz="2400" b="1"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r>
                      <a:rPr lang="en-US" sz="2400" b="1"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𝒖</m:t>
                    </m:r>
                    <m:r>
                      <a:rPr lang="en-US" sz="2400" b="1" i="1">
                        <a:latin typeface="Cambria Math" panose="02040503050406030204" pitchFamily="18" charset="0"/>
                        <a:ea typeface="Cambria Math" panose="02040503050406030204" pitchFamily="18" charset="0"/>
                      </a:rPr>
                      <m:t>′)</m:t>
                    </m:r>
                  </m:oMath>
                </a14:m>
                <a:endParaRPr lang="en-US" sz="2400" dirty="0"/>
              </a:p>
              <a:p>
                <a:pPr marL="0" indent="0">
                  <a:buNone/>
                </a:pPr>
                <a:r>
                  <a:rPr lang="en-US" sz="2400" dirty="0"/>
                  <a:t>…expanding, we get:</a:t>
                </a:r>
              </a:p>
              <a:p>
                <a:pPr marL="0" indent="0" algn="ctr">
                  <a:buNone/>
                </a:pPr>
                <a14:m>
                  <m:oMath xmlns:m="http://schemas.openxmlformats.org/officeDocument/2006/math">
                    <m:d>
                      <m:dPr>
                        <m:ctrlPr>
                          <a:rPr lang="cs-CZ" sz="2400" b="1" i="1">
                            <a:latin typeface="Cambria Math" panose="02040503050406030204" pitchFamily="18" charset="0"/>
                          </a:rPr>
                        </m:ctrlPr>
                      </m:dPr>
                      <m:e>
                        <m:r>
                          <a:rPr lang="en-US" sz="2400" b="1" i="1">
                            <a:latin typeface="Cambria Math" panose="02040503050406030204" pitchFamily="18" charset="0"/>
                          </a:rPr>
                          <m:t>𝒙</m:t>
                        </m:r>
                        <m:r>
                          <a:rPr lang="en-US" sz="2400" b="1" i="1">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𝝁</m:t>
                        </m:r>
                      </m:e>
                    </m:d>
                    <m:sSup>
                      <m:sSupPr>
                        <m:ctrlPr>
                          <a:rPr lang="en-US" sz="2400" b="1" i="1">
                            <a:latin typeface="Cambria Math" panose="02040503050406030204" pitchFamily="18" charset="0"/>
                            <a:ea typeface="Cambria Math" panose="02040503050406030204" pitchFamily="18" charset="0"/>
                          </a:rPr>
                        </m:ctrlPr>
                      </m:sSupPr>
                      <m:e>
                        <m:d>
                          <m:dPr>
                            <m:ctrlPr>
                              <a:rPr lang="cs-CZ" sz="2400" b="1"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rPr>
                              <m:t>𝒙</m:t>
                            </m:r>
                            <m:r>
                              <a:rPr lang="en-US" sz="2400" b="1" i="1">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𝝁</m:t>
                            </m:r>
                          </m:e>
                        </m:d>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r>
                      <a:rPr lang="en-US" sz="2400" b="1" i="1">
                        <a:latin typeface="Cambria Math" panose="02040503050406030204" pitchFamily="18" charset="0"/>
                        <a:ea typeface="Cambria Math" panose="02040503050406030204" pitchFamily="18" charset="0"/>
                      </a:rPr>
                      <m:t>𝒛</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𝒛</m:t>
                        </m:r>
                      </m:e>
                      <m:sup>
                        <m:r>
                          <a:rPr lang="en-US" sz="2400" b="1" i="1">
                            <a:latin typeface="Cambria Math" panose="02040503050406030204" pitchFamily="18" charset="0"/>
                            <a:ea typeface="Cambria Math" panose="02040503050406030204" pitchFamily="18" charset="0"/>
                          </a:rPr>
                          <m:t>′</m:t>
                        </m:r>
                      </m:sup>
                    </m:sSup>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r>
                      <a:rPr lang="en-US" sz="2400" b="1" i="1">
                        <a:latin typeface="Cambria Math" panose="02040503050406030204" pitchFamily="18" charset="0"/>
                        <a:ea typeface="Cambria Math" panose="02040503050406030204" pitchFamily="18" charset="0"/>
                      </a:rPr>
                      <m:t>𝒛</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𝒖</m:t>
                        </m:r>
                      </m:e>
                      <m:sup>
                        <m:r>
                          <a:rPr lang="en-US" sz="2400" b="1" i="1">
                            <a:latin typeface="Cambria Math" panose="02040503050406030204" pitchFamily="18" charset="0"/>
                            <a:ea typeface="Cambria Math" panose="02040503050406030204" pitchFamily="18" charset="0"/>
                          </a:rPr>
                          <m:t>′</m:t>
                        </m:r>
                      </m:sup>
                    </m:sSup>
                    <m:r>
                      <a:rPr lang="en-US" sz="2400" b="1"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𝒖</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𝒛</m:t>
                        </m:r>
                      </m:e>
                      <m:sup>
                        <m:r>
                          <a:rPr lang="en-US" sz="2400" b="1" i="1">
                            <a:latin typeface="Cambria Math" panose="02040503050406030204" pitchFamily="18" charset="0"/>
                            <a:ea typeface="Cambria Math" panose="02040503050406030204" pitchFamily="18" charset="0"/>
                          </a:rPr>
                          <m:t>′</m:t>
                        </m:r>
                      </m:sup>
                    </m:sSup>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smtClean="0">
                        <a:latin typeface="Cambria Math" panose="02040503050406030204" pitchFamily="18" charset="0"/>
                        <a:ea typeface="Cambria Math" panose="02040503050406030204" pitchFamily="18" charset="0"/>
                      </a:rPr>
                      <m:t>+</m:t>
                    </m:r>
                  </m:oMath>
                </a14:m>
                <a:r>
                  <a:rPr lang="en-US" sz="2400" b="1" dirty="0">
                    <a:ea typeface="Cambria Math" panose="02040503050406030204" pitchFamily="18" charset="0"/>
                  </a:rPr>
                  <a:t> </a:t>
                </a:r>
                <a14:m>
                  <m:oMath xmlns:m="http://schemas.openxmlformats.org/officeDocument/2006/math">
                    <m:r>
                      <a:rPr lang="en-US" sz="2400" b="1" i="1">
                        <a:latin typeface="Cambria Math" panose="02040503050406030204" pitchFamily="18" charset="0"/>
                        <a:ea typeface="Cambria Math" panose="02040503050406030204" pitchFamily="18" charset="0"/>
                      </a:rPr>
                      <m:t>𝒖𝒖</m:t>
                    </m:r>
                    <m:r>
                      <a:rPr lang="en-US" sz="2400" b="1" i="1" smtClean="0">
                        <a:latin typeface="Cambria Math" panose="02040503050406030204" pitchFamily="18" charset="0"/>
                        <a:ea typeface="Cambria Math" panose="02040503050406030204" pitchFamily="18" charset="0"/>
                      </a:rPr>
                      <m:t>′</m:t>
                    </m:r>
                  </m:oMath>
                </a14:m>
                <a:endParaRPr lang="en-US" sz="2400" dirty="0"/>
              </a:p>
              <a:p>
                <a:pPr marL="0" indent="0" algn="ctr">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lgn="ctr">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1961"/>
                </a:stretch>
              </a:blipFill>
            </p:spPr>
            <p:txBody>
              <a:bodyPr/>
              <a:lstStyle/>
              <a:p>
                <a:r>
                  <a:rPr lang="en-US">
                    <a:noFill/>
                  </a:rPr>
                  <a:t> </a:t>
                </a:r>
              </a:p>
            </p:txBody>
          </p:sp>
        </mc:Fallback>
      </mc:AlternateContent>
    </p:spTree>
    <p:extLst>
      <p:ext uri="{BB962C8B-B14F-4D97-AF65-F5344CB8AC3E}">
        <p14:creationId xmlns:p14="http://schemas.microsoft.com/office/powerpoint/2010/main" val="3546097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Deriving the mean and covariance structures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ctr">
                  <a:buNone/>
                </a:pPr>
                <a14:m>
                  <m:oMath xmlns:m="http://schemas.openxmlformats.org/officeDocument/2006/math">
                    <m:d>
                      <m:dPr>
                        <m:ctrlPr>
                          <a:rPr lang="cs-CZ" sz="2400" b="1" i="1" smtClean="0">
                            <a:latin typeface="Cambria Math" panose="02040503050406030204" pitchFamily="18" charset="0"/>
                          </a:rPr>
                        </m:ctrlPr>
                      </m:dPr>
                      <m:e>
                        <m:r>
                          <a:rPr lang="en-US" sz="2400" b="1" i="1">
                            <a:latin typeface="Cambria Math" panose="02040503050406030204" pitchFamily="18" charset="0"/>
                          </a:rPr>
                          <m:t>𝒙</m:t>
                        </m:r>
                        <m:r>
                          <a:rPr lang="en-US" sz="2400" b="1" i="1">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𝝁</m:t>
                        </m:r>
                      </m:e>
                    </m:d>
                    <m:sSup>
                      <m:sSupPr>
                        <m:ctrlPr>
                          <a:rPr lang="en-US" sz="2400" b="1" i="1">
                            <a:latin typeface="Cambria Math" panose="02040503050406030204" pitchFamily="18" charset="0"/>
                            <a:ea typeface="Cambria Math" panose="02040503050406030204" pitchFamily="18" charset="0"/>
                          </a:rPr>
                        </m:ctrlPr>
                      </m:sSupPr>
                      <m:e>
                        <m:d>
                          <m:dPr>
                            <m:ctrlPr>
                              <a:rPr lang="cs-CZ" sz="2400" b="1"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rPr>
                              <m:t>𝒙</m:t>
                            </m:r>
                            <m:r>
                              <a:rPr lang="en-US" sz="2400" b="1" i="1">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𝝁</m:t>
                            </m:r>
                          </m:e>
                        </m:d>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r>
                      <a:rPr lang="en-US" sz="2400" b="1" i="1">
                        <a:latin typeface="Cambria Math" panose="02040503050406030204" pitchFamily="18" charset="0"/>
                        <a:ea typeface="Cambria Math" panose="02040503050406030204" pitchFamily="18" charset="0"/>
                      </a:rPr>
                      <m:t>𝒛</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𝒛</m:t>
                        </m:r>
                      </m:e>
                      <m:sup>
                        <m:r>
                          <a:rPr lang="en-US" sz="2400" b="1" i="1">
                            <a:latin typeface="Cambria Math" panose="02040503050406030204" pitchFamily="18" charset="0"/>
                            <a:ea typeface="Cambria Math" panose="02040503050406030204" pitchFamily="18" charset="0"/>
                          </a:rPr>
                          <m:t>′</m:t>
                        </m:r>
                      </m:sup>
                    </m:sSup>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r>
                      <a:rPr lang="en-US" sz="2400" b="1" i="1">
                        <a:latin typeface="Cambria Math" panose="02040503050406030204" pitchFamily="18" charset="0"/>
                        <a:ea typeface="Cambria Math" panose="02040503050406030204" pitchFamily="18" charset="0"/>
                      </a:rPr>
                      <m:t>𝒛</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𝒖</m:t>
                        </m:r>
                      </m:e>
                      <m:sup>
                        <m:r>
                          <a:rPr lang="en-US" sz="2400" b="1" i="1">
                            <a:latin typeface="Cambria Math" panose="02040503050406030204" pitchFamily="18" charset="0"/>
                            <a:ea typeface="Cambria Math" panose="02040503050406030204" pitchFamily="18" charset="0"/>
                          </a:rPr>
                          <m:t>′</m:t>
                        </m:r>
                      </m:sup>
                    </m:sSup>
                    <m:r>
                      <a:rPr lang="en-US" sz="2400" b="1"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𝒖</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𝒛</m:t>
                        </m:r>
                      </m:e>
                      <m:sup>
                        <m:r>
                          <a:rPr lang="en-US" sz="2400" b="1" i="1">
                            <a:latin typeface="Cambria Math" panose="02040503050406030204" pitchFamily="18" charset="0"/>
                            <a:ea typeface="Cambria Math" panose="02040503050406030204" pitchFamily="18" charset="0"/>
                          </a:rPr>
                          <m:t>′</m:t>
                        </m:r>
                      </m:sup>
                    </m:sSup>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smtClean="0">
                        <a:latin typeface="Cambria Math" panose="02040503050406030204" pitchFamily="18" charset="0"/>
                        <a:ea typeface="Cambria Math" panose="02040503050406030204" pitchFamily="18" charset="0"/>
                      </a:rPr>
                      <m:t>+</m:t>
                    </m:r>
                  </m:oMath>
                </a14:m>
                <a:r>
                  <a:rPr lang="en-US" sz="2400" b="1" dirty="0">
                    <a:ea typeface="Cambria Math" panose="02040503050406030204" pitchFamily="18" charset="0"/>
                  </a:rPr>
                  <a:t> </a:t>
                </a:r>
                <a14:m>
                  <m:oMath xmlns:m="http://schemas.openxmlformats.org/officeDocument/2006/math">
                    <m:r>
                      <a:rPr lang="en-US" sz="2400" b="1" i="1">
                        <a:latin typeface="Cambria Math" panose="02040503050406030204" pitchFamily="18" charset="0"/>
                        <a:ea typeface="Cambria Math" panose="02040503050406030204" pitchFamily="18" charset="0"/>
                      </a:rPr>
                      <m:t>𝒖𝒖</m:t>
                    </m:r>
                    <m:r>
                      <a:rPr lang="en-US" sz="2400" b="1" i="1" smtClean="0">
                        <a:latin typeface="Cambria Math" panose="02040503050406030204" pitchFamily="18" charset="0"/>
                        <a:ea typeface="Cambria Math" panose="02040503050406030204" pitchFamily="18" charset="0"/>
                      </a:rPr>
                      <m:t>′</m:t>
                    </m:r>
                  </m:oMath>
                </a14:m>
                <a:endParaRPr lang="en-US" sz="2400" dirty="0"/>
              </a:p>
              <a:p>
                <a:pPr marL="0" indent="0">
                  <a:buNone/>
                </a:pPr>
                <a:r>
                  <a:rPr lang="en-US" sz="2400" dirty="0"/>
                  <a:t>…then, we take the expectations of both sides:</a:t>
                </a:r>
              </a:p>
              <a:p>
                <a:pPr marL="0" indent="0" algn="ctr">
                  <a:buNone/>
                </a:pPr>
                <a14:m>
                  <m:oMath xmlns:m="http://schemas.openxmlformats.org/officeDocument/2006/math">
                    <m:r>
                      <a:rPr lang="en-US" sz="2400" b="0" i="1" smtClean="0">
                        <a:latin typeface="Cambria Math" panose="02040503050406030204" pitchFamily="18" charset="0"/>
                      </a:rPr>
                      <m:t>𝐸</m:t>
                    </m:r>
                    <m:r>
                      <a:rPr lang="en-US" sz="2400" b="0" i="1" smtClean="0">
                        <a:latin typeface="Cambria Math" panose="02040503050406030204" pitchFamily="18" charset="0"/>
                      </a:rPr>
                      <m:t>[</m:t>
                    </m:r>
                    <m:d>
                      <m:dPr>
                        <m:ctrlPr>
                          <a:rPr lang="cs-CZ" sz="2400" b="1" i="1">
                            <a:latin typeface="Cambria Math" panose="02040503050406030204" pitchFamily="18" charset="0"/>
                          </a:rPr>
                        </m:ctrlPr>
                      </m:dPr>
                      <m:e>
                        <m:r>
                          <a:rPr lang="en-US" sz="2400" b="1" i="1">
                            <a:latin typeface="Cambria Math" panose="02040503050406030204" pitchFamily="18" charset="0"/>
                          </a:rPr>
                          <m:t>𝒙</m:t>
                        </m:r>
                        <m:r>
                          <a:rPr lang="en-US" sz="2400" b="1" i="1">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𝝁</m:t>
                        </m:r>
                      </m:e>
                    </m:d>
                    <m:sSup>
                      <m:sSupPr>
                        <m:ctrlPr>
                          <a:rPr lang="en-US" sz="2400" b="1" i="1">
                            <a:latin typeface="Cambria Math" panose="02040503050406030204" pitchFamily="18" charset="0"/>
                            <a:ea typeface="Cambria Math" panose="02040503050406030204" pitchFamily="18" charset="0"/>
                          </a:rPr>
                        </m:ctrlPr>
                      </m:sSupPr>
                      <m:e>
                        <m:d>
                          <m:dPr>
                            <m:ctrlPr>
                              <a:rPr lang="cs-CZ" sz="2400" b="1"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rPr>
                              <m:t>𝒙</m:t>
                            </m:r>
                            <m:r>
                              <a:rPr lang="en-US" sz="2400" b="1" i="1">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𝝁</m:t>
                            </m:r>
                          </m:e>
                        </m:d>
                      </m:e>
                      <m:sup>
                        <m:r>
                          <a:rPr lang="en-US" sz="2400" b="1" i="1">
                            <a:latin typeface="Cambria Math" panose="02040503050406030204" pitchFamily="18" charset="0"/>
                            <a:ea typeface="Cambria Math" panose="02040503050406030204" pitchFamily="18" charset="0"/>
                          </a:rPr>
                          <m:t>′</m:t>
                        </m:r>
                      </m:sup>
                    </m:sSup>
                    <m:r>
                      <a:rPr lang="en-US" sz="2400" b="1"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m:t>
                    </m:r>
                    <m:r>
                      <a:rPr lang="en-US" sz="2400" b="1" i="0">
                        <a:latin typeface="Cambria Math" panose="02040503050406030204" pitchFamily="18" charset="0"/>
                        <a:ea typeface="Cambria Math" panose="02040503050406030204" pitchFamily="18" charset="0"/>
                      </a:rPr>
                      <m:t>𝚲</m:t>
                    </m:r>
                    <m:r>
                      <a:rPr lang="en-US" sz="2400" b="0" i="1" smtClean="0">
                        <a:latin typeface="Cambria Math" panose="02040503050406030204" pitchFamily="18" charset="0"/>
                        <a:ea typeface="Cambria Math" panose="02040503050406030204" pitchFamily="18" charset="0"/>
                      </a:rPr>
                      <m:t>𝐸</m:t>
                    </m:r>
                    <m:r>
                      <a:rPr lang="en-US" sz="2400" b="0"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𝒛</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𝒛</m:t>
                        </m:r>
                      </m:e>
                      <m:sup>
                        <m:r>
                          <a:rPr lang="en-US" sz="2400" b="1" i="1">
                            <a:latin typeface="Cambria Math" panose="02040503050406030204" pitchFamily="18" charset="0"/>
                            <a:ea typeface="Cambria Math" panose="02040503050406030204" pitchFamily="18" charset="0"/>
                          </a:rPr>
                          <m:t>′</m:t>
                        </m:r>
                      </m:sup>
                    </m:sSup>
                    <m:r>
                      <a:rPr lang="en-US" sz="2400" b="1" i="1" smtClean="0">
                        <a:latin typeface="Cambria Math" panose="02040503050406030204" pitchFamily="18" charset="0"/>
                        <a:ea typeface="Cambria Math" panose="02040503050406030204" pitchFamily="18" charset="0"/>
                      </a:rPr>
                      <m:t>]</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r>
                      <a:rPr lang="en-US" sz="2400" b="1" i="0">
                        <a:latin typeface="Cambria Math" panose="02040503050406030204" pitchFamily="18" charset="0"/>
                        <a:ea typeface="Cambria Math" panose="02040503050406030204" pitchFamily="18" charset="0"/>
                      </a:rPr>
                      <m:t>𝚲</m:t>
                    </m:r>
                    <m:r>
                      <a:rPr lang="en-US" sz="2400" b="0" i="1" smtClean="0">
                        <a:latin typeface="Cambria Math" panose="02040503050406030204" pitchFamily="18" charset="0"/>
                        <a:ea typeface="Cambria Math" panose="02040503050406030204" pitchFamily="18" charset="0"/>
                      </a:rPr>
                      <m:t>𝐸</m:t>
                    </m:r>
                    <m:r>
                      <a:rPr lang="en-US" sz="2400" b="0"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𝒛</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𝒖</m:t>
                        </m:r>
                      </m:e>
                      <m:sup>
                        <m:r>
                          <a:rPr lang="en-US" sz="2400" b="1" i="1">
                            <a:latin typeface="Cambria Math" panose="02040503050406030204" pitchFamily="18" charset="0"/>
                            <a:ea typeface="Cambria Math" panose="02040503050406030204" pitchFamily="18" charset="0"/>
                          </a:rPr>
                          <m:t>′</m:t>
                        </m:r>
                      </m:sup>
                    </m:sSup>
                    <m:r>
                      <a:rPr lang="en-US" sz="2400" b="1"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𝐸</m:t>
                    </m:r>
                    <m:r>
                      <a:rPr lang="en-US" sz="2400" b="1"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𝒖</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𝒛</m:t>
                        </m:r>
                      </m:e>
                      <m:sup>
                        <m:r>
                          <a:rPr lang="en-US" sz="2400" b="1" i="1">
                            <a:latin typeface="Cambria Math" panose="02040503050406030204" pitchFamily="18" charset="0"/>
                            <a:ea typeface="Cambria Math" panose="02040503050406030204" pitchFamily="18" charset="0"/>
                          </a:rPr>
                          <m:t>′</m:t>
                        </m:r>
                      </m:sup>
                    </m:sSup>
                    <m:r>
                      <a:rPr lang="en-US" sz="2400" b="1" i="1" smtClean="0">
                        <a:latin typeface="Cambria Math" panose="02040503050406030204" pitchFamily="18" charset="0"/>
                        <a:ea typeface="Cambria Math" panose="02040503050406030204" pitchFamily="18" charset="0"/>
                      </a:rPr>
                      <m:t>]</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oMath>
                </a14:m>
                <a:r>
                  <a:rPr lang="en-US" sz="2400" b="1" dirty="0">
                    <a:ea typeface="Cambria Math" panose="02040503050406030204" pitchFamily="18" charset="0"/>
                  </a:rPr>
                  <a:t> </a:t>
                </a:r>
                <a14:m>
                  <m:oMath xmlns:m="http://schemas.openxmlformats.org/officeDocument/2006/math">
                    <m:r>
                      <a:rPr lang="en-US" sz="2400" b="0" i="1" smtClean="0">
                        <a:latin typeface="Cambria Math" panose="02040503050406030204" pitchFamily="18" charset="0"/>
                        <a:ea typeface="Cambria Math" panose="02040503050406030204" pitchFamily="18" charset="0"/>
                      </a:rPr>
                      <m:t>𝐸</m:t>
                    </m:r>
                    <m:r>
                      <a:rPr lang="en-US" sz="2400" b="0"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𝒖</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𝒖</m:t>
                        </m:r>
                      </m:e>
                      <m:sup>
                        <m:r>
                          <a:rPr lang="en-US" sz="2400" b="1" i="1">
                            <a:latin typeface="Cambria Math" panose="02040503050406030204" pitchFamily="18" charset="0"/>
                            <a:ea typeface="Cambria Math" panose="02040503050406030204" pitchFamily="18" charset="0"/>
                          </a:rPr>
                          <m:t>′</m:t>
                        </m:r>
                      </m:sup>
                    </m:sSup>
                    <m:r>
                      <a:rPr lang="en-US" sz="2400" b="1" i="1" smtClean="0">
                        <a:latin typeface="Cambria Math" panose="02040503050406030204" pitchFamily="18" charset="0"/>
                        <a:ea typeface="Cambria Math" panose="02040503050406030204" pitchFamily="18" charset="0"/>
                      </a:rPr>
                      <m:t>]</m:t>
                    </m:r>
                  </m:oMath>
                </a14:m>
                <a:endParaRPr lang="en-US" sz="2400" dirty="0"/>
              </a:p>
              <a:p>
                <a:pPr marL="0" indent="0" algn="ctr">
                  <a:buNone/>
                </a:pPr>
                <a:endParaRPr lang="en-US" sz="2400" dirty="0"/>
              </a:p>
              <a:p>
                <a:pPr marL="0" indent="0">
                  <a:buNone/>
                </a:pPr>
                <a:r>
                  <a:rPr lang="en-US" sz="2400" dirty="0"/>
                  <a:t>We can simplify, because all the expectations represent a covariance matrix of some sort:</a:t>
                </a:r>
              </a:p>
              <a:p>
                <a:pPr marL="0" indent="0" algn="ctr">
                  <a:buNone/>
                </a:pPr>
                <a14:m>
                  <m:oMathPara xmlns:m="http://schemas.openxmlformats.org/officeDocument/2006/math">
                    <m:oMathParaPr>
                      <m:jc m:val="centerGroup"/>
                    </m:oMathParaPr>
                    <m:oMath xmlns:m="http://schemas.openxmlformats.org/officeDocument/2006/math">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i="1">
                              <a:latin typeface="Cambria Math" panose="02040503050406030204" pitchFamily="18" charset="0"/>
                              <a:ea typeface="Cambria Math" panose="02040503050406030204" pitchFamily="18" charset="0"/>
                            </a:rPr>
                            <m:t>𝑥𝑥</m:t>
                          </m:r>
                        </m:sub>
                      </m:sSub>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b="0" i="1" smtClean="0">
                              <a:latin typeface="Cambria Math" panose="02040503050406030204" pitchFamily="18" charset="0"/>
                              <a:ea typeface="Cambria Math" panose="02040503050406030204" pitchFamily="18" charset="0"/>
                            </a:rPr>
                            <m:t>𝑧𝑧</m:t>
                          </m:r>
                        </m:sub>
                      </m:sSub>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b="0" i="1" smtClean="0">
                              <a:latin typeface="Cambria Math" panose="02040503050406030204" pitchFamily="18" charset="0"/>
                              <a:ea typeface="Cambria Math" panose="02040503050406030204" pitchFamily="18" charset="0"/>
                            </a:rPr>
                            <m:t>𝑧𝑢</m:t>
                          </m:r>
                        </m:sub>
                      </m:sSub>
                      <m:r>
                        <a:rPr lang="en-US" sz="2400" b="1" i="1">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b="0" i="1" smtClean="0">
                              <a:latin typeface="Cambria Math" panose="02040503050406030204" pitchFamily="18" charset="0"/>
                              <a:ea typeface="Cambria Math" panose="02040503050406030204" pitchFamily="18" charset="0"/>
                            </a:rPr>
                            <m:t>𝑢𝑧</m:t>
                          </m:r>
                        </m:sub>
                      </m:sSub>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b="0" i="1" smtClean="0">
                              <a:latin typeface="Cambria Math" panose="02040503050406030204" pitchFamily="18" charset="0"/>
                              <a:ea typeface="Cambria Math" panose="02040503050406030204" pitchFamily="18" charset="0"/>
                            </a:rPr>
                            <m:t>𝑢𝑢</m:t>
                          </m:r>
                        </m:sub>
                      </m:sSub>
                    </m:oMath>
                  </m:oMathPara>
                </a14:m>
                <a:endParaRPr lang="en-US" sz="2400" dirty="0"/>
              </a:p>
              <a:p>
                <a:pPr marL="0" indent="0">
                  <a:buNone/>
                </a:pPr>
                <a:endParaRPr lang="en-US" sz="2400" dirty="0"/>
              </a:p>
              <a:p>
                <a:pPr marL="0" indent="0" algn="ctr">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lgn="ctr">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a:stretch>
              </a:blipFill>
            </p:spPr>
            <p:txBody>
              <a:bodyPr/>
              <a:lstStyle/>
              <a:p>
                <a:r>
                  <a:rPr lang="en-US">
                    <a:noFill/>
                  </a:rPr>
                  <a:t> </a:t>
                </a:r>
              </a:p>
            </p:txBody>
          </p:sp>
        </mc:Fallback>
      </mc:AlternateContent>
    </p:spTree>
    <p:extLst>
      <p:ext uri="{BB962C8B-B14F-4D97-AF65-F5344CB8AC3E}">
        <p14:creationId xmlns:p14="http://schemas.microsoft.com/office/powerpoint/2010/main" val="449478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Deriving the mean and covariance structures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59581"/>
              </a:xfrm>
            </p:spPr>
            <p:txBody>
              <a:bodyPr>
                <a:normAutofit/>
              </a:bodyPr>
              <a:lstStyle/>
              <a:p>
                <a:pPr marL="0" indent="0" algn="ctr">
                  <a:buNone/>
                </a:pPr>
                <a:endParaRPr lang="en-US" sz="2400" b="1" i="1" dirty="0">
                  <a:latin typeface="Cambria Math" panose="02040503050406030204" pitchFamily="18" charset="0"/>
                  <a:ea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i="1">
                              <a:latin typeface="Cambria Math" panose="02040503050406030204" pitchFamily="18" charset="0"/>
                              <a:ea typeface="Cambria Math" panose="02040503050406030204" pitchFamily="18" charset="0"/>
                            </a:rPr>
                            <m:t>𝑥𝑥</m:t>
                          </m:r>
                        </m:sub>
                      </m:sSub>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b="0" i="1" smtClean="0">
                              <a:latin typeface="Cambria Math" panose="02040503050406030204" pitchFamily="18" charset="0"/>
                              <a:ea typeface="Cambria Math" panose="02040503050406030204" pitchFamily="18" charset="0"/>
                            </a:rPr>
                            <m:t>𝑧𝑧</m:t>
                          </m:r>
                        </m:sub>
                      </m:sSub>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b="0" i="1" smtClean="0">
                              <a:latin typeface="Cambria Math" panose="02040503050406030204" pitchFamily="18" charset="0"/>
                              <a:ea typeface="Cambria Math" panose="02040503050406030204" pitchFamily="18" charset="0"/>
                            </a:rPr>
                            <m:t>𝑧𝑢</m:t>
                          </m:r>
                        </m:sub>
                      </m:sSub>
                      <m:r>
                        <a:rPr lang="en-US" sz="2400" b="1" i="1">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b="0" i="1" smtClean="0">
                              <a:latin typeface="Cambria Math" panose="02040503050406030204" pitchFamily="18" charset="0"/>
                              <a:ea typeface="Cambria Math" panose="02040503050406030204" pitchFamily="18" charset="0"/>
                            </a:rPr>
                            <m:t>𝑢𝑧</m:t>
                          </m:r>
                        </m:sub>
                      </m:sSub>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b="0" i="1" smtClean="0">
                              <a:latin typeface="Cambria Math" panose="02040503050406030204" pitchFamily="18" charset="0"/>
                              <a:ea typeface="Cambria Math" panose="02040503050406030204" pitchFamily="18" charset="0"/>
                            </a:rPr>
                            <m:t>𝑢𝑢</m:t>
                          </m:r>
                        </m:sub>
                      </m:sSub>
                    </m:oMath>
                  </m:oMathPara>
                </a14:m>
                <a:endParaRPr lang="en-US" sz="2400" b="1" dirty="0">
                  <a:ea typeface="Cambria Math" panose="02040503050406030204" pitchFamily="18" charset="0"/>
                </a:endParaRPr>
              </a:p>
              <a:p>
                <a:pPr marL="0" indent="0" algn="ctr">
                  <a:buNone/>
                </a:pPr>
                <a:endParaRPr lang="en-US" sz="2400" dirty="0"/>
              </a:p>
              <a:p>
                <a:r>
                  <a:rPr lang="en-US" sz="2400" dirty="0"/>
                  <a:t>However, we assumed that both </a:t>
                </a:r>
                <a14:m>
                  <m:oMath xmlns:m="http://schemas.openxmlformats.org/officeDocument/2006/math">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b="0" i="1" smtClean="0">
                            <a:latin typeface="Cambria Math" panose="02040503050406030204" pitchFamily="18" charset="0"/>
                            <a:ea typeface="Cambria Math" panose="02040503050406030204" pitchFamily="18" charset="0"/>
                          </a:rPr>
                          <m:t>𝑧𝑢</m:t>
                        </m:r>
                      </m:sub>
                    </m:sSub>
                  </m:oMath>
                </a14:m>
                <a:r>
                  <a:rPr lang="en-US" sz="2400" dirty="0"/>
                  <a:t> and </a:t>
                </a:r>
                <a14:m>
                  <m:oMath xmlns:m="http://schemas.openxmlformats.org/officeDocument/2006/math">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b="0" i="1" smtClean="0">
                            <a:latin typeface="Cambria Math" panose="02040503050406030204" pitchFamily="18" charset="0"/>
                            <a:ea typeface="Cambria Math" panose="02040503050406030204" pitchFamily="18" charset="0"/>
                          </a:rPr>
                          <m:t>𝑢</m:t>
                        </m:r>
                        <m:r>
                          <a:rPr lang="cs-CZ" sz="2400" b="1" i="1" smtClean="0">
                            <a:latin typeface="Cambria Math" panose="02040503050406030204" pitchFamily="18" charset="0"/>
                            <a:ea typeface="Cambria Math" panose="02040503050406030204" pitchFamily="18" charset="0"/>
                          </a:rPr>
                          <m:t>𝒛</m:t>
                        </m:r>
                      </m:sub>
                    </m:sSub>
                  </m:oMath>
                </a14:m>
                <a:r>
                  <a:rPr lang="en-US" sz="2400" dirty="0"/>
                  <a:t> are zero – </a:t>
                </a:r>
                <a:r>
                  <a:rPr lang="cs-CZ" sz="2400" dirty="0"/>
                  <a:t>the common factors are not correlated with the unique factors:</a:t>
                </a:r>
              </a:p>
              <a:p>
                <a:endParaRPr lang="cs-CZ" sz="2400" dirty="0"/>
              </a:p>
              <a:p>
                <a:pPr marL="0" indent="0">
                  <a:buNone/>
                </a:pPr>
                <a14:m>
                  <m:oMathPara xmlns:m="http://schemas.openxmlformats.org/officeDocument/2006/math">
                    <m:oMathParaPr>
                      <m:jc m:val="centerGroup"/>
                    </m:oMathParaPr>
                    <m:oMath xmlns:m="http://schemas.openxmlformats.org/officeDocument/2006/math">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i="1">
                              <a:latin typeface="Cambria Math" panose="02040503050406030204" pitchFamily="18" charset="0"/>
                              <a:ea typeface="Cambria Math" panose="02040503050406030204" pitchFamily="18" charset="0"/>
                            </a:rPr>
                            <m:t>𝑥𝑥</m:t>
                          </m:r>
                        </m:sub>
                      </m:sSub>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i="1">
                              <a:latin typeface="Cambria Math" panose="02040503050406030204" pitchFamily="18" charset="0"/>
                              <a:ea typeface="Cambria Math" panose="02040503050406030204" pitchFamily="18" charset="0"/>
                            </a:rPr>
                            <m:t>𝑧𝑧</m:t>
                          </m:r>
                        </m:sub>
                      </m:sSub>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r>
                        <a:rPr lang="cs-CZ" sz="2400" b="1" i="1" smtClean="0">
                          <a:latin typeface="Cambria Math" panose="02040503050406030204" pitchFamily="18" charset="0"/>
                          <a:ea typeface="Cambria Math" panose="02040503050406030204" pitchFamily="18" charset="0"/>
                        </a:rPr>
                        <m:t>𝟎</m:t>
                      </m:r>
                      <m:r>
                        <a:rPr lang="en-US" sz="2400" b="1" i="1">
                          <a:latin typeface="Cambria Math" panose="02040503050406030204" pitchFamily="18" charset="0"/>
                          <a:ea typeface="Cambria Math" panose="02040503050406030204" pitchFamily="18" charset="0"/>
                        </a:rPr>
                        <m:t>+</m:t>
                      </m:r>
                      <m:r>
                        <a:rPr lang="cs-CZ" sz="2400" b="1" i="1" smtClean="0">
                          <a:latin typeface="Cambria Math" panose="02040503050406030204" pitchFamily="18" charset="0"/>
                          <a:ea typeface="Cambria Math" panose="02040503050406030204" pitchFamily="18" charset="0"/>
                        </a:rPr>
                        <m:t>𝟎</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𝚺</m:t>
                          </m:r>
                        </m:e>
                        <m:sub>
                          <m:r>
                            <a:rPr lang="en-US" sz="2400" i="1">
                              <a:latin typeface="Cambria Math" panose="02040503050406030204" pitchFamily="18" charset="0"/>
                              <a:ea typeface="Cambria Math" panose="02040503050406030204" pitchFamily="18" charset="0"/>
                            </a:rPr>
                            <m:t>𝑢𝑢</m:t>
                          </m:r>
                        </m:sub>
                      </m:sSub>
                    </m:oMath>
                  </m:oMathPara>
                </a14:m>
                <a:endParaRPr lang="cs-CZ" sz="2400" dirty="0"/>
              </a:p>
              <a:p>
                <a:pPr marL="0" indent="0">
                  <a:buNone/>
                </a:pPr>
                <a:endParaRPr lang="cs-CZ" sz="2400" dirty="0"/>
              </a:p>
              <a:p>
                <a:r>
                  <a:rPr lang="cs-CZ" sz="2400" dirty="0"/>
                  <a:t>And using the notation we defined previously:</a:t>
                </a:r>
              </a:p>
              <a:p>
                <a:pPr marL="0" indent="0">
                  <a:buNone/>
                </a:pPr>
                <a:endParaRPr lang="cs-CZ" sz="2400" dirty="0"/>
              </a:p>
              <a:p>
                <a:pPr marL="0" indent="0">
                  <a:buNone/>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ea typeface="Cambria Math" panose="02040503050406030204" pitchFamily="18" charset="0"/>
                        </a:rPr>
                        <m:t>𝚺</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𝚲𝚽</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cs-CZ" sz="2400" b="1" i="1" smtClean="0">
                              <a:latin typeface="Cambria Math" panose="02040503050406030204" pitchFamily="18" charset="0"/>
                              <a:ea typeface="Cambria Math" panose="02040503050406030204" pitchFamily="18" charset="0"/>
                            </a:rPr>
                            <m:t>𝑫</m:t>
                          </m:r>
                        </m:e>
                        <m:sub>
                          <m:r>
                            <a:rPr lang="en-US" sz="2400" i="1" smtClean="0">
                              <a:latin typeface="Cambria Math" panose="02040503050406030204" pitchFamily="18" charset="0"/>
                              <a:ea typeface="Cambria Math" panose="02040503050406030204" pitchFamily="18" charset="0"/>
                            </a:rPr>
                            <m:t>𝜓</m:t>
                          </m:r>
                        </m:sub>
                      </m:sSub>
                    </m:oMath>
                  </m:oMathPara>
                </a14:m>
                <a:endParaRPr lang="en-US" sz="2400" dirty="0"/>
              </a:p>
              <a:p>
                <a:pPr marL="0" indent="0">
                  <a:buNone/>
                </a:pPr>
                <a:endParaRPr lang="en-US" sz="2400" dirty="0"/>
              </a:p>
              <a:p>
                <a:pPr marL="0" indent="0" algn="ctr">
                  <a:buNone/>
                </a:pPr>
                <a:endParaRPr lang="en-US" sz="2400" dirty="0"/>
              </a:p>
              <a:p>
                <a:pPr marL="0" indent="0">
                  <a:buNone/>
                </a:pPr>
                <a:endParaRPr lang="en-US" sz="2400" dirty="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9581"/>
              </a:xfrm>
              <a:blipFill>
                <a:blip r:embed="rId2"/>
                <a:stretch>
                  <a:fillRect l="-812"/>
                </a:stretch>
              </a:blipFill>
            </p:spPr>
            <p:txBody>
              <a:bodyPr/>
              <a:lstStyle/>
              <a:p>
                <a:r>
                  <a:rPr lang="en-US">
                    <a:noFill/>
                  </a:rPr>
                  <a:t> </a:t>
                </a:r>
              </a:p>
            </p:txBody>
          </p:sp>
        </mc:Fallback>
      </mc:AlternateContent>
    </p:spTree>
    <p:extLst>
      <p:ext uri="{BB962C8B-B14F-4D97-AF65-F5344CB8AC3E}">
        <p14:creationId xmlns:p14="http://schemas.microsoft.com/office/powerpoint/2010/main" val="399819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Deriving the mean and covariance structures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59581"/>
              </a:xfrm>
            </p:spPr>
            <p:txBody>
              <a:bodyPr>
                <a:normAutofit/>
              </a:bodyPr>
              <a:lstStyle/>
              <a:p>
                <a:pPr marL="0" indent="0">
                  <a:buNone/>
                </a:pPr>
                <a:endParaRPr lang="cs-CZ" sz="2400" dirty="0"/>
              </a:p>
              <a:p>
                <a:pPr marL="0" indent="0">
                  <a:buNone/>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ea typeface="Cambria Math" panose="02040503050406030204" pitchFamily="18" charset="0"/>
                        </a:rPr>
                        <m:t>𝚺</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𝚲𝚽</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cs-CZ" sz="2400" b="1" i="1" smtClean="0">
                              <a:latin typeface="Cambria Math" panose="02040503050406030204" pitchFamily="18" charset="0"/>
                              <a:ea typeface="Cambria Math" panose="02040503050406030204" pitchFamily="18" charset="0"/>
                            </a:rPr>
                            <m:t>𝑫</m:t>
                          </m:r>
                        </m:e>
                        <m:sub>
                          <m:r>
                            <a:rPr lang="en-US" sz="2400" i="1" smtClean="0">
                              <a:latin typeface="Cambria Math" panose="02040503050406030204" pitchFamily="18" charset="0"/>
                              <a:ea typeface="Cambria Math" panose="02040503050406030204" pitchFamily="18" charset="0"/>
                            </a:rPr>
                            <m:t>𝜓</m:t>
                          </m:r>
                        </m:sub>
                      </m:sSub>
                    </m:oMath>
                  </m:oMathPara>
                </a14:m>
                <a:endParaRPr lang="cs-CZ" sz="2400" b="1" dirty="0">
                  <a:ea typeface="Cambria Math" panose="02040503050406030204" pitchFamily="18" charset="0"/>
                </a:endParaRPr>
              </a:p>
              <a:p>
                <a:pPr marL="0" indent="0">
                  <a:buNone/>
                </a:pPr>
                <a:endParaRPr lang="cs-CZ" sz="2400" dirty="0"/>
              </a:p>
              <a:p>
                <a:r>
                  <a:rPr lang="cs-CZ" sz="2400" dirty="0"/>
                  <a:t>Ta-daaaaah! The equation above is the </a:t>
                </a:r>
                <a:r>
                  <a:rPr lang="cs-CZ" sz="2400" b="1" dirty="0"/>
                  <a:t>factor analysis covariance structure</a:t>
                </a:r>
                <a:r>
                  <a:rPr lang="cs-CZ" sz="2400" dirty="0"/>
                  <a:t>. It represents the factor structure of the population covariance matrix of the manifest variables. The variances and covariances in </a:t>
                </a:r>
                <a14:m>
                  <m:oMath xmlns:m="http://schemas.openxmlformats.org/officeDocument/2006/math">
                    <m:r>
                      <a:rPr lang="en-US" sz="2400" b="1" i="1">
                        <a:latin typeface="Cambria Math" panose="02040503050406030204" pitchFamily="18" charset="0"/>
                        <a:ea typeface="Cambria Math" panose="02040503050406030204" pitchFamily="18" charset="0"/>
                      </a:rPr>
                      <m:t>𝚺</m:t>
                    </m:r>
                  </m:oMath>
                </a14:m>
                <a:r>
                  <a:rPr lang="cs-CZ" sz="2400" dirty="0"/>
                  <a:t> are functions of the common factor loadings (</a:t>
                </a:r>
                <a14:m>
                  <m:oMath xmlns:m="http://schemas.openxmlformats.org/officeDocument/2006/math">
                    <m:r>
                      <a:rPr lang="en-US" sz="2400" b="1" i="1">
                        <a:latin typeface="Cambria Math" panose="02040503050406030204" pitchFamily="18" charset="0"/>
                        <a:ea typeface="Cambria Math" panose="02040503050406030204" pitchFamily="18" charset="0"/>
                      </a:rPr>
                      <m:t>𝚲</m:t>
                    </m:r>
                  </m:oMath>
                </a14:m>
                <a:r>
                  <a:rPr lang="cs-CZ" sz="2400" dirty="0"/>
                  <a:t>), common factor correlations (</a:t>
                </a:r>
                <a14:m>
                  <m:oMath xmlns:m="http://schemas.openxmlformats.org/officeDocument/2006/math">
                    <m:r>
                      <a:rPr lang="en-US" sz="2400" b="1" i="1">
                        <a:latin typeface="Cambria Math" panose="02040503050406030204" pitchFamily="18" charset="0"/>
                        <a:ea typeface="Cambria Math" panose="02040503050406030204" pitchFamily="18" charset="0"/>
                      </a:rPr>
                      <m:t>𝚽</m:t>
                    </m:r>
                  </m:oMath>
                </a14:m>
                <a:r>
                  <a:rPr lang="cs-CZ" sz="2400" dirty="0"/>
                  <a:t>) and unique factor variances (</a:t>
                </a:r>
                <a14:m>
                  <m:oMath xmlns:m="http://schemas.openxmlformats.org/officeDocument/2006/math">
                    <m:sSub>
                      <m:sSubPr>
                        <m:ctrlPr>
                          <a:rPr lang="en-US" sz="2400" b="1" i="1">
                            <a:latin typeface="Cambria Math" panose="02040503050406030204" pitchFamily="18" charset="0"/>
                            <a:ea typeface="Cambria Math" panose="02040503050406030204" pitchFamily="18" charset="0"/>
                          </a:rPr>
                        </m:ctrlPr>
                      </m:sSubPr>
                      <m:e>
                        <m:r>
                          <a:rPr lang="cs-CZ" sz="2400" b="1" i="1">
                            <a:latin typeface="Cambria Math" panose="02040503050406030204" pitchFamily="18" charset="0"/>
                            <a:ea typeface="Cambria Math" panose="02040503050406030204" pitchFamily="18" charset="0"/>
                          </a:rPr>
                          <m:t>𝑫</m:t>
                        </m:r>
                      </m:e>
                      <m:sub>
                        <m:r>
                          <a:rPr lang="en-US" sz="2400" i="1">
                            <a:latin typeface="Cambria Math" panose="02040503050406030204" pitchFamily="18" charset="0"/>
                            <a:ea typeface="Cambria Math" panose="02040503050406030204" pitchFamily="18" charset="0"/>
                          </a:rPr>
                          <m:t>𝜓</m:t>
                        </m:r>
                      </m:sub>
                    </m:sSub>
                  </m:oMath>
                </a14:m>
                <a:r>
                  <a:rPr lang="cs-CZ" sz="2400" dirty="0"/>
                  <a:t>). This equation is </a:t>
                </a:r>
                <a:r>
                  <a:rPr lang="cs-CZ" sz="2400" b="1" dirty="0"/>
                  <a:t>super-important</a:t>
                </a:r>
                <a:r>
                  <a:rPr lang="cs-CZ" sz="2400" dirty="0"/>
                  <a:t>. </a:t>
                </a:r>
              </a:p>
              <a:p>
                <a:r>
                  <a:rPr lang="cs-CZ" sz="2400" dirty="0"/>
                  <a:t>We have just derived a model that explains the variances and covariances of the MVs. Note that this model does not contain </a:t>
                </a:r>
                <a:r>
                  <a:rPr lang="cs-CZ" sz="2400" b="1" dirty="0"/>
                  <a:t>any</a:t>
                </a:r>
                <a:r>
                  <a:rPr lang="cs-CZ" sz="2400" dirty="0"/>
                  <a:t> factor scores, common or unique. We don</a:t>
                </a:r>
                <a:r>
                  <a:rPr lang="en-US" sz="2400" dirty="0"/>
                  <a:t>’t need them – the variances and covariances of manifest variables do not depend on them. </a:t>
                </a:r>
              </a:p>
              <a:p>
                <a:pPr marL="0" indent="0">
                  <a:buNone/>
                </a:pPr>
                <a:endParaRPr lang="en-US" sz="2400" dirty="0"/>
              </a:p>
              <a:p>
                <a:pPr marL="0" indent="0" algn="ctr">
                  <a:buNone/>
                </a:pPr>
                <a:endParaRPr lang="en-US" sz="2400" dirty="0"/>
              </a:p>
              <a:p>
                <a:pPr marL="0" indent="0">
                  <a:buNone/>
                </a:pPr>
                <a:endParaRPr lang="en-US" sz="2400" dirty="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9581"/>
              </a:xfrm>
              <a:blipFill>
                <a:blip r:embed="rId2"/>
                <a:stretch>
                  <a:fillRect l="-812"/>
                </a:stretch>
              </a:blipFill>
            </p:spPr>
            <p:txBody>
              <a:bodyPr/>
              <a:lstStyle/>
              <a:p>
                <a:r>
                  <a:rPr lang="en-US">
                    <a:noFill/>
                  </a:rPr>
                  <a:t> </a:t>
                </a:r>
              </a:p>
            </p:txBody>
          </p:sp>
        </mc:Fallback>
      </mc:AlternateContent>
    </p:spTree>
    <p:extLst>
      <p:ext uri="{BB962C8B-B14F-4D97-AF65-F5344CB8AC3E}">
        <p14:creationId xmlns:p14="http://schemas.microsoft.com/office/powerpoint/2010/main" val="1616558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Deriving the mean and covariance structures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59581"/>
              </a:xfrm>
            </p:spPr>
            <p:txBody>
              <a:bodyPr>
                <a:normAutofit/>
              </a:bodyPr>
              <a:lstStyle/>
              <a:p>
                <a:pPr marL="0" indent="0">
                  <a:buNone/>
                </a:pPr>
                <a:endParaRPr lang="cs-CZ" sz="2400" dirty="0"/>
              </a:p>
              <a:p>
                <a:pPr marL="0" indent="0">
                  <a:buNone/>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ea typeface="Cambria Math" panose="02040503050406030204" pitchFamily="18" charset="0"/>
                        </a:rPr>
                        <m:t>𝚺</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𝚲𝚽</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cs-CZ" sz="2400" b="1" i="1" smtClean="0">
                              <a:latin typeface="Cambria Math" panose="02040503050406030204" pitchFamily="18" charset="0"/>
                              <a:ea typeface="Cambria Math" panose="02040503050406030204" pitchFamily="18" charset="0"/>
                            </a:rPr>
                            <m:t>𝑫</m:t>
                          </m:r>
                        </m:e>
                        <m:sub>
                          <m:r>
                            <a:rPr lang="en-US" sz="2400" i="1" smtClean="0">
                              <a:latin typeface="Cambria Math" panose="02040503050406030204" pitchFamily="18" charset="0"/>
                              <a:ea typeface="Cambria Math" panose="02040503050406030204" pitchFamily="18" charset="0"/>
                            </a:rPr>
                            <m:t>𝜓</m:t>
                          </m:r>
                        </m:sub>
                      </m:sSub>
                    </m:oMath>
                  </m:oMathPara>
                </a14:m>
                <a:endParaRPr lang="en-US" sz="2400" b="1" dirty="0">
                  <a:ea typeface="Cambria Math" panose="02040503050406030204" pitchFamily="18" charset="0"/>
                </a:endParaRPr>
              </a:p>
              <a:p>
                <a:pPr marL="0" indent="0">
                  <a:buNone/>
                </a:pPr>
                <a:endParaRPr lang="en-US" sz="2400" b="1" dirty="0">
                  <a:ea typeface="Cambria Math" panose="02040503050406030204" pitchFamily="18" charset="0"/>
                </a:endParaRPr>
              </a:p>
              <a:p>
                <a:pPr marL="0" indent="0">
                  <a:buNone/>
                </a:pPr>
                <a:endParaRPr lang="en-US" sz="2400" dirty="0">
                  <a:ea typeface="Cambria Math" panose="02040503050406030204" pitchFamily="18" charset="0"/>
                </a:endParaRPr>
              </a:p>
              <a:p>
                <a:pPr marL="0" indent="0">
                  <a:buNone/>
                </a:pPr>
                <a:r>
                  <a:rPr lang="en-US" sz="2400" dirty="0">
                    <a:ea typeface="Cambria Math" panose="02040503050406030204" pitchFamily="18" charset="0"/>
                  </a:rPr>
                  <a:t>...yes, the equation is so important that I have included it again in a separate slide, just so you can admire it. </a:t>
                </a:r>
                <a:endParaRPr lang="cs-CZ" sz="2400" dirty="0">
                  <a:ea typeface="Cambria Math" panose="02040503050406030204" pitchFamily="18" charset="0"/>
                </a:endParaRPr>
              </a:p>
              <a:p>
                <a:pPr marL="0" indent="0">
                  <a:buNone/>
                </a:pPr>
                <a:endParaRPr lang="cs-CZ" sz="2400" dirty="0"/>
              </a:p>
              <a:p>
                <a:pPr marL="0" indent="0">
                  <a:buNone/>
                </a:pPr>
                <a:endParaRPr lang="en-US" sz="2400" dirty="0"/>
              </a:p>
              <a:p>
                <a:pPr marL="0" indent="0" algn="ctr">
                  <a:buNone/>
                </a:pPr>
                <a:endParaRPr lang="en-US" sz="2400" dirty="0"/>
              </a:p>
              <a:p>
                <a:pPr marL="0" indent="0">
                  <a:buNone/>
                </a:pPr>
                <a:endParaRPr lang="en-US" sz="2400" dirty="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9581"/>
              </a:xfrm>
              <a:blipFill>
                <a:blip r:embed="rId2"/>
                <a:stretch>
                  <a:fillRect l="-928"/>
                </a:stretch>
              </a:blipFill>
            </p:spPr>
            <p:txBody>
              <a:bodyPr/>
              <a:lstStyle/>
              <a:p>
                <a:r>
                  <a:rPr lang="en-US">
                    <a:noFill/>
                  </a:rPr>
                  <a:t> </a:t>
                </a:r>
              </a:p>
            </p:txBody>
          </p:sp>
        </mc:Fallback>
      </mc:AlternateContent>
    </p:spTree>
    <p:extLst>
      <p:ext uri="{BB962C8B-B14F-4D97-AF65-F5344CB8AC3E}">
        <p14:creationId xmlns:p14="http://schemas.microsoft.com/office/powerpoint/2010/main" val="3117291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Deriving the mean and covariance structures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59581"/>
              </a:xfrm>
            </p:spPr>
            <p:txBody>
              <a:bodyPr>
                <a:normAutofit/>
              </a:bodyPr>
              <a:lstStyle/>
              <a:p>
                <a:pPr marL="0" indent="0">
                  <a:buNone/>
                </a:pPr>
                <a:endParaRPr lang="cs-CZ" sz="2400" dirty="0"/>
              </a:p>
              <a:p>
                <a:pPr marL="0" indent="0">
                  <a:buNone/>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ea typeface="Cambria Math" panose="02040503050406030204" pitchFamily="18" charset="0"/>
                        </a:rPr>
                        <m:t>𝚺</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𝚲𝚽</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cs-CZ" sz="2400" b="1" i="1" smtClean="0">
                              <a:latin typeface="Cambria Math" panose="02040503050406030204" pitchFamily="18" charset="0"/>
                              <a:ea typeface="Cambria Math" panose="02040503050406030204" pitchFamily="18" charset="0"/>
                            </a:rPr>
                            <m:t>𝑫</m:t>
                          </m:r>
                        </m:e>
                        <m:sub>
                          <m:r>
                            <a:rPr lang="en-US" sz="2400" i="1" smtClean="0">
                              <a:latin typeface="Cambria Math" panose="02040503050406030204" pitchFamily="18" charset="0"/>
                              <a:ea typeface="Cambria Math" panose="02040503050406030204" pitchFamily="18" charset="0"/>
                            </a:rPr>
                            <m:t>𝜓</m:t>
                          </m:r>
                        </m:sub>
                      </m:sSub>
                    </m:oMath>
                  </m:oMathPara>
                </a14:m>
                <a:endParaRPr lang="en-US" sz="2400" b="1" dirty="0">
                  <a:ea typeface="Cambria Math" panose="02040503050406030204" pitchFamily="18" charset="0"/>
                </a:endParaRPr>
              </a:p>
              <a:p>
                <a:pPr marL="0" indent="0">
                  <a:buNone/>
                </a:pPr>
                <a:endParaRPr lang="en-US" sz="2400" b="1" dirty="0">
                  <a:ea typeface="Cambria Math" panose="02040503050406030204" pitchFamily="18" charset="0"/>
                </a:endParaRPr>
              </a:p>
              <a:p>
                <a:pPr marL="0" indent="0">
                  <a:buNone/>
                </a:pPr>
                <a:endParaRPr lang="en-US" sz="2400" dirty="0">
                  <a:ea typeface="Cambria Math" panose="02040503050406030204" pitchFamily="18" charset="0"/>
                </a:endParaRPr>
              </a:p>
              <a:p>
                <a:r>
                  <a:rPr lang="en-US" sz="2400" dirty="0"/>
                  <a:t>As you can see, the model equation assumes the common factors can be potentially correlated (</a:t>
                </a:r>
                <a14:m>
                  <m:oMath xmlns:m="http://schemas.openxmlformats.org/officeDocument/2006/math">
                    <m:r>
                      <a:rPr lang="en-US" sz="2400" b="1" i="1">
                        <a:latin typeface="Cambria Math" panose="02040503050406030204" pitchFamily="18" charset="0"/>
                        <a:ea typeface="Cambria Math" panose="02040503050406030204" pitchFamily="18" charset="0"/>
                      </a:rPr>
                      <m:t>𝚽</m:t>
                    </m:r>
                  </m:oMath>
                </a14:m>
                <a:r>
                  <a:rPr lang="en-US" sz="2400" dirty="0"/>
                  <a:t>). In unrestricted (exploratory) factor analysis it is sometimes (at least initially) assumed that they are uncorrelated, so that </a:t>
                </a:r>
                <a14:m>
                  <m:oMath xmlns:m="http://schemas.openxmlformats.org/officeDocument/2006/math">
                    <m:r>
                      <a:rPr lang="en-US" sz="2400" b="1" i="1">
                        <a:latin typeface="Cambria Math" panose="02040503050406030204" pitchFamily="18" charset="0"/>
                        <a:ea typeface="Cambria Math" panose="02040503050406030204" pitchFamily="18" charset="0"/>
                      </a:rPr>
                      <m:t>𝚽</m:t>
                    </m:r>
                  </m:oMath>
                </a14:m>
                <a:r>
                  <a:rPr lang="en-US" sz="2400" dirty="0"/>
                  <a:t> = </a:t>
                </a:r>
                <a:r>
                  <a:rPr lang="en-US" sz="2400" b="1" i="1" dirty="0"/>
                  <a:t>I</a:t>
                </a:r>
                <a:r>
                  <a:rPr lang="en-US" sz="2400" dirty="0"/>
                  <a:t>. In that case, the covariance structure becomes: </a:t>
                </a:r>
                <a:endParaRPr lang="cs-CZ" sz="2400" dirty="0"/>
              </a:p>
              <a:p>
                <a:pPr marL="0" indent="0">
                  <a:buNone/>
                </a:pPr>
                <a:endParaRPr lang="en-US" sz="2400" dirty="0"/>
              </a:p>
              <a:p>
                <a:pPr marL="0" indent="0" algn="ctr">
                  <a:buNone/>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ea typeface="Cambria Math" panose="02040503050406030204" pitchFamily="18" charset="0"/>
                        </a:rPr>
                        <m:t>𝚺</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cs-CZ" sz="2400" b="1" i="1">
                              <a:latin typeface="Cambria Math" panose="02040503050406030204" pitchFamily="18" charset="0"/>
                              <a:ea typeface="Cambria Math" panose="02040503050406030204" pitchFamily="18" charset="0"/>
                            </a:rPr>
                            <m:t>𝑫</m:t>
                          </m:r>
                        </m:e>
                        <m:sub>
                          <m:r>
                            <a:rPr lang="en-US" sz="2400" i="1">
                              <a:latin typeface="Cambria Math" panose="02040503050406030204" pitchFamily="18" charset="0"/>
                              <a:ea typeface="Cambria Math" panose="02040503050406030204" pitchFamily="18" charset="0"/>
                            </a:rPr>
                            <m:t>𝜓</m:t>
                          </m:r>
                        </m:sub>
                      </m:sSub>
                    </m:oMath>
                  </m:oMathPara>
                </a14:m>
                <a:endParaRPr lang="en-US" sz="2400" b="1" dirty="0">
                  <a:ea typeface="Cambria Math" panose="02040503050406030204" pitchFamily="18" charset="0"/>
                </a:endParaRPr>
              </a:p>
              <a:p>
                <a:pPr marL="0" indent="0" algn="ctr">
                  <a:buNone/>
                </a:pPr>
                <a:endParaRPr lang="en-US" sz="2400" dirty="0"/>
              </a:p>
              <a:p>
                <a:pPr marL="0" indent="0">
                  <a:buNone/>
                </a:pPr>
                <a:endParaRPr lang="en-US" sz="2400" dirty="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9581"/>
              </a:xfrm>
              <a:blipFill>
                <a:blip r:embed="rId2"/>
                <a:stretch>
                  <a:fillRect l="-812" r="-928"/>
                </a:stretch>
              </a:blipFill>
            </p:spPr>
            <p:txBody>
              <a:bodyPr/>
              <a:lstStyle/>
              <a:p>
                <a:r>
                  <a:rPr lang="en-US">
                    <a:noFill/>
                  </a:rPr>
                  <a:t> </a:t>
                </a:r>
              </a:p>
            </p:txBody>
          </p:sp>
        </mc:Fallback>
      </mc:AlternateContent>
    </p:spTree>
    <p:extLst>
      <p:ext uri="{BB962C8B-B14F-4D97-AF65-F5344CB8AC3E}">
        <p14:creationId xmlns:p14="http://schemas.microsoft.com/office/powerpoint/2010/main" val="1538375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Deriving the mean and covariance structures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59581"/>
              </a:xfrm>
            </p:spPr>
            <p:txBody>
              <a:bodyPr>
                <a:normAutofit lnSpcReduction="10000"/>
              </a:bodyPr>
              <a:lstStyle/>
              <a:p>
                <a:r>
                  <a:rPr lang="en-US" sz="2400" dirty="0">
                    <a:ea typeface="Cambria Math" panose="02040503050406030204" pitchFamily="18" charset="0"/>
                  </a:rPr>
                  <a:t>The </a:t>
                </a:r>
                <a:r>
                  <a:rPr lang="en-US" sz="2400" i="1" dirty="0">
                    <a:ea typeface="Cambria Math" panose="02040503050406030204" pitchFamily="18" charset="0"/>
                  </a:rPr>
                  <a:t>j</a:t>
                </a:r>
                <a:r>
                  <a:rPr lang="en-US" sz="2400" dirty="0">
                    <a:ea typeface="Cambria Math" panose="02040503050406030204" pitchFamily="18" charset="0"/>
                  </a:rPr>
                  <a:t>-</a:t>
                </a:r>
                <a:r>
                  <a:rPr lang="en-US" sz="2400" dirty="0" err="1">
                    <a:ea typeface="Cambria Math" panose="02040503050406030204" pitchFamily="18" charset="0"/>
                  </a:rPr>
                  <a:t>th</a:t>
                </a:r>
                <a:r>
                  <a:rPr lang="en-US" sz="2400" dirty="0">
                    <a:ea typeface="Cambria Math" panose="02040503050406030204" pitchFamily="18" charset="0"/>
                  </a:rPr>
                  <a:t> diagonal element </a:t>
                </a:r>
                <a:r>
                  <a:rPr lang="el-GR" sz="2400" i="1" dirty="0">
                    <a:ea typeface="Cambria Math" panose="02040503050406030204" pitchFamily="18" charset="0"/>
                  </a:rPr>
                  <a:t>ψ</a:t>
                </a:r>
                <a:r>
                  <a:rPr lang="en-US" sz="2400" i="1" baseline="-25000" dirty="0" err="1">
                    <a:ea typeface="Cambria Math" panose="02040503050406030204" pitchFamily="18" charset="0"/>
                  </a:rPr>
                  <a:t>jj</a:t>
                </a:r>
                <a:r>
                  <a:rPr lang="en-US" sz="2400" i="1" dirty="0">
                    <a:ea typeface="Cambria Math" panose="02040503050406030204" pitchFamily="18" charset="0"/>
                  </a:rPr>
                  <a:t> </a:t>
                </a:r>
                <a:r>
                  <a:rPr lang="en-US" sz="2400" dirty="0">
                    <a:ea typeface="Cambria Math" panose="02040503050406030204" pitchFamily="18" charset="0"/>
                  </a:rPr>
                  <a:t>of </a:t>
                </a:r>
                <a14:m>
                  <m:oMath xmlns:m="http://schemas.openxmlformats.org/officeDocument/2006/math">
                    <m:sSub>
                      <m:sSubPr>
                        <m:ctrlPr>
                          <a:rPr lang="en-US" sz="2400" b="1" i="1">
                            <a:latin typeface="Cambria Math" panose="02040503050406030204" pitchFamily="18" charset="0"/>
                            <a:ea typeface="Cambria Math" panose="02040503050406030204" pitchFamily="18" charset="0"/>
                          </a:rPr>
                        </m:ctrlPr>
                      </m:sSubPr>
                      <m:e>
                        <m:r>
                          <a:rPr lang="cs-CZ" sz="2400" b="1" i="1">
                            <a:latin typeface="Cambria Math" panose="02040503050406030204" pitchFamily="18" charset="0"/>
                            <a:ea typeface="Cambria Math" panose="02040503050406030204" pitchFamily="18" charset="0"/>
                          </a:rPr>
                          <m:t>𝑫</m:t>
                        </m:r>
                      </m:e>
                      <m:sub>
                        <m:r>
                          <a:rPr lang="en-US" sz="2400" i="1">
                            <a:latin typeface="Cambria Math" panose="02040503050406030204" pitchFamily="18" charset="0"/>
                            <a:ea typeface="Cambria Math" panose="02040503050406030204" pitchFamily="18" charset="0"/>
                          </a:rPr>
                          <m:t>𝜓</m:t>
                        </m:r>
                      </m:sub>
                    </m:sSub>
                  </m:oMath>
                </a14:m>
                <a:r>
                  <a:rPr lang="en-US" sz="2400" dirty="0">
                    <a:ea typeface="Cambria Math" panose="02040503050406030204" pitchFamily="18" charset="0"/>
                  </a:rPr>
                  <a:t> is the </a:t>
                </a:r>
                <a:r>
                  <a:rPr lang="en-US" sz="2400" i="1" dirty="0">
                    <a:ea typeface="Cambria Math" panose="02040503050406030204" pitchFamily="18" charset="0"/>
                  </a:rPr>
                  <a:t>j</a:t>
                </a:r>
                <a:r>
                  <a:rPr lang="en-US" sz="2400" dirty="0">
                    <a:ea typeface="Cambria Math" panose="02040503050406030204" pitchFamily="18" charset="0"/>
                  </a:rPr>
                  <a:t>-</a:t>
                </a:r>
                <a:r>
                  <a:rPr lang="en-US" sz="2400" dirty="0" err="1">
                    <a:ea typeface="Cambria Math" panose="02040503050406030204" pitchFamily="18" charset="0"/>
                  </a:rPr>
                  <a:t>th</a:t>
                </a:r>
                <a:r>
                  <a:rPr lang="en-US" sz="2400" dirty="0">
                    <a:ea typeface="Cambria Math" panose="02040503050406030204" pitchFamily="18" charset="0"/>
                  </a:rPr>
                  <a:t> unique variance. The</a:t>
                </a:r>
                <a:r>
                  <a:rPr lang="cs-CZ" sz="2400" dirty="0">
                    <a:ea typeface="Cambria Math" panose="02040503050406030204" pitchFamily="18" charset="0"/>
                  </a:rPr>
                  <a:t> </a:t>
                </a:r>
                <a:r>
                  <a:rPr lang="cs-CZ" sz="2400" i="1" dirty="0">
                    <a:ea typeface="Cambria Math" panose="02040503050406030204" pitchFamily="18" charset="0"/>
                  </a:rPr>
                  <a:t>j</a:t>
                </a:r>
                <a:r>
                  <a:rPr lang="cs-CZ" sz="2400" dirty="0">
                    <a:ea typeface="Cambria Math" panose="02040503050406030204" pitchFamily="18" charset="0"/>
                  </a:rPr>
                  <a:t>-th </a:t>
                </a:r>
                <a:r>
                  <a:rPr lang="cs-CZ" sz="2400" b="1" dirty="0">
                    <a:ea typeface="Cambria Math" panose="02040503050406030204" pitchFamily="18" charset="0"/>
                  </a:rPr>
                  <a:t>communality</a:t>
                </a:r>
                <a:r>
                  <a:rPr lang="cs-CZ" sz="2400" dirty="0">
                    <a:ea typeface="Cambria Math" panose="02040503050406030204" pitchFamily="18" charset="0"/>
                  </a:rPr>
                  <a:t> (proportion of variance of MV </a:t>
                </a:r>
                <a:r>
                  <a:rPr lang="cs-CZ" sz="2400" i="1" dirty="0">
                    <a:ea typeface="Cambria Math" panose="02040503050406030204" pitchFamily="18" charset="0"/>
                  </a:rPr>
                  <a:t>j</a:t>
                </a:r>
                <a:r>
                  <a:rPr lang="cs-CZ" sz="2400" dirty="0">
                    <a:ea typeface="Cambria Math" panose="02040503050406030204" pitchFamily="18" charset="0"/>
                  </a:rPr>
                  <a:t> due to common factors) can be written as:</a:t>
                </a:r>
              </a:p>
              <a:p>
                <a:pPr marL="0" indent="0" algn="ctr">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cs-CZ" sz="2400" b="0" i="1" smtClean="0">
                              <a:latin typeface="Cambria Math" panose="02040503050406030204" pitchFamily="18" charset="0"/>
                              <a:ea typeface="Cambria Math" panose="02040503050406030204" pitchFamily="18" charset="0"/>
                            </a:rPr>
                            <m:t>h</m:t>
                          </m:r>
                        </m:e>
                        <m:sub>
                          <m:r>
                            <a:rPr lang="cs-CZ" sz="2400" b="0" i="1" smtClean="0">
                              <a:latin typeface="Cambria Math" panose="02040503050406030204" pitchFamily="18" charset="0"/>
                              <a:ea typeface="Cambria Math" panose="02040503050406030204" pitchFamily="18" charset="0"/>
                            </a:rPr>
                            <m:t>𝑗𝑗</m:t>
                          </m:r>
                        </m:sub>
                      </m:sSub>
                      <m:r>
                        <a:rPr lang="cs-CZ" sz="2400" b="0" i="1" smtClean="0">
                          <a:latin typeface="Cambria Math" panose="02040503050406030204" pitchFamily="18" charset="0"/>
                          <a:ea typeface="Cambria Math" panose="02040503050406030204" pitchFamily="18" charset="0"/>
                        </a:rPr>
                        <m:t>=</m:t>
                      </m:r>
                      <m:f>
                        <m:fPr>
                          <m:ctrlPr>
                            <a:rPr lang="cs-CZ" sz="2400" b="0" i="1" smtClean="0">
                              <a:latin typeface="Cambria Math" panose="02040503050406030204" pitchFamily="18" charset="0"/>
                              <a:ea typeface="Cambria Math" panose="02040503050406030204" pitchFamily="18" charset="0"/>
                            </a:rPr>
                          </m:ctrlPr>
                        </m:fPr>
                        <m:num>
                          <m:sSub>
                            <m:sSubPr>
                              <m:ctrlPr>
                                <a:rPr lang="cs-CZ"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𝚲𝚽</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0" i="1" smtClean="0">
                                  <a:latin typeface="Cambria Math" panose="02040503050406030204" pitchFamily="18" charset="0"/>
                                  <a:ea typeface="Cambria Math" panose="02040503050406030204" pitchFamily="18" charset="0"/>
                                </a:rPr>
                                <m:t>]</m:t>
                              </m:r>
                            </m:e>
                            <m:sub>
                              <m:r>
                                <a:rPr lang="cs-CZ" sz="2400" b="0" i="1" smtClean="0">
                                  <a:latin typeface="Cambria Math" panose="02040503050406030204" pitchFamily="18" charset="0"/>
                                  <a:ea typeface="Cambria Math" panose="02040503050406030204" pitchFamily="18" charset="0"/>
                                </a:rPr>
                                <m:t>𝑗𝑗</m:t>
                              </m:r>
                            </m:sub>
                          </m:sSub>
                        </m:num>
                        <m:den>
                          <m:sSub>
                            <m:sSubPr>
                              <m:ctrlPr>
                                <a:rPr lang="cs-CZ" sz="2400" b="0" i="1" smtClean="0">
                                  <a:latin typeface="Cambria Math" panose="02040503050406030204" pitchFamily="18" charset="0"/>
                                  <a:ea typeface="Cambria Math" panose="02040503050406030204" pitchFamily="18" charset="0"/>
                                </a:rPr>
                              </m:ctrlPr>
                            </m:sSubPr>
                            <m:e>
                              <m:r>
                                <a:rPr lang="cs-CZ" sz="2400" b="0" i="1" smtClean="0">
                                  <a:latin typeface="Cambria Math" panose="02040503050406030204" pitchFamily="18" charset="0"/>
                                  <a:ea typeface="Cambria Math" panose="02040503050406030204" pitchFamily="18" charset="0"/>
                                </a:rPr>
                                <m:t>𝜎</m:t>
                              </m:r>
                            </m:e>
                            <m:sub>
                              <m:r>
                                <a:rPr lang="cs-CZ" sz="2400" b="0" i="1" smtClean="0">
                                  <a:latin typeface="Cambria Math" panose="02040503050406030204" pitchFamily="18" charset="0"/>
                                  <a:ea typeface="Cambria Math" panose="02040503050406030204" pitchFamily="18" charset="0"/>
                                </a:rPr>
                                <m:t>𝑗𝑗</m:t>
                              </m:r>
                            </m:sub>
                          </m:sSub>
                        </m:den>
                      </m:f>
                      <m:r>
                        <a:rPr lang="cs-CZ" sz="2400" b="0" i="1" smtClean="0">
                          <a:latin typeface="Cambria Math" panose="02040503050406030204" pitchFamily="18" charset="0"/>
                          <a:ea typeface="Cambria Math" panose="02040503050406030204" pitchFamily="18" charset="0"/>
                        </a:rPr>
                        <m:t>=1−</m:t>
                      </m:r>
                      <m:f>
                        <m:fPr>
                          <m:ctrlPr>
                            <a:rPr lang="cs-CZ" sz="2400" b="0" i="1" smtClean="0">
                              <a:latin typeface="Cambria Math" panose="02040503050406030204" pitchFamily="18" charset="0"/>
                              <a:ea typeface="Cambria Math" panose="02040503050406030204" pitchFamily="18" charset="0"/>
                            </a:rPr>
                          </m:ctrlPr>
                        </m:fPr>
                        <m:num>
                          <m:sSub>
                            <m:sSubPr>
                              <m:ctrlPr>
                                <a:rPr lang="cs-CZ" sz="2400" b="0" i="1" smtClean="0">
                                  <a:latin typeface="Cambria Math" panose="02040503050406030204" pitchFamily="18" charset="0"/>
                                  <a:ea typeface="Cambria Math" panose="02040503050406030204" pitchFamily="18" charset="0"/>
                                </a:rPr>
                              </m:ctrlPr>
                            </m:sSubPr>
                            <m:e>
                              <m:r>
                                <a:rPr lang="cs-CZ" sz="2400" b="0" i="1" smtClean="0">
                                  <a:latin typeface="Cambria Math" panose="02040503050406030204" pitchFamily="18" charset="0"/>
                                  <a:ea typeface="Cambria Math" panose="02040503050406030204" pitchFamily="18" charset="0"/>
                                </a:rPr>
                                <m:t>𝜓</m:t>
                              </m:r>
                            </m:e>
                            <m:sub>
                              <m:r>
                                <a:rPr lang="cs-CZ" sz="2400" b="0" i="1" smtClean="0">
                                  <a:latin typeface="Cambria Math" panose="02040503050406030204" pitchFamily="18" charset="0"/>
                                  <a:ea typeface="Cambria Math" panose="02040503050406030204" pitchFamily="18" charset="0"/>
                                </a:rPr>
                                <m:t>𝑗𝑗</m:t>
                              </m:r>
                            </m:sub>
                          </m:sSub>
                        </m:num>
                        <m:den>
                          <m:sSub>
                            <m:sSubPr>
                              <m:ctrlPr>
                                <a:rPr lang="cs-CZ" sz="2400" b="0" i="1" smtClean="0">
                                  <a:latin typeface="Cambria Math" panose="02040503050406030204" pitchFamily="18" charset="0"/>
                                  <a:ea typeface="Cambria Math" panose="02040503050406030204" pitchFamily="18" charset="0"/>
                                </a:rPr>
                              </m:ctrlPr>
                            </m:sSubPr>
                            <m:e>
                              <m:r>
                                <a:rPr lang="cs-CZ" sz="2400" b="0" i="1" smtClean="0">
                                  <a:latin typeface="Cambria Math" panose="02040503050406030204" pitchFamily="18" charset="0"/>
                                  <a:ea typeface="Cambria Math" panose="02040503050406030204" pitchFamily="18" charset="0"/>
                                </a:rPr>
                                <m:t>𝜎</m:t>
                              </m:r>
                            </m:e>
                            <m:sub>
                              <m:r>
                                <a:rPr lang="cs-CZ" sz="2400" b="0" i="1" smtClean="0">
                                  <a:latin typeface="Cambria Math" panose="02040503050406030204" pitchFamily="18" charset="0"/>
                                  <a:ea typeface="Cambria Math" panose="02040503050406030204" pitchFamily="18" charset="0"/>
                                </a:rPr>
                                <m:t>𝑗𝑗</m:t>
                              </m:r>
                            </m:sub>
                          </m:sSub>
                        </m:den>
                      </m:f>
                    </m:oMath>
                  </m:oMathPara>
                </a14:m>
                <a:endParaRPr lang="cs-CZ" sz="2400" i="1" dirty="0">
                  <a:ea typeface="Cambria Math" panose="02040503050406030204" pitchFamily="18" charset="0"/>
                </a:endParaRPr>
              </a:p>
              <a:p>
                <a:pPr marL="0" indent="0">
                  <a:buNone/>
                </a:pPr>
                <a:endParaRPr lang="cs-CZ" sz="2400" dirty="0">
                  <a:ea typeface="Cambria Math" panose="02040503050406030204" pitchFamily="18" charset="0"/>
                </a:endParaRPr>
              </a:p>
              <a:p>
                <a:r>
                  <a:rPr lang="cs-CZ" sz="2400" dirty="0">
                    <a:ea typeface="Cambria Math" panose="02040503050406030204" pitchFamily="18" charset="0"/>
                  </a:rPr>
                  <a:t>If the factors are uncorrelated, then:</a:t>
                </a:r>
              </a:p>
              <a:p>
                <a:endParaRPr lang="cs-CZ" sz="2400" dirty="0">
                  <a:ea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cs-CZ" sz="2400" i="1">
                              <a:latin typeface="Cambria Math" panose="02040503050406030204" pitchFamily="18" charset="0"/>
                              <a:ea typeface="Cambria Math" panose="02040503050406030204" pitchFamily="18" charset="0"/>
                            </a:rPr>
                            <m:t>h</m:t>
                          </m:r>
                        </m:e>
                        <m:sub>
                          <m:r>
                            <a:rPr lang="cs-CZ" sz="2400" i="1">
                              <a:latin typeface="Cambria Math" panose="02040503050406030204" pitchFamily="18" charset="0"/>
                              <a:ea typeface="Cambria Math" panose="02040503050406030204" pitchFamily="18" charset="0"/>
                            </a:rPr>
                            <m:t>𝑗𝑗</m:t>
                          </m:r>
                        </m:sub>
                      </m:sSub>
                      <m:r>
                        <a:rPr lang="cs-CZ" sz="2400" i="1">
                          <a:latin typeface="Cambria Math" panose="02040503050406030204" pitchFamily="18" charset="0"/>
                          <a:ea typeface="Cambria Math" panose="02040503050406030204" pitchFamily="18" charset="0"/>
                        </a:rPr>
                        <m:t>=</m:t>
                      </m:r>
                      <m:f>
                        <m:fPr>
                          <m:ctrlPr>
                            <a:rPr lang="cs-CZ" sz="2400" i="1">
                              <a:latin typeface="Cambria Math" panose="02040503050406030204" pitchFamily="18" charset="0"/>
                              <a:ea typeface="Cambria Math" panose="02040503050406030204" pitchFamily="18" charset="0"/>
                            </a:rPr>
                          </m:ctrlPr>
                        </m:fPr>
                        <m:num>
                          <m:sSub>
                            <m:sSubPr>
                              <m:ctrlPr>
                                <a:rPr lang="cs-CZ"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i="1">
                                  <a:latin typeface="Cambria Math" panose="02040503050406030204" pitchFamily="18" charset="0"/>
                                  <a:ea typeface="Cambria Math" panose="02040503050406030204" pitchFamily="18" charset="0"/>
                                </a:rPr>
                                <m:t>]</m:t>
                              </m:r>
                            </m:e>
                            <m:sub>
                              <m:r>
                                <a:rPr lang="cs-CZ" sz="2400" i="1">
                                  <a:latin typeface="Cambria Math" panose="02040503050406030204" pitchFamily="18" charset="0"/>
                                  <a:ea typeface="Cambria Math" panose="02040503050406030204" pitchFamily="18" charset="0"/>
                                </a:rPr>
                                <m:t>𝑗𝑗</m:t>
                              </m:r>
                            </m:sub>
                          </m:sSub>
                        </m:num>
                        <m:den>
                          <m:sSub>
                            <m:sSubPr>
                              <m:ctrlPr>
                                <a:rPr lang="cs-CZ" sz="2400" i="1">
                                  <a:latin typeface="Cambria Math" panose="02040503050406030204" pitchFamily="18" charset="0"/>
                                  <a:ea typeface="Cambria Math" panose="02040503050406030204" pitchFamily="18" charset="0"/>
                                </a:rPr>
                              </m:ctrlPr>
                            </m:sSubPr>
                            <m:e>
                              <m:r>
                                <a:rPr lang="cs-CZ" sz="2400" i="1">
                                  <a:latin typeface="Cambria Math" panose="02040503050406030204" pitchFamily="18" charset="0"/>
                                  <a:ea typeface="Cambria Math" panose="02040503050406030204" pitchFamily="18" charset="0"/>
                                </a:rPr>
                                <m:t>𝜎</m:t>
                              </m:r>
                            </m:e>
                            <m:sub>
                              <m:r>
                                <a:rPr lang="cs-CZ" sz="2400" i="1">
                                  <a:latin typeface="Cambria Math" panose="02040503050406030204" pitchFamily="18" charset="0"/>
                                  <a:ea typeface="Cambria Math" panose="02040503050406030204" pitchFamily="18" charset="0"/>
                                </a:rPr>
                                <m:t>𝑗𝑗</m:t>
                              </m:r>
                            </m:sub>
                          </m:sSub>
                        </m:den>
                      </m:f>
                      <m:r>
                        <a:rPr lang="cs-CZ" sz="2400" i="1">
                          <a:latin typeface="Cambria Math" panose="02040503050406030204" pitchFamily="18" charset="0"/>
                          <a:ea typeface="Cambria Math" panose="02040503050406030204" pitchFamily="18" charset="0"/>
                        </a:rPr>
                        <m:t>=1−</m:t>
                      </m:r>
                      <m:f>
                        <m:fPr>
                          <m:ctrlPr>
                            <a:rPr lang="cs-CZ" sz="2400" i="1">
                              <a:latin typeface="Cambria Math" panose="02040503050406030204" pitchFamily="18" charset="0"/>
                              <a:ea typeface="Cambria Math" panose="02040503050406030204" pitchFamily="18" charset="0"/>
                            </a:rPr>
                          </m:ctrlPr>
                        </m:fPr>
                        <m:num>
                          <m:sSub>
                            <m:sSubPr>
                              <m:ctrlPr>
                                <a:rPr lang="cs-CZ" sz="2400" i="1">
                                  <a:latin typeface="Cambria Math" panose="02040503050406030204" pitchFamily="18" charset="0"/>
                                  <a:ea typeface="Cambria Math" panose="02040503050406030204" pitchFamily="18" charset="0"/>
                                </a:rPr>
                              </m:ctrlPr>
                            </m:sSubPr>
                            <m:e>
                              <m:r>
                                <a:rPr lang="cs-CZ" sz="2400" i="1">
                                  <a:latin typeface="Cambria Math" panose="02040503050406030204" pitchFamily="18" charset="0"/>
                                  <a:ea typeface="Cambria Math" panose="02040503050406030204" pitchFamily="18" charset="0"/>
                                </a:rPr>
                                <m:t>𝜓</m:t>
                              </m:r>
                            </m:e>
                            <m:sub>
                              <m:r>
                                <a:rPr lang="cs-CZ" sz="2400" i="1">
                                  <a:latin typeface="Cambria Math" panose="02040503050406030204" pitchFamily="18" charset="0"/>
                                  <a:ea typeface="Cambria Math" panose="02040503050406030204" pitchFamily="18" charset="0"/>
                                </a:rPr>
                                <m:t>𝑗𝑗</m:t>
                              </m:r>
                            </m:sub>
                          </m:sSub>
                        </m:num>
                        <m:den>
                          <m:sSub>
                            <m:sSubPr>
                              <m:ctrlPr>
                                <a:rPr lang="cs-CZ" sz="2400" i="1">
                                  <a:latin typeface="Cambria Math" panose="02040503050406030204" pitchFamily="18" charset="0"/>
                                  <a:ea typeface="Cambria Math" panose="02040503050406030204" pitchFamily="18" charset="0"/>
                                </a:rPr>
                              </m:ctrlPr>
                            </m:sSubPr>
                            <m:e>
                              <m:r>
                                <a:rPr lang="cs-CZ" sz="2400" i="1">
                                  <a:latin typeface="Cambria Math" panose="02040503050406030204" pitchFamily="18" charset="0"/>
                                  <a:ea typeface="Cambria Math" panose="02040503050406030204" pitchFamily="18" charset="0"/>
                                </a:rPr>
                                <m:t>𝜎</m:t>
                              </m:r>
                            </m:e>
                            <m:sub>
                              <m:r>
                                <a:rPr lang="cs-CZ" sz="2400" i="1">
                                  <a:latin typeface="Cambria Math" panose="02040503050406030204" pitchFamily="18" charset="0"/>
                                  <a:ea typeface="Cambria Math" panose="02040503050406030204" pitchFamily="18" charset="0"/>
                                </a:rPr>
                                <m:t>𝑗𝑗</m:t>
                              </m:r>
                            </m:sub>
                          </m:sSub>
                        </m:den>
                      </m:f>
                    </m:oMath>
                  </m:oMathPara>
                </a14:m>
                <a:endParaRPr lang="cs-CZ" sz="2400" dirty="0">
                  <a:ea typeface="Cambria Math" panose="02040503050406030204" pitchFamily="18" charset="0"/>
                </a:endParaRPr>
              </a:p>
              <a:p>
                <a:pPr marL="0" indent="0" algn="ctr">
                  <a:buNone/>
                </a:pPr>
                <a:endParaRPr lang="cs-CZ" sz="2400" dirty="0">
                  <a:ea typeface="Cambria Math" panose="02040503050406030204" pitchFamily="18" charset="0"/>
                </a:endParaRPr>
              </a:p>
              <a:p>
                <a:pPr marL="0" indent="0">
                  <a:buNone/>
                </a:pPr>
                <a:r>
                  <a:rPr lang="cs-CZ" sz="2400" dirty="0">
                    <a:ea typeface="Cambria Math" panose="02040503050406030204" pitchFamily="18" charset="0"/>
                  </a:rPr>
                  <a:t>...that is, the sum of squares of row </a:t>
                </a:r>
                <a:r>
                  <a:rPr lang="cs-CZ" sz="2400" i="1" dirty="0">
                    <a:ea typeface="Cambria Math" panose="02040503050406030204" pitchFamily="18" charset="0"/>
                  </a:rPr>
                  <a:t>j</a:t>
                </a:r>
                <a:r>
                  <a:rPr lang="cs-CZ" sz="2400" dirty="0">
                    <a:ea typeface="Cambria Math" panose="02040503050406030204" pitchFamily="18" charset="0"/>
                  </a:rPr>
                  <a:t> of </a:t>
                </a:r>
                <a14:m>
                  <m:oMath xmlns:m="http://schemas.openxmlformats.org/officeDocument/2006/math">
                    <m:r>
                      <a:rPr lang="en-US" sz="2400" b="1" i="1">
                        <a:latin typeface="Cambria Math" panose="02040503050406030204" pitchFamily="18" charset="0"/>
                        <a:ea typeface="Cambria Math" panose="02040503050406030204" pitchFamily="18" charset="0"/>
                      </a:rPr>
                      <m:t>𝚲</m:t>
                    </m:r>
                  </m:oMath>
                </a14:m>
                <a:r>
                  <a:rPr lang="cs-CZ" sz="2400" dirty="0">
                    <a:ea typeface="Cambria Math" panose="02040503050406030204" pitchFamily="18" charset="0"/>
                  </a:rPr>
                  <a:t> divided by the variance of the </a:t>
                </a:r>
                <a:r>
                  <a:rPr lang="cs-CZ" sz="2400" i="1" dirty="0">
                    <a:ea typeface="Cambria Math" panose="02040503050406030204" pitchFamily="18" charset="0"/>
                  </a:rPr>
                  <a:t>j</a:t>
                </a:r>
                <a:r>
                  <a:rPr lang="cs-CZ" sz="2400" dirty="0">
                    <a:ea typeface="Cambria Math" panose="02040503050406030204" pitchFamily="18" charset="0"/>
                  </a:rPr>
                  <a:t>-th MV. </a:t>
                </a:r>
                <a:endParaRPr lang="en-US" sz="2400" dirty="0">
                  <a:ea typeface="Cambria Math" panose="02040503050406030204" pitchFamily="18" charset="0"/>
                </a:endParaRPr>
              </a:p>
              <a:p>
                <a:pPr marL="0" indent="0" algn="ctr">
                  <a:buNone/>
                </a:pPr>
                <a:endParaRPr lang="en-US" sz="2400" dirty="0"/>
              </a:p>
              <a:p>
                <a:pPr marL="0" indent="0">
                  <a:buNone/>
                </a:pPr>
                <a:endParaRPr lang="en-US" sz="2400" dirty="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9581"/>
              </a:xfrm>
              <a:blipFill>
                <a:blip r:embed="rId2"/>
                <a:stretch>
                  <a:fillRect l="-928" t="-2222" b="-1176"/>
                </a:stretch>
              </a:blipFill>
            </p:spPr>
            <p:txBody>
              <a:bodyPr/>
              <a:lstStyle/>
              <a:p>
                <a:r>
                  <a:rPr lang="en-US">
                    <a:noFill/>
                  </a:rPr>
                  <a:t> </a:t>
                </a:r>
              </a:p>
            </p:txBody>
          </p:sp>
        </mc:Fallback>
      </mc:AlternateContent>
    </p:spTree>
    <p:extLst>
      <p:ext uri="{BB962C8B-B14F-4D97-AF65-F5344CB8AC3E}">
        <p14:creationId xmlns:p14="http://schemas.microsoft.com/office/powerpoint/2010/main" val="3467056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cs-CZ" dirty="0"/>
              <a:t>Homework!</a:t>
            </a:r>
            <a:endParaRPr lang="en-US" dirty="0"/>
          </a:p>
        </p:txBody>
      </p:sp>
      <p:sp>
        <p:nvSpPr>
          <p:cNvPr id="3" name="Subtitle 2"/>
          <p:cNvSpPr>
            <a:spLocks noGrp="1"/>
          </p:cNvSpPr>
          <p:nvPr>
            <p:ph idx="1"/>
          </p:nvPr>
        </p:nvSpPr>
        <p:spPr/>
        <p:txBody>
          <a:bodyPr/>
          <a:lstStyle/>
          <a:p>
            <a:r>
              <a:rPr lang="cs-CZ" dirty="0"/>
              <a:t>Homework assignment 1 will be </a:t>
            </a:r>
            <a:r>
              <a:rPr lang="cs-CZ"/>
              <a:t>out this week</a:t>
            </a:r>
            <a:endParaRPr lang="cs-CZ" dirty="0"/>
          </a:p>
          <a:p>
            <a:endParaRPr lang="cs-CZ" dirty="0"/>
          </a:p>
          <a:p>
            <a:r>
              <a:rPr lang="cs-CZ" dirty="0"/>
              <a:t>I</a:t>
            </a:r>
            <a:r>
              <a:rPr lang="en-US" dirty="0"/>
              <a:t>’ll send you an email, along with the deadline</a:t>
            </a:r>
          </a:p>
          <a:p>
            <a:endParaRPr lang="en-US" dirty="0"/>
          </a:p>
        </p:txBody>
      </p:sp>
    </p:spTree>
    <p:extLst>
      <p:ext uri="{BB962C8B-B14F-4D97-AF65-F5344CB8AC3E}">
        <p14:creationId xmlns:p14="http://schemas.microsoft.com/office/powerpoint/2010/main" val="97078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Correlation structure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59581"/>
              </a:xfrm>
            </p:spPr>
            <p:txBody>
              <a:bodyPr>
                <a:normAutofit/>
              </a:bodyPr>
              <a:lstStyle/>
              <a:p>
                <a:r>
                  <a:rPr lang="en-US" sz="2400" dirty="0"/>
                  <a:t>In the </a:t>
                </a:r>
                <a:r>
                  <a:rPr lang="en-US" sz="2400" b="1" dirty="0"/>
                  <a:t>covariance structure</a:t>
                </a:r>
                <a:r>
                  <a:rPr lang="en-US" sz="2400" dirty="0"/>
                  <a:t>, factor loadings are regression coefficients (weights) that represent the linear effect of an LV on a particular MV. The latent factor acts like an independent variable, and the MV acts like a dependent variable. </a:t>
                </a:r>
              </a:p>
              <a:p>
                <a:endParaRPr lang="en-US" sz="2400" dirty="0"/>
              </a:p>
              <a:p>
                <a:r>
                  <a:rPr lang="en-US" sz="2400" dirty="0"/>
                  <a:t>We have seen that the common factor covariance matrix </a:t>
                </a:r>
                <a:r>
                  <a:rPr lang="cs-CZ" sz="2400" dirty="0"/>
                  <a:t>(</a:t>
                </a:r>
                <a14:m>
                  <m:oMath xmlns:m="http://schemas.openxmlformats.org/officeDocument/2006/math">
                    <m:r>
                      <a:rPr lang="en-US" sz="2400" b="1" i="1">
                        <a:latin typeface="Cambria Math" panose="02040503050406030204" pitchFamily="18" charset="0"/>
                        <a:ea typeface="Cambria Math" panose="02040503050406030204" pitchFamily="18" charset="0"/>
                      </a:rPr>
                      <m:t>𝚽</m:t>
                    </m:r>
                  </m:oMath>
                </a14:m>
                <a:r>
                  <a:rPr lang="cs-CZ" sz="2400" dirty="0"/>
                  <a:t>) </a:t>
                </a:r>
                <a:r>
                  <a:rPr lang="en-US" sz="2400" dirty="0"/>
                  <a:t>is standardized to have units on the diagonals (= the variance of the LVs is set to 1). As such, the common factor covariances (off-diagonal elements) are, in fact, correlations. </a:t>
                </a:r>
              </a:p>
              <a:p>
                <a:endParaRPr lang="en-US" sz="2400" dirty="0"/>
              </a:p>
              <a:p>
                <a:r>
                  <a:rPr lang="en-US" sz="2400" dirty="0"/>
                  <a:t>Sometimes (well, a LOT of times) it is useful to standardize the manifest variables as well – so that the factor loadings are </a:t>
                </a:r>
                <a:r>
                  <a:rPr lang="en-US" sz="2400" b="1" dirty="0"/>
                  <a:t>standardized </a:t>
                </a:r>
                <a:r>
                  <a:rPr lang="en-US" sz="2400" dirty="0"/>
                  <a:t>regression coefficients, and that we are working with a </a:t>
                </a:r>
                <a:r>
                  <a:rPr lang="en-US" sz="2400" b="1" dirty="0"/>
                  <a:t>correlation matrix </a:t>
                </a:r>
                <a:r>
                  <a:rPr lang="en-US" sz="2400" dirty="0"/>
                  <a:t>of MVs rather than a covariance matrix. </a:t>
                </a:r>
              </a:p>
              <a:p>
                <a:pPr marL="0" indent="0">
                  <a:buNone/>
                </a:pPr>
                <a:endParaRPr lang="en-US" sz="2400" dirty="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9581"/>
              </a:xfrm>
              <a:blipFill>
                <a:blip r:embed="rId2"/>
                <a:stretch>
                  <a:fillRect l="-812" t="-1830" r="-290" b="-523"/>
                </a:stretch>
              </a:blipFill>
            </p:spPr>
            <p:txBody>
              <a:bodyPr/>
              <a:lstStyle/>
              <a:p>
                <a:r>
                  <a:rPr lang="en-US">
                    <a:noFill/>
                  </a:rPr>
                  <a:t> </a:t>
                </a:r>
              </a:p>
            </p:txBody>
          </p:sp>
        </mc:Fallback>
      </mc:AlternateContent>
    </p:spTree>
    <p:extLst>
      <p:ext uri="{BB962C8B-B14F-4D97-AF65-F5344CB8AC3E}">
        <p14:creationId xmlns:p14="http://schemas.microsoft.com/office/powerpoint/2010/main" val="2396708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Correlation structure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59581"/>
              </a:xfrm>
            </p:spPr>
            <p:txBody>
              <a:bodyPr>
                <a:normAutofit/>
              </a:bodyPr>
              <a:lstStyle/>
              <a:p>
                <a:r>
                  <a:rPr lang="en-US" sz="2400" dirty="0"/>
                  <a:t>How do we convert a covariance matrix (say, </a:t>
                </a:r>
                <a14:m>
                  <m:oMath xmlns:m="http://schemas.openxmlformats.org/officeDocument/2006/math">
                    <m:r>
                      <a:rPr lang="en-US" sz="2400" b="1" i="1">
                        <a:latin typeface="Cambria Math" panose="02040503050406030204" pitchFamily="18" charset="0"/>
                        <a:ea typeface="Cambria Math" panose="02040503050406030204" pitchFamily="18" charset="0"/>
                      </a:rPr>
                      <m:t>𝚺</m:t>
                    </m:r>
                  </m:oMath>
                </a14:m>
                <a:r>
                  <a:rPr lang="en-US" sz="2400" dirty="0"/>
                  <a:t>) into a correlation matrix (say, </a:t>
                </a:r>
                <a:r>
                  <a:rPr lang="en-US" sz="2400" b="1" dirty="0"/>
                  <a:t>P</a:t>
                </a:r>
                <a:r>
                  <a:rPr lang="en-US" sz="2400" dirty="0"/>
                  <a:t>)?</a:t>
                </a:r>
              </a:p>
              <a:p>
                <a:endParaRPr lang="en-US" sz="2400" dirty="0"/>
              </a:p>
              <a:p>
                <a:r>
                  <a:rPr lang="en-US" sz="2400" dirty="0"/>
                  <a:t>Let’s create a diagonal matrix </a:t>
                </a:r>
                <a:r>
                  <a:rPr lang="en-US" sz="2400" b="1" i="1" dirty="0"/>
                  <a:t>D</a:t>
                </a:r>
                <a:r>
                  <a:rPr lang="el-GR" sz="2400" baseline="-25000" dirty="0"/>
                  <a:t>σ</a:t>
                </a:r>
                <a:r>
                  <a:rPr lang="en-US" sz="2400" dirty="0"/>
                  <a:t> which contains the diagonal elements of </a:t>
                </a:r>
                <a14:m>
                  <m:oMath xmlns:m="http://schemas.openxmlformats.org/officeDocument/2006/math">
                    <m:r>
                      <a:rPr lang="en-US" sz="2400" b="1" i="1">
                        <a:latin typeface="Cambria Math" panose="02040503050406030204" pitchFamily="18" charset="0"/>
                        <a:ea typeface="Cambria Math" panose="02040503050406030204" pitchFamily="18" charset="0"/>
                      </a:rPr>
                      <m:t>𝚺</m:t>
                    </m:r>
                  </m:oMath>
                </a14:m>
                <a:r>
                  <a:rPr lang="en-US" sz="2400" dirty="0"/>
                  <a:t>:</a:t>
                </a:r>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1" i="1" smtClean="0">
                              <a:latin typeface="Cambria Math" panose="02040503050406030204" pitchFamily="18" charset="0"/>
                            </a:rPr>
                            <m:t>𝑫</m:t>
                          </m:r>
                        </m:e>
                        <m:sub>
                          <m:r>
                            <a:rPr lang="en-US" sz="2400" i="1" smtClean="0">
                              <a:latin typeface="Cambria Math" panose="02040503050406030204" pitchFamily="18" charset="0"/>
                              <a:ea typeface="Cambria Math" panose="02040503050406030204" pitchFamily="18" charset="0"/>
                            </a:rPr>
                            <m:t>𝜎</m:t>
                          </m:r>
                        </m:sub>
                      </m:sSub>
                      <m:r>
                        <a:rPr lang="en-US" sz="2400" b="0" i="1" smtClean="0">
                          <a:latin typeface="Cambria Math" panose="02040503050406030204" pitchFamily="18" charset="0"/>
                        </a:rPr>
                        <m:t>=</m:t>
                      </m:r>
                      <m:r>
                        <m:rPr>
                          <m:sty m:val="p"/>
                        </m:rPr>
                        <a:rPr lang="en-US" sz="2400" b="0" i="0" smtClean="0">
                          <a:latin typeface="Cambria Math" panose="02040503050406030204" pitchFamily="18" charset="0"/>
                        </a:rPr>
                        <m:t>Diag</m:t>
                      </m:r>
                      <m:r>
                        <a:rPr lang="en-US" sz="2400" b="0" i="0" smtClean="0">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𝚺</m:t>
                      </m:r>
                      <m:r>
                        <a:rPr lang="en-US" sz="2400" b="0" i="0" smtClean="0">
                          <a:latin typeface="Cambria Math" panose="02040503050406030204" pitchFamily="18" charset="0"/>
                        </a:rPr>
                        <m:t>]</m:t>
                      </m:r>
                    </m:oMath>
                  </m:oMathPara>
                </a14:m>
                <a:endParaRPr lang="en-US" sz="2400" dirty="0"/>
              </a:p>
              <a:p>
                <a:pPr marL="0" indent="0">
                  <a:buNone/>
                </a:pPr>
                <a:endParaRPr lang="en-US" sz="2400" dirty="0"/>
              </a:p>
              <a:p>
                <a:pPr marL="0" indent="0">
                  <a:buNone/>
                </a:pPr>
                <a:r>
                  <a:rPr lang="en-US" sz="2400" dirty="0"/>
                  <a:t>…the diagonal elements of </a:t>
                </a:r>
                <a:r>
                  <a:rPr lang="en-US" sz="2400" b="1" i="1" dirty="0"/>
                  <a:t>D</a:t>
                </a:r>
                <a:r>
                  <a:rPr lang="el-GR" sz="2400" baseline="-25000" dirty="0"/>
                  <a:t>σ</a:t>
                </a:r>
                <a:r>
                  <a:rPr lang="en-US" sz="2400" dirty="0"/>
                  <a:t> are the variances of the manifest variables.</a:t>
                </a:r>
              </a:p>
              <a:p>
                <a:pPr marL="0" indent="0">
                  <a:buNone/>
                </a:pPr>
                <a:endParaRPr lang="en-US" sz="2400" dirty="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9581"/>
              </a:xfrm>
              <a:blipFill>
                <a:blip r:embed="rId2"/>
                <a:stretch>
                  <a:fillRect l="-928" t="-1830"/>
                </a:stretch>
              </a:blipFill>
            </p:spPr>
            <p:txBody>
              <a:bodyPr/>
              <a:lstStyle/>
              <a:p>
                <a:r>
                  <a:rPr lang="en-US">
                    <a:noFill/>
                  </a:rPr>
                  <a:t> </a:t>
                </a:r>
              </a:p>
            </p:txBody>
          </p:sp>
        </mc:Fallback>
      </mc:AlternateContent>
    </p:spTree>
    <p:extLst>
      <p:ext uri="{BB962C8B-B14F-4D97-AF65-F5344CB8AC3E}">
        <p14:creationId xmlns:p14="http://schemas.microsoft.com/office/powerpoint/2010/main" val="1690230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Correlation structure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59581"/>
              </a:xfrm>
            </p:spPr>
            <p:txBody>
              <a:bodyPr>
                <a:normAutofit/>
              </a:bodyPr>
              <a:lstStyle/>
              <a:p>
                <a:r>
                  <a:rPr lang="en-US" sz="2400" dirty="0"/>
                  <a:t>If we would want to transform these into standard deviations of the MVs, we would have to take the square root of each element. We’ll go a little further and define a new diagonal matrix </a:t>
                </a:r>
                <a:r>
                  <a:rPr lang="en-US" sz="2400" b="1" i="1" dirty="0"/>
                  <a:t>D</a:t>
                </a:r>
                <a:r>
                  <a:rPr lang="el-GR" sz="2400" baseline="-25000" dirty="0"/>
                  <a:t>σ</a:t>
                </a:r>
                <a:r>
                  <a:rPr lang="en-US" sz="2400" baseline="30000" dirty="0"/>
                  <a:t>-1/2</a:t>
                </a:r>
                <a:r>
                  <a:rPr lang="en-US" sz="2400" dirty="0"/>
                  <a:t> which contains the reciprocals of standard deviations of the elements in </a:t>
                </a:r>
                <a:r>
                  <a:rPr lang="en-US" sz="2400" b="1" i="1" dirty="0"/>
                  <a:t>D</a:t>
                </a:r>
                <a:r>
                  <a:rPr lang="el-GR" sz="2400" baseline="-25000" dirty="0"/>
                  <a:t>σ</a:t>
                </a:r>
                <a:endParaRPr lang="en-US" sz="2400" baseline="-25000" dirty="0"/>
              </a:p>
              <a:p>
                <a:endParaRPr lang="en-US" sz="2400" baseline="-25000" dirty="0"/>
              </a:p>
              <a:p>
                <a:r>
                  <a:rPr lang="en-US" sz="2400" dirty="0"/>
                  <a:t>The manifest variable covariance matrix </a:t>
                </a:r>
                <a14:m>
                  <m:oMath xmlns:m="http://schemas.openxmlformats.org/officeDocument/2006/math">
                    <m:r>
                      <a:rPr lang="en-US" sz="2400" b="1" i="1">
                        <a:latin typeface="Cambria Math" panose="02040503050406030204" pitchFamily="18" charset="0"/>
                        <a:ea typeface="Cambria Math" panose="02040503050406030204" pitchFamily="18" charset="0"/>
                      </a:rPr>
                      <m:t>𝚺</m:t>
                    </m:r>
                  </m:oMath>
                </a14:m>
                <a:r>
                  <a:rPr lang="en-US" sz="2400" dirty="0"/>
                  <a:t> can be transformed into a manifest variable correlation matrix </a:t>
                </a:r>
                <a:r>
                  <a:rPr lang="en-US" sz="2400" b="1" dirty="0"/>
                  <a:t>P</a:t>
                </a:r>
                <a:r>
                  <a:rPr lang="en-US" sz="2400" dirty="0"/>
                  <a:t> in the following way:</a:t>
                </a:r>
              </a:p>
              <a:p>
                <a:endParaRPr lang="en-US" sz="2400" dirty="0"/>
              </a:p>
              <a:p>
                <a:pPr marL="0" indent="0">
                  <a:buNone/>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𝐏</m:t>
                      </m:r>
                      <m:r>
                        <a:rPr lang="en-US" sz="2400" b="1" i="0" smtClean="0">
                          <a:latin typeface="Cambria Math" panose="02040503050406030204" pitchFamily="18" charset="0"/>
                        </a:rPr>
                        <m:t>= </m:t>
                      </m:r>
                      <m:sSubSup>
                        <m:sSubSupPr>
                          <m:ctrlPr>
                            <a:rPr lang="en-US" sz="2400" b="1" i="1" smtClean="0">
                              <a:latin typeface="Cambria Math" panose="02040503050406030204" pitchFamily="18" charset="0"/>
                            </a:rPr>
                          </m:ctrlPr>
                        </m:sSubSupPr>
                        <m:e>
                          <m:r>
                            <a:rPr lang="en-US" sz="2400" b="1" i="0" smtClean="0">
                              <a:latin typeface="Cambria Math" panose="02040503050406030204" pitchFamily="18" charset="0"/>
                            </a:rPr>
                            <m:t>𝐃</m:t>
                          </m:r>
                        </m:e>
                        <m:sub>
                          <m:r>
                            <m:rPr>
                              <m:sty m:val="p"/>
                            </m:rPr>
                            <a:rPr lang="el-GR" sz="2400" smtClean="0">
                              <a:latin typeface="Cambria Math" panose="02040503050406030204" pitchFamily="18" charset="0"/>
                              <a:ea typeface="Cambria Math" panose="02040503050406030204" pitchFamily="18" charset="0"/>
                            </a:rPr>
                            <m:t>σ</m:t>
                          </m:r>
                        </m:sub>
                        <m:sup>
                          <m:r>
                            <a:rPr lang="en-US" sz="2400" b="0" i="0" smtClean="0">
                              <a:latin typeface="Cambria Math" panose="02040503050406030204" pitchFamily="18" charset="0"/>
                            </a:rPr>
                            <m:t>−1/2</m:t>
                          </m:r>
                        </m:sup>
                      </m:sSubSup>
                      <m:r>
                        <a:rPr lang="en-US" sz="2400" b="1" smtClean="0">
                          <a:latin typeface="Cambria Math" panose="02040503050406030204" pitchFamily="18" charset="0"/>
                          <a:ea typeface="Cambria Math" panose="02040503050406030204" pitchFamily="18" charset="0"/>
                        </a:rPr>
                        <m:t>𝚺</m:t>
                      </m:r>
                      <m:sSubSup>
                        <m:sSubSupPr>
                          <m:ctrlPr>
                            <a:rPr lang="en-US" sz="2400" b="1" i="1">
                              <a:latin typeface="Cambria Math" panose="02040503050406030204" pitchFamily="18" charset="0"/>
                            </a:rPr>
                          </m:ctrlPr>
                        </m:sSubSupPr>
                        <m:e>
                          <m:r>
                            <a:rPr lang="en-US" sz="2400" b="1">
                              <a:latin typeface="Cambria Math" panose="02040503050406030204" pitchFamily="18" charset="0"/>
                            </a:rPr>
                            <m:t>𝐃</m:t>
                          </m:r>
                        </m:e>
                        <m:sub>
                          <m:r>
                            <m:rPr>
                              <m:sty m:val="p"/>
                            </m:rPr>
                            <a:rPr lang="el-GR" sz="2400">
                              <a:latin typeface="Cambria Math" panose="02040503050406030204" pitchFamily="18" charset="0"/>
                              <a:ea typeface="Cambria Math" panose="02040503050406030204" pitchFamily="18" charset="0"/>
                            </a:rPr>
                            <m:t>σ</m:t>
                          </m:r>
                        </m:sub>
                        <m:sup>
                          <m:r>
                            <a:rPr lang="en-US" sz="2400">
                              <a:latin typeface="Cambria Math" panose="02040503050406030204" pitchFamily="18" charset="0"/>
                            </a:rPr>
                            <m:t>−1/2</m:t>
                          </m:r>
                        </m:sup>
                      </m:sSubSup>
                    </m:oMath>
                  </m:oMathPara>
                </a14:m>
                <a:endParaRPr lang="en-US" sz="2400" b="1" dirty="0"/>
              </a:p>
              <a:p>
                <a:pPr marL="0" indent="0">
                  <a:buNone/>
                </a:pPr>
                <a:endParaRPr lang="en-US" sz="2400" dirty="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9581"/>
              </a:xfrm>
              <a:blipFill>
                <a:blip r:embed="rId2"/>
                <a:stretch>
                  <a:fillRect l="-812" t="-1830"/>
                </a:stretch>
              </a:blipFill>
            </p:spPr>
            <p:txBody>
              <a:bodyPr/>
              <a:lstStyle/>
              <a:p>
                <a:r>
                  <a:rPr lang="en-US">
                    <a:noFill/>
                  </a:rPr>
                  <a:t> </a:t>
                </a:r>
              </a:p>
            </p:txBody>
          </p:sp>
        </mc:Fallback>
      </mc:AlternateContent>
    </p:spTree>
    <p:extLst>
      <p:ext uri="{BB962C8B-B14F-4D97-AF65-F5344CB8AC3E}">
        <p14:creationId xmlns:p14="http://schemas.microsoft.com/office/powerpoint/2010/main" val="1323138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Correlation structure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59581"/>
              </a:xfrm>
            </p:spPr>
            <p:txBody>
              <a:bodyPr>
                <a:normAutofit/>
              </a:bodyPr>
              <a:lstStyle/>
              <a:p>
                <a:r>
                  <a:rPr lang="en-US" sz="2400" dirty="0"/>
                  <a:t>For example:</a:t>
                </a:r>
                <a:endParaRPr lang="en-US" sz="2400" b="1" dirty="0"/>
              </a:p>
              <a:p>
                <a:pPr marL="0" indent="0">
                  <a:buNone/>
                </a:pPr>
                <a14:m>
                  <m:oMathPara xmlns:m="http://schemas.openxmlformats.org/officeDocument/2006/math">
                    <m:oMathParaPr>
                      <m:jc m:val="center"/>
                    </m:oMathParaPr>
                    <m:oMath xmlns:m="http://schemas.openxmlformats.org/officeDocument/2006/math">
                      <m:r>
                        <a:rPr lang="en-US" sz="2400" b="1" i="0" smtClean="0">
                          <a:latin typeface="Cambria Math" panose="02040503050406030204" pitchFamily="18" charset="0"/>
                        </a:rPr>
                        <m:t>𝐏</m:t>
                      </m:r>
                      <m:r>
                        <a:rPr lang="en-US" sz="2400" b="1" i="0" smtClean="0">
                          <a:latin typeface="Cambria Math" panose="02040503050406030204" pitchFamily="18" charset="0"/>
                        </a:rPr>
                        <m:t>= </m:t>
                      </m:r>
                      <m:d>
                        <m:dPr>
                          <m:begChr m:val="["/>
                          <m:endChr m:val="]"/>
                          <m:ctrlPr>
                            <a:rPr lang="en-US" sz="2400" b="1" i="1" smtClean="0">
                              <a:latin typeface="Cambria Math" panose="02040503050406030204" pitchFamily="18" charset="0"/>
                            </a:rPr>
                          </m:ctrlPr>
                        </m:dPr>
                        <m:e>
                          <m:m>
                            <m:mPr>
                              <m:mcs>
                                <m:mc>
                                  <m:mcPr>
                                    <m:count m:val="3"/>
                                    <m:mcJc m:val="center"/>
                                  </m:mcPr>
                                </m:mc>
                              </m:mcs>
                              <m:ctrlPr>
                                <a:rPr lang="en-US" sz="2400" i="1" smtClean="0">
                                  <a:latin typeface="Cambria Math" panose="02040503050406030204" pitchFamily="18" charset="0"/>
                                </a:rPr>
                              </m:ctrlPr>
                            </m:mPr>
                            <m:mr>
                              <m:e>
                                <m:r>
                                  <m:rPr>
                                    <m:brk m:alnAt="7"/>
                                  </m:rPr>
                                  <a:rPr lang="en-US" sz="2400" b="0" i="0" smtClean="0">
                                    <a:latin typeface="Cambria Math" panose="02040503050406030204" pitchFamily="18" charset="0"/>
                                  </a:rPr>
                                  <m:t>1</m:t>
                                </m:r>
                              </m:e>
                              <m:e>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rPr>
                                      <m:t>12</m:t>
                                    </m:r>
                                  </m:sub>
                                </m:sSub>
                              </m:e>
                              <m:e>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rPr>
                                      <m:t>13</m:t>
                                    </m:r>
                                  </m:sub>
                                </m:sSub>
                              </m:e>
                            </m:mr>
                            <m:mr>
                              <m:e>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rPr>
                                      <m:t>21</m:t>
                                    </m:r>
                                  </m:sub>
                                </m:sSub>
                              </m:e>
                              <m:e>
                                <m:r>
                                  <a:rPr lang="en-US" sz="2400" b="0" i="1" smtClean="0">
                                    <a:latin typeface="Cambria Math" panose="02040503050406030204" pitchFamily="18" charset="0"/>
                                  </a:rPr>
                                  <m:t>1</m:t>
                                </m:r>
                              </m:e>
                              <m:e>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rPr>
                                      <m:t>23</m:t>
                                    </m:r>
                                  </m:sub>
                                </m:sSub>
                              </m:e>
                            </m:mr>
                            <m:mr>
                              <m:e>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rPr>
                                      <m:t>31</m:t>
                                    </m:r>
                                  </m:sub>
                                </m:sSub>
                              </m:e>
                              <m:e>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rPr>
                                      <m:t>32</m:t>
                                    </m:r>
                                  </m:sub>
                                </m:sSub>
                              </m:e>
                              <m:e>
                                <m:r>
                                  <a:rPr lang="en-US" sz="2400" b="0" i="1" smtClean="0">
                                    <a:latin typeface="Cambria Math" panose="02040503050406030204" pitchFamily="18" charset="0"/>
                                  </a:rPr>
                                  <m:t>1</m:t>
                                </m:r>
                              </m:e>
                            </m:mr>
                          </m:m>
                        </m:e>
                      </m:d>
                    </m:oMath>
                  </m:oMathPara>
                </a14:m>
                <a:endParaRPr lang="en-US" sz="2400" b="1" dirty="0"/>
              </a:p>
              <a:p>
                <a:pPr marL="0" indent="0">
                  <a:buNone/>
                </a:pPr>
                <a:endParaRPr lang="en-US" sz="2400" b="1" dirty="0"/>
              </a:p>
              <a:p>
                <a:pPr marL="0" indent="0">
                  <a:buNone/>
                </a:pPr>
                <a14:m>
                  <m:oMathPara xmlns:m="http://schemas.openxmlformats.org/officeDocument/2006/math">
                    <m:oMathParaPr>
                      <m:jc m:val="center"/>
                    </m:oMathParaPr>
                    <m:oMath xmlns:m="http://schemas.openxmlformats.org/officeDocument/2006/math">
                      <m:r>
                        <a:rPr lang="en-US" sz="2400" b="0" i="0"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m>
                            <m:mPr>
                              <m:mcs>
                                <m:mc>
                                  <m:mcPr>
                                    <m:count m:val="3"/>
                                    <m:mcJc m:val="center"/>
                                  </m:mcPr>
                                </m:mc>
                              </m:mcs>
                              <m:ctrlPr>
                                <a:rPr lang="en-US" sz="2400" b="0" i="1" smtClean="0">
                                  <a:latin typeface="Cambria Math" panose="02040503050406030204" pitchFamily="18" charset="0"/>
                                </a:rPr>
                              </m:ctrlPr>
                            </m:mPr>
                            <m:mr>
                              <m:e>
                                <m:f>
                                  <m:fPr>
                                    <m:ctrlPr>
                                      <a:rPr lang="en-US" sz="2400" b="0" i="1" smtClean="0">
                                        <a:latin typeface="Cambria Math" panose="02040503050406030204" pitchFamily="18" charset="0"/>
                                      </a:rPr>
                                    </m:ctrlPr>
                                  </m:fPr>
                                  <m:num>
                                    <m:r>
                                      <a:rPr lang="en-US" sz="2400" b="0" i="0" smtClean="0">
                                        <a:latin typeface="Cambria Math" panose="02040503050406030204" pitchFamily="18" charset="0"/>
                                      </a:rPr>
                                      <m:t>1</m:t>
                                    </m:r>
                                  </m:num>
                                  <m:den>
                                    <m:rad>
                                      <m:radPr>
                                        <m:degHide m:val="on"/>
                                        <m:ctrlPr>
                                          <a:rPr lang="en-US" sz="2400" b="0" i="1" smtClean="0">
                                            <a:latin typeface="Cambria Math" panose="02040503050406030204" pitchFamily="18" charset="0"/>
                                          </a:rPr>
                                        </m:ctrlPr>
                                      </m:radPr>
                                      <m:deg/>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rPr>
                                              <m:t>11</m:t>
                                            </m:r>
                                          </m:sub>
                                        </m:sSub>
                                      </m:e>
                                    </m:rad>
                                  </m:den>
                                </m:f>
                              </m:e>
                              <m:e>
                                <m:r>
                                  <a:rPr lang="en-US" sz="2400" b="0" i="1" smtClean="0">
                                    <a:latin typeface="Cambria Math" panose="02040503050406030204" pitchFamily="18" charset="0"/>
                                  </a:rPr>
                                  <m:t>0</m:t>
                                </m:r>
                              </m:e>
                              <m:e>
                                <m:r>
                                  <a:rPr lang="en-US" sz="2400" b="0" i="1" smtClean="0">
                                    <a:latin typeface="Cambria Math" panose="02040503050406030204" pitchFamily="18" charset="0"/>
                                  </a:rPr>
                                  <m:t>0</m:t>
                                </m:r>
                              </m:e>
                            </m:mr>
                            <m:mr>
                              <m:e>
                                <m:r>
                                  <a:rPr lang="en-US" sz="2400" b="0" i="1" smtClean="0">
                                    <a:latin typeface="Cambria Math" panose="02040503050406030204" pitchFamily="18" charset="0"/>
                                  </a:rPr>
                                  <m:t>0</m:t>
                                </m:r>
                              </m:e>
                              <m:e>
                                <m:f>
                                  <m:fPr>
                                    <m:ctrlPr>
                                      <a:rPr lang="en-US" sz="2400" i="1">
                                        <a:latin typeface="Cambria Math" panose="02040503050406030204" pitchFamily="18" charset="0"/>
                                      </a:rPr>
                                    </m:ctrlPr>
                                  </m:fPr>
                                  <m:num>
                                    <m:r>
                                      <a:rPr lang="en-US" sz="2400">
                                        <a:latin typeface="Cambria Math" panose="02040503050406030204" pitchFamily="18" charset="0"/>
                                      </a:rPr>
                                      <m:t>1</m:t>
                                    </m:r>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22</m:t>
                                            </m:r>
                                          </m:sub>
                                        </m:sSub>
                                      </m:e>
                                    </m:rad>
                                  </m:den>
                                </m:f>
                              </m:e>
                              <m:e>
                                <m:r>
                                  <a:rPr lang="en-US" sz="2400" b="0" i="1" smtClean="0">
                                    <a:latin typeface="Cambria Math" panose="02040503050406030204" pitchFamily="18" charset="0"/>
                                  </a:rPr>
                                  <m:t>0</m:t>
                                </m:r>
                              </m:e>
                            </m:mr>
                            <m:mr>
                              <m:e>
                                <m:r>
                                  <a:rPr lang="en-US" sz="2400" b="0" i="1" smtClean="0">
                                    <a:latin typeface="Cambria Math" panose="02040503050406030204" pitchFamily="18" charset="0"/>
                                  </a:rPr>
                                  <m:t>0</m:t>
                                </m:r>
                              </m:e>
                              <m:e>
                                <m:r>
                                  <a:rPr lang="en-US" sz="2400" b="0" i="1" smtClean="0">
                                    <a:latin typeface="Cambria Math" panose="02040503050406030204" pitchFamily="18" charset="0"/>
                                  </a:rPr>
                                  <m:t>0</m:t>
                                </m:r>
                              </m:e>
                              <m:e>
                                <m:f>
                                  <m:fPr>
                                    <m:ctrlPr>
                                      <a:rPr lang="en-US" sz="2400" i="1">
                                        <a:latin typeface="Cambria Math" panose="02040503050406030204" pitchFamily="18" charset="0"/>
                                      </a:rPr>
                                    </m:ctrlPr>
                                  </m:fPr>
                                  <m:num>
                                    <m:r>
                                      <a:rPr lang="en-US" sz="2400">
                                        <a:latin typeface="Cambria Math" panose="02040503050406030204" pitchFamily="18" charset="0"/>
                                      </a:rPr>
                                      <m:t>1</m:t>
                                    </m:r>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33</m:t>
                                            </m:r>
                                          </m:sub>
                                        </m:sSub>
                                      </m:e>
                                    </m:rad>
                                  </m:den>
                                </m:f>
                              </m:e>
                            </m:mr>
                          </m:m>
                        </m:e>
                      </m:d>
                      <m:d>
                        <m:dPr>
                          <m:begChr m:val="["/>
                          <m:endChr m:val="]"/>
                          <m:ctrlPr>
                            <a:rPr lang="en-US" sz="2400" b="0" i="1" smtClean="0">
                              <a:latin typeface="Cambria Math" panose="02040503050406030204" pitchFamily="18" charset="0"/>
                            </a:rPr>
                          </m:ctrlPr>
                        </m:dPr>
                        <m:e>
                          <m:m>
                            <m:mPr>
                              <m:mcs>
                                <m:mc>
                                  <m:mcPr>
                                    <m:count m:val="3"/>
                                    <m:mcJc m:val="center"/>
                                  </m:mcPr>
                                </m:mc>
                              </m:mcs>
                              <m:ctrlPr>
                                <a:rPr lang="en-US" sz="2400" b="0" i="1" smtClean="0">
                                  <a:latin typeface="Cambria Math" panose="02040503050406030204" pitchFamily="18" charset="0"/>
                                </a:rPr>
                              </m:ctrlPr>
                            </m:mPr>
                            <m:m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rPr>
                                      <m:t>11</m:t>
                                    </m:r>
                                  </m:sub>
                                </m:sSub>
                              </m:e>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12</m:t>
                                    </m:r>
                                  </m:sub>
                                </m:sSub>
                              </m:e>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1</m:t>
                                    </m:r>
                                    <m:r>
                                      <a:rPr lang="en-US" sz="2400" b="0" i="1" smtClean="0">
                                        <a:latin typeface="Cambria Math" panose="02040503050406030204" pitchFamily="18" charset="0"/>
                                      </a:rPr>
                                      <m:t>3</m:t>
                                    </m:r>
                                  </m:sub>
                                </m:sSub>
                              </m:e>
                            </m:mr>
                            <m:m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m:t>
                                    </m:r>
                                    <m:r>
                                      <a:rPr lang="en-US" sz="2400" i="1">
                                        <a:latin typeface="Cambria Math" panose="02040503050406030204" pitchFamily="18" charset="0"/>
                                      </a:rPr>
                                      <m:t>1</m:t>
                                    </m:r>
                                  </m:sub>
                                </m:sSub>
                              </m:e>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22</m:t>
                                    </m:r>
                                  </m:sub>
                                </m:sSub>
                              </m:e>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23</m:t>
                                    </m:r>
                                  </m:sub>
                                </m:sSub>
                              </m:e>
                            </m:mr>
                            <m:m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m:t>
                                    </m:r>
                                    <m:r>
                                      <a:rPr lang="en-US" sz="2400" i="1">
                                        <a:latin typeface="Cambria Math" panose="02040503050406030204" pitchFamily="18" charset="0"/>
                                      </a:rPr>
                                      <m:t>1</m:t>
                                    </m:r>
                                  </m:sub>
                                </m:sSub>
                              </m:e>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32</m:t>
                                    </m:r>
                                  </m:sub>
                                </m:sSub>
                              </m:e>
                              <m:e>
                                <m:sSub>
                                  <m:sSubPr>
                                    <m:ctrlPr>
                                      <a:rPr lang="en-US" sz="2400" i="1" smtClean="0">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33</m:t>
                                    </m:r>
                                  </m:sub>
                                </m:sSub>
                              </m:e>
                            </m:mr>
                          </m:m>
                        </m:e>
                      </m:d>
                      <m:d>
                        <m:dPr>
                          <m:begChr m:val="["/>
                          <m:endChr m:val="]"/>
                          <m:ctrlPr>
                            <a:rPr lang="en-US" sz="2400" b="0" i="1" smtClean="0">
                              <a:latin typeface="Cambria Math" panose="02040503050406030204" pitchFamily="18" charset="0"/>
                            </a:rPr>
                          </m:ctrlPr>
                        </m:dPr>
                        <m:e>
                          <m:m>
                            <m:mPr>
                              <m:mcs>
                                <m:mc>
                                  <m:mcPr>
                                    <m:count m:val="3"/>
                                    <m:mcJc m:val="center"/>
                                  </m:mcPr>
                                </m:mc>
                              </m:mcs>
                              <m:ctrlPr>
                                <a:rPr lang="en-US" sz="2400" b="0" i="1" smtClean="0">
                                  <a:latin typeface="Cambria Math" panose="02040503050406030204" pitchFamily="18" charset="0"/>
                                </a:rPr>
                              </m:ctrlPr>
                            </m:mPr>
                            <m:mr>
                              <m:e>
                                <m:f>
                                  <m:fPr>
                                    <m:ctrlPr>
                                      <a:rPr lang="en-US" sz="2400" i="1">
                                        <a:latin typeface="Cambria Math" panose="02040503050406030204" pitchFamily="18" charset="0"/>
                                      </a:rPr>
                                    </m:ctrlPr>
                                  </m:fPr>
                                  <m:num>
                                    <m:r>
                                      <a:rPr lang="en-US" sz="2400">
                                        <a:latin typeface="Cambria Math" panose="02040503050406030204" pitchFamily="18" charset="0"/>
                                      </a:rPr>
                                      <m:t>1</m:t>
                                    </m:r>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11</m:t>
                                            </m:r>
                                          </m:sub>
                                        </m:sSub>
                                      </m:e>
                                    </m:rad>
                                  </m:den>
                                </m:f>
                              </m:e>
                              <m:e>
                                <m:r>
                                  <a:rPr lang="en-US" sz="2400" b="0" i="1" smtClean="0">
                                    <a:latin typeface="Cambria Math" panose="02040503050406030204" pitchFamily="18" charset="0"/>
                                  </a:rPr>
                                  <m:t>0</m:t>
                                </m:r>
                              </m:e>
                              <m:e>
                                <m:r>
                                  <a:rPr lang="en-US" sz="2400" b="0" i="1" smtClean="0">
                                    <a:latin typeface="Cambria Math" panose="02040503050406030204" pitchFamily="18" charset="0"/>
                                  </a:rPr>
                                  <m:t>0</m:t>
                                </m:r>
                              </m:e>
                            </m:mr>
                            <m:mr>
                              <m:e>
                                <m:r>
                                  <a:rPr lang="en-US" sz="2400" b="0" i="1" smtClean="0">
                                    <a:latin typeface="Cambria Math" panose="02040503050406030204" pitchFamily="18" charset="0"/>
                                  </a:rPr>
                                  <m:t>0</m:t>
                                </m:r>
                              </m:e>
                              <m:e>
                                <m:f>
                                  <m:fPr>
                                    <m:ctrlPr>
                                      <a:rPr lang="en-US" sz="2400" i="1">
                                        <a:latin typeface="Cambria Math" panose="02040503050406030204" pitchFamily="18" charset="0"/>
                                      </a:rPr>
                                    </m:ctrlPr>
                                  </m:fPr>
                                  <m:num>
                                    <m:r>
                                      <a:rPr lang="en-US" sz="2400">
                                        <a:latin typeface="Cambria Math" panose="02040503050406030204" pitchFamily="18" charset="0"/>
                                      </a:rPr>
                                      <m:t>1</m:t>
                                    </m:r>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ea typeface="Cambria Math" panose="02040503050406030204" pitchFamily="18" charset="0"/>
                                              </a:rPr>
                                              <m:t>22</m:t>
                                            </m:r>
                                          </m:sub>
                                        </m:sSub>
                                      </m:e>
                                    </m:rad>
                                  </m:den>
                                </m:f>
                              </m:e>
                              <m:e>
                                <m:r>
                                  <a:rPr lang="en-US" sz="2400" b="0" i="1" smtClean="0">
                                    <a:latin typeface="Cambria Math" panose="02040503050406030204" pitchFamily="18" charset="0"/>
                                  </a:rPr>
                                  <m:t>0</m:t>
                                </m:r>
                              </m:e>
                            </m:mr>
                            <m:mr>
                              <m:e>
                                <m:r>
                                  <a:rPr lang="en-US" sz="2400" b="0" i="1" smtClean="0">
                                    <a:latin typeface="Cambria Math" panose="02040503050406030204" pitchFamily="18" charset="0"/>
                                  </a:rPr>
                                  <m:t>0</m:t>
                                </m:r>
                              </m:e>
                              <m:e>
                                <m:r>
                                  <a:rPr lang="en-US" sz="2400" b="0" i="1" smtClean="0">
                                    <a:latin typeface="Cambria Math" panose="02040503050406030204" pitchFamily="18" charset="0"/>
                                  </a:rPr>
                                  <m:t>0</m:t>
                                </m:r>
                              </m:e>
                              <m:e>
                                <m:f>
                                  <m:fPr>
                                    <m:ctrlPr>
                                      <a:rPr lang="en-US" sz="2400" i="1">
                                        <a:latin typeface="Cambria Math" panose="02040503050406030204" pitchFamily="18" charset="0"/>
                                      </a:rPr>
                                    </m:ctrlPr>
                                  </m:fPr>
                                  <m:num>
                                    <m:r>
                                      <a:rPr lang="en-US" sz="2400">
                                        <a:latin typeface="Cambria Math" panose="02040503050406030204" pitchFamily="18" charset="0"/>
                                      </a:rPr>
                                      <m:t>1</m:t>
                                    </m:r>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ea typeface="Cambria Math" panose="02040503050406030204" pitchFamily="18" charset="0"/>
                                              </a:rPr>
                                              <m:t>33</m:t>
                                            </m:r>
                                          </m:sub>
                                        </m:sSub>
                                      </m:e>
                                    </m:rad>
                                  </m:den>
                                </m:f>
                              </m:e>
                            </m:mr>
                          </m:m>
                        </m:e>
                      </m:d>
                    </m:oMath>
                  </m:oMathPara>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9581"/>
              </a:xfrm>
              <a:blipFill>
                <a:blip r:embed="rId2"/>
                <a:stretch>
                  <a:fillRect l="-812" t="-1830"/>
                </a:stretch>
              </a:blipFill>
            </p:spPr>
            <p:txBody>
              <a:bodyPr/>
              <a:lstStyle/>
              <a:p>
                <a:r>
                  <a:rPr lang="en-US">
                    <a:noFill/>
                  </a:rPr>
                  <a:t> </a:t>
                </a:r>
              </a:p>
            </p:txBody>
          </p:sp>
        </mc:Fallback>
      </mc:AlternateContent>
    </p:spTree>
    <p:extLst>
      <p:ext uri="{BB962C8B-B14F-4D97-AF65-F5344CB8AC3E}">
        <p14:creationId xmlns:p14="http://schemas.microsoft.com/office/powerpoint/2010/main" val="1721053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Correlation structure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59581"/>
              </a:xfrm>
            </p:spPr>
            <p:txBody>
              <a:bodyPr>
                <a:normAutofit/>
              </a:bodyPr>
              <a:lstStyle/>
              <a:p>
                <a:pPr marL="0" indent="0">
                  <a:buNone/>
                </a:pPr>
                <a:endParaRPr lang="en-US" sz="2400" b="1" dirty="0"/>
              </a:p>
              <a:p>
                <a:pPr marL="0" indent="0">
                  <a:buNone/>
                </a:pPr>
                <a:endParaRPr lang="en-US" sz="2400" b="1" dirty="0"/>
              </a:p>
              <a:p>
                <a:pPr marL="0" indent="0">
                  <a:buNone/>
                </a:pPr>
                <a14:m>
                  <m:oMathPara xmlns:m="http://schemas.openxmlformats.org/officeDocument/2006/math">
                    <m:oMathParaPr>
                      <m:jc m:val="center"/>
                    </m:oMathParaPr>
                    <m:oMath xmlns:m="http://schemas.openxmlformats.org/officeDocument/2006/math">
                      <m:r>
                        <a:rPr lang="en-US" sz="2400" b="0" i="0"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m>
                            <m:mPr>
                              <m:mcs>
                                <m:mc>
                                  <m:mcPr>
                                    <m:count m:val="3"/>
                                    <m:mcJc m:val="center"/>
                                  </m:mcPr>
                                </m:mc>
                              </m:mcs>
                              <m:ctrlPr>
                                <a:rPr lang="en-US" sz="2400" b="0" i="1" smtClean="0">
                                  <a:latin typeface="Cambria Math" panose="02040503050406030204" pitchFamily="18" charset="0"/>
                                </a:rPr>
                              </m:ctrlPr>
                            </m:mPr>
                            <m:mr>
                              <m:e>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rPr>
                                          <m:t>11</m:t>
                                        </m:r>
                                      </m:sub>
                                    </m:sSub>
                                  </m:num>
                                  <m:den>
                                    <m:rad>
                                      <m:radPr>
                                        <m:degHide m:val="on"/>
                                        <m:ctrlPr>
                                          <a:rPr lang="en-US" sz="2400" b="0" i="1" smtClean="0">
                                            <a:latin typeface="Cambria Math" panose="02040503050406030204" pitchFamily="18" charset="0"/>
                                          </a:rPr>
                                        </m:ctrlPr>
                                      </m:radPr>
                                      <m:deg/>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rPr>
                                              <m:t>11</m:t>
                                            </m:r>
                                          </m:sub>
                                        </m:sSub>
                                      </m:e>
                                    </m:rad>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11</m:t>
                                            </m:r>
                                          </m:sub>
                                        </m:sSub>
                                      </m:e>
                                    </m:rad>
                                  </m:den>
                                </m:f>
                              </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1</m:t>
                                        </m:r>
                                        <m:r>
                                          <a:rPr lang="en-US" sz="2400" b="0" i="1" smtClean="0">
                                            <a:latin typeface="Cambria Math" panose="02040503050406030204" pitchFamily="18" charset="0"/>
                                          </a:rPr>
                                          <m:t>2</m:t>
                                        </m:r>
                                      </m:sub>
                                    </m:sSub>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11</m:t>
                                            </m:r>
                                          </m:sub>
                                        </m:sSub>
                                      </m:e>
                                    </m:rad>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22</m:t>
                                            </m:r>
                                          </m:sub>
                                        </m:sSub>
                                      </m:e>
                                    </m:rad>
                                  </m:den>
                                </m:f>
                              </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1</m:t>
                                        </m:r>
                                        <m:r>
                                          <a:rPr lang="en-US" sz="2400" b="0" i="1" smtClean="0">
                                            <a:latin typeface="Cambria Math" panose="02040503050406030204" pitchFamily="18" charset="0"/>
                                          </a:rPr>
                                          <m:t>3</m:t>
                                        </m:r>
                                      </m:sub>
                                    </m:sSub>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11</m:t>
                                            </m:r>
                                          </m:sub>
                                        </m:sSub>
                                      </m:e>
                                    </m:rad>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33</m:t>
                                            </m:r>
                                          </m:sub>
                                        </m:sSub>
                                      </m:e>
                                    </m:rad>
                                  </m:den>
                                </m:f>
                              </m:e>
                            </m:mr>
                            <m:mr>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m:t>
                                        </m:r>
                                        <m:r>
                                          <a:rPr lang="en-US" sz="2400" i="1">
                                            <a:latin typeface="Cambria Math" panose="02040503050406030204" pitchFamily="18" charset="0"/>
                                          </a:rPr>
                                          <m:t>1</m:t>
                                        </m:r>
                                      </m:sub>
                                    </m:sSub>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22</m:t>
                                            </m:r>
                                          </m:sub>
                                        </m:sSub>
                                      </m:e>
                                    </m:rad>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11</m:t>
                                            </m:r>
                                          </m:sub>
                                        </m:sSub>
                                      </m:e>
                                    </m:rad>
                                  </m:den>
                                </m:f>
                              </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22</m:t>
                                        </m:r>
                                      </m:sub>
                                    </m:sSub>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22</m:t>
                                            </m:r>
                                          </m:sub>
                                        </m:sSub>
                                      </m:e>
                                    </m:rad>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22</m:t>
                                            </m:r>
                                          </m:sub>
                                        </m:sSub>
                                      </m:e>
                                    </m:rad>
                                  </m:den>
                                </m:f>
                              </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23</m:t>
                                        </m:r>
                                      </m:sub>
                                    </m:sSub>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22</m:t>
                                            </m:r>
                                          </m:sub>
                                        </m:sSub>
                                      </m:e>
                                    </m:rad>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33</m:t>
                                            </m:r>
                                          </m:sub>
                                        </m:sSub>
                                      </m:e>
                                    </m:rad>
                                  </m:den>
                                </m:f>
                              </m:e>
                            </m:mr>
                            <m:mr>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m:t>
                                        </m:r>
                                        <m:r>
                                          <a:rPr lang="en-US" sz="2400" i="1">
                                            <a:latin typeface="Cambria Math" panose="02040503050406030204" pitchFamily="18" charset="0"/>
                                          </a:rPr>
                                          <m:t>1</m:t>
                                        </m:r>
                                      </m:sub>
                                    </m:sSub>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33</m:t>
                                            </m:r>
                                          </m:sub>
                                        </m:sSub>
                                      </m:e>
                                    </m:rad>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11</m:t>
                                            </m:r>
                                          </m:sub>
                                        </m:sSub>
                                      </m:e>
                                    </m:rad>
                                  </m:den>
                                </m:f>
                              </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32</m:t>
                                        </m:r>
                                      </m:sub>
                                    </m:sSub>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33</m:t>
                                            </m:r>
                                          </m:sub>
                                        </m:sSub>
                                      </m:e>
                                    </m:rad>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22</m:t>
                                            </m:r>
                                          </m:sub>
                                        </m:sSub>
                                      </m:e>
                                    </m:rad>
                                  </m:den>
                                </m:f>
                              </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33</m:t>
                                        </m:r>
                                      </m:sub>
                                    </m:sSub>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33</m:t>
                                            </m:r>
                                          </m:sub>
                                        </m:sSub>
                                      </m:e>
                                    </m:rad>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33</m:t>
                                            </m:r>
                                          </m:sub>
                                        </m:sSub>
                                      </m:e>
                                    </m:rad>
                                  </m:den>
                                </m:f>
                              </m:e>
                            </m:mr>
                          </m:m>
                        </m:e>
                      </m:d>
                    </m:oMath>
                  </m:oMathPara>
                </a14:m>
                <a:endParaRPr lang="en-US" sz="2400" dirty="0"/>
              </a:p>
              <a:p>
                <a:pPr marL="0" indent="0">
                  <a:buNone/>
                </a:pPr>
                <a:endParaRPr lang="en-US" sz="2400" dirty="0"/>
              </a:p>
              <a:p>
                <a:r>
                  <a:rPr lang="en-US" sz="2400" dirty="0"/>
                  <a:t>Remember - pre-multiplication</a:t>
                </a:r>
                <a:r>
                  <a:rPr lang="en-US" sz="2400" b="1" dirty="0"/>
                  <a:t> </a:t>
                </a:r>
                <a:r>
                  <a:rPr lang="en-US" sz="2400" dirty="0"/>
                  <a:t>by a diagonal matrix scales rows, </a:t>
                </a:r>
                <a:br>
                  <a:rPr lang="en-US" sz="2400" dirty="0"/>
                </a:br>
                <a:r>
                  <a:rPr lang="en-US" sz="2400" dirty="0"/>
                  <a:t>post-multiplication scales columns. Can you see it in there? </a:t>
                </a:r>
                <a:endParaRPr lang="en-US" sz="2400" b="1" dirty="0"/>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9581"/>
              </a:xfrm>
              <a:blipFill>
                <a:blip r:embed="rId2"/>
                <a:stretch>
                  <a:fillRect l="-812"/>
                </a:stretch>
              </a:blipFill>
            </p:spPr>
            <p:txBody>
              <a:bodyPr/>
              <a:lstStyle/>
              <a:p>
                <a:r>
                  <a:rPr lang="en-US">
                    <a:noFill/>
                  </a:rPr>
                  <a:t> </a:t>
                </a:r>
              </a:p>
            </p:txBody>
          </p:sp>
        </mc:Fallback>
      </mc:AlternateContent>
    </p:spTree>
    <p:extLst>
      <p:ext uri="{BB962C8B-B14F-4D97-AF65-F5344CB8AC3E}">
        <p14:creationId xmlns:p14="http://schemas.microsoft.com/office/powerpoint/2010/main" val="2882134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Correlation structure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59581"/>
              </a:xfrm>
            </p:spPr>
            <p:txBody>
              <a:bodyPr>
                <a:normAutofit/>
              </a:bodyPr>
              <a:lstStyle/>
              <a:p>
                <a:pPr marL="0" indent="0">
                  <a:buNone/>
                </a:pPr>
                <a:endParaRPr lang="en-US" sz="2400" b="1" dirty="0"/>
              </a:p>
              <a:p>
                <a:pPr marL="0" indent="0">
                  <a:buNone/>
                </a:pPr>
                <a14:m>
                  <m:oMathPara xmlns:m="http://schemas.openxmlformats.org/officeDocument/2006/math">
                    <m:oMathParaPr>
                      <m:jc m:val="center"/>
                    </m:oMathParaPr>
                    <m:oMath xmlns:m="http://schemas.openxmlformats.org/officeDocument/2006/math">
                      <m:d>
                        <m:dPr>
                          <m:begChr m:val="["/>
                          <m:endChr m:val="]"/>
                          <m:ctrlPr>
                            <a:rPr lang="en-US" sz="2400" b="0" i="1" smtClean="0">
                              <a:latin typeface="Cambria Math" panose="02040503050406030204" pitchFamily="18" charset="0"/>
                            </a:rPr>
                          </m:ctrlPr>
                        </m:dPr>
                        <m:e>
                          <m:m>
                            <m:mPr>
                              <m:mcs>
                                <m:mc>
                                  <m:mcPr>
                                    <m:count m:val="3"/>
                                    <m:mcJc m:val="center"/>
                                  </m:mcPr>
                                </m:mc>
                              </m:mcs>
                              <m:ctrlPr>
                                <a:rPr lang="en-US" sz="2400" b="0" i="1" smtClean="0">
                                  <a:latin typeface="Cambria Math" panose="02040503050406030204" pitchFamily="18" charset="0"/>
                                </a:rPr>
                              </m:ctrlPr>
                            </m:mPr>
                            <m:mr>
                              <m:e>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rPr>
                                          <m:t>11</m:t>
                                        </m:r>
                                      </m:sub>
                                    </m:sSub>
                                  </m:num>
                                  <m:den>
                                    <m:rad>
                                      <m:radPr>
                                        <m:degHide m:val="on"/>
                                        <m:ctrlPr>
                                          <a:rPr lang="en-US" sz="2400" b="0" i="1" smtClean="0">
                                            <a:latin typeface="Cambria Math" panose="02040503050406030204" pitchFamily="18" charset="0"/>
                                          </a:rPr>
                                        </m:ctrlPr>
                                      </m:radPr>
                                      <m:deg/>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rPr>
                                              <m:t>11</m:t>
                                            </m:r>
                                          </m:sub>
                                        </m:sSub>
                                      </m:e>
                                    </m:rad>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11</m:t>
                                            </m:r>
                                          </m:sub>
                                        </m:sSub>
                                      </m:e>
                                    </m:rad>
                                  </m:den>
                                </m:f>
                              </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1</m:t>
                                        </m:r>
                                        <m:r>
                                          <a:rPr lang="en-US" sz="2400" b="0" i="1" smtClean="0">
                                            <a:latin typeface="Cambria Math" panose="02040503050406030204" pitchFamily="18" charset="0"/>
                                          </a:rPr>
                                          <m:t>2</m:t>
                                        </m:r>
                                      </m:sub>
                                    </m:sSub>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11</m:t>
                                            </m:r>
                                          </m:sub>
                                        </m:sSub>
                                      </m:e>
                                    </m:rad>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22</m:t>
                                            </m:r>
                                          </m:sub>
                                        </m:sSub>
                                      </m:e>
                                    </m:rad>
                                  </m:den>
                                </m:f>
                              </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1</m:t>
                                        </m:r>
                                        <m:r>
                                          <a:rPr lang="en-US" sz="2400" b="0" i="1" smtClean="0">
                                            <a:latin typeface="Cambria Math" panose="02040503050406030204" pitchFamily="18" charset="0"/>
                                          </a:rPr>
                                          <m:t>3</m:t>
                                        </m:r>
                                      </m:sub>
                                    </m:sSub>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11</m:t>
                                            </m:r>
                                          </m:sub>
                                        </m:sSub>
                                      </m:e>
                                    </m:rad>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33</m:t>
                                            </m:r>
                                          </m:sub>
                                        </m:sSub>
                                      </m:e>
                                    </m:rad>
                                  </m:den>
                                </m:f>
                              </m:e>
                            </m:mr>
                            <m:mr>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m:t>
                                        </m:r>
                                        <m:r>
                                          <a:rPr lang="en-US" sz="2400" i="1">
                                            <a:latin typeface="Cambria Math" panose="02040503050406030204" pitchFamily="18" charset="0"/>
                                          </a:rPr>
                                          <m:t>1</m:t>
                                        </m:r>
                                      </m:sub>
                                    </m:sSub>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22</m:t>
                                            </m:r>
                                          </m:sub>
                                        </m:sSub>
                                      </m:e>
                                    </m:rad>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11</m:t>
                                            </m:r>
                                          </m:sub>
                                        </m:sSub>
                                      </m:e>
                                    </m:rad>
                                  </m:den>
                                </m:f>
                              </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22</m:t>
                                        </m:r>
                                      </m:sub>
                                    </m:sSub>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22</m:t>
                                            </m:r>
                                          </m:sub>
                                        </m:sSub>
                                      </m:e>
                                    </m:rad>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22</m:t>
                                            </m:r>
                                          </m:sub>
                                        </m:sSub>
                                      </m:e>
                                    </m:rad>
                                  </m:den>
                                </m:f>
                              </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23</m:t>
                                        </m:r>
                                      </m:sub>
                                    </m:sSub>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22</m:t>
                                            </m:r>
                                          </m:sub>
                                        </m:sSub>
                                      </m:e>
                                    </m:rad>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33</m:t>
                                            </m:r>
                                          </m:sub>
                                        </m:sSub>
                                      </m:e>
                                    </m:rad>
                                  </m:den>
                                </m:f>
                              </m:e>
                            </m:mr>
                            <m:mr>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m:t>
                                        </m:r>
                                        <m:r>
                                          <a:rPr lang="en-US" sz="2400" i="1">
                                            <a:latin typeface="Cambria Math" panose="02040503050406030204" pitchFamily="18" charset="0"/>
                                          </a:rPr>
                                          <m:t>1</m:t>
                                        </m:r>
                                      </m:sub>
                                    </m:sSub>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33</m:t>
                                            </m:r>
                                          </m:sub>
                                        </m:sSub>
                                      </m:e>
                                    </m:rad>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rPr>
                                              <m:t>11</m:t>
                                            </m:r>
                                          </m:sub>
                                        </m:sSub>
                                      </m:e>
                                    </m:rad>
                                  </m:den>
                                </m:f>
                              </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32</m:t>
                                        </m:r>
                                      </m:sub>
                                    </m:sSub>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33</m:t>
                                            </m:r>
                                          </m:sub>
                                        </m:sSub>
                                      </m:e>
                                    </m:rad>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22</m:t>
                                            </m:r>
                                          </m:sub>
                                        </m:sSub>
                                      </m:e>
                                    </m:rad>
                                  </m:den>
                                </m:f>
                              </m:e>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33</m:t>
                                        </m:r>
                                      </m:sub>
                                    </m:sSub>
                                  </m:num>
                                  <m:den>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33</m:t>
                                            </m:r>
                                          </m:sub>
                                        </m:sSub>
                                      </m:e>
                                    </m:rad>
                                    <m:rad>
                                      <m:radPr>
                                        <m:degHide m:val="on"/>
                                        <m:ctrlPr>
                                          <a:rPr lang="en-US" sz="2400" i="1">
                                            <a:latin typeface="Cambria Math" panose="02040503050406030204" pitchFamily="18" charset="0"/>
                                          </a:rPr>
                                        </m:ctrlPr>
                                      </m:radPr>
                                      <m:deg/>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33</m:t>
                                            </m:r>
                                          </m:sub>
                                        </m:sSub>
                                      </m:e>
                                    </m:rad>
                                  </m:den>
                                </m:f>
                              </m:e>
                            </m:mr>
                          </m:m>
                        </m:e>
                      </m:d>
                    </m:oMath>
                  </m:oMathPara>
                </a14:m>
                <a:endParaRPr lang="en-US" sz="2400" dirty="0"/>
              </a:p>
              <a:p>
                <a:pPr marL="0" indent="0">
                  <a:buNone/>
                </a:pPr>
                <a:endParaRPr lang="en-US" sz="2400" dirty="0"/>
              </a:p>
              <a:p>
                <a:r>
                  <a:rPr lang="en-US" sz="2400" dirty="0"/>
                  <a:t>In this matrix, the diagonal entries will be 1 and the off-diagonal entries will be correlation coefficients (covariance divided by the standard deviations of both variables)</a:t>
                </a:r>
                <a:endParaRPr lang="en-US" sz="2400" b="1" dirty="0"/>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9581"/>
              </a:xfrm>
              <a:blipFill>
                <a:blip r:embed="rId2"/>
                <a:stretch>
                  <a:fillRect l="-812"/>
                </a:stretch>
              </a:blipFill>
            </p:spPr>
            <p:txBody>
              <a:bodyPr/>
              <a:lstStyle/>
              <a:p>
                <a:r>
                  <a:rPr lang="en-US">
                    <a:noFill/>
                  </a:rPr>
                  <a:t> </a:t>
                </a:r>
              </a:p>
            </p:txBody>
          </p:sp>
        </mc:Fallback>
      </mc:AlternateContent>
    </p:spTree>
    <p:extLst>
      <p:ext uri="{BB962C8B-B14F-4D97-AF65-F5344CB8AC3E}">
        <p14:creationId xmlns:p14="http://schemas.microsoft.com/office/powerpoint/2010/main" val="257093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Correlation structure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59581"/>
              </a:xfrm>
            </p:spPr>
            <p:txBody>
              <a:bodyPr>
                <a:normAutofit/>
              </a:bodyPr>
              <a:lstStyle/>
              <a:p>
                <a:r>
                  <a:rPr lang="en-US" sz="2400" dirty="0"/>
                  <a:t>So, what we have now is the covariance structure:</a:t>
                </a:r>
              </a:p>
              <a:p>
                <a:pPr marL="0" indent="0">
                  <a:buNone/>
                </a:pPr>
                <a14:m>
                  <m:oMathPara xmlns:m="http://schemas.openxmlformats.org/officeDocument/2006/math">
                    <m:oMathParaPr>
                      <m:jc m:val="center"/>
                    </m:oMathParaPr>
                    <m:oMath xmlns:m="http://schemas.openxmlformats.org/officeDocument/2006/math">
                      <m:r>
                        <a:rPr lang="en-US" sz="2400" b="1" i="1">
                          <a:latin typeface="Cambria Math" panose="02040503050406030204" pitchFamily="18" charset="0"/>
                          <a:ea typeface="Cambria Math" panose="02040503050406030204" pitchFamily="18" charset="0"/>
                        </a:rPr>
                        <m:t>𝚺</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𝚲𝚽</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cs-CZ" sz="2400" b="1" i="1">
                              <a:latin typeface="Cambria Math" panose="02040503050406030204" pitchFamily="18" charset="0"/>
                              <a:ea typeface="Cambria Math" panose="02040503050406030204" pitchFamily="18" charset="0"/>
                            </a:rPr>
                            <m:t>𝑫</m:t>
                          </m:r>
                        </m:e>
                        <m:sub>
                          <m:r>
                            <a:rPr lang="en-US" sz="2400" i="1">
                              <a:latin typeface="Cambria Math" panose="02040503050406030204" pitchFamily="18" charset="0"/>
                              <a:ea typeface="Cambria Math" panose="02040503050406030204" pitchFamily="18" charset="0"/>
                            </a:rPr>
                            <m:t>𝜓</m:t>
                          </m:r>
                        </m:sub>
                      </m:sSub>
                    </m:oMath>
                  </m:oMathPara>
                </a14:m>
                <a:endParaRPr lang="en-US" sz="2400" dirty="0"/>
              </a:p>
              <a:p>
                <a:pPr marL="0" indent="0">
                  <a:buNone/>
                </a:pPr>
                <a:endParaRPr lang="en-US" sz="2400" dirty="0"/>
              </a:p>
              <a:p>
                <a:r>
                  <a:rPr lang="en-US" sz="2400" dirty="0"/>
                  <a:t>…and a way of transforming the covariance matrix </a:t>
                </a:r>
                <a14:m>
                  <m:oMath xmlns:m="http://schemas.openxmlformats.org/officeDocument/2006/math">
                    <m:r>
                      <a:rPr lang="en-US" sz="2400" b="1" i="1">
                        <a:latin typeface="Cambria Math" panose="02040503050406030204" pitchFamily="18" charset="0"/>
                        <a:ea typeface="Cambria Math" panose="02040503050406030204" pitchFamily="18" charset="0"/>
                      </a:rPr>
                      <m:t>𝚺</m:t>
                    </m:r>
                  </m:oMath>
                </a14:m>
                <a:r>
                  <a:rPr lang="en-US" sz="2400" dirty="0"/>
                  <a:t> into a correlation matrix </a:t>
                </a:r>
                <a:r>
                  <a:rPr lang="en-US" sz="2400" b="1" dirty="0"/>
                  <a:t>P</a:t>
                </a:r>
                <a:r>
                  <a:rPr lang="en-US" sz="2400" dirty="0"/>
                  <a:t>:</a:t>
                </a:r>
              </a:p>
              <a:p>
                <a:pPr marL="0" indent="0" algn="ctr">
                  <a:buNone/>
                </a:pPr>
                <a:r>
                  <a:rPr lang="en-US" sz="2400" dirty="0"/>
                  <a:t> </a:t>
                </a:r>
                <a14:m>
                  <m:oMath xmlns:m="http://schemas.openxmlformats.org/officeDocument/2006/math">
                    <m:r>
                      <a:rPr lang="en-US" sz="2400" b="1">
                        <a:latin typeface="Cambria Math" panose="02040503050406030204" pitchFamily="18" charset="0"/>
                      </a:rPr>
                      <m:t>𝐏</m:t>
                    </m:r>
                    <m:r>
                      <a:rPr lang="en-US" sz="2400" b="1">
                        <a:latin typeface="Cambria Math" panose="02040503050406030204" pitchFamily="18" charset="0"/>
                      </a:rPr>
                      <m:t>= </m:t>
                    </m:r>
                    <m:sSubSup>
                      <m:sSubSupPr>
                        <m:ctrlPr>
                          <a:rPr lang="en-US" sz="2400" b="1" i="1">
                            <a:latin typeface="Cambria Math" panose="02040503050406030204" pitchFamily="18" charset="0"/>
                          </a:rPr>
                        </m:ctrlPr>
                      </m:sSubSupPr>
                      <m:e>
                        <m:r>
                          <a:rPr lang="en-US" sz="2400" b="1">
                            <a:latin typeface="Cambria Math" panose="02040503050406030204" pitchFamily="18" charset="0"/>
                          </a:rPr>
                          <m:t>𝐃</m:t>
                        </m:r>
                      </m:e>
                      <m:sub>
                        <m:r>
                          <m:rPr>
                            <m:sty m:val="p"/>
                          </m:rPr>
                          <a:rPr lang="el-GR" sz="2400">
                            <a:latin typeface="Cambria Math" panose="02040503050406030204" pitchFamily="18" charset="0"/>
                            <a:ea typeface="Cambria Math" panose="02040503050406030204" pitchFamily="18" charset="0"/>
                          </a:rPr>
                          <m:t>σ</m:t>
                        </m:r>
                      </m:sub>
                      <m:sup>
                        <m:r>
                          <a:rPr lang="en-US" sz="2400">
                            <a:latin typeface="Cambria Math" panose="02040503050406030204" pitchFamily="18" charset="0"/>
                          </a:rPr>
                          <m:t>−1/2</m:t>
                        </m:r>
                      </m:sup>
                    </m:sSubSup>
                    <m:r>
                      <a:rPr lang="en-US" sz="2400" b="1">
                        <a:latin typeface="Cambria Math" panose="02040503050406030204" pitchFamily="18" charset="0"/>
                        <a:ea typeface="Cambria Math" panose="02040503050406030204" pitchFamily="18" charset="0"/>
                      </a:rPr>
                      <m:t>𝚺</m:t>
                    </m:r>
                    <m:sSubSup>
                      <m:sSubSupPr>
                        <m:ctrlPr>
                          <a:rPr lang="en-US" sz="2400" b="1" i="1">
                            <a:latin typeface="Cambria Math" panose="02040503050406030204" pitchFamily="18" charset="0"/>
                          </a:rPr>
                        </m:ctrlPr>
                      </m:sSubSupPr>
                      <m:e>
                        <m:r>
                          <a:rPr lang="en-US" sz="2400" b="1">
                            <a:latin typeface="Cambria Math" panose="02040503050406030204" pitchFamily="18" charset="0"/>
                          </a:rPr>
                          <m:t>𝐃</m:t>
                        </m:r>
                      </m:e>
                      <m:sub>
                        <m:r>
                          <m:rPr>
                            <m:sty m:val="p"/>
                          </m:rPr>
                          <a:rPr lang="el-GR" sz="2400">
                            <a:latin typeface="Cambria Math" panose="02040503050406030204" pitchFamily="18" charset="0"/>
                            <a:ea typeface="Cambria Math" panose="02040503050406030204" pitchFamily="18" charset="0"/>
                          </a:rPr>
                          <m:t>σ</m:t>
                        </m:r>
                      </m:sub>
                      <m:sup>
                        <m:r>
                          <a:rPr lang="en-US" sz="2400">
                            <a:latin typeface="Cambria Math" panose="02040503050406030204" pitchFamily="18" charset="0"/>
                          </a:rPr>
                          <m:t>−1/2</m:t>
                        </m:r>
                      </m:sup>
                    </m:sSubSup>
                  </m:oMath>
                </a14:m>
                <a:endParaRPr lang="en-US" sz="2400" dirty="0"/>
              </a:p>
              <a:p>
                <a:pPr marL="0" indent="0">
                  <a:buNone/>
                </a:pPr>
                <a:endParaRPr lang="en-US" sz="2400" dirty="0"/>
              </a:p>
              <a:p>
                <a:r>
                  <a:rPr lang="en-US" sz="2400" dirty="0"/>
                  <a:t>We can substitute:</a:t>
                </a:r>
              </a:p>
              <a:p>
                <a:pPr marL="0" indent="0">
                  <a:buNone/>
                </a:pPr>
                <a14:m>
                  <m:oMathPara xmlns:m="http://schemas.openxmlformats.org/officeDocument/2006/math">
                    <m:oMathParaPr>
                      <m:jc m:val="center"/>
                    </m:oMathParaPr>
                    <m:oMath xmlns:m="http://schemas.openxmlformats.org/officeDocument/2006/math">
                      <m:r>
                        <a:rPr lang="en-US" sz="2400" b="1">
                          <a:latin typeface="Cambria Math" panose="02040503050406030204" pitchFamily="18" charset="0"/>
                        </a:rPr>
                        <m:t>𝐏</m:t>
                      </m:r>
                      <m:r>
                        <a:rPr lang="en-US" sz="2400" b="1">
                          <a:latin typeface="Cambria Math" panose="02040503050406030204" pitchFamily="18" charset="0"/>
                        </a:rPr>
                        <m:t>= </m:t>
                      </m:r>
                      <m:sSubSup>
                        <m:sSubSupPr>
                          <m:ctrlPr>
                            <a:rPr lang="en-US" sz="2400" b="1" i="1">
                              <a:latin typeface="Cambria Math" panose="02040503050406030204" pitchFamily="18" charset="0"/>
                            </a:rPr>
                          </m:ctrlPr>
                        </m:sSubSupPr>
                        <m:e>
                          <m:r>
                            <a:rPr lang="en-US" sz="2400" b="1">
                              <a:latin typeface="Cambria Math" panose="02040503050406030204" pitchFamily="18" charset="0"/>
                            </a:rPr>
                            <m:t>𝐃</m:t>
                          </m:r>
                        </m:e>
                        <m:sub>
                          <m:r>
                            <m:rPr>
                              <m:sty m:val="p"/>
                            </m:rPr>
                            <a:rPr lang="el-GR" sz="2400">
                              <a:latin typeface="Cambria Math" panose="02040503050406030204" pitchFamily="18" charset="0"/>
                              <a:ea typeface="Cambria Math" panose="02040503050406030204" pitchFamily="18" charset="0"/>
                            </a:rPr>
                            <m:t>σ</m:t>
                          </m:r>
                        </m:sub>
                        <m:sup>
                          <m:r>
                            <a:rPr lang="en-US" sz="2400">
                              <a:latin typeface="Cambria Math" panose="02040503050406030204" pitchFamily="18" charset="0"/>
                            </a:rPr>
                            <m:t>−</m:t>
                          </m:r>
                          <m:f>
                            <m:fPr>
                              <m:type m:val="lin"/>
                              <m:ctrlPr>
                                <a:rPr lang="en-US" sz="2400" i="1">
                                  <a:latin typeface="Cambria Math" panose="02040503050406030204" pitchFamily="18" charset="0"/>
                                </a:rPr>
                              </m:ctrlPr>
                            </m:fPr>
                            <m:num>
                              <m:r>
                                <a:rPr lang="en-US" sz="2400">
                                  <a:latin typeface="Cambria Math" panose="02040503050406030204" pitchFamily="18" charset="0"/>
                                </a:rPr>
                                <m:t>1</m:t>
                              </m:r>
                            </m:num>
                            <m:den>
                              <m:r>
                                <a:rPr lang="en-US" sz="2400">
                                  <a:latin typeface="Cambria Math" panose="02040503050406030204" pitchFamily="18" charset="0"/>
                                </a:rPr>
                                <m:t>2</m:t>
                              </m:r>
                            </m:den>
                          </m:f>
                        </m:sup>
                      </m:sSubSup>
                      <m:r>
                        <a:rPr lang="en-US" sz="2400" b="1" i="1" smtClean="0">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𝚲𝚽</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cs-CZ" sz="2400" b="1" i="1">
                              <a:latin typeface="Cambria Math" panose="02040503050406030204" pitchFamily="18" charset="0"/>
                              <a:ea typeface="Cambria Math" panose="02040503050406030204" pitchFamily="18" charset="0"/>
                            </a:rPr>
                            <m:t>𝑫</m:t>
                          </m:r>
                        </m:e>
                        <m:sub>
                          <m:r>
                            <a:rPr lang="en-US" sz="2400" i="1">
                              <a:latin typeface="Cambria Math" panose="02040503050406030204" pitchFamily="18" charset="0"/>
                              <a:ea typeface="Cambria Math" panose="02040503050406030204" pitchFamily="18" charset="0"/>
                            </a:rPr>
                            <m:t>𝜓</m:t>
                          </m:r>
                        </m:sub>
                      </m:sSub>
                      <m:r>
                        <a:rPr lang="en-US" sz="2400" b="1" i="1" smtClean="0">
                          <a:latin typeface="Cambria Math" panose="02040503050406030204" pitchFamily="18" charset="0"/>
                          <a:ea typeface="Cambria Math" panose="02040503050406030204" pitchFamily="18" charset="0"/>
                        </a:rPr>
                        <m:t>)</m:t>
                      </m:r>
                      <m:sSubSup>
                        <m:sSubSupPr>
                          <m:ctrlPr>
                            <a:rPr lang="en-US" sz="2400" b="1" i="1">
                              <a:latin typeface="Cambria Math" panose="02040503050406030204" pitchFamily="18" charset="0"/>
                            </a:rPr>
                          </m:ctrlPr>
                        </m:sSubSupPr>
                        <m:e>
                          <m:r>
                            <a:rPr lang="en-US" sz="2400" b="1">
                              <a:latin typeface="Cambria Math" panose="02040503050406030204" pitchFamily="18" charset="0"/>
                            </a:rPr>
                            <m:t>𝐃</m:t>
                          </m:r>
                        </m:e>
                        <m:sub>
                          <m:r>
                            <m:rPr>
                              <m:sty m:val="p"/>
                            </m:rPr>
                            <a:rPr lang="el-GR" sz="2400">
                              <a:latin typeface="Cambria Math" panose="02040503050406030204" pitchFamily="18" charset="0"/>
                              <a:ea typeface="Cambria Math" panose="02040503050406030204" pitchFamily="18" charset="0"/>
                            </a:rPr>
                            <m:t>σ</m:t>
                          </m:r>
                        </m:sub>
                        <m:sup>
                          <m:r>
                            <a:rPr lang="en-US" sz="2400">
                              <a:latin typeface="Cambria Math" panose="02040503050406030204" pitchFamily="18" charset="0"/>
                            </a:rPr>
                            <m:t>−1/2</m:t>
                          </m:r>
                        </m:sup>
                      </m:sSubSup>
                    </m:oMath>
                  </m:oMathPara>
                </a14:m>
                <a:endParaRPr lang="en-US" sz="2400" dirty="0"/>
              </a:p>
              <a:p>
                <a:pPr marL="0" indent="0">
                  <a:buNone/>
                </a:pPr>
                <a14:m>
                  <m:oMathPara xmlns:m="http://schemas.openxmlformats.org/officeDocument/2006/math">
                    <m:oMathParaPr>
                      <m:jc m:val="center"/>
                    </m:oMathParaPr>
                    <m:oMath xmlns:m="http://schemas.openxmlformats.org/officeDocument/2006/math">
                      <m:r>
                        <a:rPr lang="en-US" sz="2400" b="1" smtClean="0">
                          <a:latin typeface="Cambria Math" panose="02040503050406030204" pitchFamily="18" charset="0"/>
                        </a:rPr>
                        <m:t>𝐏</m:t>
                      </m:r>
                      <m:r>
                        <a:rPr lang="en-US" sz="2400" b="1">
                          <a:latin typeface="Cambria Math" panose="02040503050406030204" pitchFamily="18" charset="0"/>
                        </a:rPr>
                        <m:t>= </m:t>
                      </m:r>
                      <m:sSup>
                        <m:sSupPr>
                          <m:ctrlPr>
                            <a:rPr lang="en-US" sz="2400" b="1" i="1" smtClean="0">
                              <a:latin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smtClean="0">
                              <a:latin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𝚽</m:t>
                      </m:r>
                      <m:sSup>
                        <m:sSupPr>
                          <m:ctrlPr>
                            <a:rPr lang="en-US" sz="2400" b="1" i="1" smtClean="0">
                              <a:latin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rPr>
                            <m:t>∗</m:t>
                          </m:r>
                          <m:r>
                            <a:rPr lang="en-US" sz="2400" b="1" i="1" smtClean="0">
                              <a:latin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sSubSup>
                        <m:sSubSupPr>
                          <m:ctrlPr>
                            <a:rPr lang="en-US" sz="2400" b="1" i="1" smtClean="0">
                              <a:latin typeface="Cambria Math" panose="02040503050406030204" pitchFamily="18" charset="0"/>
                              <a:ea typeface="Cambria Math" panose="02040503050406030204" pitchFamily="18" charset="0"/>
                            </a:rPr>
                          </m:ctrlPr>
                        </m:sSubSupPr>
                        <m:e>
                          <m:r>
                            <a:rPr lang="cs-CZ" sz="2400" b="1" i="1">
                              <a:latin typeface="Cambria Math" panose="02040503050406030204" pitchFamily="18" charset="0"/>
                              <a:ea typeface="Cambria Math" panose="02040503050406030204" pitchFamily="18" charset="0"/>
                            </a:rPr>
                            <m:t>𝑫</m:t>
                          </m:r>
                        </m:e>
                        <m:sub>
                          <m:r>
                            <a:rPr lang="el-GR" sz="2400" i="1">
                              <a:latin typeface="Cambria Math" panose="02040503050406030204" pitchFamily="18" charset="0"/>
                              <a:ea typeface="Cambria Math" panose="02040503050406030204" pitchFamily="18" charset="0"/>
                            </a:rPr>
                            <m:t>𝜓</m:t>
                          </m:r>
                        </m:sub>
                        <m:sup>
                          <m:r>
                            <a:rPr lang="en-US" sz="2400" b="1" i="1" smtClean="0">
                              <a:latin typeface="Cambria Math" panose="02040503050406030204" pitchFamily="18" charset="0"/>
                              <a:ea typeface="Cambria Math" panose="02040503050406030204" pitchFamily="18" charset="0"/>
                            </a:rPr>
                            <m:t>∗</m:t>
                          </m:r>
                        </m:sup>
                      </m:sSubSup>
                    </m:oMath>
                  </m:oMathPara>
                </a14:m>
                <a:endParaRPr lang="en-US" sz="2400" dirty="0"/>
              </a:p>
              <a:p>
                <a:pPr marL="0" indent="0">
                  <a:buNone/>
                </a:pPr>
                <a:endParaRPr lang="en-US" sz="2400" dirty="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9581"/>
              </a:xfrm>
              <a:blipFill>
                <a:blip r:embed="rId2"/>
                <a:stretch>
                  <a:fillRect l="-812" t="-1830"/>
                </a:stretch>
              </a:blipFill>
            </p:spPr>
            <p:txBody>
              <a:bodyPr/>
              <a:lstStyle/>
              <a:p>
                <a:r>
                  <a:rPr lang="en-US">
                    <a:noFill/>
                  </a:rPr>
                  <a:t> </a:t>
                </a:r>
              </a:p>
            </p:txBody>
          </p:sp>
        </mc:Fallback>
      </mc:AlternateContent>
    </p:spTree>
    <p:extLst>
      <p:ext uri="{BB962C8B-B14F-4D97-AF65-F5344CB8AC3E}">
        <p14:creationId xmlns:p14="http://schemas.microsoft.com/office/powerpoint/2010/main" val="4059761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Correlation structure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59581"/>
              </a:xfrm>
            </p:spPr>
            <p:txBody>
              <a:bodyPr>
                <a:normAutofit/>
              </a:bodyPr>
              <a:lstStyle/>
              <a:p>
                <a:pPr marL="0" indent="0">
                  <a:buNone/>
                </a:pPr>
                <a14:m>
                  <m:oMathPara xmlns:m="http://schemas.openxmlformats.org/officeDocument/2006/math">
                    <m:oMathParaPr>
                      <m:jc m:val="center"/>
                    </m:oMathParaPr>
                    <m:oMath xmlns:m="http://schemas.openxmlformats.org/officeDocument/2006/math">
                      <m:r>
                        <a:rPr lang="en-US" sz="2400" b="1" smtClean="0">
                          <a:latin typeface="Cambria Math" panose="02040503050406030204" pitchFamily="18" charset="0"/>
                        </a:rPr>
                        <m:t>𝐏</m:t>
                      </m:r>
                      <m:r>
                        <a:rPr lang="en-US" sz="2400" b="1" smtClean="0">
                          <a:latin typeface="Cambria Math" panose="02040503050406030204" pitchFamily="18" charset="0"/>
                        </a:rPr>
                        <m:t>= </m:t>
                      </m:r>
                      <m:sSubSup>
                        <m:sSubSupPr>
                          <m:ctrlPr>
                            <a:rPr lang="en-US" sz="2400" b="1" i="1">
                              <a:latin typeface="Cambria Math" panose="02040503050406030204" pitchFamily="18" charset="0"/>
                            </a:rPr>
                          </m:ctrlPr>
                        </m:sSubSupPr>
                        <m:e>
                          <m:r>
                            <a:rPr lang="en-US" sz="2400" b="1">
                              <a:latin typeface="Cambria Math" panose="02040503050406030204" pitchFamily="18" charset="0"/>
                            </a:rPr>
                            <m:t>𝐃</m:t>
                          </m:r>
                        </m:e>
                        <m:sub>
                          <m:r>
                            <m:rPr>
                              <m:sty m:val="p"/>
                            </m:rPr>
                            <a:rPr lang="el-GR" sz="2400">
                              <a:latin typeface="Cambria Math" panose="02040503050406030204" pitchFamily="18" charset="0"/>
                              <a:ea typeface="Cambria Math" panose="02040503050406030204" pitchFamily="18" charset="0"/>
                            </a:rPr>
                            <m:t>σ</m:t>
                          </m:r>
                        </m:sub>
                        <m:sup>
                          <m:r>
                            <a:rPr lang="en-US" sz="2400">
                              <a:latin typeface="Cambria Math" panose="02040503050406030204" pitchFamily="18" charset="0"/>
                            </a:rPr>
                            <m:t>−</m:t>
                          </m:r>
                          <m:f>
                            <m:fPr>
                              <m:type m:val="lin"/>
                              <m:ctrlPr>
                                <a:rPr lang="en-US" sz="2400" i="1">
                                  <a:latin typeface="Cambria Math" panose="02040503050406030204" pitchFamily="18" charset="0"/>
                                </a:rPr>
                              </m:ctrlPr>
                            </m:fPr>
                            <m:num>
                              <m:r>
                                <a:rPr lang="en-US" sz="2400">
                                  <a:latin typeface="Cambria Math" panose="02040503050406030204" pitchFamily="18" charset="0"/>
                                </a:rPr>
                                <m:t>1</m:t>
                              </m:r>
                            </m:num>
                            <m:den>
                              <m:r>
                                <a:rPr lang="en-US" sz="2400">
                                  <a:latin typeface="Cambria Math" panose="02040503050406030204" pitchFamily="18" charset="0"/>
                                </a:rPr>
                                <m:t>2</m:t>
                              </m:r>
                            </m:den>
                          </m:f>
                        </m:sup>
                      </m:sSubSup>
                      <m:r>
                        <a:rPr lang="en-US" sz="2400" b="1" i="1" smtClean="0">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𝚲𝚽</m:t>
                      </m:r>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ea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cs-CZ" sz="2400" b="1" i="1">
                              <a:latin typeface="Cambria Math" panose="02040503050406030204" pitchFamily="18" charset="0"/>
                              <a:ea typeface="Cambria Math" panose="02040503050406030204" pitchFamily="18" charset="0"/>
                            </a:rPr>
                            <m:t>𝑫</m:t>
                          </m:r>
                        </m:e>
                        <m:sub>
                          <m:r>
                            <a:rPr lang="en-US" sz="2400" i="1">
                              <a:latin typeface="Cambria Math" panose="02040503050406030204" pitchFamily="18" charset="0"/>
                              <a:ea typeface="Cambria Math" panose="02040503050406030204" pitchFamily="18" charset="0"/>
                            </a:rPr>
                            <m:t>𝜓</m:t>
                          </m:r>
                        </m:sub>
                      </m:sSub>
                      <m:r>
                        <a:rPr lang="en-US" sz="2400" b="1" i="1" smtClean="0">
                          <a:latin typeface="Cambria Math" panose="02040503050406030204" pitchFamily="18" charset="0"/>
                          <a:ea typeface="Cambria Math" panose="02040503050406030204" pitchFamily="18" charset="0"/>
                        </a:rPr>
                        <m:t>)</m:t>
                      </m:r>
                      <m:sSubSup>
                        <m:sSubSupPr>
                          <m:ctrlPr>
                            <a:rPr lang="en-US" sz="2400" b="1" i="1">
                              <a:latin typeface="Cambria Math" panose="02040503050406030204" pitchFamily="18" charset="0"/>
                            </a:rPr>
                          </m:ctrlPr>
                        </m:sSubSupPr>
                        <m:e>
                          <m:r>
                            <a:rPr lang="en-US" sz="2400" b="1">
                              <a:latin typeface="Cambria Math" panose="02040503050406030204" pitchFamily="18" charset="0"/>
                            </a:rPr>
                            <m:t>𝐃</m:t>
                          </m:r>
                        </m:e>
                        <m:sub>
                          <m:r>
                            <m:rPr>
                              <m:sty m:val="p"/>
                            </m:rPr>
                            <a:rPr lang="el-GR" sz="2400">
                              <a:latin typeface="Cambria Math" panose="02040503050406030204" pitchFamily="18" charset="0"/>
                              <a:ea typeface="Cambria Math" panose="02040503050406030204" pitchFamily="18" charset="0"/>
                            </a:rPr>
                            <m:t>σ</m:t>
                          </m:r>
                        </m:sub>
                        <m:sup>
                          <m:r>
                            <a:rPr lang="en-US" sz="2400">
                              <a:latin typeface="Cambria Math" panose="02040503050406030204" pitchFamily="18" charset="0"/>
                            </a:rPr>
                            <m:t>−1/2</m:t>
                          </m:r>
                        </m:sup>
                      </m:sSubSup>
                    </m:oMath>
                  </m:oMathPara>
                </a14:m>
                <a:endParaRPr lang="en-US" sz="2400" dirty="0"/>
              </a:p>
              <a:p>
                <a:pPr marL="0" indent="0">
                  <a:buNone/>
                </a:pPr>
                <a:endParaRPr lang="en-US" sz="2400" dirty="0"/>
              </a:p>
              <a:p>
                <a:pPr marL="0" indent="0">
                  <a:buNone/>
                </a:pPr>
                <a14:m>
                  <m:oMathPara xmlns:m="http://schemas.openxmlformats.org/officeDocument/2006/math">
                    <m:oMathParaPr>
                      <m:jc m:val="center"/>
                    </m:oMathParaPr>
                    <m:oMath xmlns:m="http://schemas.openxmlformats.org/officeDocument/2006/math">
                      <m:r>
                        <a:rPr lang="en-US" sz="2400" b="1" smtClean="0">
                          <a:latin typeface="Cambria Math" panose="02040503050406030204" pitchFamily="18" charset="0"/>
                        </a:rPr>
                        <m:t>𝐏</m:t>
                      </m:r>
                      <m:r>
                        <a:rPr lang="en-US" sz="2400" b="1">
                          <a:latin typeface="Cambria Math" panose="02040503050406030204" pitchFamily="18" charset="0"/>
                        </a:rPr>
                        <m:t>= </m:t>
                      </m:r>
                      <m:sSup>
                        <m:sSupPr>
                          <m:ctrlPr>
                            <a:rPr lang="en-US" sz="2400" b="1" i="1" smtClean="0">
                              <a:latin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smtClean="0">
                              <a:latin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𝚽</m:t>
                      </m:r>
                      <m:sSup>
                        <m:sSupPr>
                          <m:ctrlPr>
                            <a:rPr lang="en-US" sz="2400" b="1" i="1" smtClean="0">
                              <a:latin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rPr>
                            <m:t>∗</m:t>
                          </m:r>
                          <m:r>
                            <a:rPr lang="en-US" sz="2400" b="1" i="1" smtClean="0">
                              <a:latin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m:t>
                      </m:r>
                      <m:sSubSup>
                        <m:sSubSupPr>
                          <m:ctrlPr>
                            <a:rPr lang="en-US" sz="2400" b="1" i="1" smtClean="0">
                              <a:latin typeface="Cambria Math" panose="02040503050406030204" pitchFamily="18" charset="0"/>
                              <a:ea typeface="Cambria Math" panose="02040503050406030204" pitchFamily="18" charset="0"/>
                            </a:rPr>
                          </m:ctrlPr>
                        </m:sSubSupPr>
                        <m:e>
                          <m:r>
                            <a:rPr lang="cs-CZ" sz="2400" b="1" i="1">
                              <a:latin typeface="Cambria Math" panose="02040503050406030204" pitchFamily="18" charset="0"/>
                              <a:ea typeface="Cambria Math" panose="02040503050406030204" pitchFamily="18" charset="0"/>
                            </a:rPr>
                            <m:t>𝑫</m:t>
                          </m:r>
                        </m:e>
                        <m:sub>
                          <m:r>
                            <a:rPr lang="el-GR" sz="2400" i="1">
                              <a:latin typeface="Cambria Math" panose="02040503050406030204" pitchFamily="18" charset="0"/>
                              <a:ea typeface="Cambria Math" panose="02040503050406030204" pitchFamily="18" charset="0"/>
                            </a:rPr>
                            <m:t>𝜓</m:t>
                          </m:r>
                        </m:sub>
                        <m:sup>
                          <m:r>
                            <a:rPr lang="en-US" sz="2400" b="1" i="1" smtClean="0">
                              <a:latin typeface="Cambria Math" panose="02040503050406030204" pitchFamily="18" charset="0"/>
                              <a:ea typeface="Cambria Math" panose="02040503050406030204" pitchFamily="18" charset="0"/>
                            </a:rPr>
                            <m:t>∗</m:t>
                          </m:r>
                        </m:sup>
                      </m:sSubSup>
                    </m:oMath>
                  </m:oMathPara>
                </a14:m>
                <a:endParaRPr lang="en-US" sz="2400" dirty="0"/>
              </a:p>
              <a:p>
                <a:pPr marL="0" indent="0">
                  <a:buNone/>
                </a:pPr>
                <a:endParaRPr lang="en-US" sz="2400" dirty="0"/>
              </a:p>
              <a:p>
                <a:r>
                  <a:rPr lang="en-US" sz="2400" dirty="0"/>
                  <a:t>Where:</a:t>
                </a:r>
              </a:p>
              <a:p>
                <a:pPr marL="0" indent="0" algn="ctr">
                  <a:buNone/>
                </a:pPr>
                <a14:m>
                  <m:oMath xmlns:m="http://schemas.openxmlformats.org/officeDocument/2006/math">
                    <m:sSup>
                      <m:sSupPr>
                        <m:ctrlPr>
                          <a:rPr lang="en-US" sz="2400" b="1" i="1">
                            <a:latin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rPr>
                          <m:t>∗</m:t>
                        </m:r>
                      </m:sup>
                    </m:sSup>
                    <m:r>
                      <a:rPr lang="en-US" sz="2400" b="1" i="1" smtClean="0">
                        <a:latin typeface="Cambria Math" panose="02040503050406030204" pitchFamily="18" charset="0"/>
                      </a:rPr>
                      <m:t>=</m:t>
                    </m:r>
                  </m:oMath>
                </a14:m>
                <a:r>
                  <a:rPr lang="en-US" sz="2400" b="1" dirty="0"/>
                  <a:t> </a:t>
                </a:r>
                <a14:m>
                  <m:oMath xmlns:m="http://schemas.openxmlformats.org/officeDocument/2006/math">
                    <m:sSubSup>
                      <m:sSubSupPr>
                        <m:ctrlPr>
                          <a:rPr lang="en-US" sz="2400" b="1" i="1">
                            <a:latin typeface="Cambria Math" panose="02040503050406030204" pitchFamily="18" charset="0"/>
                          </a:rPr>
                        </m:ctrlPr>
                      </m:sSubSupPr>
                      <m:e>
                        <m:r>
                          <a:rPr lang="en-US" sz="2400" b="1">
                            <a:latin typeface="Cambria Math" panose="02040503050406030204" pitchFamily="18" charset="0"/>
                          </a:rPr>
                          <m:t>𝐃</m:t>
                        </m:r>
                      </m:e>
                      <m:sub>
                        <m:r>
                          <m:rPr>
                            <m:sty m:val="p"/>
                          </m:rPr>
                          <a:rPr lang="el-GR" sz="2400">
                            <a:latin typeface="Cambria Math" panose="02040503050406030204" pitchFamily="18" charset="0"/>
                            <a:ea typeface="Cambria Math" panose="02040503050406030204" pitchFamily="18" charset="0"/>
                          </a:rPr>
                          <m:t>σ</m:t>
                        </m:r>
                      </m:sub>
                      <m:sup>
                        <m:r>
                          <a:rPr lang="en-US" sz="2400">
                            <a:latin typeface="Cambria Math" panose="02040503050406030204" pitchFamily="18" charset="0"/>
                          </a:rPr>
                          <m:t>−</m:t>
                        </m:r>
                        <m:f>
                          <m:fPr>
                            <m:type m:val="lin"/>
                            <m:ctrlPr>
                              <a:rPr lang="en-US" sz="2400" i="1">
                                <a:latin typeface="Cambria Math" panose="02040503050406030204" pitchFamily="18" charset="0"/>
                              </a:rPr>
                            </m:ctrlPr>
                          </m:fPr>
                          <m:num>
                            <m:r>
                              <a:rPr lang="en-US" sz="2400">
                                <a:latin typeface="Cambria Math" panose="02040503050406030204" pitchFamily="18" charset="0"/>
                              </a:rPr>
                              <m:t>1</m:t>
                            </m:r>
                          </m:num>
                          <m:den>
                            <m:r>
                              <a:rPr lang="en-US" sz="2400">
                                <a:latin typeface="Cambria Math" panose="02040503050406030204" pitchFamily="18" charset="0"/>
                              </a:rPr>
                              <m:t>2</m:t>
                            </m:r>
                          </m:den>
                        </m:f>
                      </m:sup>
                    </m:sSubSup>
                    <m:r>
                      <a:rPr lang="en-US" sz="2400" b="1" i="1">
                        <a:latin typeface="Cambria Math" panose="02040503050406030204" pitchFamily="18" charset="0"/>
                        <a:ea typeface="Cambria Math" panose="02040503050406030204" pitchFamily="18" charset="0"/>
                      </a:rPr>
                      <m:t>𝚲</m:t>
                    </m:r>
                  </m:oMath>
                </a14:m>
                <a:endParaRPr lang="en-US" sz="2400" dirty="0"/>
              </a:p>
              <a:p>
                <a:pPr marL="0" indent="0" algn="ctr">
                  <a:buNone/>
                </a:pPr>
                <a14:m>
                  <m:oMath xmlns:m="http://schemas.openxmlformats.org/officeDocument/2006/math">
                    <m:sSubSup>
                      <m:sSubSupPr>
                        <m:ctrlPr>
                          <a:rPr lang="en-US" sz="2400" b="1" i="1">
                            <a:latin typeface="Cambria Math" panose="02040503050406030204" pitchFamily="18" charset="0"/>
                            <a:ea typeface="Cambria Math" panose="02040503050406030204" pitchFamily="18" charset="0"/>
                          </a:rPr>
                        </m:ctrlPr>
                      </m:sSubSupPr>
                      <m:e>
                        <m:r>
                          <a:rPr lang="cs-CZ" sz="2400" b="1" i="1">
                            <a:latin typeface="Cambria Math" panose="02040503050406030204" pitchFamily="18" charset="0"/>
                            <a:ea typeface="Cambria Math" panose="02040503050406030204" pitchFamily="18" charset="0"/>
                          </a:rPr>
                          <m:t>𝑫</m:t>
                        </m:r>
                      </m:e>
                      <m:sub>
                        <m:r>
                          <a:rPr lang="el-GR" sz="2400" i="1">
                            <a:latin typeface="Cambria Math" panose="02040503050406030204" pitchFamily="18" charset="0"/>
                            <a:ea typeface="Cambria Math" panose="02040503050406030204" pitchFamily="18" charset="0"/>
                          </a:rPr>
                          <m:t>𝜓</m:t>
                        </m:r>
                      </m:sub>
                      <m:sup>
                        <m:r>
                          <a:rPr lang="en-US" sz="2400" b="1" i="1">
                            <a:latin typeface="Cambria Math" panose="02040503050406030204" pitchFamily="18" charset="0"/>
                            <a:ea typeface="Cambria Math" panose="02040503050406030204" pitchFamily="18" charset="0"/>
                          </a:rPr>
                          <m:t>∗</m:t>
                        </m:r>
                      </m:sup>
                    </m:sSubSup>
                    <m:r>
                      <a:rPr lang="en-US" sz="2400" b="1" i="1" smtClean="0">
                        <a:latin typeface="Cambria Math" panose="02040503050406030204" pitchFamily="18" charset="0"/>
                        <a:ea typeface="Cambria Math" panose="02040503050406030204" pitchFamily="18" charset="0"/>
                      </a:rPr>
                      <m:t>=</m:t>
                    </m:r>
                  </m:oMath>
                </a14:m>
                <a:r>
                  <a:rPr lang="en-US" sz="2400" b="1" dirty="0"/>
                  <a:t> </a:t>
                </a:r>
                <a14:m>
                  <m:oMath xmlns:m="http://schemas.openxmlformats.org/officeDocument/2006/math">
                    <m:sSubSup>
                      <m:sSubSupPr>
                        <m:ctrlPr>
                          <a:rPr lang="en-US" sz="2400" b="1" i="1">
                            <a:latin typeface="Cambria Math" panose="02040503050406030204" pitchFamily="18" charset="0"/>
                          </a:rPr>
                        </m:ctrlPr>
                      </m:sSubSupPr>
                      <m:e>
                        <m:r>
                          <a:rPr lang="en-US" sz="2400" b="1">
                            <a:latin typeface="Cambria Math" panose="02040503050406030204" pitchFamily="18" charset="0"/>
                          </a:rPr>
                          <m:t>𝐃</m:t>
                        </m:r>
                      </m:e>
                      <m:sub>
                        <m:r>
                          <m:rPr>
                            <m:sty m:val="p"/>
                          </m:rPr>
                          <a:rPr lang="el-GR" sz="2400">
                            <a:latin typeface="Cambria Math" panose="02040503050406030204" pitchFamily="18" charset="0"/>
                            <a:ea typeface="Cambria Math" panose="02040503050406030204" pitchFamily="18" charset="0"/>
                          </a:rPr>
                          <m:t>σ</m:t>
                        </m:r>
                      </m:sub>
                      <m:sup>
                        <m:r>
                          <a:rPr lang="en-US" sz="2400">
                            <a:latin typeface="Cambria Math" panose="02040503050406030204" pitchFamily="18" charset="0"/>
                          </a:rPr>
                          <m:t>−</m:t>
                        </m:r>
                        <m:f>
                          <m:fPr>
                            <m:type m:val="lin"/>
                            <m:ctrlPr>
                              <a:rPr lang="en-US" sz="2400" i="1">
                                <a:latin typeface="Cambria Math" panose="02040503050406030204" pitchFamily="18" charset="0"/>
                              </a:rPr>
                            </m:ctrlPr>
                          </m:fPr>
                          <m:num>
                            <m:r>
                              <a:rPr lang="en-US" sz="2400">
                                <a:latin typeface="Cambria Math" panose="02040503050406030204" pitchFamily="18" charset="0"/>
                              </a:rPr>
                              <m:t>1</m:t>
                            </m:r>
                          </m:num>
                          <m:den>
                            <m:r>
                              <a:rPr lang="en-US" sz="2400">
                                <a:latin typeface="Cambria Math" panose="02040503050406030204" pitchFamily="18" charset="0"/>
                              </a:rPr>
                              <m:t>2</m:t>
                            </m:r>
                          </m:den>
                        </m:f>
                      </m:sup>
                    </m:sSubSup>
                  </m:oMath>
                </a14:m>
                <a:r>
                  <a:rPr lang="en-US" sz="2400" b="1" dirty="0">
                    <a:ea typeface="Cambria Math" panose="02040503050406030204" pitchFamily="18" charset="0"/>
                  </a:rPr>
                  <a:t> </a:t>
                </a:r>
                <a14:m>
                  <m:oMath xmlns:m="http://schemas.openxmlformats.org/officeDocument/2006/math">
                    <m:sSub>
                      <m:sSubPr>
                        <m:ctrlPr>
                          <a:rPr lang="en-US" sz="2400" b="1" i="1">
                            <a:latin typeface="Cambria Math" panose="02040503050406030204" pitchFamily="18" charset="0"/>
                            <a:ea typeface="Cambria Math" panose="02040503050406030204" pitchFamily="18" charset="0"/>
                          </a:rPr>
                        </m:ctrlPr>
                      </m:sSubPr>
                      <m:e>
                        <m:r>
                          <a:rPr lang="cs-CZ" sz="2400" b="1" i="1">
                            <a:latin typeface="Cambria Math" panose="02040503050406030204" pitchFamily="18" charset="0"/>
                            <a:ea typeface="Cambria Math" panose="02040503050406030204" pitchFamily="18" charset="0"/>
                          </a:rPr>
                          <m:t>𝑫</m:t>
                        </m:r>
                      </m:e>
                      <m:sub>
                        <m:r>
                          <a:rPr lang="en-US" sz="2400" i="1">
                            <a:latin typeface="Cambria Math" panose="02040503050406030204" pitchFamily="18" charset="0"/>
                            <a:ea typeface="Cambria Math" panose="02040503050406030204" pitchFamily="18" charset="0"/>
                          </a:rPr>
                          <m:t>𝜓</m:t>
                        </m:r>
                      </m:sub>
                    </m:sSub>
                  </m:oMath>
                </a14:m>
                <a:r>
                  <a:rPr lang="en-US" sz="2400" b="1" dirty="0"/>
                  <a:t> </a:t>
                </a:r>
                <a14:m>
                  <m:oMath xmlns:m="http://schemas.openxmlformats.org/officeDocument/2006/math">
                    <m:sSubSup>
                      <m:sSubSupPr>
                        <m:ctrlPr>
                          <a:rPr lang="en-US" sz="2400" b="1" i="1">
                            <a:latin typeface="Cambria Math" panose="02040503050406030204" pitchFamily="18" charset="0"/>
                          </a:rPr>
                        </m:ctrlPr>
                      </m:sSubSupPr>
                      <m:e>
                        <m:r>
                          <a:rPr lang="en-US" sz="2400" b="1">
                            <a:latin typeface="Cambria Math" panose="02040503050406030204" pitchFamily="18" charset="0"/>
                          </a:rPr>
                          <m:t>𝐃</m:t>
                        </m:r>
                      </m:e>
                      <m:sub>
                        <m:r>
                          <m:rPr>
                            <m:sty m:val="p"/>
                          </m:rPr>
                          <a:rPr lang="el-GR" sz="2400">
                            <a:latin typeface="Cambria Math" panose="02040503050406030204" pitchFamily="18" charset="0"/>
                            <a:ea typeface="Cambria Math" panose="02040503050406030204" pitchFamily="18" charset="0"/>
                          </a:rPr>
                          <m:t>σ</m:t>
                        </m:r>
                      </m:sub>
                      <m:sup>
                        <m:r>
                          <a:rPr lang="en-US" sz="2400">
                            <a:latin typeface="Cambria Math" panose="02040503050406030204" pitchFamily="18" charset="0"/>
                          </a:rPr>
                          <m:t>−</m:t>
                        </m:r>
                        <m:f>
                          <m:fPr>
                            <m:type m:val="lin"/>
                            <m:ctrlPr>
                              <a:rPr lang="en-US" sz="2400" i="1">
                                <a:latin typeface="Cambria Math" panose="02040503050406030204" pitchFamily="18" charset="0"/>
                              </a:rPr>
                            </m:ctrlPr>
                          </m:fPr>
                          <m:num>
                            <m:r>
                              <a:rPr lang="en-US" sz="2400">
                                <a:latin typeface="Cambria Math" panose="02040503050406030204" pitchFamily="18" charset="0"/>
                              </a:rPr>
                              <m:t>1</m:t>
                            </m:r>
                          </m:num>
                          <m:den>
                            <m:r>
                              <a:rPr lang="en-US" sz="2400">
                                <a:latin typeface="Cambria Math" panose="02040503050406030204" pitchFamily="18" charset="0"/>
                              </a:rPr>
                              <m:t>2</m:t>
                            </m:r>
                          </m:den>
                        </m:f>
                      </m:sup>
                    </m:sSubSup>
                    <m:r>
                      <a:rPr lang="en-US" sz="2400" b="0" i="0" smtClean="0">
                        <a:latin typeface="Cambria Math" panose="02040503050406030204" pitchFamily="18" charset="0"/>
                      </a:rPr>
                      <m:t>=</m:t>
                    </m:r>
                  </m:oMath>
                </a14:m>
                <a:r>
                  <a:rPr lang="en-US" sz="2400" b="1" dirty="0"/>
                  <a:t> </a:t>
                </a:r>
                <a14:m>
                  <m:oMath xmlns:m="http://schemas.openxmlformats.org/officeDocument/2006/math">
                    <m:sSubSup>
                      <m:sSubSupPr>
                        <m:ctrlPr>
                          <a:rPr lang="en-US" sz="2400" b="1" i="1">
                            <a:latin typeface="Cambria Math" panose="02040503050406030204" pitchFamily="18" charset="0"/>
                          </a:rPr>
                        </m:ctrlPr>
                      </m:sSubSupPr>
                      <m:e>
                        <m:r>
                          <a:rPr lang="en-US" sz="2400" b="1">
                            <a:latin typeface="Cambria Math" panose="02040503050406030204" pitchFamily="18" charset="0"/>
                          </a:rPr>
                          <m:t>𝐃</m:t>
                        </m:r>
                      </m:e>
                      <m:sub>
                        <m:r>
                          <m:rPr>
                            <m:sty m:val="p"/>
                          </m:rPr>
                          <a:rPr lang="el-GR" sz="2400">
                            <a:latin typeface="Cambria Math" panose="02040503050406030204" pitchFamily="18" charset="0"/>
                            <a:ea typeface="Cambria Math" panose="02040503050406030204" pitchFamily="18" charset="0"/>
                          </a:rPr>
                          <m:t>σ</m:t>
                        </m:r>
                      </m:sub>
                      <m:sup>
                        <m:r>
                          <a:rPr lang="en-US" sz="2400">
                            <a:latin typeface="Cambria Math" panose="02040503050406030204" pitchFamily="18" charset="0"/>
                          </a:rPr>
                          <m:t>−</m:t>
                        </m:r>
                        <m:r>
                          <a:rPr lang="en-US" sz="2400" b="0" i="0" smtClean="0">
                            <a:latin typeface="Cambria Math" panose="02040503050406030204" pitchFamily="18" charset="0"/>
                          </a:rPr>
                          <m:t>1</m:t>
                        </m:r>
                      </m:sup>
                    </m:sSubSup>
                  </m:oMath>
                </a14:m>
                <a:r>
                  <a:rPr lang="en-US" sz="2400" b="1" dirty="0">
                    <a:ea typeface="Cambria Math" panose="02040503050406030204" pitchFamily="18" charset="0"/>
                  </a:rPr>
                  <a:t> </a:t>
                </a:r>
                <a14:m>
                  <m:oMath xmlns:m="http://schemas.openxmlformats.org/officeDocument/2006/math">
                    <m:sSub>
                      <m:sSubPr>
                        <m:ctrlPr>
                          <a:rPr lang="en-US" sz="2400" b="1" i="1">
                            <a:latin typeface="Cambria Math" panose="02040503050406030204" pitchFamily="18" charset="0"/>
                            <a:ea typeface="Cambria Math" panose="02040503050406030204" pitchFamily="18" charset="0"/>
                          </a:rPr>
                        </m:ctrlPr>
                      </m:sSubPr>
                      <m:e>
                        <m:r>
                          <a:rPr lang="cs-CZ" sz="2400" b="1" i="1">
                            <a:latin typeface="Cambria Math" panose="02040503050406030204" pitchFamily="18" charset="0"/>
                            <a:ea typeface="Cambria Math" panose="02040503050406030204" pitchFamily="18" charset="0"/>
                          </a:rPr>
                          <m:t>𝑫</m:t>
                        </m:r>
                      </m:e>
                      <m:sub>
                        <m:r>
                          <a:rPr lang="en-US" sz="2400" i="1">
                            <a:latin typeface="Cambria Math" panose="02040503050406030204" pitchFamily="18" charset="0"/>
                            <a:ea typeface="Cambria Math" panose="02040503050406030204" pitchFamily="18" charset="0"/>
                          </a:rPr>
                          <m:t>𝜓</m:t>
                        </m:r>
                      </m:sub>
                    </m:sSub>
                  </m:oMath>
                </a14:m>
                <a:r>
                  <a:rPr lang="en-US" sz="2400" b="1" dirty="0"/>
                  <a:t> </a:t>
                </a:r>
                <a:endParaRPr lang="en-US" sz="2400" dirty="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9581"/>
              </a:xfrm>
              <a:blipFill>
                <a:blip r:embed="rId2"/>
                <a:stretch>
                  <a:fillRect l="-812"/>
                </a:stretch>
              </a:blipFill>
            </p:spPr>
            <p:txBody>
              <a:bodyPr/>
              <a:lstStyle/>
              <a:p>
                <a:r>
                  <a:rPr lang="en-US">
                    <a:noFill/>
                  </a:rPr>
                  <a:t> </a:t>
                </a:r>
              </a:p>
            </p:txBody>
          </p:sp>
        </mc:Fallback>
      </mc:AlternateContent>
    </p:spTree>
    <p:extLst>
      <p:ext uri="{BB962C8B-B14F-4D97-AF65-F5344CB8AC3E}">
        <p14:creationId xmlns:p14="http://schemas.microsoft.com/office/powerpoint/2010/main" val="3350101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Correlation structure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59581"/>
              </a:xfrm>
            </p:spPr>
            <p:txBody>
              <a:bodyPr>
                <a:normAutofit/>
              </a:bodyPr>
              <a:lstStyle/>
              <a:p>
                <a:pPr marL="0" indent="0" algn="ctr">
                  <a:buNone/>
                </a:pPr>
                <a14:m>
                  <m:oMath xmlns:m="http://schemas.openxmlformats.org/officeDocument/2006/math">
                    <m:sSup>
                      <m:sSupPr>
                        <m:ctrlPr>
                          <a:rPr lang="en-US" sz="2400" b="1" i="1">
                            <a:latin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rPr>
                          <m:t>∗</m:t>
                        </m:r>
                      </m:sup>
                    </m:sSup>
                    <m:r>
                      <a:rPr lang="en-US" sz="2400" b="1" i="1" smtClean="0">
                        <a:latin typeface="Cambria Math" panose="02040503050406030204" pitchFamily="18" charset="0"/>
                      </a:rPr>
                      <m:t>=</m:t>
                    </m:r>
                  </m:oMath>
                </a14:m>
                <a:r>
                  <a:rPr lang="en-US" sz="2400" b="1" dirty="0"/>
                  <a:t> </a:t>
                </a:r>
                <a14:m>
                  <m:oMath xmlns:m="http://schemas.openxmlformats.org/officeDocument/2006/math">
                    <m:sSubSup>
                      <m:sSubSupPr>
                        <m:ctrlPr>
                          <a:rPr lang="en-US" sz="2400" b="1" i="1">
                            <a:latin typeface="Cambria Math" panose="02040503050406030204" pitchFamily="18" charset="0"/>
                          </a:rPr>
                        </m:ctrlPr>
                      </m:sSubSupPr>
                      <m:e>
                        <m:r>
                          <a:rPr lang="en-US" sz="2400" b="1">
                            <a:latin typeface="Cambria Math" panose="02040503050406030204" pitchFamily="18" charset="0"/>
                          </a:rPr>
                          <m:t>𝐃</m:t>
                        </m:r>
                      </m:e>
                      <m:sub>
                        <m:r>
                          <m:rPr>
                            <m:sty m:val="p"/>
                          </m:rPr>
                          <a:rPr lang="el-GR" sz="2400">
                            <a:latin typeface="Cambria Math" panose="02040503050406030204" pitchFamily="18" charset="0"/>
                            <a:ea typeface="Cambria Math" panose="02040503050406030204" pitchFamily="18" charset="0"/>
                          </a:rPr>
                          <m:t>σ</m:t>
                        </m:r>
                      </m:sub>
                      <m:sup>
                        <m:r>
                          <a:rPr lang="en-US" sz="2400">
                            <a:latin typeface="Cambria Math" panose="02040503050406030204" pitchFamily="18" charset="0"/>
                          </a:rPr>
                          <m:t>−</m:t>
                        </m:r>
                        <m:f>
                          <m:fPr>
                            <m:type m:val="lin"/>
                            <m:ctrlPr>
                              <a:rPr lang="en-US" sz="2400" i="1">
                                <a:latin typeface="Cambria Math" panose="02040503050406030204" pitchFamily="18" charset="0"/>
                              </a:rPr>
                            </m:ctrlPr>
                          </m:fPr>
                          <m:num>
                            <m:r>
                              <a:rPr lang="en-US" sz="2400">
                                <a:latin typeface="Cambria Math" panose="02040503050406030204" pitchFamily="18" charset="0"/>
                              </a:rPr>
                              <m:t>1</m:t>
                            </m:r>
                          </m:num>
                          <m:den>
                            <m:r>
                              <a:rPr lang="en-US" sz="2400">
                                <a:latin typeface="Cambria Math" panose="02040503050406030204" pitchFamily="18" charset="0"/>
                              </a:rPr>
                              <m:t>2</m:t>
                            </m:r>
                          </m:den>
                        </m:f>
                      </m:sup>
                    </m:sSubSup>
                    <m:r>
                      <a:rPr lang="en-US" sz="2400" b="1" i="1">
                        <a:latin typeface="Cambria Math" panose="02040503050406030204" pitchFamily="18" charset="0"/>
                        <a:ea typeface="Cambria Math" panose="02040503050406030204" pitchFamily="18" charset="0"/>
                      </a:rPr>
                      <m:t>𝚲</m:t>
                    </m:r>
                  </m:oMath>
                </a14:m>
                <a:endParaRPr lang="en-US" sz="2400" dirty="0"/>
              </a:p>
              <a:p>
                <a:pPr marL="0" indent="0" algn="ctr">
                  <a:buNone/>
                </a:pPr>
                <a14:m>
                  <m:oMath xmlns:m="http://schemas.openxmlformats.org/officeDocument/2006/math">
                    <m:sSubSup>
                      <m:sSubSupPr>
                        <m:ctrlPr>
                          <a:rPr lang="en-US" sz="2400" b="1" i="1">
                            <a:latin typeface="Cambria Math" panose="02040503050406030204" pitchFamily="18" charset="0"/>
                            <a:ea typeface="Cambria Math" panose="02040503050406030204" pitchFamily="18" charset="0"/>
                          </a:rPr>
                        </m:ctrlPr>
                      </m:sSubSupPr>
                      <m:e>
                        <m:r>
                          <a:rPr lang="cs-CZ" sz="2400" b="1" i="1">
                            <a:latin typeface="Cambria Math" panose="02040503050406030204" pitchFamily="18" charset="0"/>
                            <a:ea typeface="Cambria Math" panose="02040503050406030204" pitchFamily="18" charset="0"/>
                          </a:rPr>
                          <m:t>𝑫</m:t>
                        </m:r>
                      </m:e>
                      <m:sub>
                        <m:r>
                          <a:rPr lang="el-GR" sz="2400" i="1">
                            <a:latin typeface="Cambria Math" panose="02040503050406030204" pitchFamily="18" charset="0"/>
                            <a:ea typeface="Cambria Math" panose="02040503050406030204" pitchFamily="18" charset="0"/>
                          </a:rPr>
                          <m:t>𝜓</m:t>
                        </m:r>
                      </m:sub>
                      <m:sup>
                        <m:r>
                          <a:rPr lang="en-US" sz="2400" b="1" i="1">
                            <a:latin typeface="Cambria Math" panose="02040503050406030204" pitchFamily="18" charset="0"/>
                            <a:ea typeface="Cambria Math" panose="02040503050406030204" pitchFamily="18" charset="0"/>
                          </a:rPr>
                          <m:t>∗</m:t>
                        </m:r>
                      </m:sup>
                    </m:sSubSup>
                    <m:r>
                      <a:rPr lang="en-US" sz="2400" b="1" i="1" smtClean="0">
                        <a:latin typeface="Cambria Math" panose="02040503050406030204" pitchFamily="18" charset="0"/>
                        <a:ea typeface="Cambria Math" panose="02040503050406030204" pitchFamily="18" charset="0"/>
                      </a:rPr>
                      <m:t>=</m:t>
                    </m:r>
                  </m:oMath>
                </a14:m>
                <a:r>
                  <a:rPr lang="en-US" sz="2400" b="1" dirty="0"/>
                  <a:t> </a:t>
                </a:r>
                <a14:m>
                  <m:oMath xmlns:m="http://schemas.openxmlformats.org/officeDocument/2006/math">
                    <m:sSubSup>
                      <m:sSubSupPr>
                        <m:ctrlPr>
                          <a:rPr lang="en-US" sz="2400" b="1" i="1">
                            <a:latin typeface="Cambria Math" panose="02040503050406030204" pitchFamily="18" charset="0"/>
                          </a:rPr>
                        </m:ctrlPr>
                      </m:sSubSupPr>
                      <m:e>
                        <m:r>
                          <a:rPr lang="en-US" sz="2400" b="1">
                            <a:latin typeface="Cambria Math" panose="02040503050406030204" pitchFamily="18" charset="0"/>
                          </a:rPr>
                          <m:t>𝐃</m:t>
                        </m:r>
                      </m:e>
                      <m:sub>
                        <m:r>
                          <m:rPr>
                            <m:sty m:val="p"/>
                          </m:rPr>
                          <a:rPr lang="el-GR" sz="2400">
                            <a:latin typeface="Cambria Math" panose="02040503050406030204" pitchFamily="18" charset="0"/>
                            <a:ea typeface="Cambria Math" panose="02040503050406030204" pitchFamily="18" charset="0"/>
                          </a:rPr>
                          <m:t>σ</m:t>
                        </m:r>
                      </m:sub>
                      <m:sup>
                        <m:r>
                          <a:rPr lang="en-US" sz="2400">
                            <a:latin typeface="Cambria Math" panose="02040503050406030204" pitchFamily="18" charset="0"/>
                          </a:rPr>
                          <m:t>−</m:t>
                        </m:r>
                        <m:f>
                          <m:fPr>
                            <m:type m:val="lin"/>
                            <m:ctrlPr>
                              <a:rPr lang="en-US" sz="2400" i="1">
                                <a:latin typeface="Cambria Math" panose="02040503050406030204" pitchFamily="18" charset="0"/>
                              </a:rPr>
                            </m:ctrlPr>
                          </m:fPr>
                          <m:num>
                            <m:r>
                              <a:rPr lang="en-US" sz="2400">
                                <a:latin typeface="Cambria Math" panose="02040503050406030204" pitchFamily="18" charset="0"/>
                              </a:rPr>
                              <m:t>1</m:t>
                            </m:r>
                          </m:num>
                          <m:den>
                            <m:r>
                              <a:rPr lang="en-US" sz="2400">
                                <a:latin typeface="Cambria Math" panose="02040503050406030204" pitchFamily="18" charset="0"/>
                              </a:rPr>
                              <m:t>2</m:t>
                            </m:r>
                          </m:den>
                        </m:f>
                      </m:sup>
                    </m:sSubSup>
                  </m:oMath>
                </a14:m>
                <a:r>
                  <a:rPr lang="en-US" sz="2400" b="1" dirty="0">
                    <a:ea typeface="Cambria Math" panose="02040503050406030204" pitchFamily="18" charset="0"/>
                  </a:rPr>
                  <a:t> </a:t>
                </a:r>
                <a14:m>
                  <m:oMath xmlns:m="http://schemas.openxmlformats.org/officeDocument/2006/math">
                    <m:sSub>
                      <m:sSubPr>
                        <m:ctrlPr>
                          <a:rPr lang="en-US" sz="2400" b="1" i="1">
                            <a:latin typeface="Cambria Math" panose="02040503050406030204" pitchFamily="18" charset="0"/>
                            <a:ea typeface="Cambria Math" panose="02040503050406030204" pitchFamily="18" charset="0"/>
                          </a:rPr>
                        </m:ctrlPr>
                      </m:sSubPr>
                      <m:e>
                        <m:r>
                          <a:rPr lang="cs-CZ" sz="2400" b="1" i="1">
                            <a:latin typeface="Cambria Math" panose="02040503050406030204" pitchFamily="18" charset="0"/>
                            <a:ea typeface="Cambria Math" panose="02040503050406030204" pitchFamily="18" charset="0"/>
                          </a:rPr>
                          <m:t>𝑫</m:t>
                        </m:r>
                      </m:e>
                      <m:sub>
                        <m:r>
                          <a:rPr lang="en-US" sz="2400" i="1">
                            <a:latin typeface="Cambria Math" panose="02040503050406030204" pitchFamily="18" charset="0"/>
                            <a:ea typeface="Cambria Math" panose="02040503050406030204" pitchFamily="18" charset="0"/>
                          </a:rPr>
                          <m:t>𝜓</m:t>
                        </m:r>
                      </m:sub>
                    </m:sSub>
                  </m:oMath>
                </a14:m>
                <a:r>
                  <a:rPr lang="en-US" sz="2400" b="1" dirty="0"/>
                  <a:t> </a:t>
                </a:r>
                <a14:m>
                  <m:oMath xmlns:m="http://schemas.openxmlformats.org/officeDocument/2006/math">
                    <m:sSubSup>
                      <m:sSubSupPr>
                        <m:ctrlPr>
                          <a:rPr lang="en-US" sz="2400" b="1" i="1">
                            <a:latin typeface="Cambria Math" panose="02040503050406030204" pitchFamily="18" charset="0"/>
                          </a:rPr>
                        </m:ctrlPr>
                      </m:sSubSupPr>
                      <m:e>
                        <m:r>
                          <a:rPr lang="en-US" sz="2400" b="1">
                            <a:latin typeface="Cambria Math" panose="02040503050406030204" pitchFamily="18" charset="0"/>
                          </a:rPr>
                          <m:t>𝐃</m:t>
                        </m:r>
                      </m:e>
                      <m:sub>
                        <m:r>
                          <m:rPr>
                            <m:sty m:val="p"/>
                          </m:rPr>
                          <a:rPr lang="el-GR" sz="2400">
                            <a:latin typeface="Cambria Math" panose="02040503050406030204" pitchFamily="18" charset="0"/>
                            <a:ea typeface="Cambria Math" panose="02040503050406030204" pitchFamily="18" charset="0"/>
                          </a:rPr>
                          <m:t>σ</m:t>
                        </m:r>
                      </m:sub>
                      <m:sup>
                        <m:r>
                          <a:rPr lang="en-US" sz="2400">
                            <a:latin typeface="Cambria Math" panose="02040503050406030204" pitchFamily="18" charset="0"/>
                          </a:rPr>
                          <m:t>−</m:t>
                        </m:r>
                        <m:f>
                          <m:fPr>
                            <m:type m:val="lin"/>
                            <m:ctrlPr>
                              <a:rPr lang="en-US" sz="2400" i="1">
                                <a:latin typeface="Cambria Math" panose="02040503050406030204" pitchFamily="18" charset="0"/>
                              </a:rPr>
                            </m:ctrlPr>
                          </m:fPr>
                          <m:num>
                            <m:r>
                              <a:rPr lang="en-US" sz="2400">
                                <a:latin typeface="Cambria Math" panose="02040503050406030204" pitchFamily="18" charset="0"/>
                              </a:rPr>
                              <m:t>1</m:t>
                            </m:r>
                          </m:num>
                          <m:den>
                            <m:r>
                              <a:rPr lang="en-US" sz="2400">
                                <a:latin typeface="Cambria Math" panose="02040503050406030204" pitchFamily="18" charset="0"/>
                              </a:rPr>
                              <m:t>2</m:t>
                            </m:r>
                          </m:den>
                        </m:f>
                      </m:sup>
                    </m:sSubSup>
                    <m:r>
                      <a:rPr lang="en-US" sz="2400" b="0" i="0" smtClean="0">
                        <a:latin typeface="Cambria Math" panose="02040503050406030204" pitchFamily="18" charset="0"/>
                      </a:rPr>
                      <m:t>=</m:t>
                    </m:r>
                  </m:oMath>
                </a14:m>
                <a:r>
                  <a:rPr lang="en-US" sz="2400" b="1" dirty="0"/>
                  <a:t> </a:t>
                </a:r>
                <a14:m>
                  <m:oMath xmlns:m="http://schemas.openxmlformats.org/officeDocument/2006/math">
                    <m:sSubSup>
                      <m:sSubSupPr>
                        <m:ctrlPr>
                          <a:rPr lang="en-US" sz="2400" b="1" i="1">
                            <a:latin typeface="Cambria Math" panose="02040503050406030204" pitchFamily="18" charset="0"/>
                          </a:rPr>
                        </m:ctrlPr>
                      </m:sSubSupPr>
                      <m:e>
                        <m:r>
                          <a:rPr lang="en-US" sz="2400" b="1">
                            <a:latin typeface="Cambria Math" panose="02040503050406030204" pitchFamily="18" charset="0"/>
                          </a:rPr>
                          <m:t>𝐃</m:t>
                        </m:r>
                      </m:e>
                      <m:sub>
                        <m:r>
                          <m:rPr>
                            <m:sty m:val="p"/>
                          </m:rPr>
                          <a:rPr lang="el-GR" sz="2400">
                            <a:latin typeface="Cambria Math" panose="02040503050406030204" pitchFamily="18" charset="0"/>
                            <a:ea typeface="Cambria Math" panose="02040503050406030204" pitchFamily="18" charset="0"/>
                          </a:rPr>
                          <m:t>σ</m:t>
                        </m:r>
                      </m:sub>
                      <m:sup>
                        <m:r>
                          <a:rPr lang="en-US" sz="2400">
                            <a:latin typeface="Cambria Math" panose="02040503050406030204" pitchFamily="18" charset="0"/>
                          </a:rPr>
                          <m:t>−</m:t>
                        </m:r>
                        <m:r>
                          <a:rPr lang="en-US" sz="2400" b="0" i="0" smtClean="0">
                            <a:latin typeface="Cambria Math" panose="02040503050406030204" pitchFamily="18" charset="0"/>
                          </a:rPr>
                          <m:t>1</m:t>
                        </m:r>
                      </m:sup>
                    </m:sSubSup>
                  </m:oMath>
                </a14:m>
                <a:r>
                  <a:rPr lang="en-US" sz="2400" b="1" dirty="0">
                    <a:ea typeface="Cambria Math" panose="02040503050406030204" pitchFamily="18" charset="0"/>
                  </a:rPr>
                  <a:t> </a:t>
                </a:r>
                <a14:m>
                  <m:oMath xmlns:m="http://schemas.openxmlformats.org/officeDocument/2006/math">
                    <m:sSub>
                      <m:sSubPr>
                        <m:ctrlPr>
                          <a:rPr lang="en-US" sz="2400" b="1" i="1">
                            <a:latin typeface="Cambria Math" panose="02040503050406030204" pitchFamily="18" charset="0"/>
                            <a:ea typeface="Cambria Math" panose="02040503050406030204" pitchFamily="18" charset="0"/>
                          </a:rPr>
                        </m:ctrlPr>
                      </m:sSubPr>
                      <m:e>
                        <m:r>
                          <a:rPr lang="cs-CZ" sz="2400" b="1" i="1">
                            <a:latin typeface="Cambria Math" panose="02040503050406030204" pitchFamily="18" charset="0"/>
                            <a:ea typeface="Cambria Math" panose="02040503050406030204" pitchFamily="18" charset="0"/>
                          </a:rPr>
                          <m:t>𝑫</m:t>
                        </m:r>
                      </m:e>
                      <m:sub>
                        <m:r>
                          <a:rPr lang="en-US" sz="2400" i="1">
                            <a:latin typeface="Cambria Math" panose="02040503050406030204" pitchFamily="18" charset="0"/>
                            <a:ea typeface="Cambria Math" panose="02040503050406030204" pitchFamily="18" charset="0"/>
                          </a:rPr>
                          <m:t>𝜓</m:t>
                        </m:r>
                      </m:sub>
                    </m:sSub>
                  </m:oMath>
                </a14:m>
                <a:r>
                  <a:rPr lang="en-US" sz="2400" b="1" dirty="0"/>
                  <a:t> </a:t>
                </a:r>
                <a:endParaRPr lang="en-US" sz="2400" dirty="0"/>
              </a:p>
              <a:p>
                <a:pPr marL="0" indent="0">
                  <a:buNone/>
                </a:pPr>
                <a:endParaRPr lang="en-US" sz="2400" dirty="0"/>
              </a:p>
              <a:p>
                <a:r>
                  <a:rPr lang="en-US" sz="2400" dirty="0"/>
                  <a:t>The factor loadings for the correlation structure are equal to the factor loadings for the covariance structure divided by the standard deviation of the given MV</a:t>
                </a:r>
              </a:p>
              <a:p>
                <a:r>
                  <a:rPr lang="en-US" sz="2400" dirty="0"/>
                  <a:t>The unique variances for the correlation structure are equal to the unique variances for the covariance structure divided by the variance of the given MV. This means that the unique variances for the correlation structure are really the proportions of variance of the particular MV that is not explained by the common factors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9581"/>
              </a:xfrm>
              <a:blipFill>
                <a:blip r:embed="rId2"/>
                <a:stretch>
                  <a:fillRect l="-812" r="-1159"/>
                </a:stretch>
              </a:blipFill>
            </p:spPr>
            <p:txBody>
              <a:bodyPr/>
              <a:lstStyle/>
              <a:p>
                <a:r>
                  <a:rPr lang="en-US">
                    <a:noFill/>
                  </a:rPr>
                  <a:t> </a:t>
                </a:r>
              </a:p>
            </p:txBody>
          </p:sp>
        </mc:Fallback>
      </mc:AlternateContent>
    </p:spTree>
    <p:extLst>
      <p:ext uri="{BB962C8B-B14F-4D97-AF65-F5344CB8AC3E}">
        <p14:creationId xmlns:p14="http://schemas.microsoft.com/office/powerpoint/2010/main" val="2189637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Correlation structure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59581"/>
              </a:xfrm>
            </p:spPr>
            <p:txBody>
              <a:bodyPr>
                <a:normAutofit/>
              </a:bodyPr>
              <a:lstStyle/>
              <a:p>
                <a:r>
                  <a:rPr lang="en-US" sz="2400" dirty="0">
                    <a:ea typeface="Cambria Math" panose="02040503050406030204" pitchFamily="18" charset="0"/>
                  </a:rPr>
                  <a:t>The </a:t>
                </a:r>
                <a:r>
                  <a:rPr lang="cs-CZ" sz="2400" b="1" dirty="0">
                    <a:ea typeface="Cambria Math" panose="02040503050406030204" pitchFamily="18" charset="0"/>
                  </a:rPr>
                  <a:t>communalit</a:t>
                </a:r>
                <a:r>
                  <a:rPr lang="en-US" sz="2400" b="1" dirty="0" err="1">
                    <a:ea typeface="Cambria Math" panose="02040503050406030204" pitchFamily="18" charset="0"/>
                  </a:rPr>
                  <a:t>ies</a:t>
                </a:r>
                <a:r>
                  <a:rPr lang="cs-CZ" sz="2400" dirty="0">
                    <a:ea typeface="Cambria Math" panose="02040503050406030204" pitchFamily="18" charset="0"/>
                  </a:rPr>
                  <a:t> (proportion of variance of MV </a:t>
                </a:r>
                <a:r>
                  <a:rPr lang="cs-CZ" sz="2400" i="1" dirty="0">
                    <a:ea typeface="Cambria Math" panose="02040503050406030204" pitchFamily="18" charset="0"/>
                  </a:rPr>
                  <a:t>j</a:t>
                </a:r>
                <a:r>
                  <a:rPr lang="cs-CZ" sz="2400" dirty="0">
                    <a:ea typeface="Cambria Math" panose="02040503050406030204" pitchFamily="18" charset="0"/>
                  </a:rPr>
                  <a:t> due to common factors)</a:t>
                </a:r>
                <a:r>
                  <a:rPr lang="en-US" sz="2400" dirty="0">
                    <a:ea typeface="Cambria Math" panose="02040503050406030204" pitchFamily="18" charset="0"/>
                  </a:rPr>
                  <a:t>, then,</a:t>
                </a:r>
                <a:r>
                  <a:rPr lang="cs-CZ" sz="2400" dirty="0">
                    <a:ea typeface="Cambria Math" panose="02040503050406030204" pitchFamily="18" charset="0"/>
                  </a:rPr>
                  <a:t> can be written as:</a:t>
                </a:r>
              </a:p>
              <a:p>
                <a:pPr marL="0" indent="0" algn="ctr">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cs-CZ" sz="2400" i="1">
                              <a:latin typeface="Cambria Math" panose="02040503050406030204" pitchFamily="18" charset="0"/>
                              <a:ea typeface="Cambria Math" panose="02040503050406030204" pitchFamily="18" charset="0"/>
                            </a:rPr>
                            <m:t>h</m:t>
                          </m:r>
                        </m:e>
                        <m:sub>
                          <m:r>
                            <a:rPr lang="cs-CZ" sz="2400" i="1">
                              <a:latin typeface="Cambria Math" panose="02040503050406030204" pitchFamily="18" charset="0"/>
                              <a:ea typeface="Cambria Math" panose="02040503050406030204" pitchFamily="18" charset="0"/>
                            </a:rPr>
                            <m:t>𝑗𝑗</m:t>
                          </m:r>
                        </m:sub>
                      </m:sSub>
                      <m:r>
                        <a:rPr lang="cs-CZ"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m:t>
                          </m:r>
                          <m:sSup>
                            <m:sSupPr>
                              <m:ctrlPr>
                                <a:rPr lang="en-US" sz="2400" b="1" i="1">
                                  <a:latin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rPr>
                                <m:t>∗</m:t>
                              </m:r>
                            </m:sup>
                          </m:sSup>
                          <m:r>
                            <a:rPr lang="en-US" sz="2400" b="1" i="1">
                              <a:latin typeface="Cambria Math" panose="02040503050406030204" pitchFamily="18" charset="0"/>
                              <a:ea typeface="Cambria Math" panose="02040503050406030204" pitchFamily="18" charset="0"/>
                            </a:rPr>
                            <m:t>𝚽</m:t>
                          </m:r>
                          <m:sSup>
                            <m:sSupPr>
                              <m:ctrlPr>
                                <a:rPr lang="en-US" sz="2400" b="1" i="1">
                                  <a:latin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rPr>
                                <m:t>∗′</m:t>
                              </m:r>
                            </m:sup>
                          </m:sSup>
                          <m:r>
                            <a:rPr lang="en-US" sz="2400" b="0" i="1" smtClean="0">
                              <a:latin typeface="Cambria Math" panose="02040503050406030204" pitchFamily="18" charset="0"/>
                              <a:ea typeface="Cambria Math" panose="02040503050406030204" pitchFamily="18" charset="0"/>
                            </a:rPr>
                            <m:t>]</m:t>
                          </m:r>
                        </m:e>
                        <m:sub>
                          <m:r>
                            <a:rPr lang="en-US" sz="2400" b="0" i="1" smtClean="0">
                              <a:latin typeface="Cambria Math" panose="02040503050406030204" pitchFamily="18" charset="0"/>
                              <a:ea typeface="Cambria Math" panose="02040503050406030204" pitchFamily="18" charset="0"/>
                            </a:rPr>
                            <m:t>𝑗𝑗</m:t>
                          </m:r>
                        </m:sub>
                      </m:sSub>
                      <m:r>
                        <a:rPr lang="en-US" sz="2400" b="0" i="1" smtClean="0">
                          <a:latin typeface="Cambria Math" panose="02040503050406030204" pitchFamily="18" charset="0"/>
                          <a:ea typeface="Cambria Math" panose="02040503050406030204" pitchFamily="18" charset="0"/>
                        </a:rPr>
                        <m:t> =1−</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𝜓</m:t>
                          </m:r>
                        </m:e>
                        <m:sub>
                          <m:r>
                            <a:rPr lang="en-US" sz="2400" b="0" i="1" smtClean="0">
                              <a:latin typeface="Cambria Math" panose="02040503050406030204" pitchFamily="18" charset="0"/>
                              <a:ea typeface="Cambria Math" panose="02040503050406030204" pitchFamily="18" charset="0"/>
                            </a:rPr>
                            <m:t>𝑗𝑗</m:t>
                          </m:r>
                        </m:sub>
                        <m:sup>
                          <m:r>
                            <a:rPr lang="en-US" sz="2400" b="0" i="1" smtClean="0">
                              <a:latin typeface="Cambria Math" panose="02040503050406030204" pitchFamily="18" charset="0"/>
                              <a:ea typeface="Cambria Math" panose="02040503050406030204" pitchFamily="18" charset="0"/>
                            </a:rPr>
                            <m:t>∗</m:t>
                          </m:r>
                        </m:sup>
                      </m:sSubSup>
                    </m:oMath>
                  </m:oMathPara>
                </a14:m>
                <a:endParaRPr lang="cs-CZ" sz="2400" i="1" dirty="0">
                  <a:ea typeface="Cambria Math" panose="02040503050406030204" pitchFamily="18" charset="0"/>
                </a:endParaRPr>
              </a:p>
              <a:p>
                <a:pPr marL="0" indent="0">
                  <a:buNone/>
                </a:pPr>
                <a:endParaRPr lang="cs-CZ" sz="2400" dirty="0">
                  <a:ea typeface="Cambria Math" panose="02040503050406030204" pitchFamily="18" charset="0"/>
                </a:endParaRPr>
              </a:p>
              <a:p>
                <a:r>
                  <a:rPr lang="cs-CZ" sz="2400" dirty="0">
                    <a:ea typeface="Cambria Math" panose="02040503050406030204" pitchFamily="18" charset="0"/>
                  </a:rPr>
                  <a:t>If the factors are uncorrelated, then:</a:t>
                </a:r>
              </a:p>
              <a:p>
                <a:endParaRPr lang="cs-CZ" sz="2400" dirty="0">
                  <a:ea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cs-CZ" sz="2400" i="1">
                              <a:latin typeface="Cambria Math" panose="02040503050406030204" pitchFamily="18" charset="0"/>
                              <a:ea typeface="Cambria Math" panose="02040503050406030204" pitchFamily="18" charset="0"/>
                            </a:rPr>
                            <m:t>h</m:t>
                          </m:r>
                        </m:e>
                        <m:sub>
                          <m:r>
                            <a:rPr lang="cs-CZ" sz="2400" i="1">
                              <a:latin typeface="Cambria Math" panose="02040503050406030204" pitchFamily="18" charset="0"/>
                              <a:ea typeface="Cambria Math" panose="02040503050406030204" pitchFamily="18" charset="0"/>
                            </a:rPr>
                            <m:t>𝑗𝑗</m:t>
                          </m:r>
                        </m:sub>
                      </m:sSub>
                      <m:r>
                        <a:rPr lang="cs-CZ"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m:t>
                          </m:r>
                          <m:sSup>
                            <m:sSupPr>
                              <m:ctrlPr>
                                <a:rPr lang="en-US" sz="2400" b="1" i="1">
                                  <a:latin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rPr>
                                <m:t>∗</m:t>
                              </m:r>
                            </m:sup>
                          </m:sSup>
                          <m:sSup>
                            <m:sSupPr>
                              <m:ctrlPr>
                                <a:rPr lang="en-US" sz="2400" b="1" i="1">
                                  <a:latin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rPr>
                                <m:t>∗′</m:t>
                              </m:r>
                            </m:sup>
                          </m:sSup>
                          <m:r>
                            <a:rPr lang="en-US" sz="2400" i="1">
                              <a:latin typeface="Cambria Math" panose="02040503050406030204" pitchFamily="18" charset="0"/>
                              <a:ea typeface="Cambria Math" panose="02040503050406030204" pitchFamily="18" charset="0"/>
                            </a:rPr>
                            <m:t>]</m:t>
                          </m:r>
                        </m:e>
                        <m:sub>
                          <m:r>
                            <a:rPr lang="en-US" sz="2400" i="1">
                              <a:latin typeface="Cambria Math" panose="02040503050406030204" pitchFamily="18" charset="0"/>
                              <a:ea typeface="Cambria Math" panose="02040503050406030204" pitchFamily="18" charset="0"/>
                            </a:rPr>
                            <m:t>𝑗𝑗</m:t>
                          </m:r>
                        </m:sub>
                      </m:sSub>
                      <m:r>
                        <a:rPr lang="en-US" sz="2400" i="1">
                          <a:latin typeface="Cambria Math" panose="02040503050406030204" pitchFamily="18" charset="0"/>
                          <a:ea typeface="Cambria Math" panose="02040503050406030204" pitchFamily="18" charset="0"/>
                        </a:rPr>
                        <m:t> =</m:t>
                      </m:r>
                      <m:nary>
                        <m:naryPr>
                          <m:chr m:val="∑"/>
                          <m:ctrlPr>
                            <a:rPr lang="en-US" sz="240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𝑘</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𝑚</m:t>
                          </m:r>
                        </m:sup>
                        <m:e>
                          <m:sSubSup>
                            <m:sSubSupPr>
                              <m:ctrlPr>
                                <a:rPr lang="en-US" sz="2400" i="1" smtClean="0">
                                  <a:latin typeface="Cambria Math" panose="02040503050406030204" pitchFamily="18" charset="0"/>
                                  <a:ea typeface="Cambria Math" panose="02040503050406030204" pitchFamily="18" charset="0"/>
                                </a:rPr>
                              </m:ctrlPr>
                            </m:sSubSupPr>
                            <m:e>
                              <m:r>
                                <a:rPr lang="en-US" sz="2400" i="1" smtClean="0">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ea typeface="Cambria Math" panose="02040503050406030204" pitchFamily="18" charset="0"/>
                                </a:rPr>
                                <m:t>𝑗𝑘</m:t>
                              </m:r>
                            </m:sub>
                            <m:sup>
                              <m:r>
                                <a:rPr lang="en-US" sz="2400" b="0" i="1" smtClean="0">
                                  <a:latin typeface="Cambria Math" panose="02040503050406030204" pitchFamily="18" charset="0"/>
                                  <a:ea typeface="Cambria Math" panose="02040503050406030204" pitchFamily="18" charset="0"/>
                                </a:rPr>
                                <m:t>∗2</m:t>
                              </m:r>
                            </m:sup>
                          </m:sSubSup>
                        </m:e>
                      </m:nary>
                    </m:oMath>
                  </m:oMathPara>
                </a14:m>
                <a:endParaRPr lang="cs-CZ" sz="2400" dirty="0">
                  <a:ea typeface="Cambria Math" panose="02040503050406030204" pitchFamily="18" charset="0"/>
                </a:endParaRPr>
              </a:p>
              <a:p>
                <a:pPr marL="0" indent="0" algn="ctr">
                  <a:buNone/>
                </a:pPr>
                <a:endParaRPr lang="cs-CZ" sz="2400" dirty="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59581"/>
              </a:xfrm>
              <a:blipFill>
                <a:blip r:embed="rId2"/>
                <a:stretch>
                  <a:fillRect l="-812" t="-1830"/>
                </a:stretch>
              </a:blipFill>
            </p:spPr>
            <p:txBody>
              <a:bodyPr/>
              <a:lstStyle/>
              <a:p>
                <a:r>
                  <a:rPr lang="en-US">
                    <a:noFill/>
                  </a:rPr>
                  <a:t> </a:t>
                </a:r>
              </a:p>
            </p:txBody>
          </p:sp>
        </mc:Fallback>
      </mc:AlternateContent>
    </p:spTree>
    <p:extLst>
      <p:ext uri="{BB962C8B-B14F-4D97-AF65-F5344CB8AC3E}">
        <p14:creationId xmlns:p14="http://schemas.microsoft.com/office/powerpoint/2010/main" val="2053532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data model in factor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a:t>Recall the way we formulated the Common Factor Model earlier – we expressed the MVs as a linear function of the </a:t>
                </a:r>
                <a:r>
                  <a:rPr lang="en-US" b="1" dirty="0"/>
                  <a:t>common factors </a:t>
                </a:r>
                <a:r>
                  <a:rPr lang="en-US" dirty="0"/>
                  <a:t>and the </a:t>
                </a:r>
                <a:r>
                  <a:rPr lang="en-US" b="1" dirty="0"/>
                  <a:t>unique factors</a:t>
                </a:r>
                <a:r>
                  <a:rPr lang="en-US" dirty="0"/>
                  <a:t>:</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𝑥</m:t>
                          </m:r>
                        </m:e>
                        <m:sub>
                          <m:r>
                            <a:rPr lang="cs-CZ" i="1">
                              <a:latin typeface="Cambria Math" panose="02040503050406030204" pitchFamily="18" charset="0"/>
                            </a:rPr>
                            <m:t>𝑖𝑗</m:t>
                          </m:r>
                        </m:sub>
                      </m:sSub>
                      <m:r>
                        <a:rPr lang="cs-CZ" i="1">
                          <a:latin typeface="Cambria Math" panose="02040503050406030204" pitchFamily="18" charset="0"/>
                        </a:rPr>
                        <m:t>= </m:t>
                      </m:r>
                      <m:sSub>
                        <m:sSubPr>
                          <m:ctrlPr>
                            <a:rPr lang="cs-CZ" i="1" smtClean="0">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𝜇</m:t>
                          </m:r>
                        </m:e>
                        <m:sub>
                          <m:r>
                            <a:rPr lang="cs-CZ" i="1">
                              <a:latin typeface="Cambria Math" panose="02040503050406030204" pitchFamily="18" charset="0"/>
                            </a:rPr>
                            <m:t>𝑗</m:t>
                          </m:r>
                        </m:sub>
                      </m:sSub>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𝜆</m:t>
                          </m:r>
                        </m:e>
                        <m:sub>
                          <m:r>
                            <a:rPr lang="cs-CZ" i="1">
                              <a:latin typeface="Cambria Math" panose="02040503050406030204" pitchFamily="18" charset="0"/>
                            </a:rPr>
                            <m:t>𝑗</m:t>
                          </m:r>
                          <m:r>
                            <a:rPr lang="cs-CZ" i="1">
                              <a:latin typeface="Cambria Math" panose="02040503050406030204" pitchFamily="18" charset="0"/>
                            </a:rPr>
                            <m:t>1</m:t>
                          </m:r>
                        </m:sub>
                      </m:sSub>
                      <m:sSub>
                        <m:sSubPr>
                          <m:ctrlPr>
                            <a:rPr lang="cs-CZ" i="1">
                              <a:latin typeface="Cambria Math" panose="02040503050406030204" pitchFamily="18" charset="0"/>
                            </a:rPr>
                          </m:ctrlPr>
                        </m:sSubPr>
                        <m:e>
                          <m:r>
                            <a:rPr lang="cs-CZ" i="1">
                              <a:latin typeface="Cambria Math" panose="02040503050406030204" pitchFamily="18" charset="0"/>
                            </a:rPr>
                            <m:t>𝑧</m:t>
                          </m:r>
                        </m:e>
                        <m:sub>
                          <m:r>
                            <a:rPr lang="cs-CZ" i="1">
                              <a:latin typeface="Cambria Math" panose="02040503050406030204" pitchFamily="18" charset="0"/>
                            </a:rPr>
                            <m:t>𝑖</m:t>
                          </m:r>
                          <m:r>
                            <a:rPr lang="cs-CZ" i="1">
                              <a:latin typeface="Cambria Math" panose="02040503050406030204" pitchFamily="18" charset="0"/>
                            </a:rPr>
                            <m:t>1</m:t>
                          </m:r>
                        </m:sub>
                      </m:sSub>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𝜆</m:t>
                          </m:r>
                        </m:e>
                        <m:sub>
                          <m:r>
                            <a:rPr lang="cs-CZ" i="1">
                              <a:latin typeface="Cambria Math" panose="02040503050406030204" pitchFamily="18" charset="0"/>
                            </a:rPr>
                            <m:t>𝑗</m:t>
                          </m:r>
                          <m:r>
                            <a:rPr lang="cs-CZ" i="1">
                              <a:latin typeface="Cambria Math" panose="02040503050406030204" pitchFamily="18" charset="0"/>
                            </a:rPr>
                            <m:t>2</m:t>
                          </m:r>
                        </m:sub>
                      </m:sSub>
                      <m:sSub>
                        <m:sSubPr>
                          <m:ctrlPr>
                            <a:rPr lang="cs-CZ" i="1">
                              <a:latin typeface="Cambria Math" panose="02040503050406030204" pitchFamily="18" charset="0"/>
                            </a:rPr>
                          </m:ctrlPr>
                        </m:sSubPr>
                        <m:e>
                          <m:r>
                            <a:rPr lang="cs-CZ" i="1">
                              <a:latin typeface="Cambria Math" panose="02040503050406030204" pitchFamily="18" charset="0"/>
                            </a:rPr>
                            <m:t>𝑧</m:t>
                          </m:r>
                        </m:e>
                        <m:sub>
                          <m:r>
                            <a:rPr lang="cs-CZ" i="1">
                              <a:latin typeface="Cambria Math" panose="02040503050406030204" pitchFamily="18" charset="0"/>
                            </a:rPr>
                            <m:t>𝑖</m:t>
                          </m:r>
                          <m:r>
                            <a:rPr lang="cs-CZ" i="1">
                              <a:latin typeface="Cambria Math" panose="02040503050406030204" pitchFamily="18" charset="0"/>
                            </a:rPr>
                            <m:t>2</m:t>
                          </m:r>
                        </m:sub>
                      </m:sSub>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𝜆</m:t>
                          </m:r>
                        </m:e>
                        <m:sub>
                          <m:r>
                            <a:rPr lang="cs-CZ" i="1">
                              <a:latin typeface="Cambria Math" panose="02040503050406030204" pitchFamily="18" charset="0"/>
                            </a:rPr>
                            <m:t>𝑗𝑚</m:t>
                          </m:r>
                        </m:sub>
                      </m:sSub>
                      <m:sSub>
                        <m:sSubPr>
                          <m:ctrlPr>
                            <a:rPr lang="cs-CZ" i="1">
                              <a:latin typeface="Cambria Math" panose="02040503050406030204" pitchFamily="18" charset="0"/>
                            </a:rPr>
                          </m:ctrlPr>
                        </m:sSubPr>
                        <m:e>
                          <m:r>
                            <a:rPr lang="cs-CZ" i="1">
                              <a:latin typeface="Cambria Math" panose="02040503050406030204" pitchFamily="18" charset="0"/>
                            </a:rPr>
                            <m:t>𝑧</m:t>
                          </m:r>
                        </m:e>
                        <m:sub>
                          <m:r>
                            <a:rPr lang="cs-CZ" i="1">
                              <a:latin typeface="Cambria Math" panose="02040503050406030204" pitchFamily="18" charset="0"/>
                            </a:rPr>
                            <m:t>𝑖𝑚</m:t>
                          </m:r>
                        </m:sub>
                      </m:sSub>
                      <m:r>
                        <a:rPr lang="cs-CZ" i="1">
                          <a:latin typeface="Cambria Math" panose="02040503050406030204" pitchFamily="18" charset="0"/>
                        </a:rPr>
                        <m:t>+</m:t>
                      </m:r>
                      <m:r>
                        <a:rPr lang="en-US" i="1">
                          <a:latin typeface="Cambria Math" panose="02040503050406030204" pitchFamily="18" charset="0"/>
                        </a:rPr>
                        <m:t>1</m:t>
                      </m:r>
                      <m:sSub>
                        <m:sSubPr>
                          <m:ctrlPr>
                            <a:rPr lang="cs-CZ" i="1">
                              <a:latin typeface="Cambria Math" panose="02040503050406030204" pitchFamily="18" charset="0"/>
                            </a:rPr>
                          </m:ctrlPr>
                        </m:sSubPr>
                        <m:e>
                          <m:r>
                            <a:rPr lang="cs-CZ" i="1">
                              <a:latin typeface="Cambria Math" panose="02040503050406030204" pitchFamily="18" charset="0"/>
                            </a:rPr>
                            <m:t>𝑢</m:t>
                          </m:r>
                        </m:e>
                        <m:sub>
                          <m:r>
                            <a:rPr lang="cs-CZ" i="1">
                              <a:latin typeface="Cambria Math" panose="02040503050406030204" pitchFamily="18" charset="0"/>
                            </a:rPr>
                            <m:t>𝑖𝑗</m:t>
                          </m:r>
                        </m:sub>
                      </m:sSub>
                    </m:oMath>
                  </m:oMathPara>
                </a14:m>
                <a:endParaRPr lang="cs-CZ" dirty="0"/>
              </a:p>
              <a:p>
                <a:pPr marL="0" indent="0">
                  <a:buNone/>
                </a:pPr>
                <a:r>
                  <a:rPr lang="cs-CZ" dirty="0"/>
                  <a:t>		Mean +      Common factor part            + Unique factor part    </a:t>
                </a:r>
              </a:p>
              <a:p>
                <a:pPr marL="0" indent="0">
                  <a:buNone/>
                </a:pPr>
                <a:endParaRPr lang="en-US" dirty="0"/>
              </a:p>
              <a:p>
                <a:pPr marL="0" indent="0" algn="ctr">
                  <a:buNone/>
                </a:pP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𝑥</m:t>
                        </m:r>
                      </m:e>
                      <m:sub>
                        <m:r>
                          <a:rPr lang="cs-CZ" i="1">
                            <a:latin typeface="Cambria Math" panose="02040503050406030204" pitchFamily="18" charset="0"/>
                          </a:rPr>
                          <m:t>𝑖𝑗</m:t>
                        </m:r>
                      </m:sub>
                    </m:sSub>
                    <m:r>
                      <a:rPr lang="cs-CZ" i="1">
                        <a:latin typeface="Cambria Math" panose="02040503050406030204" pitchFamily="18" charset="0"/>
                      </a:rPr>
                      <m:t> </m:t>
                    </m:r>
                  </m:oMath>
                </a14:m>
                <a:r>
                  <a:rPr lang="en-US" dirty="0"/>
                  <a:t>=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𝜇</m:t>
                        </m:r>
                      </m:e>
                      <m:sub>
                        <m:r>
                          <a:rPr lang="cs-CZ" i="1">
                            <a:latin typeface="Cambria Math" panose="02040503050406030204" pitchFamily="18" charset="0"/>
                          </a:rPr>
                          <m:t>𝑗</m:t>
                        </m:r>
                      </m:sub>
                    </m:sSub>
                    <m:r>
                      <a:rPr lang="cs-CZ" i="1">
                        <a:latin typeface="Cambria Math" panose="02040503050406030204" pitchFamily="18" charset="0"/>
                      </a:rPr>
                      <m:t>+</m:t>
                    </m:r>
                    <m:r>
                      <a:rPr lang="en-US" b="0" i="1" smtClean="0">
                        <a:latin typeface="Cambria Math" panose="02040503050406030204" pitchFamily="18" charset="0"/>
                      </a:rPr>
                      <m:t> </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𝑚</m:t>
                        </m:r>
                      </m:sup>
                      <m:e>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𝜆</m:t>
                            </m:r>
                          </m:e>
                          <m:sub>
                            <m:r>
                              <a:rPr lang="cs-CZ" i="1">
                                <a:latin typeface="Cambria Math" panose="02040503050406030204" pitchFamily="18" charset="0"/>
                              </a:rPr>
                              <m:t>𝑗</m:t>
                            </m:r>
                            <m:r>
                              <a:rPr lang="en-US" b="0" i="1" smtClean="0">
                                <a:latin typeface="Cambria Math" panose="02040503050406030204" pitchFamily="18" charset="0"/>
                              </a:rPr>
                              <m:t>𝑘</m:t>
                            </m:r>
                          </m:sub>
                        </m:sSub>
                        <m:sSub>
                          <m:sSubPr>
                            <m:ctrlPr>
                              <a:rPr lang="cs-CZ" i="1">
                                <a:latin typeface="Cambria Math" panose="02040503050406030204" pitchFamily="18" charset="0"/>
                              </a:rPr>
                            </m:ctrlPr>
                          </m:sSubPr>
                          <m:e>
                            <m:r>
                              <a:rPr lang="cs-CZ" i="1">
                                <a:latin typeface="Cambria Math" panose="02040503050406030204" pitchFamily="18" charset="0"/>
                              </a:rPr>
                              <m:t>𝑧</m:t>
                            </m:r>
                          </m:e>
                          <m:sub>
                            <m:r>
                              <a:rPr lang="cs-CZ" i="1">
                                <a:latin typeface="Cambria Math" panose="02040503050406030204" pitchFamily="18" charset="0"/>
                              </a:rPr>
                              <m:t>𝑖</m:t>
                            </m:r>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𝑢</m:t>
                            </m:r>
                          </m:e>
                          <m:sub>
                            <m:r>
                              <a:rPr lang="cs-CZ" i="1">
                                <a:latin typeface="Cambria Math" panose="02040503050406030204" pitchFamily="18" charset="0"/>
                              </a:rPr>
                              <m:t>𝑖𝑗</m:t>
                            </m:r>
                          </m:sub>
                        </m:sSub>
                      </m:e>
                    </m:nary>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2101"/>
                </a:stretch>
              </a:blipFill>
            </p:spPr>
            <p:txBody>
              <a:bodyPr/>
              <a:lstStyle/>
              <a:p>
                <a:r>
                  <a:rPr lang="en-US">
                    <a:noFill/>
                  </a:rPr>
                  <a:t> </a:t>
                </a:r>
              </a:p>
            </p:txBody>
          </p:sp>
        </mc:Fallback>
      </mc:AlternateContent>
    </p:spTree>
    <p:extLst>
      <p:ext uri="{BB962C8B-B14F-4D97-AF65-F5344CB8AC3E}">
        <p14:creationId xmlns:p14="http://schemas.microsoft.com/office/powerpoint/2010/main" val="3302401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Correlation structure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0677" y="1825624"/>
                <a:ext cx="11830929" cy="4912801"/>
              </a:xfrm>
            </p:spPr>
            <p:txBody>
              <a:bodyPr>
                <a:normAutofit lnSpcReduction="10000"/>
              </a:bodyPr>
              <a:lstStyle/>
              <a:p>
                <a:r>
                  <a:rPr lang="en-US" sz="2400" dirty="0">
                    <a:ea typeface="Cambria Math" panose="02040503050406030204" pitchFamily="18" charset="0"/>
                  </a:rPr>
                  <a:t>Consider the correlation structure for uncorrelated (orthogonal) factors to better understand the relationship between elements of </a:t>
                </a:r>
                <a:r>
                  <a:rPr lang="en-US" sz="2400" b="1" dirty="0">
                    <a:ea typeface="Cambria Math" panose="02040503050406030204" pitchFamily="18" charset="0"/>
                  </a:rPr>
                  <a:t>P </a:t>
                </a:r>
                <a:r>
                  <a:rPr lang="en-US" sz="2400" dirty="0">
                    <a:ea typeface="Cambria Math" panose="02040503050406030204" pitchFamily="18" charset="0"/>
                  </a:rPr>
                  <a:t>and the elements of </a:t>
                </a:r>
                <a14:m>
                  <m:oMath xmlns:m="http://schemas.openxmlformats.org/officeDocument/2006/math">
                    <m:sSup>
                      <m:sSupPr>
                        <m:ctrlPr>
                          <a:rPr lang="en-US" sz="2400" b="1" i="1">
                            <a:latin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𝚲</m:t>
                        </m:r>
                      </m:e>
                      <m:sup>
                        <m:r>
                          <a:rPr lang="en-US" sz="2400" b="1" i="1">
                            <a:latin typeface="Cambria Math" panose="02040503050406030204" pitchFamily="18" charset="0"/>
                          </a:rPr>
                          <m:t>∗</m:t>
                        </m:r>
                      </m:sup>
                    </m:sSup>
                  </m:oMath>
                </a14:m>
                <a:r>
                  <a:rPr lang="en-US" sz="2400" dirty="0">
                    <a:ea typeface="Cambria Math" panose="02040503050406030204" pitchFamily="18" charset="0"/>
                  </a:rPr>
                  <a:t> and </a:t>
                </a:r>
                <a14:m>
                  <m:oMath xmlns:m="http://schemas.openxmlformats.org/officeDocument/2006/math">
                    <m:sSubSup>
                      <m:sSubSupPr>
                        <m:ctrlPr>
                          <a:rPr lang="en-US" sz="2400" b="1" i="1">
                            <a:latin typeface="Cambria Math" panose="02040503050406030204" pitchFamily="18" charset="0"/>
                            <a:ea typeface="Cambria Math" panose="02040503050406030204" pitchFamily="18" charset="0"/>
                          </a:rPr>
                        </m:ctrlPr>
                      </m:sSubSupPr>
                      <m:e>
                        <m:r>
                          <a:rPr lang="cs-CZ" sz="2400" b="1" i="1">
                            <a:latin typeface="Cambria Math" panose="02040503050406030204" pitchFamily="18" charset="0"/>
                            <a:ea typeface="Cambria Math" panose="02040503050406030204" pitchFamily="18" charset="0"/>
                          </a:rPr>
                          <m:t>𝑫</m:t>
                        </m:r>
                      </m:e>
                      <m:sub>
                        <m:r>
                          <a:rPr lang="el-GR" sz="2400" i="1">
                            <a:latin typeface="Cambria Math" panose="02040503050406030204" pitchFamily="18" charset="0"/>
                            <a:ea typeface="Cambria Math" panose="02040503050406030204" pitchFamily="18" charset="0"/>
                          </a:rPr>
                          <m:t>𝜓</m:t>
                        </m:r>
                      </m:sub>
                      <m:sup>
                        <m:r>
                          <a:rPr lang="en-US" sz="2400" b="1" i="1">
                            <a:latin typeface="Cambria Math" panose="02040503050406030204" pitchFamily="18" charset="0"/>
                            <a:ea typeface="Cambria Math" panose="02040503050406030204" pitchFamily="18" charset="0"/>
                          </a:rPr>
                          <m:t>∗</m:t>
                        </m:r>
                      </m:sup>
                    </m:sSubSup>
                  </m:oMath>
                </a14:m>
                <a:r>
                  <a:rPr lang="en-US" sz="2400" dirty="0">
                    <a:ea typeface="Cambria Math" panose="02040503050406030204" pitchFamily="18" charset="0"/>
                  </a:rPr>
                  <a:t>. An example:</a:t>
                </a:r>
              </a:p>
              <a:p>
                <a:pPr marL="0" indent="0">
                  <a:buNone/>
                </a:pPr>
                <a14:m>
                  <m:oMathPara xmlns:m="http://schemas.openxmlformats.org/officeDocument/2006/math">
                    <m:oMathParaPr>
                      <m:jc m:val="centerGroup"/>
                    </m:oMathParaPr>
                    <m:oMath xmlns:m="http://schemas.openxmlformats.org/officeDocument/2006/math">
                      <m:r>
                        <a:rPr lang="en-US" sz="2400" b="1">
                          <a:latin typeface="Cambria Math" panose="02040503050406030204" pitchFamily="18" charset="0"/>
                        </a:rPr>
                        <m:t>𝐏</m:t>
                      </m:r>
                      <m:r>
                        <a:rPr lang="en-US" sz="2400" b="1">
                          <a:latin typeface="Cambria Math" panose="02040503050406030204" pitchFamily="18" charset="0"/>
                        </a:rPr>
                        <m:t>= </m:t>
                      </m:r>
                      <m:d>
                        <m:dPr>
                          <m:begChr m:val="["/>
                          <m:endChr m:val="]"/>
                          <m:ctrlPr>
                            <a:rPr lang="en-US" sz="2400" b="1" i="1">
                              <a:latin typeface="Cambria Math" panose="02040503050406030204" pitchFamily="18" charset="0"/>
                            </a:rPr>
                          </m:ctrlPr>
                        </m:dPr>
                        <m:e>
                          <m:m>
                            <m:mPr>
                              <m:mcs>
                                <m:mc>
                                  <m:mcPr>
                                    <m:count m:val="4"/>
                                    <m:mcJc m:val="center"/>
                                  </m:mcPr>
                                </m:mc>
                              </m:mcs>
                              <m:ctrlPr>
                                <a:rPr lang="en-US" sz="2400" i="1">
                                  <a:latin typeface="Cambria Math" panose="02040503050406030204" pitchFamily="18" charset="0"/>
                                </a:rPr>
                              </m:ctrlPr>
                            </m:mPr>
                            <m:mr>
                              <m:e>
                                <m:r>
                                  <m:rPr>
                                    <m:brk m:alnAt="7"/>
                                  </m:rPr>
                                  <a:rPr lang="en-US" sz="2400">
                                    <a:latin typeface="Cambria Math" panose="02040503050406030204" pitchFamily="18" charset="0"/>
                                  </a:rPr>
                                  <m:t>1</m:t>
                                </m:r>
                              </m:e>
                              <m:e/>
                              <m:e/>
                              <m:e/>
                            </m:mr>
                            <m:m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rPr>
                                      <m:t>21</m:t>
                                    </m:r>
                                  </m:sub>
                                </m:sSub>
                              </m:e>
                              <m:e>
                                <m:r>
                                  <a:rPr lang="en-US" sz="2400" b="0" i="1" smtClean="0">
                                    <a:latin typeface="Cambria Math" panose="02040503050406030204" pitchFamily="18" charset="0"/>
                                  </a:rPr>
                                  <m:t>1</m:t>
                                </m:r>
                              </m:e>
                              <m:e/>
                              <m:e/>
                            </m:mr>
                            <m:m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rPr>
                                      <m:t>31</m:t>
                                    </m:r>
                                  </m:sub>
                                </m:sSub>
                              </m:e>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rPr>
                                      <m:t>3</m:t>
                                    </m:r>
                                    <m:r>
                                      <a:rPr lang="en-US" sz="2400" b="0" i="1" smtClean="0">
                                        <a:latin typeface="Cambria Math" panose="02040503050406030204" pitchFamily="18" charset="0"/>
                                      </a:rPr>
                                      <m:t>2</m:t>
                                    </m:r>
                                  </m:sub>
                                </m:sSub>
                              </m:e>
                              <m:e>
                                <m:r>
                                  <a:rPr lang="en-US" sz="2400" i="1">
                                    <a:latin typeface="Cambria Math" panose="02040503050406030204" pitchFamily="18" charset="0"/>
                                  </a:rPr>
                                  <m:t>1</m:t>
                                </m:r>
                              </m:e>
                              <m:e/>
                            </m:mr>
                            <m:m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ea typeface="Cambria Math" panose="02040503050406030204" pitchFamily="18" charset="0"/>
                                      </a:rPr>
                                      <m:t>4</m:t>
                                    </m:r>
                                    <m:r>
                                      <a:rPr lang="en-US" sz="2400" i="1">
                                        <a:latin typeface="Cambria Math" panose="02040503050406030204" pitchFamily="18" charset="0"/>
                                      </a:rPr>
                                      <m:t>1</m:t>
                                    </m:r>
                                  </m:sub>
                                </m:sSub>
                              </m:e>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ea typeface="Cambria Math" panose="02040503050406030204" pitchFamily="18" charset="0"/>
                                      </a:rPr>
                                      <m:t>42</m:t>
                                    </m:r>
                                  </m:sub>
                                </m:sSub>
                              </m:e>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ea typeface="Cambria Math" panose="02040503050406030204" pitchFamily="18" charset="0"/>
                                      </a:rPr>
                                      <m:t>43</m:t>
                                    </m:r>
                                  </m:sub>
                                </m:sSub>
                              </m:e>
                              <m:e>
                                <m:r>
                                  <a:rPr lang="en-US" sz="2400" i="1">
                                    <a:latin typeface="Cambria Math" panose="02040503050406030204" pitchFamily="18" charset="0"/>
                                  </a:rPr>
                                  <m:t>1</m:t>
                                </m:r>
                              </m:e>
                            </m:mr>
                          </m:m>
                        </m:e>
                      </m:d>
                      <m:r>
                        <a:rPr lang="en-US" sz="2400" b="0" i="0"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rPr>
                              </m:ctrlPr>
                            </m:mPr>
                            <m:mr>
                              <m:e>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rPr>
                                      <m:t>11</m:t>
                                    </m:r>
                                  </m:sub>
                                  <m:sup>
                                    <m:r>
                                      <a:rPr lang="en-US" sz="2400" b="0" i="1" smtClean="0">
                                        <a:latin typeface="Cambria Math" panose="02040503050406030204" pitchFamily="18" charset="0"/>
                                      </a:rPr>
                                      <m:t>∗</m:t>
                                    </m:r>
                                  </m:sup>
                                </m:sSubSup>
                              </m:e>
                              <m:e>
                                <m:sSubSup>
                                  <m:sSubSupPr>
                                    <m:ctrlPr>
                                      <a:rPr lang="en-US" sz="2400" i="1">
                                        <a:latin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𝜆</m:t>
                                    </m:r>
                                  </m:e>
                                  <m:sub>
                                    <m:r>
                                      <a:rPr lang="en-US" sz="2400" i="1">
                                        <a:latin typeface="Cambria Math" panose="02040503050406030204" pitchFamily="18" charset="0"/>
                                      </a:rPr>
                                      <m:t>1</m:t>
                                    </m:r>
                                    <m:r>
                                      <a:rPr lang="en-US" sz="2400" b="0" i="1" smtClean="0">
                                        <a:latin typeface="Cambria Math" panose="02040503050406030204" pitchFamily="18" charset="0"/>
                                      </a:rPr>
                                      <m:t>2</m:t>
                                    </m:r>
                                  </m:sub>
                                  <m:sup>
                                    <m:r>
                                      <a:rPr lang="en-US" sz="2400" i="1">
                                        <a:latin typeface="Cambria Math" panose="02040503050406030204" pitchFamily="18" charset="0"/>
                                      </a:rPr>
                                      <m:t>∗</m:t>
                                    </m:r>
                                  </m:sup>
                                </m:sSubSup>
                              </m:e>
                            </m:mr>
                            <m:mr>
                              <m:e>
                                <m:sSubSup>
                                  <m:sSubSupPr>
                                    <m:ctrlPr>
                                      <a:rPr lang="en-US" sz="2400" i="1">
                                        <a:latin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ea typeface="Cambria Math" panose="02040503050406030204" pitchFamily="18" charset="0"/>
                                      </a:rPr>
                                      <m:t>2</m:t>
                                    </m:r>
                                    <m:r>
                                      <a:rPr lang="en-US" sz="2400" i="1">
                                        <a:latin typeface="Cambria Math" panose="02040503050406030204" pitchFamily="18" charset="0"/>
                                      </a:rPr>
                                      <m:t>1</m:t>
                                    </m:r>
                                  </m:sub>
                                  <m:sup>
                                    <m:r>
                                      <a:rPr lang="en-US" sz="2400" i="1">
                                        <a:latin typeface="Cambria Math" panose="02040503050406030204" pitchFamily="18" charset="0"/>
                                      </a:rPr>
                                      <m:t>∗</m:t>
                                    </m:r>
                                  </m:sup>
                                </m:sSubSup>
                              </m:e>
                              <m:e>
                                <m:sSubSup>
                                  <m:sSubSupPr>
                                    <m:ctrlPr>
                                      <a:rPr lang="en-US" sz="2400" i="1">
                                        <a:latin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ea typeface="Cambria Math" panose="02040503050406030204" pitchFamily="18" charset="0"/>
                                      </a:rPr>
                                      <m:t>22</m:t>
                                    </m:r>
                                  </m:sub>
                                  <m:sup>
                                    <m:r>
                                      <a:rPr lang="en-US" sz="2400" i="1">
                                        <a:latin typeface="Cambria Math" panose="02040503050406030204" pitchFamily="18" charset="0"/>
                                      </a:rPr>
                                      <m:t>∗</m:t>
                                    </m:r>
                                  </m:sup>
                                </m:sSubSup>
                              </m:e>
                            </m:mr>
                            <m:mr>
                              <m:e>
                                <m:sSubSup>
                                  <m:sSubSupPr>
                                    <m:ctrlPr>
                                      <a:rPr lang="en-US" sz="2400" i="1">
                                        <a:latin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ea typeface="Cambria Math" panose="02040503050406030204" pitchFamily="18" charset="0"/>
                                      </a:rPr>
                                      <m:t>3</m:t>
                                    </m:r>
                                    <m:r>
                                      <a:rPr lang="en-US" sz="2400" i="1">
                                        <a:latin typeface="Cambria Math" panose="02040503050406030204" pitchFamily="18" charset="0"/>
                                      </a:rPr>
                                      <m:t>1</m:t>
                                    </m:r>
                                  </m:sub>
                                  <m:sup>
                                    <m:r>
                                      <a:rPr lang="en-US" sz="2400" i="1">
                                        <a:latin typeface="Cambria Math" panose="02040503050406030204" pitchFamily="18" charset="0"/>
                                      </a:rPr>
                                      <m:t>∗</m:t>
                                    </m:r>
                                  </m:sup>
                                </m:sSubSup>
                              </m:e>
                              <m:e>
                                <m:sSubSup>
                                  <m:sSubSupPr>
                                    <m:ctrlPr>
                                      <a:rPr lang="en-US" sz="2400" i="1">
                                        <a:latin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ea typeface="Cambria Math" panose="02040503050406030204" pitchFamily="18" charset="0"/>
                                      </a:rPr>
                                      <m:t>32</m:t>
                                    </m:r>
                                  </m:sub>
                                  <m:sup>
                                    <m:r>
                                      <a:rPr lang="en-US" sz="2400" i="1">
                                        <a:latin typeface="Cambria Math" panose="02040503050406030204" pitchFamily="18" charset="0"/>
                                      </a:rPr>
                                      <m:t>∗</m:t>
                                    </m:r>
                                  </m:sup>
                                </m:sSubSup>
                              </m:e>
                            </m:mr>
                            <m:mr>
                              <m:e>
                                <m:sSubSup>
                                  <m:sSubSupPr>
                                    <m:ctrlPr>
                                      <a:rPr lang="en-US" sz="2400" i="1">
                                        <a:latin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ea typeface="Cambria Math" panose="02040503050406030204" pitchFamily="18" charset="0"/>
                                      </a:rPr>
                                      <m:t>4</m:t>
                                    </m:r>
                                    <m:r>
                                      <a:rPr lang="en-US" sz="2400" i="1">
                                        <a:latin typeface="Cambria Math" panose="02040503050406030204" pitchFamily="18" charset="0"/>
                                      </a:rPr>
                                      <m:t>1</m:t>
                                    </m:r>
                                  </m:sub>
                                  <m:sup>
                                    <m:r>
                                      <a:rPr lang="en-US" sz="2400" i="1">
                                        <a:latin typeface="Cambria Math" panose="02040503050406030204" pitchFamily="18" charset="0"/>
                                      </a:rPr>
                                      <m:t>∗</m:t>
                                    </m:r>
                                  </m:sup>
                                </m:sSubSup>
                              </m:e>
                              <m:e>
                                <m:sSubSup>
                                  <m:sSubSupPr>
                                    <m:ctrlPr>
                                      <a:rPr lang="en-US" sz="2400" i="1">
                                        <a:latin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ea typeface="Cambria Math" panose="02040503050406030204" pitchFamily="18" charset="0"/>
                                      </a:rPr>
                                      <m:t>42</m:t>
                                    </m:r>
                                  </m:sub>
                                  <m:sup>
                                    <m:r>
                                      <a:rPr lang="en-US" sz="2400" i="1">
                                        <a:latin typeface="Cambria Math" panose="02040503050406030204" pitchFamily="18" charset="0"/>
                                      </a:rPr>
                                      <m:t>∗</m:t>
                                    </m:r>
                                  </m:sup>
                                </m:sSubSup>
                              </m:e>
                            </m:mr>
                          </m:m>
                        </m:e>
                      </m:d>
                      <m:d>
                        <m:dPr>
                          <m:begChr m:val="["/>
                          <m:endChr m:val="]"/>
                          <m:ctrlPr>
                            <a:rPr lang="en-US" sz="2400" b="0" i="1" smtClean="0">
                              <a:latin typeface="Cambria Math" panose="02040503050406030204" pitchFamily="18" charset="0"/>
                            </a:rPr>
                          </m:ctrlPr>
                        </m:dPr>
                        <m:e>
                          <m:m>
                            <m:mPr>
                              <m:mcs>
                                <m:mc>
                                  <m:mcPr>
                                    <m:count m:val="4"/>
                                    <m:mcJc m:val="center"/>
                                  </m:mcPr>
                                </m:mc>
                              </m:mcs>
                              <m:ctrlPr>
                                <a:rPr lang="en-US" sz="2400" b="0" i="1" smtClean="0">
                                  <a:latin typeface="Cambria Math" panose="02040503050406030204" pitchFamily="18" charset="0"/>
                                </a:rPr>
                              </m:ctrlPr>
                            </m:mPr>
                            <m:mr>
                              <m:e>
                                <m:sSubSup>
                                  <m:sSubSupPr>
                                    <m:ctrlPr>
                                      <a:rPr lang="en-US" sz="2400" i="1">
                                        <a:latin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𝜆</m:t>
                                    </m:r>
                                  </m:e>
                                  <m:sub>
                                    <m:r>
                                      <a:rPr lang="en-US" sz="2400" i="1">
                                        <a:latin typeface="Cambria Math" panose="02040503050406030204" pitchFamily="18" charset="0"/>
                                      </a:rPr>
                                      <m:t>11</m:t>
                                    </m:r>
                                  </m:sub>
                                  <m:sup>
                                    <m:r>
                                      <a:rPr lang="en-US" sz="2400" i="1">
                                        <a:latin typeface="Cambria Math" panose="02040503050406030204" pitchFamily="18" charset="0"/>
                                      </a:rPr>
                                      <m:t>∗</m:t>
                                    </m:r>
                                  </m:sup>
                                </m:sSubSup>
                              </m:e>
                              <m:e>
                                <m:sSubSup>
                                  <m:sSubSupPr>
                                    <m:ctrlPr>
                                      <a:rPr lang="en-US" sz="2400" i="1">
                                        <a:latin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𝜆</m:t>
                                    </m:r>
                                  </m:e>
                                  <m:sub>
                                    <m:r>
                                      <a:rPr lang="en-US" sz="2400" i="1">
                                        <a:latin typeface="Cambria Math" panose="02040503050406030204" pitchFamily="18" charset="0"/>
                                        <a:ea typeface="Cambria Math" panose="02040503050406030204" pitchFamily="18" charset="0"/>
                                      </a:rPr>
                                      <m:t>2</m:t>
                                    </m:r>
                                    <m:r>
                                      <a:rPr lang="en-US" sz="2400" i="1">
                                        <a:latin typeface="Cambria Math" panose="02040503050406030204" pitchFamily="18" charset="0"/>
                                      </a:rPr>
                                      <m:t>1</m:t>
                                    </m:r>
                                  </m:sub>
                                  <m:sup>
                                    <m:r>
                                      <a:rPr lang="en-US" sz="2400" i="1">
                                        <a:latin typeface="Cambria Math" panose="02040503050406030204" pitchFamily="18" charset="0"/>
                                      </a:rPr>
                                      <m:t>∗</m:t>
                                    </m:r>
                                  </m:sup>
                                </m:sSubSup>
                              </m:e>
                              <m:e>
                                <m:sSubSup>
                                  <m:sSubSupPr>
                                    <m:ctrlPr>
                                      <a:rPr lang="en-US" sz="2400" i="1">
                                        <a:latin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𝜆</m:t>
                                    </m:r>
                                  </m:e>
                                  <m:sub>
                                    <m:r>
                                      <a:rPr lang="en-US" sz="2400" i="1">
                                        <a:latin typeface="Cambria Math" panose="02040503050406030204" pitchFamily="18" charset="0"/>
                                        <a:ea typeface="Cambria Math" panose="02040503050406030204" pitchFamily="18" charset="0"/>
                                      </a:rPr>
                                      <m:t>3</m:t>
                                    </m:r>
                                    <m:r>
                                      <a:rPr lang="en-US" sz="2400" i="1">
                                        <a:latin typeface="Cambria Math" panose="02040503050406030204" pitchFamily="18" charset="0"/>
                                      </a:rPr>
                                      <m:t>1</m:t>
                                    </m:r>
                                  </m:sub>
                                  <m:sup>
                                    <m:r>
                                      <a:rPr lang="en-US" sz="2400" i="1">
                                        <a:latin typeface="Cambria Math" panose="02040503050406030204" pitchFamily="18" charset="0"/>
                                      </a:rPr>
                                      <m:t>∗</m:t>
                                    </m:r>
                                  </m:sup>
                                </m:sSubSup>
                              </m:e>
                              <m:e>
                                <m:sSubSup>
                                  <m:sSubSupPr>
                                    <m:ctrlPr>
                                      <a:rPr lang="en-US" sz="2400" i="1">
                                        <a:latin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𝜆</m:t>
                                    </m:r>
                                  </m:e>
                                  <m:sub>
                                    <m:r>
                                      <a:rPr lang="en-US" sz="2400" i="1">
                                        <a:latin typeface="Cambria Math" panose="02040503050406030204" pitchFamily="18" charset="0"/>
                                        <a:ea typeface="Cambria Math" panose="02040503050406030204" pitchFamily="18" charset="0"/>
                                      </a:rPr>
                                      <m:t>4</m:t>
                                    </m:r>
                                    <m:r>
                                      <a:rPr lang="en-US" sz="2400" i="1">
                                        <a:latin typeface="Cambria Math" panose="02040503050406030204" pitchFamily="18" charset="0"/>
                                      </a:rPr>
                                      <m:t>1</m:t>
                                    </m:r>
                                  </m:sub>
                                  <m:sup>
                                    <m:r>
                                      <a:rPr lang="en-US" sz="2400" i="1">
                                        <a:latin typeface="Cambria Math" panose="02040503050406030204" pitchFamily="18" charset="0"/>
                                      </a:rPr>
                                      <m:t>∗</m:t>
                                    </m:r>
                                  </m:sup>
                                </m:sSubSup>
                              </m:e>
                            </m:mr>
                            <m:mr>
                              <m:e>
                                <m:sSubSup>
                                  <m:sSubSupPr>
                                    <m:ctrlPr>
                                      <a:rPr lang="en-US" sz="2400" i="1">
                                        <a:latin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𝜆</m:t>
                                    </m:r>
                                  </m:e>
                                  <m:sub>
                                    <m:r>
                                      <a:rPr lang="en-US" sz="2400" i="1">
                                        <a:latin typeface="Cambria Math" panose="02040503050406030204" pitchFamily="18" charset="0"/>
                                      </a:rPr>
                                      <m:t>12</m:t>
                                    </m:r>
                                  </m:sub>
                                  <m:sup>
                                    <m:r>
                                      <a:rPr lang="en-US" sz="2400" i="1">
                                        <a:latin typeface="Cambria Math" panose="02040503050406030204" pitchFamily="18" charset="0"/>
                                      </a:rPr>
                                      <m:t>∗</m:t>
                                    </m:r>
                                  </m:sup>
                                </m:sSubSup>
                              </m:e>
                              <m:e>
                                <m:sSubSup>
                                  <m:sSubSupPr>
                                    <m:ctrlPr>
                                      <a:rPr lang="en-US" sz="2400" i="1">
                                        <a:latin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𝜆</m:t>
                                    </m:r>
                                  </m:e>
                                  <m:sub>
                                    <m:r>
                                      <a:rPr lang="en-US" sz="2400" i="1">
                                        <a:latin typeface="Cambria Math" panose="02040503050406030204" pitchFamily="18" charset="0"/>
                                        <a:ea typeface="Cambria Math" panose="02040503050406030204" pitchFamily="18" charset="0"/>
                                      </a:rPr>
                                      <m:t>22</m:t>
                                    </m:r>
                                  </m:sub>
                                  <m:sup>
                                    <m:r>
                                      <a:rPr lang="en-US" sz="2400" i="1">
                                        <a:latin typeface="Cambria Math" panose="02040503050406030204" pitchFamily="18" charset="0"/>
                                      </a:rPr>
                                      <m:t>∗</m:t>
                                    </m:r>
                                  </m:sup>
                                </m:sSubSup>
                              </m:e>
                              <m:e>
                                <m:sSubSup>
                                  <m:sSubSupPr>
                                    <m:ctrlPr>
                                      <a:rPr lang="en-US" sz="2400" i="1">
                                        <a:latin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𝜆</m:t>
                                    </m:r>
                                  </m:e>
                                  <m:sub>
                                    <m:r>
                                      <a:rPr lang="en-US" sz="2400" i="1">
                                        <a:latin typeface="Cambria Math" panose="02040503050406030204" pitchFamily="18" charset="0"/>
                                        <a:ea typeface="Cambria Math" panose="02040503050406030204" pitchFamily="18" charset="0"/>
                                      </a:rPr>
                                      <m:t>32</m:t>
                                    </m:r>
                                  </m:sub>
                                  <m:sup>
                                    <m:r>
                                      <a:rPr lang="en-US" sz="2400" i="1">
                                        <a:latin typeface="Cambria Math" panose="02040503050406030204" pitchFamily="18" charset="0"/>
                                      </a:rPr>
                                      <m:t>∗</m:t>
                                    </m:r>
                                  </m:sup>
                                </m:sSubSup>
                              </m:e>
                              <m:e>
                                <m:sSubSup>
                                  <m:sSubSupPr>
                                    <m:ctrlPr>
                                      <a:rPr lang="en-US" sz="2400" i="1">
                                        <a:latin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𝜆</m:t>
                                    </m:r>
                                  </m:e>
                                  <m:sub>
                                    <m:r>
                                      <a:rPr lang="en-US" sz="2400" i="1">
                                        <a:latin typeface="Cambria Math" panose="02040503050406030204" pitchFamily="18" charset="0"/>
                                        <a:ea typeface="Cambria Math" panose="02040503050406030204" pitchFamily="18" charset="0"/>
                                      </a:rPr>
                                      <m:t>42</m:t>
                                    </m:r>
                                  </m:sub>
                                  <m:sup>
                                    <m:r>
                                      <a:rPr lang="en-US" sz="2400" i="1">
                                        <a:latin typeface="Cambria Math" panose="02040503050406030204" pitchFamily="18" charset="0"/>
                                      </a:rPr>
                                      <m:t>∗</m:t>
                                    </m:r>
                                  </m:sup>
                                </m:sSubSup>
                              </m:e>
                            </m:mr>
                          </m:m>
                        </m:e>
                      </m:d>
                      <m:r>
                        <a:rPr lang="en-US" sz="2400" b="0" i="0" smtClean="0">
                          <a:latin typeface="Cambria Math" panose="02040503050406030204" pitchFamily="18" charset="0"/>
                        </a:rPr>
                        <m:t>+</m:t>
                      </m:r>
                      <m:d>
                        <m:dPr>
                          <m:begChr m:val="["/>
                          <m:endChr m:val="]"/>
                          <m:ctrlPr>
                            <a:rPr lang="en-US" sz="2400" b="1" i="1">
                              <a:latin typeface="Cambria Math" panose="02040503050406030204" pitchFamily="18" charset="0"/>
                            </a:rPr>
                          </m:ctrlPr>
                        </m:dPr>
                        <m:e>
                          <m:m>
                            <m:mPr>
                              <m:mcs>
                                <m:mc>
                                  <m:mcPr>
                                    <m:count m:val="4"/>
                                    <m:mcJc m:val="center"/>
                                  </m:mcPr>
                                </m:mc>
                              </m:mcs>
                              <m:ctrlPr>
                                <a:rPr lang="en-US" sz="2400" i="1">
                                  <a:latin typeface="Cambria Math" panose="02040503050406030204" pitchFamily="18" charset="0"/>
                                </a:rPr>
                              </m:ctrlPr>
                            </m:mPr>
                            <m:mr>
                              <m:e>
                                <m:sSubSup>
                                  <m:sSubSupPr>
                                    <m:ctrlPr>
                                      <a:rPr lang="en-US" sz="2400" i="1" smtClean="0">
                                        <a:latin typeface="Cambria Math" panose="02040503050406030204" pitchFamily="18" charset="0"/>
                                      </a:rPr>
                                    </m:ctrlPr>
                                  </m:sSubSupPr>
                                  <m:e>
                                    <m:r>
                                      <a:rPr lang="en-US" sz="2400" i="1" smtClean="0">
                                        <a:latin typeface="Cambria Math" panose="02040503050406030204" pitchFamily="18" charset="0"/>
                                        <a:ea typeface="Cambria Math" panose="02040503050406030204" pitchFamily="18" charset="0"/>
                                      </a:rPr>
                                      <m:t>𝜓</m:t>
                                    </m:r>
                                  </m:e>
                                  <m:sub>
                                    <m:r>
                                      <a:rPr lang="en-US" sz="2400" b="0" i="1" smtClean="0">
                                        <a:latin typeface="Cambria Math" panose="02040503050406030204" pitchFamily="18" charset="0"/>
                                      </a:rPr>
                                      <m:t>11</m:t>
                                    </m:r>
                                  </m:sub>
                                  <m:sup>
                                    <m:r>
                                      <a:rPr lang="en-US" sz="2400" b="0" i="1" smtClean="0">
                                        <a:latin typeface="Cambria Math" panose="02040503050406030204" pitchFamily="18" charset="0"/>
                                      </a:rPr>
                                      <m:t>∗</m:t>
                                    </m:r>
                                  </m:sup>
                                </m:sSubSup>
                              </m:e>
                              <m:e/>
                              <m:e/>
                              <m:e/>
                            </m:mr>
                            <m:mr>
                              <m:e/>
                              <m:e>
                                <m:sSubSup>
                                  <m:sSubSupPr>
                                    <m:ctrlPr>
                                      <a:rPr lang="en-US" sz="2400" i="1">
                                        <a:latin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𝜓</m:t>
                                    </m:r>
                                  </m:e>
                                  <m:sub>
                                    <m:r>
                                      <a:rPr lang="en-US" sz="2400" b="0" i="1" smtClean="0">
                                        <a:latin typeface="Cambria Math" panose="02040503050406030204" pitchFamily="18" charset="0"/>
                                        <a:ea typeface="Cambria Math" panose="02040503050406030204" pitchFamily="18" charset="0"/>
                                      </a:rPr>
                                      <m:t>22</m:t>
                                    </m:r>
                                  </m:sub>
                                  <m:sup>
                                    <m:r>
                                      <a:rPr lang="en-US" sz="2400" i="1">
                                        <a:latin typeface="Cambria Math" panose="02040503050406030204" pitchFamily="18" charset="0"/>
                                      </a:rPr>
                                      <m:t>∗</m:t>
                                    </m:r>
                                  </m:sup>
                                </m:sSubSup>
                              </m:e>
                              <m:e/>
                              <m:e/>
                            </m:mr>
                            <m:mr>
                              <m:e/>
                              <m:e/>
                              <m:e>
                                <m:sSubSup>
                                  <m:sSubSupPr>
                                    <m:ctrlPr>
                                      <a:rPr lang="en-US" sz="2400" i="1">
                                        <a:latin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𝜓</m:t>
                                    </m:r>
                                  </m:e>
                                  <m:sub>
                                    <m:r>
                                      <a:rPr lang="en-US" sz="2400" b="0" i="1" smtClean="0">
                                        <a:latin typeface="Cambria Math" panose="02040503050406030204" pitchFamily="18" charset="0"/>
                                        <a:ea typeface="Cambria Math" panose="02040503050406030204" pitchFamily="18" charset="0"/>
                                      </a:rPr>
                                      <m:t>33</m:t>
                                    </m:r>
                                  </m:sub>
                                  <m:sup>
                                    <m:r>
                                      <a:rPr lang="en-US" sz="2400" i="1">
                                        <a:latin typeface="Cambria Math" panose="02040503050406030204" pitchFamily="18" charset="0"/>
                                      </a:rPr>
                                      <m:t>∗</m:t>
                                    </m:r>
                                  </m:sup>
                                </m:sSubSup>
                              </m:e>
                              <m:e/>
                            </m:mr>
                            <m:mr>
                              <m:e/>
                              <m:e/>
                              <m:e/>
                              <m:e>
                                <m:sSubSup>
                                  <m:sSubSupPr>
                                    <m:ctrlPr>
                                      <a:rPr lang="en-US" sz="2400" i="1">
                                        <a:latin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𝜓</m:t>
                                    </m:r>
                                  </m:e>
                                  <m:sub>
                                    <m:r>
                                      <a:rPr lang="en-US" sz="2400" b="0" i="1" smtClean="0">
                                        <a:latin typeface="Cambria Math" panose="02040503050406030204" pitchFamily="18" charset="0"/>
                                        <a:ea typeface="Cambria Math" panose="02040503050406030204" pitchFamily="18" charset="0"/>
                                      </a:rPr>
                                      <m:t>44</m:t>
                                    </m:r>
                                  </m:sub>
                                  <m:sup>
                                    <m:r>
                                      <a:rPr lang="en-US" sz="2400" i="1">
                                        <a:latin typeface="Cambria Math" panose="02040503050406030204" pitchFamily="18" charset="0"/>
                                      </a:rPr>
                                      <m:t>∗</m:t>
                                    </m:r>
                                  </m:sup>
                                </m:sSubSup>
                              </m:e>
                            </m:mr>
                          </m:m>
                        </m:e>
                      </m:d>
                    </m:oMath>
                  </m:oMathPara>
                </a14:m>
                <a:endParaRPr lang="en-US" sz="2400" dirty="0">
                  <a:ea typeface="Cambria Math" panose="02040503050406030204" pitchFamily="18" charset="0"/>
                </a:endParaRPr>
              </a:p>
              <a:p>
                <a:pPr marL="0" indent="0">
                  <a:buNone/>
                </a:pPr>
                <a:endParaRPr lang="en-US" sz="2400" dirty="0">
                  <a:ea typeface="Cambria Math" panose="02040503050406030204" pitchFamily="18" charset="0"/>
                </a:endParaRPr>
              </a:p>
              <a:p>
                <a:r>
                  <a:rPr lang="en-US" sz="2400" dirty="0">
                    <a:ea typeface="Cambria Math" panose="02040503050406030204" pitchFamily="18" charset="0"/>
                  </a:rPr>
                  <a:t>This shows us that </a:t>
                </a:r>
                <a14:m>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ea typeface="Cambria Math" panose="02040503050406030204" pitchFamily="18" charset="0"/>
                          </a:rPr>
                          <m:t>11</m:t>
                        </m:r>
                      </m:sub>
                    </m:sSub>
                    <m:r>
                      <a:rPr lang="en-US" sz="2400" b="0" i="1" smtClean="0">
                        <a:latin typeface="Cambria Math" panose="02040503050406030204" pitchFamily="18" charset="0"/>
                        <a:ea typeface="Cambria Math" panose="02040503050406030204" pitchFamily="18" charset="0"/>
                      </a:rPr>
                      <m:t>=1=</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ea typeface="Cambria Math" panose="02040503050406030204" pitchFamily="18" charset="0"/>
                          </a:rPr>
                          <m:t>11</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ea typeface="Cambria Math" panose="02040503050406030204" pitchFamily="18" charset="0"/>
                          </a:rPr>
                          <m:t>12</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𝜓</m:t>
                        </m:r>
                      </m:e>
                      <m:sub>
                        <m:r>
                          <a:rPr lang="en-US" sz="2400" b="0" i="1" smtClean="0">
                            <a:latin typeface="Cambria Math" panose="02040503050406030204" pitchFamily="18" charset="0"/>
                            <a:ea typeface="Cambria Math" panose="02040503050406030204" pitchFamily="18" charset="0"/>
                          </a:rPr>
                          <m:t>11</m:t>
                        </m:r>
                      </m:sub>
                      <m:sup>
                        <m:r>
                          <a:rPr lang="en-US" sz="2400" b="0" i="1" smtClean="0">
                            <a:latin typeface="Cambria Math" panose="02040503050406030204" pitchFamily="18" charset="0"/>
                            <a:ea typeface="Cambria Math" panose="02040503050406030204" pitchFamily="18" charset="0"/>
                          </a:rPr>
                          <m:t>∗</m:t>
                        </m:r>
                      </m:sup>
                    </m:sSubSup>
                  </m:oMath>
                </a14:m>
                <a:endParaRPr lang="en-US" sz="2400" dirty="0">
                  <a:ea typeface="Cambria Math" panose="02040503050406030204" pitchFamily="18" charset="0"/>
                </a:endParaRPr>
              </a:p>
              <a:p>
                <a:r>
                  <a:rPr lang="en-US" sz="2400" dirty="0">
                    <a:ea typeface="Cambria Math" panose="02040503050406030204" pitchFamily="18" charset="0"/>
                  </a:rPr>
                  <a:t>Also, </a:t>
                </a:r>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ea typeface="Cambria Math" panose="02040503050406030204" pitchFamily="18" charset="0"/>
                          </a:rPr>
                          <m:t>21</m:t>
                        </m:r>
                      </m:sub>
                    </m:sSub>
                    <m:r>
                      <a:rPr lang="en-US" sz="2400" i="1">
                        <a:latin typeface="Cambria Math" panose="02040503050406030204" pitchFamily="18" charset="0"/>
                        <a:ea typeface="Cambria Math" panose="02040503050406030204" pitchFamily="18" charset="0"/>
                      </a:rPr>
                      <m:t>=</m:t>
                    </m:r>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m:t>
                        </m:r>
                      </m:sup>
                    </m:sSubSup>
                    <m:sSubSup>
                      <m:sSubSupPr>
                        <m:ctrlPr>
                          <a:rPr lang="en-US" sz="2400" i="1" smtClean="0">
                            <a:latin typeface="Cambria Math" panose="02040503050406030204" pitchFamily="18" charset="0"/>
                            <a:ea typeface="Cambria Math" panose="02040503050406030204" pitchFamily="18" charset="0"/>
                          </a:rPr>
                        </m:ctrlPr>
                      </m:sSubSupPr>
                      <m:e>
                        <m:r>
                          <a:rPr lang="en-US" sz="2400" i="1" smtClean="0">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ea typeface="Cambria Math" panose="02040503050406030204" pitchFamily="18" charset="0"/>
                          </a:rPr>
                          <m:t>11</m:t>
                        </m:r>
                      </m:sub>
                      <m:sup>
                        <m:r>
                          <a:rPr lang="en-US" sz="2400" b="0" i="1" smtClean="0">
                            <a:latin typeface="Cambria Math" panose="02040503050406030204" pitchFamily="18" charset="0"/>
                            <a:ea typeface="Cambria Math" panose="02040503050406030204" pitchFamily="18" charset="0"/>
                          </a:rPr>
                          <m:t>∗</m:t>
                        </m:r>
                      </m:sup>
                    </m:sSubSup>
                    <m:r>
                      <a:rPr lang="en-US" sz="2400" i="1">
                        <a:latin typeface="Cambria Math" panose="02040503050406030204" pitchFamily="18" charset="0"/>
                        <a:ea typeface="Cambria Math" panose="02040503050406030204" pitchFamily="18" charset="0"/>
                      </a:rPr>
                      <m:t>+</m:t>
                    </m:r>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𝜆</m:t>
                        </m:r>
                      </m:e>
                      <m:sub>
                        <m:r>
                          <a:rPr lang="en-US" sz="2400" i="1">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2</m:t>
                        </m:r>
                      </m:sub>
                      <m:sup>
                        <m:r>
                          <a:rPr lang="en-US" sz="2400" i="1">
                            <a:latin typeface="Cambria Math" panose="02040503050406030204" pitchFamily="18" charset="0"/>
                            <a:ea typeface="Cambria Math" panose="02040503050406030204" pitchFamily="18" charset="0"/>
                          </a:rPr>
                          <m:t>∗</m:t>
                        </m:r>
                      </m:sup>
                    </m:sSubSup>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𝜆</m:t>
                        </m:r>
                      </m:e>
                      <m:sub>
                        <m:r>
                          <a:rPr lang="en-US" sz="2400" i="1">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2</m:t>
                        </m:r>
                      </m:sub>
                      <m:sup>
                        <m:r>
                          <a:rPr lang="en-US" sz="2400" i="1">
                            <a:latin typeface="Cambria Math" panose="02040503050406030204" pitchFamily="18" charset="0"/>
                            <a:ea typeface="Cambria Math" panose="02040503050406030204" pitchFamily="18" charset="0"/>
                          </a:rPr>
                          <m:t>∗</m:t>
                        </m:r>
                      </m:sup>
                    </m:sSubSup>
                  </m:oMath>
                </a14:m>
                <a:endParaRPr lang="en-US" sz="2400" dirty="0">
                  <a:ea typeface="Cambria Math" panose="02040503050406030204" pitchFamily="18" charset="0"/>
                </a:endParaRPr>
              </a:p>
              <a:p>
                <a:endParaRPr lang="en-US" sz="2400" dirty="0">
                  <a:ea typeface="Cambria Math" panose="02040503050406030204" pitchFamily="18" charset="0"/>
                </a:endParaRPr>
              </a:p>
              <a:p>
                <a:r>
                  <a:rPr lang="en-US" sz="2400" dirty="0">
                    <a:ea typeface="Cambria Math" panose="02040503050406030204" pitchFamily="18" charset="0"/>
                  </a:rPr>
                  <a:t>So here, the correlation between two MVs is the sum of the products of their loadings on the common factors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0677" y="1825624"/>
                <a:ext cx="11830929" cy="4912801"/>
              </a:xfrm>
              <a:blipFill>
                <a:blip r:embed="rId2"/>
                <a:stretch>
                  <a:fillRect l="-670" t="-2357" b="-744"/>
                </a:stretch>
              </a:blipFill>
            </p:spPr>
            <p:txBody>
              <a:bodyPr/>
              <a:lstStyle/>
              <a:p>
                <a:r>
                  <a:rPr lang="en-US">
                    <a:noFill/>
                  </a:rPr>
                  <a:t> </a:t>
                </a:r>
              </a:p>
            </p:txBody>
          </p:sp>
        </mc:Fallback>
      </mc:AlternateContent>
    </p:spTree>
    <p:extLst>
      <p:ext uri="{BB962C8B-B14F-4D97-AF65-F5344CB8AC3E}">
        <p14:creationId xmlns:p14="http://schemas.microsoft.com/office/powerpoint/2010/main" val="4248392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256B4-96CD-4D71-88B7-EA6B6C0CA829}"/>
              </a:ext>
            </a:extLst>
          </p:cNvPr>
          <p:cNvSpPr>
            <a:spLocks noGrp="1"/>
          </p:cNvSpPr>
          <p:nvPr>
            <p:ph type="title"/>
          </p:nvPr>
        </p:nvSpPr>
        <p:spPr/>
        <p:txBody>
          <a:bodyPr/>
          <a:lstStyle/>
          <a:p>
            <a:pPr algn="ctr"/>
            <a:r>
              <a:rPr lang="en-US" dirty="0"/>
              <a:t>An example</a:t>
            </a:r>
          </a:p>
        </p:txBody>
      </p:sp>
      <p:sp>
        <p:nvSpPr>
          <p:cNvPr id="3" name="Content Placeholder 2">
            <a:extLst>
              <a:ext uri="{FF2B5EF4-FFF2-40B4-BE49-F238E27FC236}">
                <a16:creationId xmlns:a16="http://schemas.microsoft.com/office/drawing/2014/main" id="{357BD11E-3774-4466-B067-43229B3B02CC}"/>
              </a:ext>
            </a:extLst>
          </p:cNvPr>
          <p:cNvSpPr>
            <a:spLocks noGrp="1"/>
          </p:cNvSpPr>
          <p:nvPr>
            <p:ph idx="1"/>
          </p:nvPr>
        </p:nvSpPr>
        <p:spPr/>
        <p:txBody>
          <a:bodyPr/>
          <a:lstStyle/>
          <a:p>
            <a:r>
              <a:rPr lang="en-US" dirty="0"/>
              <a:t>Remember the example correlation matrix I have shown earlier? </a:t>
            </a:r>
          </a:p>
          <a:p>
            <a:pPr marL="0" indent="0">
              <a:buNone/>
            </a:pPr>
            <a:r>
              <a:rPr lang="en-US" dirty="0"/>
              <a:t>(</a:t>
            </a:r>
            <a:r>
              <a:rPr lang="cs-CZ" dirty="0"/>
              <a:t>4 performance measures: paragraph comprehension, vocabulary, arithmetic skills, and mathematical problem solving</a:t>
            </a:r>
            <a:r>
              <a:rPr lang="en-US" dirty="0"/>
              <a:t>)</a:t>
            </a:r>
          </a:p>
          <a:p>
            <a:endParaRPr lang="en-US" dirty="0"/>
          </a:p>
          <a:p>
            <a:endParaRPr lang="en-US" dirty="0"/>
          </a:p>
        </p:txBody>
      </p:sp>
      <p:pic>
        <p:nvPicPr>
          <p:cNvPr id="4" name="Picture 3">
            <a:extLst>
              <a:ext uri="{FF2B5EF4-FFF2-40B4-BE49-F238E27FC236}">
                <a16:creationId xmlns:a16="http://schemas.microsoft.com/office/drawing/2014/main" id="{C11CE46C-F1F4-485F-8AF6-AC32A91B3717}"/>
              </a:ext>
            </a:extLst>
          </p:cNvPr>
          <p:cNvPicPr>
            <a:picLocks noChangeAspect="1"/>
          </p:cNvPicPr>
          <p:nvPr/>
        </p:nvPicPr>
        <p:blipFill>
          <a:blip r:embed="rId2"/>
          <a:stretch>
            <a:fillRect/>
          </a:stretch>
        </p:blipFill>
        <p:spPr>
          <a:xfrm>
            <a:off x="3241496" y="3466269"/>
            <a:ext cx="5709008" cy="2598583"/>
          </a:xfrm>
          <a:prstGeom prst="rect">
            <a:avLst/>
          </a:prstGeom>
        </p:spPr>
      </p:pic>
    </p:spTree>
    <p:extLst>
      <p:ext uri="{BB962C8B-B14F-4D97-AF65-F5344CB8AC3E}">
        <p14:creationId xmlns:p14="http://schemas.microsoft.com/office/powerpoint/2010/main" val="3507674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256B4-96CD-4D71-88B7-EA6B6C0CA829}"/>
              </a:ext>
            </a:extLst>
          </p:cNvPr>
          <p:cNvSpPr>
            <a:spLocks noGrp="1"/>
          </p:cNvSpPr>
          <p:nvPr>
            <p:ph type="title"/>
          </p:nvPr>
        </p:nvSpPr>
        <p:spPr/>
        <p:txBody>
          <a:bodyPr/>
          <a:lstStyle/>
          <a:p>
            <a:pPr algn="ctr"/>
            <a:r>
              <a:rPr lang="en-US" dirty="0"/>
              <a:t>An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7BD11E-3774-4466-B067-43229B3B02CC}"/>
                  </a:ext>
                </a:extLst>
              </p:cNvPr>
              <p:cNvSpPr>
                <a:spLocks noGrp="1"/>
              </p:cNvSpPr>
              <p:nvPr>
                <p:ph idx="1"/>
              </p:nvPr>
            </p:nvSpPr>
            <p:spPr>
              <a:xfrm>
                <a:off x="838200" y="1825625"/>
                <a:ext cx="10515600" cy="4729920"/>
              </a:xfrm>
            </p:spPr>
            <p:txBody>
              <a:bodyPr/>
              <a:lstStyle/>
              <a:p>
                <a:r>
                  <a:rPr lang="en-US" dirty="0"/>
                  <a:t>The factor loading matrix is:</a:t>
                </a:r>
              </a:p>
              <a:p>
                <a:endParaRPr lang="en-US" dirty="0"/>
              </a:p>
              <a:p>
                <a:endParaRPr lang="en-US" dirty="0"/>
              </a:p>
              <a:p>
                <a:endParaRPr lang="en-US" dirty="0"/>
              </a:p>
              <a:p>
                <a:endParaRPr lang="en-US" dirty="0"/>
              </a:p>
              <a:p>
                <a:endParaRPr lang="en-US" dirty="0"/>
              </a:p>
              <a:p>
                <a:r>
                  <a:rPr lang="en-US" sz="2400" dirty="0"/>
                  <a:t>Let’s compute the communality and the unique variance of PC by hand</a:t>
                </a:r>
              </a:p>
              <a:p>
                <a:r>
                  <a:rPr lang="en-US" sz="2400" dirty="0"/>
                  <a:t>The correlation between PC and VO:</a:t>
                </a:r>
              </a:p>
              <a:p>
                <a:pPr marL="0"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rPr>
                            <m:t>21</m:t>
                          </m:r>
                        </m:sub>
                      </m:sSub>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rPr>
                            <m:t>21</m:t>
                          </m:r>
                        </m:sub>
                        <m:sup>
                          <m:r>
                            <a:rPr lang="en-US" sz="2400" b="0" i="1" smtClean="0">
                              <a:latin typeface="Cambria Math" panose="02040503050406030204" pitchFamily="18" charset="0"/>
                            </a:rPr>
                            <m:t>∗</m:t>
                          </m:r>
                        </m:sup>
                      </m:sSubSup>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rPr>
                            <m:t>11</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𝜆</m:t>
                          </m:r>
                        </m:e>
                        <m:sub>
                          <m:r>
                            <a:rPr lang="en-US" sz="2400" i="1">
                              <a:latin typeface="Cambria Math" panose="02040503050406030204" pitchFamily="18" charset="0"/>
                            </a:rPr>
                            <m:t>2</m:t>
                          </m:r>
                          <m:r>
                            <a:rPr lang="en-US" sz="2400" b="0" i="1" smtClean="0">
                              <a:latin typeface="Cambria Math" panose="02040503050406030204" pitchFamily="18" charset="0"/>
                            </a:rPr>
                            <m:t>2</m:t>
                          </m:r>
                        </m:sub>
                        <m:sup>
                          <m:r>
                            <a:rPr lang="en-US" sz="2400" i="1">
                              <a:latin typeface="Cambria Math" panose="02040503050406030204" pitchFamily="18" charset="0"/>
                            </a:rPr>
                            <m:t>∗</m:t>
                          </m:r>
                        </m:sup>
                      </m:sSubSup>
                      <m:sSubSup>
                        <m:sSubSupPr>
                          <m:ctrlPr>
                            <a:rPr lang="en-US" sz="2400" i="1">
                              <a:latin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𝜆</m:t>
                          </m:r>
                        </m:e>
                        <m:sub>
                          <m:r>
                            <a:rPr lang="en-US" sz="2400" i="1">
                              <a:latin typeface="Cambria Math" panose="02040503050406030204" pitchFamily="18" charset="0"/>
                            </a:rPr>
                            <m:t>1</m:t>
                          </m:r>
                          <m:r>
                            <a:rPr lang="en-US" sz="2400" b="0" i="1" smtClean="0">
                              <a:latin typeface="Cambria Math" panose="02040503050406030204" pitchFamily="18" charset="0"/>
                            </a:rPr>
                            <m:t>2</m:t>
                          </m:r>
                        </m:sub>
                        <m:sup>
                          <m:r>
                            <a:rPr lang="en-US" sz="2400" i="1">
                              <a:latin typeface="Cambria Math" panose="02040503050406030204" pitchFamily="18" charset="0"/>
                            </a:rPr>
                            <m:t>∗</m:t>
                          </m:r>
                        </m:sup>
                      </m:sSubSup>
                      <m:r>
                        <a:rPr lang="en-US" sz="2400" b="0" i="1" smtClean="0">
                          <a:latin typeface="Cambria Math" panose="02040503050406030204" pitchFamily="18" charset="0"/>
                        </a:rPr>
                        <m:t>=0.7∗0.7+0.0∗0.1=0.49</m:t>
                      </m:r>
                    </m:oMath>
                  </m:oMathPara>
                </a14:m>
                <a:endParaRPr lang="en-US" sz="2400" i="1"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357BD11E-3774-4466-B067-43229B3B02CC}"/>
                  </a:ext>
                </a:extLst>
              </p:cNvPr>
              <p:cNvSpPr>
                <a:spLocks noGrp="1" noRot="1" noChangeAspect="1" noMove="1" noResize="1" noEditPoints="1" noAdjustHandles="1" noChangeArrowheads="1" noChangeShapeType="1" noTextEdit="1"/>
              </p:cNvSpPr>
              <p:nvPr>
                <p:ph idx="1"/>
              </p:nvPr>
            </p:nvSpPr>
            <p:spPr>
              <a:xfrm>
                <a:off x="838200" y="1825625"/>
                <a:ext cx="10515600" cy="4729920"/>
              </a:xfrm>
              <a:blipFill>
                <a:blip r:embed="rId2"/>
                <a:stretch>
                  <a:fillRect l="-1043" t="-206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020FBCEE-FF24-45DE-A3A3-AEDF288D244C}"/>
              </a:ext>
            </a:extLst>
          </p:cNvPr>
          <p:cNvPicPr>
            <a:picLocks noChangeAspect="1"/>
          </p:cNvPicPr>
          <p:nvPr/>
        </p:nvPicPr>
        <p:blipFill>
          <a:blip r:embed="rId3"/>
          <a:stretch>
            <a:fillRect/>
          </a:stretch>
        </p:blipFill>
        <p:spPr>
          <a:xfrm>
            <a:off x="4053576" y="2345533"/>
            <a:ext cx="4091618" cy="2547100"/>
          </a:xfrm>
          <a:prstGeom prst="rect">
            <a:avLst/>
          </a:prstGeom>
        </p:spPr>
      </p:pic>
    </p:spTree>
    <p:extLst>
      <p:ext uri="{BB962C8B-B14F-4D97-AF65-F5344CB8AC3E}">
        <p14:creationId xmlns:p14="http://schemas.microsoft.com/office/powerpoint/2010/main" val="48326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data model in factor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lgn="ctr">
                  <a:buNone/>
                </a:pPr>
                <a14:m>
                  <m:oMath xmlns:m="http://schemas.openxmlformats.org/officeDocument/2006/math">
                    <m:sSub>
                      <m:sSubPr>
                        <m:ctrlPr>
                          <a:rPr lang="cs-CZ" i="1" smtClean="0">
                            <a:latin typeface="Cambria Math" panose="02040503050406030204" pitchFamily="18" charset="0"/>
                          </a:rPr>
                        </m:ctrlPr>
                      </m:sSubPr>
                      <m:e>
                        <m:r>
                          <a:rPr lang="cs-CZ" i="1">
                            <a:latin typeface="Cambria Math" panose="02040503050406030204" pitchFamily="18" charset="0"/>
                          </a:rPr>
                          <m:t>𝑥</m:t>
                        </m:r>
                      </m:e>
                      <m:sub>
                        <m:r>
                          <a:rPr lang="cs-CZ" i="1">
                            <a:latin typeface="Cambria Math" panose="02040503050406030204" pitchFamily="18" charset="0"/>
                          </a:rPr>
                          <m:t>𝑖𝑗</m:t>
                        </m:r>
                      </m:sub>
                    </m:sSub>
                    <m:r>
                      <a:rPr lang="cs-CZ" i="1">
                        <a:latin typeface="Cambria Math" panose="02040503050406030204" pitchFamily="18" charset="0"/>
                      </a:rPr>
                      <m:t> </m:t>
                    </m:r>
                  </m:oMath>
                </a14:m>
                <a:r>
                  <a:rPr lang="en-US" dirty="0"/>
                  <a:t>=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𝜇</m:t>
                        </m:r>
                      </m:e>
                      <m:sub>
                        <m:r>
                          <a:rPr lang="cs-CZ" i="1">
                            <a:latin typeface="Cambria Math" panose="02040503050406030204" pitchFamily="18" charset="0"/>
                          </a:rPr>
                          <m:t>𝑗</m:t>
                        </m:r>
                      </m:sub>
                    </m:sSub>
                    <m:r>
                      <a:rPr lang="cs-CZ" i="1">
                        <a:latin typeface="Cambria Math" panose="02040503050406030204" pitchFamily="18" charset="0"/>
                      </a:rPr>
                      <m:t>+</m:t>
                    </m:r>
                    <m:r>
                      <a:rPr lang="en-US" b="0" i="1" smtClean="0">
                        <a:latin typeface="Cambria Math" panose="02040503050406030204" pitchFamily="18" charset="0"/>
                      </a:rPr>
                      <m:t> </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𝑚</m:t>
                        </m:r>
                      </m:sup>
                      <m:e>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𝜆</m:t>
                            </m:r>
                          </m:e>
                          <m:sub>
                            <m:r>
                              <a:rPr lang="cs-CZ" i="1">
                                <a:latin typeface="Cambria Math" panose="02040503050406030204" pitchFamily="18" charset="0"/>
                              </a:rPr>
                              <m:t>𝑗</m:t>
                            </m:r>
                            <m:r>
                              <a:rPr lang="en-US" b="0" i="1" smtClean="0">
                                <a:latin typeface="Cambria Math" panose="02040503050406030204" pitchFamily="18" charset="0"/>
                              </a:rPr>
                              <m:t>𝑘</m:t>
                            </m:r>
                          </m:sub>
                        </m:sSub>
                        <m:sSub>
                          <m:sSubPr>
                            <m:ctrlPr>
                              <a:rPr lang="cs-CZ" i="1">
                                <a:latin typeface="Cambria Math" panose="02040503050406030204" pitchFamily="18" charset="0"/>
                              </a:rPr>
                            </m:ctrlPr>
                          </m:sSubPr>
                          <m:e>
                            <m:r>
                              <a:rPr lang="cs-CZ" i="1">
                                <a:latin typeface="Cambria Math" panose="02040503050406030204" pitchFamily="18" charset="0"/>
                              </a:rPr>
                              <m:t>𝑧</m:t>
                            </m:r>
                          </m:e>
                          <m:sub>
                            <m:r>
                              <a:rPr lang="cs-CZ" i="1">
                                <a:latin typeface="Cambria Math" panose="02040503050406030204" pitchFamily="18" charset="0"/>
                              </a:rPr>
                              <m:t>𝑖</m:t>
                            </m:r>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𝑢</m:t>
                            </m:r>
                          </m:e>
                          <m:sub>
                            <m:r>
                              <a:rPr lang="cs-CZ" i="1">
                                <a:latin typeface="Cambria Math" panose="02040503050406030204" pitchFamily="18" charset="0"/>
                              </a:rPr>
                              <m:t>𝑖𝑗</m:t>
                            </m:r>
                          </m:sub>
                        </m:sSub>
                      </m:e>
                    </m:nary>
                  </m:oMath>
                </a14:m>
                <a:endParaRPr lang="en-US" dirty="0"/>
              </a:p>
              <a:p>
                <a:pPr marL="0" indent="0" algn="ctr">
                  <a:buNone/>
                </a:pPr>
                <a:endParaRPr lang="en-US" dirty="0"/>
              </a:p>
              <a:p>
                <a:pPr marL="0" indent="0">
                  <a:buNone/>
                </a:pPr>
                <a:r>
                  <a:rPr lang="en-US" sz="2400" dirty="0"/>
                  <a:t>Where:</a:t>
                </a:r>
              </a:p>
              <a:p>
                <a:pPr marL="457200" lvl="1" indent="0">
                  <a:buNone/>
                </a:pP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𝑥</m:t>
                        </m:r>
                      </m:e>
                      <m:sub>
                        <m:r>
                          <a:rPr lang="cs-CZ" i="1">
                            <a:latin typeface="Cambria Math" panose="02040503050406030204" pitchFamily="18" charset="0"/>
                          </a:rPr>
                          <m:t>𝑖𝑗</m:t>
                        </m:r>
                      </m:sub>
                    </m:sSub>
                  </m:oMath>
                </a14:m>
                <a:r>
                  <a:rPr lang="en-US" dirty="0"/>
                  <a:t> is the score of person </a:t>
                </a:r>
                <a:r>
                  <a:rPr lang="en-US" i="1" dirty="0" err="1"/>
                  <a:t>i</a:t>
                </a:r>
                <a:r>
                  <a:rPr lang="en-US" i="1" dirty="0"/>
                  <a:t> </a:t>
                </a:r>
                <a:r>
                  <a:rPr lang="en-US" dirty="0"/>
                  <a:t>on manifest variable </a:t>
                </a:r>
                <a:r>
                  <a:rPr lang="en-US" i="1" dirty="0"/>
                  <a:t>j</a:t>
                </a:r>
                <a:endParaRPr lang="en-US" dirty="0"/>
              </a:p>
              <a:p>
                <a:pPr marL="457200" lvl="1" indent="0">
                  <a:buNone/>
                </a:pP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𝜇</m:t>
                        </m:r>
                      </m:e>
                      <m:sub>
                        <m:r>
                          <a:rPr lang="cs-CZ" i="1">
                            <a:latin typeface="Cambria Math" panose="02040503050406030204" pitchFamily="18" charset="0"/>
                          </a:rPr>
                          <m:t>𝑗</m:t>
                        </m:r>
                      </m:sub>
                    </m:sSub>
                  </m:oMath>
                </a14:m>
                <a:r>
                  <a:rPr lang="en-US" dirty="0"/>
                  <a:t> is the mean of manifest variable </a:t>
                </a:r>
                <a:r>
                  <a:rPr lang="en-US" i="1" dirty="0"/>
                  <a:t>j</a:t>
                </a:r>
              </a:p>
              <a:p>
                <a:pPr marL="457200" lvl="1" indent="0">
                  <a:buNone/>
                </a:pP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𝑧</m:t>
                        </m:r>
                      </m:e>
                      <m:sub>
                        <m:r>
                          <a:rPr lang="cs-CZ" i="1">
                            <a:latin typeface="Cambria Math" panose="02040503050406030204" pitchFamily="18" charset="0"/>
                          </a:rPr>
                          <m:t>𝑖</m:t>
                        </m:r>
                        <m:r>
                          <a:rPr lang="en-US" i="1">
                            <a:latin typeface="Cambria Math" panose="02040503050406030204" pitchFamily="18" charset="0"/>
                          </a:rPr>
                          <m:t>𝑘</m:t>
                        </m:r>
                      </m:sub>
                    </m:sSub>
                  </m:oMath>
                </a14:m>
                <a:r>
                  <a:rPr lang="en-US" dirty="0"/>
                  <a:t> is the common factor score of person </a:t>
                </a:r>
                <a:r>
                  <a:rPr lang="en-US" i="1" dirty="0" err="1"/>
                  <a:t>i</a:t>
                </a:r>
                <a:r>
                  <a:rPr lang="en-US" i="1" dirty="0"/>
                  <a:t> </a:t>
                </a:r>
                <a:r>
                  <a:rPr lang="en-US" dirty="0"/>
                  <a:t>on factor </a:t>
                </a:r>
                <a:r>
                  <a:rPr lang="en-US" i="1" dirty="0"/>
                  <a:t>k</a:t>
                </a:r>
              </a:p>
              <a:p>
                <a:pPr marL="457200" lvl="1" indent="0">
                  <a:buNone/>
                </a:pP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𝜆</m:t>
                        </m:r>
                      </m:e>
                      <m:sub>
                        <m:r>
                          <a:rPr lang="cs-CZ" i="1">
                            <a:latin typeface="Cambria Math" panose="02040503050406030204" pitchFamily="18" charset="0"/>
                          </a:rPr>
                          <m:t>𝑗</m:t>
                        </m:r>
                        <m:r>
                          <a:rPr lang="en-US" i="1">
                            <a:latin typeface="Cambria Math" panose="02040503050406030204" pitchFamily="18" charset="0"/>
                          </a:rPr>
                          <m:t>𝑘</m:t>
                        </m:r>
                      </m:sub>
                    </m:sSub>
                  </m:oMath>
                </a14:m>
                <a:r>
                  <a:rPr lang="en-US" dirty="0"/>
                  <a:t> is the factor loading of manifest variable </a:t>
                </a:r>
                <a:r>
                  <a:rPr lang="en-US" i="1" dirty="0"/>
                  <a:t>j</a:t>
                </a:r>
                <a:r>
                  <a:rPr lang="en-US" dirty="0"/>
                  <a:t> on factor </a:t>
                </a:r>
                <a:r>
                  <a:rPr lang="en-US" i="1" dirty="0"/>
                  <a:t>k</a:t>
                </a:r>
                <a:endParaRPr lang="en-US" dirty="0"/>
              </a:p>
              <a:p>
                <a:pPr marL="457200" lvl="1" indent="0">
                  <a:buNone/>
                </a:pP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𝑢</m:t>
                        </m:r>
                      </m:e>
                      <m:sub>
                        <m:r>
                          <a:rPr lang="cs-CZ" i="1">
                            <a:latin typeface="Cambria Math" panose="02040503050406030204" pitchFamily="18" charset="0"/>
                          </a:rPr>
                          <m:t>𝑖𝑗</m:t>
                        </m:r>
                      </m:sub>
                    </m:sSub>
                  </m:oMath>
                </a14:m>
                <a:r>
                  <a:rPr lang="en-US" dirty="0"/>
                  <a:t> is the unique factor score of person </a:t>
                </a:r>
                <a:r>
                  <a:rPr lang="en-US" i="1" dirty="0" err="1"/>
                  <a:t>i</a:t>
                </a:r>
                <a:r>
                  <a:rPr lang="en-US" i="1" dirty="0"/>
                  <a:t> </a:t>
                </a:r>
                <a:r>
                  <a:rPr lang="en-US" dirty="0"/>
                  <a:t>on unique factor </a:t>
                </a:r>
                <a:r>
                  <a:rPr lang="en-US" i="1" dirty="0"/>
                  <a:t>j;</a:t>
                </a:r>
                <a:r>
                  <a:rPr lang="en-US" dirty="0"/>
                  <a:t> and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𝑢</m:t>
                        </m:r>
                      </m:e>
                      <m:sub>
                        <m:r>
                          <a:rPr lang="cs-CZ" i="1">
                            <a:latin typeface="Cambria Math" panose="02040503050406030204" pitchFamily="18" charset="0"/>
                          </a:rPr>
                          <m:t>𝑖𝑗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𝑖𝑗</m:t>
                        </m:r>
                      </m:sub>
                    </m:sSub>
                  </m:oMath>
                </a14:m>
                <a:endParaRPr lang="en-US" dirty="0"/>
              </a:p>
              <a:p>
                <a:pPr marL="457200" lvl="1"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𝑖𝑗</m:t>
                        </m:r>
                      </m:sub>
                    </m:sSub>
                  </m:oMath>
                </a14:m>
                <a:r>
                  <a:rPr lang="en-US" dirty="0"/>
                  <a:t> is the factor score of person </a:t>
                </a:r>
                <a:r>
                  <a:rPr lang="en-US" i="1" dirty="0" err="1"/>
                  <a:t>i</a:t>
                </a:r>
                <a:r>
                  <a:rPr lang="en-US" i="1" dirty="0"/>
                  <a:t> </a:t>
                </a:r>
                <a:r>
                  <a:rPr lang="en-US" dirty="0"/>
                  <a:t>on specific factor </a:t>
                </a:r>
                <a:r>
                  <a:rPr lang="en-US" i="1" dirty="0"/>
                  <a:t>j</a:t>
                </a:r>
              </a:p>
              <a:p>
                <a:pPr marL="457200" lvl="1"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𝑖𝑗</m:t>
                        </m:r>
                      </m:sub>
                    </m:sSub>
                  </m:oMath>
                </a14:m>
                <a:r>
                  <a:rPr lang="en-US" dirty="0"/>
                  <a:t> is the error term for person </a:t>
                </a:r>
                <a:r>
                  <a:rPr lang="en-US" i="1" dirty="0" err="1"/>
                  <a:t>i</a:t>
                </a:r>
                <a:r>
                  <a:rPr lang="en-US" i="1" dirty="0"/>
                  <a:t> </a:t>
                </a:r>
                <a:r>
                  <a:rPr lang="en-US" dirty="0"/>
                  <a:t>on manifest variable </a:t>
                </a:r>
                <a:r>
                  <a:rPr lang="en-US" i="1" dirty="0"/>
                  <a:t>j</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2801"/>
                </a:stretch>
              </a:blipFill>
            </p:spPr>
            <p:txBody>
              <a:bodyPr/>
              <a:lstStyle/>
              <a:p>
                <a:r>
                  <a:rPr lang="en-US">
                    <a:noFill/>
                  </a:rPr>
                  <a:t> </a:t>
                </a:r>
              </a:p>
            </p:txBody>
          </p:sp>
        </mc:Fallback>
      </mc:AlternateContent>
    </p:spTree>
    <p:extLst>
      <p:ext uri="{BB962C8B-B14F-4D97-AF65-F5344CB8AC3E}">
        <p14:creationId xmlns:p14="http://schemas.microsoft.com/office/powerpoint/2010/main" val="4274452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data model in factor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t>We will consider the model as operating in a population, and thus we will consider the data model for a typical individual by omitting the subscript </a:t>
                </a:r>
                <a:r>
                  <a:rPr lang="en-US" sz="2400" i="1" dirty="0"/>
                  <a:t>i</a:t>
                </a:r>
                <a:r>
                  <a:rPr lang="en-US" sz="2400" dirty="0"/>
                  <a:t>:</a:t>
                </a:r>
              </a:p>
              <a:p>
                <a:pPr marL="0" indent="0" algn="ctr">
                  <a:buNone/>
                </a:pPr>
                <a:endParaRPr lang="en-US" i="1"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𝑥</m:t>
                          </m:r>
                        </m:e>
                        <m:sub>
                          <m:r>
                            <a:rPr lang="cs-CZ" i="1">
                              <a:latin typeface="Cambria Math" panose="02040503050406030204" pitchFamily="18" charset="0"/>
                            </a:rPr>
                            <m:t>𝑗</m:t>
                          </m:r>
                        </m:sub>
                      </m:sSub>
                      <m:r>
                        <a:rPr lang="cs-CZ" i="1">
                          <a:latin typeface="Cambria Math" panose="02040503050406030204" pitchFamily="18" charset="0"/>
                        </a:rPr>
                        <m:t>= </m:t>
                      </m:r>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𝜇</m:t>
                          </m:r>
                        </m:e>
                        <m:sub>
                          <m:r>
                            <a:rPr lang="cs-CZ" i="1">
                              <a:latin typeface="Cambria Math" panose="02040503050406030204" pitchFamily="18" charset="0"/>
                            </a:rPr>
                            <m:t>𝑗</m:t>
                          </m:r>
                        </m:sub>
                      </m:sSub>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𝜆</m:t>
                          </m:r>
                        </m:e>
                        <m:sub>
                          <m:r>
                            <a:rPr lang="cs-CZ" i="1">
                              <a:latin typeface="Cambria Math" panose="02040503050406030204" pitchFamily="18" charset="0"/>
                            </a:rPr>
                            <m:t>𝑗</m:t>
                          </m:r>
                          <m:r>
                            <a:rPr lang="cs-CZ" i="1">
                              <a:latin typeface="Cambria Math" panose="02040503050406030204" pitchFamily="18" charset="0"/>
                            </a:rPr>
                            <m:t>1</m:t>
                          </m:r>
                        </m:sub>
                      </m:sSub>
                      <m:sSub>
                        <m:sSubPr>
                          <m:ctrlPr>
                            <a:rPr lang="cs-CZ" i="1">
                              <a:latin typeface="Cambria Math" panose="02040503050406030204" pitchFamily="18" charset="0"/>
                            </a:rPr>
                          </m:ctrlPr>
                        </m:sSubPr>
                        <m:e>
                          <m:r>
                            <a:rPr lang="cs-CZ" i="1">
                              <a:latin typeface="Cambria Math" panose="02040503050406030204" pitchFamily="18" charset="0"/>
                            </a:rPr>
                            <m:t>𝑧</m:t>
                          </m:r>
                        </m:e>
                        <m:sub>
                          <m:r>
                            <a:rPr lang="cs-CZ" i="1">
                              <a:latin typeface="Cambria Math" panose="02040503050406030204" pitchFamily="18" charset="0"/>
                            </a:rPr>
                            <m:t>1</m:t>
                          </m:r>
                        </m:sub>
                      </m:sSub>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𝜆</m:t>
                          </m:r>
                        </m:e>
                        <m:sub>
                          <m:r>
                            <a:rPr lang="cs-CZ" i="1">
                              <a:latin typeface="Cambria Math" panose="02040503050406030204" pitchFamily="18" charset="0"/>
                            </a:rPr>
                            <m:t>𝑗</m:t>
                          </m:r>
                          <m:r>
                            <a:rPr lang="cs-CZ" i="1">
                              <a:latin typeface="Cambria Math" panose="02040503050406030204" pitchFamily="18" charset="0"/>
                            </a:rPr>
                            <m:t>2</m:t>
                          </m:r>
                        </m:sub>
                      </m:sSub>
                      <m:sSub>
                        <m:sSubPr>
                          <m:ctrlPr>
                            <a:rPr lang="cs-CZ" i="1">
                              <a:latin typeface="Cambria Math" panose="02040503050406030204" pitchFamily="18" charset="0"/>
                            </a:rPr>
                          </m:ctrlPr>
                        </m:sSubPr>
                        <m:e>
                          <m:r>
                            <a:rPr lang="cs-CZ" i="1">
                              <a:latin typeface="Cambria Math" panose="02040503050406030204" pitchFamily="18" charset="0"/>
                            </a:rPr>
                            <m:t>𝑧</m:t>
                          </m:r>
                        </m:e>
                        <m:sub>
                          <m:r>
                            <a:rPr lang="cs-CZ" i="1">
                              <a:latin typeface="Cambria Math" panose="02040503050406030204" pitchFamily="18" charset="0"/>
                            </a:rPr>
                            <m:t>2</m:t>
                          </m:r>
                        </m:sub>
                      </m:sSub>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𝜆</m:t>
                          </m:r>
                        </m:e>
                        <m:sub>
                          <m:r>
                            <a:rPr lang="cs-CZ" i="1">
                              <a:latin typeface="Cambria Math" panose="02040503050406030204" pitchFamily="18" charset="0"/>
                            </a:rPr>
                            <m:t>𝑗𝑚</m:t>
                          </m:r>
                        </m:sub>
                      </m:sSub>
                      <m:sSub>
                        <m:sSubPr>
                          <m:ctrlPr>
                            <a:rPr lang="cs-CZ" i="1">
                              <a:latin typeface="Cambria Math" panose="02040503050406030204" pitchFamily="18" charset="0"/>
                            </a:rPr>
                          </m:ctrlPr>
                        </m:sSubPr>
                        <m:e>
                          <m:r>
                            <a:rPr lang="cs-CZ" i="1">
                              <a:latin typeface="Cambria Math" panose="02040503050406030204" pitchFamily="18" charset="0"/>
                            </a:rPr>
                            <m:t>𝑧</m:t>
                          </m:r>
                        </m:e>
                        <m:sub>
                          <m:r>
                            <a:rPr lang="cs-CZ" i="1">
                              <a:latin typeface="Cambria Math" panose="02040503050406030204" pitchFamily="18" charset="0"/>
                            </a:rPr>
                            <m:t>𝑚</m:t>
                          </m:r>
                        </m:sub>
                      </m:sSub>
                      <m:r>
                        <a:rPr lang="cs-CZ" i="1">
                          <a:latin typeface="Cambria Math" panose="02040503050406030204" pitchFamily="18" charset="0"/>
                        </a:rPr>
                        <m:t>+</m:t>
                      </m:r>
                      <m:r>
                        <a:rPr lang="en-US" i="1">
                          <a:latin typeface="Cambria Math" panose="02040503050406030204" pitchFamily="18" charset="0"/>
                        </a:rPr>
                        <m:t>1</m:t>
                      </m:r>
                      <m:sSub>
                        <m:sSubPr>
                          <m:ctrlPr>
                            <a:rPr lang="cs-CZ" i="1">
                              <a:latin typeface="Cambria Math" panose="02040503050406030204" pitchFamily="18" charset="0"/>
                            </a:rPr>
                          </m:ctrlPr>
                        </m:sSubPr>
                        <m:e>
                          <m:r>
                            <a:rPr lang="cs-CZ" i="1">
                              <a:latin typeface="Cambria Math" panose="02040503050406030204" pitchFamily="18" charset="0"/>
                            </a:rPr>
                            <m:t>𝑢</m:t>
                          </m:r>
                        </m:e>
                        <m:sub>
                          <m:r>
                            <a:rPr lang="cs-CZ" i="1">
                              <a:latin typeface="Cambria Math" panose="02040503050406030204" pitchFamily="18" charset="0"/>
                            </a:rPr>
                            <m:t>𝑗</m:t>
                          </m:r>
                        </m:sub>
                      </m:sSub>
                    </m:oMath>
                  </m:oMathPara>
                </a14:m>
                <a:endParaRPr lang="en-US" i="1" dirty="0">
                  <a:latin typeface="Cambria Math" panose="02040503050406030204" pitchFamily="18" charset="0"/>
                </a:endParaRPr>
              </a:p>
              <a:p>
                <a:pPr marL="0" indent="0" algn="ctr">
                  <a:buNone/>
                </a:pPr>
                <a14:m>
                  <m:oMath xmlns:m="http://schemas.openxmlformats.org/officeDocument/2006/math">
                    <m:sSub>
                      <m:sSubPr>
                        <m:ctrlPr>
                          <a:rPr lang="cs-CZ" i="1" smtClean="0">
                            <a:latin typeface="Cambria Math" panose="02040503050406030204" pitchFamily="18" charset="0"/>
                          </a:rPr>
                        </m:ctrlPr>
                      </m:sSubPr>
                      <m:e>
                        <m:r>
                          <a:rPr lang="cs-CZ" i="1">
                            <a:latin typeface="Cambria Math" panose="02040503050406030204" pitchFamily="18" charset="0"/>
                          </a:rPr>
                          <m:t>𝑥</m:t>
                        </m:r>
                      </m:e>
                      <m:sub>
                        <m:r>
                          <a:rPr lang="cs-CZ" i="1">
                            <a:latin typeface="Cambria Math" panose="02040503050406030204" pitchFamily="18" charset="0"/>
                          </a:rPr>
                          <m:t>𝑗</m:t>
                        </m:r>
                      </m:sub>
                    </m:sSub>
                    <m:r>
                      <a:rPr lang="cs-CZ" i="1">
                        <a:latin typeface="Cambria Math" panose="02040503050406030204" pitchFamily="18" charset="0"/>
                      </a:rPr>
                      <m:t> </m:t>
                    </m:r>
                  </m:oMath>
                </a14:m>
                <a:r>
                  <a:rPr lang="en-US" dirty="0"/>
                  <a:t>=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𝜇</m:t>
                        </m:r>
                      </m:e>
                      <m:sub>
                        <m:r>
                          <a:rPr lang="cs-CZ" i="1">
                            <a:latin typeface="Cambria Math" panose="02040503050406030204" pitchFamily="18" charset="0"/>
                          </a:rPr>
                          <m:t>𝑗</m:t>
                        </m:r>
                      </m:sub>
                    </m:sSub>
                    <m:r>
                      <a:rPr lang="cs-CZ" i="1">
                        <a:latin typeface="Cambria Math" panose="02040503050406030204" pitchFamily="18" charset="0"/>
                      </a:rPr>
                      <m:t>+</m:t>
                    </m:r>
                    <m:r>
                      <a:rPr lang="en-US" b="0" i="1" smtClean="0">
                        <a:latin typeface="Cambria Math" panose="02040503050406030204" pitchFamily="18" charset="0"/>
                      </a:rPr>
                      <m:t> </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𝑚</m:t>
                        </m:r>
                      </m:sup>
                      <m:e>
                        <m:sSub>
                          <m:sSubPr>
                            <m:ctrlPr>
                              <a:rPr lang="cs-CZ" i="1">
                                <a:latin typeface="Cambria Math" panose="02040503050406030204" pitchFamily="18" charset="0"/>
                              </a:rPr>
                            </m:ctrlPr>
                          </m:sSubPr>
                          <m:e>
                            <m:r>
                              <a:rPr lang="cs-CZ" i="1">
                                <a:latin typeface="Cambria Math" panose="02040503050406030204" pitchFamily="18" charset="0"/>
                                <a:ea typeface="Cambria Math" panose="02040503050406030204" pitchFamily="18" charset="0"/>
                              </a:rPr>
                              <m:t>𝜆</m:t>
                            </m:r>
                          </m:e>
                          <m:sub>
                            <m:r>
                              <a:rPr lang="cs-CZ" i="1">
                                <a:latin typeface="Cambria Math" panose="02040503050406030204" pitchFamily="18" charset="0"/>
                              </a:rPr>
                              <m:t>𝑗</m:t>
                            </m:r>
                            <m:r>
                              <a:rPr lang="en-US" b="0" i="1" smtClean="0">
                                <a:latin typeface="Cambria Math" panose="02040503050406030204" pitchFamily="18" charset="0"/>
                              </a:rPr>
                              <m:t>𝑘</m:t>
                            </m:r>
                          </m:sub>
                        </m:sSub>
                        <m:sSub>
                          <m:sSubPr>
                            <m:ctrlPr>
                              <a:rPr lang="cs-CZ" i="1">
                                <a:latin typeface="Cambria Math" panose="02040503050406030204" pitchFamily="18" charset="0"/>
                              </a:rPr>
                            </m:ctrlPr>
                          </m:sSubPr>
                          <m:e>
                            <m:r>
                              <a:rPr lang="cs-CZ" i="1">
                                <a:latin typeface="Cambria Math" panose="02040503050406030204" pitchFamily="18" charset="0"/>
                              </a:rPr>
                              <m:t>𝑧</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𝑢</m:t>
                            </m:r>
                          </m:e>
                          <m:sub>
                            <m:r>
                              <a:rPr lang="cs-CZ" i="1">
                                <a:latin typeface="Cambria Math" panose="02040503050406030204" pitchFamily="18" charset="0"/>
                              </a:rPr>
                              <m:t>𝑗</m:t>
                            </m:r>
                          </m:sub>
                        </m:sSub>
                      </m:e>
                    </m:nary>
                  </m:oMath>
                </a14:m>
                <a:endParaRPr lang="en-US" dirty="0"/>
              </a:p>
              <a:p>
                <a:pPr marL="0" indent="0" algn="ctr">
                  <a:buNone/>
                </a:pPr>
                <a:endParaRPr lang="en-US" dirty="0"/>
              </a:p>
              <a:p>
                <a:r>
                  <a:rPr lang="en-US" sz="2400" dirty="0"/>
                  <a:t>Here we actually have </a:t>
                </a:r>
                <a:r>
                  <a:rPr lang="en-US" sz="2400" i="1" dirty="0"/>
                  <a:t>p</a:t>
                </a:r>
                <a:r>
                  <a:rPr lang="en-US" sz="2400" dirty="0"/>
                  <a:t> equations, one for each manifest variable </a:t>
                </a:r>
                <a14:m>
                  <m:oMath xmlns:m="http://schemas.openxmlformats.org/officeDocument/2006/math">
                    <m:sSub>
                      <m:sSubPr>
                        <m:ctrlPr>
                          <a:rPr lang="cs-CZ" sz="2400" i="1">
                            <a:latin typeface="Cambria Math" panose="02040503050406030204" pitchFamily="18" charset="0"/>
                          </a:rPr>
                        </m:ctrlPr>
                      </m:sSubPr>
                      <m:e>
                        <m:r>
                          <a:rPr lang="cs-CZ" sz="2400" i="1">
                            <a:latin typeface="Cambria Math" panose="02040503050406030204" pitchFamily="18" charset="0"/>
                          </a:rPr>
                          <m:t>𝑥</m:t>
                        </m:r>
                      </m:e>
                      <m:sub>
                        <m:r>
                          <a:rPr lang="cs-CZ" sz="2400" i="1">
                            <a:latin typeface="Cambria Math" panose="02040503050406030204" pitchFamily="18" charset="0"/>
                          </a:rPr>
                          <m:t>𝑗</m:t>
                        </m:r>
                      </m:sub>
                    </m:sSub>
                  </m:oMath>
                </a14:m>
                <a:r>
                  <a:rPr lang="en-US" sz="2400" dirty="0"/>
                  <a:t>, but we can express it all as a single equation using matrix notation:</a:t>
                </a:r>
              </a:p>
              <a:p>
                <a:endParaRPr lang="en-US" sz="2400" dirty="0"/>
              </a:p>
              <a:p>
                <a:pPr marL="0" indent="0" algn="ctr">
                  <a:buNone/>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𝒙</m:t>
                      </m:r>
                      <m:r>
                        <a:rPr lang="en-US" sz="2400" b="1" i="1" smtClean="0">
                          <a:latin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𝝁</m:t>
                      </m:r>
                      <m:r>
                        <a:rPr lang="en-US" sz="2400" b="1" i="1" smtClean="0">
                          <a:latin typeface="Cambria Math" panose="02040503050406030204" pitchFamily="18" charset="0"/>
                          <a:ea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𝚲</m:t>
                      </m:r>
                      <m:r>
                        <a:rPr lang="en-US" sz="2400" b="1" i="1" smtClean="0">
                          <a:latin typeface="Cambria Math" panose="02040503050406030204" pitchFamily="18" charset="0"/>
                          <a:ea typeface="Cambria Math" panose="02040503050406030204" pitchFamily="18" charset="0"/>
                        </a:rPr>
                        <m:t>𝒛</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𝒖</m:t>
                      </m:r>
                    </m:oMath>
                  </m:oMathPara>
                </a14:m>
                <a:endParaRPr lang="en-US" sz="2400" b="1" dirty="0"/>
              </a:p>
              <a:p>
                <a:pPr marL="0" indent="0" algn="ct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1961" r="-174" b="-560"/>
                </a:stretch>
              </a:blipFill>
            </p:spPr>
            <p:txBody>
              <a:bodyPr/>
              <a:lstStyle/>
              <a:p>
                <a:r>
                  <a:rPr lang="en-US">
                    <a:noFill/>
                  </a:rPr>
                  <a:t> </a:t>
                </a:r>
              </a:p>
            </p:txBody>
          </p:sp>
        </mc:Fallback>
      </mc:AlternateContent>
    </p:spTree>
    <p:extLst>
      <p:ext uri="{BB962C8B-B14F-4D97-AF65-F5344CB8AC3E}">
        <p14:creationId xmlns:p14="http://schemas.microsoft.com/office/powerpoint/2010/main" val="1366262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data model in factor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𝒙</m:t>
                      </m:r>
                      <m:r>
                        <a:rPr lang="en-US" sz="2400" b="1" i="1" smtClean="0">
                          <a:latin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𝝁</m:t>
                      </m:r>
                      <m:r>
                        <a:rPr lang="en-US" sz="2400" b="1" i="1" smtClean="0">
                          <a:latin typeface="Cambria Math" panose="02040503050406030204" pitchFamily="18" charset="0"/>
                          <a:ea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𝚲</m:t>
                      </m:r>
                      <m:r>
                        <a:rPr lang="en-US" sz="2400" b="1" i="1" smtClean="0">
                          <a:latin typeface="Cambria Math" panose="02040503050406030204" pitchFamily="18" charset="0"/>
                          <a:ea typeface="Cambria Math" panose="02040503050406030204" pitchFamily="18" charset="0"/>
                        </a:rPr>
                        <m:t>𝒛</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𝒖</m:t>
                      </m:r>
                    </m:oMath>
                  </m:oMathPara>
                </a14:m>
                <a:endParaRPr lang="en-US" sz="2400" b="1" dirty="0"/>
              </a:p>
              <a:p>
                <a:pPr marL="0" indent="0" algn="ctr">
                  <a:buNone/>
                </a:pPr>
                <a:endParaRPr lang="en-US" sz="2400" b="1" dirty="0"/>
              </a:p>
              <a:p>
                <a:pPr marL="0" indent="0">
                  <a:buNone/>
                </a:pPr>
                <a:r>
                  <a:rPr lang="en-US" sz="2400" dirty="0"/>
                  <a:t>Where:</a:t>
                </a:r>
              </a:p>
              <a:p>
                <a:pPr marL="457200" lvl="1" indent="0">
                  <a:buNone/>
                </a:pPr>
                <a:r>
                  <a:rPr lang="en-US" b="1" i="1" dirty="0"/>
                  <a:t>x </a:t>
                </a:r>
                <a:r>
                  <a:rPr lang="en-US" dirty="0"/>
                  <a:t>is a </a:t>
                </a:r>
                <a:r>
                  <a:rPr lang="en-US" i="1" dirty="0"/>
                  <a:t>p </a:t>
                </a:r>
                <a:r>
                  <a:rPr lang="en-US" dirty="0"/>
                  <a:t>x 1 vector of typical scores on the </a:t>
                </a:r>
                <a:r>
                  <a:rPr lang="en-US" i="1" dirty="0"/>
                  <a:t>p</a:t>
                </a:r>
                <a:r>
                  <a:rPr lang="en-US" dirty="0"/>
                  <a:t> manifest variables</a:t>
                </a:r>
              </a:p>
              <a:p>
                <a:pPr marL="457200" lvl="1" indent="0">
                  <a:buNone/>
                </a:pPr>
                <a:r>
                  <a:rPr lang="el-GR" b="1" i="1" dirty="0"/>
                  <a:t>μ</a:t>
                </a:r>
                <a:r>
                  <a:rPr lang="en-US" b="1" i="1" dirty="0"/>
                  <a:t> </a:t>
                </a:r>
                <a:r>
                  <a:rPr lang="en-US" dirty="0"/>
                  <a:t>is a </a:t>
                </a:r>
                <a:r>
                  <a:rPr lang="en-US" i="1" dirty="0"/>
                  <a:t>p</a:t>
                </a:r>
                <a:r>
                  <a:rPr lang="en-US" dirty="0"/>
                  <a:t> x 1 vector of population means of the </a:t>
                </a:r>
                <a:r>
                  <a:rPr lang="en-US" i="1" dirty="0"/>
                  <a:t>p </a:t>
                </a:r>
                <a:r>
                  <a:rPr lang="en-US" dirty="0"/>
                  <a:t>manifest variables</a:t>
                </a:r>
              </a:p>
              <a:p>
                <a:pPr marL="457200" lvl="1" indent="0">
                  <a:buNone/>
                </a:pPr>
                <a:r>
                  <a:rPr lang="en-US" b="1" dirty="0"/>
                  <a:t>Λ </a:t>
                </a:r>
                <a:r>
                  <a:rPr lang="en-US" dirty="0"/>
                  <a:t>is a </a:t>
                </a:r>
                <a:r>
                  <a:rPr lang="en-US" i="1" dirty="0"/>
                  <a:t>p </a:t>
                </a:r>
                <a:r>
                  <a:rPr lang="en-US" dirty="0"/>
                  <a:t>x </a:t>
                </a:r>
                <a:r>
                  <a:rPr lang="en-US" i="1" dirty="0"/>
                  <a:t>m </a:t>
                </a:r>
                <a:r>
                  <a:rPr lang="en-US" dirty="0"/>
                  <a:t>matrix of factor loadings, where </a:t>
                </a:r>
                <a:r>
                  <a:rPr lang="en-US" i="1" dirty="0"/>
                  <a:t>p &gt; m </a:t>
                </a:r>
                <a:r>
                  <a:rPr lang="en-US" dirty="0"/>
                  <a:t>(rectangular matrix)</a:t>
                </a:r>
              </a:p>
              <a:p>
                <a:pPr marL="457200" lvl="1" indent="0">
                  <a:buNone/>
                </a:pPr>
                <a:r>
                  <a:rPr lang="en-US" b="1" i="1" dirty="0"/>
                  <a:t>z </a:t>
                </a:r>
                <a:r>
                  <a:rPr lang="en-US" dirty="0"/>
                  <a:t>is a </a:t>
                </a:r>
                <a:r>
                  <a:rPr lang="en-US" i="1" dirty="0"/>
                  <a:t>m </a:t>
                </a:r>
                <a:r>
                  <a:rPr lang="en-US" dirty="0"/>
                  <a:t>x 1 vector of (unobservable) common factor scores </a:t>
                </a:r>
              </a:p>
              <a:p>
                <a:pPr marL="457200" lvl="1" indent="0">
                  <a:buNone/>
                </a:pPr>
                <a:r>
                  <a:rPr lang="en-US" b="1" i="1" dirty="0"/>
                  <a:t>u</a:t>
                </a:r>
                <a:r>
                  <a:rPr lang="en-US" dirty="0"/>
                  <a:t> is a </a:t>
                </a:r>
                <a:r>
                  <a:rPr lang="en-US" i="1" dirty="0"/>
                  <a:t>p</a:t>
                </a:r>
                <a:r>
                  <a:rPr lang="en-US" dirty="0"/>
                  <a:t> x 1 vector of (unobservable) unique factor scores</a:t>
                </a:r>
                <a:endParaRPr lang="en-US" b="1" i="1" dirty="0"/>
              </a:p>
              <a:p>
                <a:pPr marL="0" indent="0" algn="ctr">
                  <a:buNone/>
                </a:pPr>
                <a:endParaRPr lang="en-US" sz="2400" b="1" dirty="0"/>
              </a:p>
              <a:p>
                <a:pPr marL="0" indent="0" algn="ctr">
                  <a:buNone/>
                </a:pPr>
                <a:endParaRPr lang="en-US" sz="2400" b="1" dirty="0"/>
              </a:p>
              <a:p>
                <a:pPr marL="0" indent="0" algn="ct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a:stretch>
              </a:blipFill>
            </p:spPr>
            <p:txBody>
              <a:bodyPr/>
              <a:lstStyle/>
              <a:p>
                <a:r>
                  <a:rPr lang="en-US">
                    <a:noFill/>
                  </a:rPr>
                  <a:t> </a:t>
                </a:r>
              </a:p>
            </p:txBody>
          </p:sp>
        </mc:Fallback>
      </mc:AlternateContent>
    </p:spTree>
    <p:extLst>
      <p:ext uri="{BB962C8B-B14F-4D97-AF65-F5344CB8AC3E}">
        <p14:creationId xmlns:p14="http://schemas.microsoft.com/office/powerpoint/2010/main" val="1963889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data model in factor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𝒙</m:t>
                      </m:r>
                      <m:r>
                        <a:rPr lang="en-US" sz="2400" b="1" i="1" smtClean="0">
                          <a:latin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𝝁</m:t>
                      </m:r>
                      <m:r>
                        <a:rPr lang="en-US" sz="2400" b="1" i="1" smtClean="0">
                          <a:latin typeface="Cambria Math" panose="02040503050406030204" pitchFamily="18" charset="0"/>
                          <a:ea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𝚲</m:t>
                      </m:r>
                      <m:r>
                        <a:rPr lang="en-US" sz="2400" b="1" i="1" smtClean="0">
                          <a:latin typeface="Cambria Math" panose="02040503050406030204" pitchFamily="18" charset="0"/>
                          <a:ea typeface="Cambria Math" panose="02040503050406030204" pitchFamily="18" charset="0"/>
                        </a:rPr>
                        <m:t>𝒛</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𝒖</m:t>
                      </m:r>
                    </m:oMath>
                  </m:oMathPara>
                </a14:m>
                <a:endParaRPr lang="en-US" sz="2400" b="1" dirty="0"/>
              </a:p>
              <a:p>
                <a:r>
                  <a:rPr lang="en-US" sz="2400" dirty="0"/>
                  <a:t>For illustration, let’s extract the equation for the third manifest variable. Let’s assume that </a:t>
                </a:r>
                <a:r>
                  <a:rPr lang="en-US" sz="2400" i="1" dirty="0"/>
                  <a:t>m</a:t>
                </a:r>
                <a:r>
                  <a:rPr lang="en-US" sz="2400" dirty="0"/>
                  <a:t> = 3 (there are three common factors):</a:t>
                </a:r>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m>
                            <m:mPr>
                              <m:mcs>
                                <m:mc>
                                  <m:mcPr>
                                    <m:count m:val="1"/>
                                    <m:mcJc m:val="center"/>
                                  </m:mcPr>
                                </m:mc>
                              </m:mcs>
                              <m:ctrlPr>
                                <a:rPr lang="en-US" sz="2400" i="1" smtClean="0">
                                  <a:latin typeface="Cambria Math" panose="02040503050406030204" pitchFamily="18" charset="0"/>
                                </a:rPr>
                              </m:ctrlPr>
                            </m:mPr>
                            <m:mr>
                              <m:e/>
                            </m:mr>
                            <m:mr>
                              <m:e/>
                            </m:mr>
                            <m:mr>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3</m:t>
                                    </m:r>
                                  </m:sub>
                                </m:sSub>
                              </m:e>
                            </m:mr>
                            <m:mr>
                              <m:e/>
                            </m:mr>
                          </m:m>
                        </m:e>
                      </m:d>
                      <m:r>
                        <a:rPr lang="en-US" sz="2400" b="0" i="1" smtClean="0">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mr>
                            <m:mr>
                              <m:e/>
                            </m:mr>
                            <m:mr>
                              <m:e>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rPr>
                                      <m:t>3</m:t>
                                    </m:r>
                                  </m:sub>
                                </m:sSub>
                              </m:e>
                            </m:mr>
                            <m:mr>
                              <m:e/>
                            </m:mr>
                          </m:m>
                        </m:e>
                      </m:d>
                      <m:r>
                        <a:rPr lang="en-US" sz="2400" b="0" i="1" smtClean="0">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3"/>
                                    <m:mcJc m:val="center"/>
                                  </m:mcPr>
                                </m:mc>
                              </m:mcs>
                              <m:ctrlPr>
                                <a:rPr lang="en-US" sz="2400" i="1">
                                  <a:latin typeface="Cambria Math" panose="02040503050406030204" pitchFamily="18" charset="0"/>
                                </a:rPr>
                              </m:ctrlPr>
                            </m:mPr>
                            <m:mr>
                              <m:e/>
                              <m:e/>
                              <m:e/>
                            </m:mr>
                            <m:mr>
                              <m:e/>
                              <m:e/>
                              <m:e/>
                            </m:mr>
                            <m:mr>
                              <m:e>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rPr>
                                      <m:t>31</m:t>
                                    </m:r>
                                  </m:sub>
                                </m:sSub>
                              </m:e>
                              <m:e>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rPr>
                                      <m:t>32</m:t>
                                    </m:r>
                                  </m:sub>
                                </m:sSub>
                              </m:e>
                              <m:e>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rPr>
                                      <m:t>33</m:t>
                                    </m:r>
                                  </m:sub>
                                </m:sSub>
                              </m:e>
                            </m:mr>
                            <m:mr>
                              <m:e/>
                              <m:e/>
                              <m:e/>
                            </m:mr>
                          </m:m>
                        </m:e>
                      </m:d>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b="0" i="1" smtClean="0">
                                        <a:latin typeface="Cambria Math" panose="02040503050406030204" pitchFamily="18" charset="0"/>
                                      </a:rPr>
                                      <m:t>1</m:t>
                                    </m:r>
                                  </m:sub>
                                </m:sSub>
                              </m:e>
                            </m:mr>
                            <m:mr>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b="0" i="1" smtClean="0">
                                        <a:latin typeface="Cambria Math" panose="02040503050406030204" pitchFamily="18" charset="0"/>
                                      </a:rPr>
                                      <m:t>2</m:t>
                                    </m:r>
                                  </m:sub>
                                </m:sSub>
                              </m:e>
                            </m:mr>
                            <m:mr>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b="0" i="1" smtClean="0">
                                        <a:latin typeface="Cambria Math" panose="02040503050406030204" pitchFamily="18" charset="0"/>
                                      </a:rPr>
                                      <m:t>3</m:t>
                                    </m:r>
                                  </m:sub>
                                </m:sSub>
                              </m:e>
                            </m:mr>
                          </m:m>
                        </m:e>
                      </m:d>
                      <m:r>
                        <a:rPr lang="en-US" sz="2400" b="0" i="1" smtClean="0">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mr>
                            <m:mr>
                              <m:e/>
                            </m:mr>
                            <m:mr>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3</m:t>
                                    </m:r>
                                  </m:sub>
                                </m:sSub>
                              </m:e>
                            </m:mr>
                            <m:mr>
                              <m:e/>
                            </m:mr>
                          </m:m>
                        </m:e>
                      </m:d>
                    </m:oMath>
                  </m:oMathPara>
                </a14:m>
                <a:endParaRPr lang="en-US" sz="2400" dirty="0"/>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rPr>
                            <m:t>31</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rPr>
                            <m:t>32</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𝜆</m:t>
                          </m:r>
                        </m:e>
                        <m:sub>
                          <m:r>
                            <a:rPr lang="en-US" sz="2400" b="0" i="1" smtClean="0">
                              <a:latin typeface="Cambria Math" panose="02040503050406030204" pitchFamily="18" charset="0"/>
                            </a:rPr>
                            <m:t>33</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3</m:t>
                          </m:r>
                        </m:sub>
                      </m:sSub>
                    </m:oMath>
                  </m:oMathPara>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a:stretch>
              </a:blipFill>
            </p:spPr>
            <p:txBody>
              <a:bodyPr/>
              <a:lstStyle/>
              <a:p>
                <a:r>
                  <a:rPr lang="en-US">
                    <a:noFill/>
                  </a:rPr>
                  <a:t> </a:t>
                </a:r>
              </a:p>
            </p:txBody>
          </p:sp>
        </mc:Fallback>
      </mc:AlternateContent>
    </p:spTree>
    <p:extLst>
      <p:ext uri="{BB962C8B-B14F-4D97-AF65-F5344CB8AC3E}">
        <p14:creationId xmlns:p14="http://schemas.microsoft.com/office/powerpoint/2010/main" val="3083999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data model in factor analysis</a:t>
            </a:r>
          </a:p>
        </p:txBody>
      </p:sp>
      <p:sp>
        <p:nvSpPr>
          <p:cNvPr id="3" name="Content Placeholder 2"/>
          <p:cNvSpPr>
            <a:spLocks noGrp="1"/>
          </p:cNvSpPr>
          <p:nvPr>
            <p:ph idx="1"/>
          </p:nvPr>
        </p:nvSpPr>
        <p:spPr/>
        <p:txBody>
          <a:bodyPr>
            <a:normAutofit/>
          </a:bodyPr>
          <a:lstStyle/>
          <a:p>
            <a:r>
              <a:rPr lang="en-US" sz="2400" dirty="0"/>
              <a:t>The data model represents a typical observation in the population. It is intended to explain the structure of the raw data (i.e., the scores on manifest variables)</a:t>
            </a:r>
          </a:p>
          <a:p>
            <a:endParaRPr lang="en-US" sz="2400" dirty="0"/>
          </a:p>
          <a:p>
            <a:r>
              <a:rPr lang="en-US" sz="2400" dirty="0"/>
              <a:t>The data model is accompanied by assumptions about the joint distribution of the elements in </a:t>
            </a:r>
            <a:r>
              <a:rPr lang="en-US" sz="2400" b="1" i="1" dirty="0"/>
              <a:t>z </a:t>
            </a:r>
            <a:r>
              <a:rPr lang="en-US" sz="2400" dirty="0"/>
              <a:t>and </a:t>
            </a:r>
            <a:r>
              <a:rPr lang="en-US" sz="2400" b="1" i="1" dirty="0"/>
              <a:t>u</a:t>
            </a:r>
            <a:r>
              <a:rPr lang="en-US" sz="2400" dirty="0"/>
              <a:t> and implies a model for the population covariance matrix. The model for the covariance matrix is known as the </a:t>
            </a:r>
            <a:r>
              <a:rPr lang="en-US" sz="2400" b="1" dirty="0"/>
              <a:t>covariance structure </a:t>
            </a:r>
            <a:r>
              <a:rPr lang="en-US" sz="2400" dirty="0"/>
              <a:t>and is intended to explain the variances and covariances of the manifest variables, </a:t>
            </a:r>
            <a:r>
              <a:rPr lang="en-US" sz="2400" b="1" dirty="0"/>
              <a:t>not</a:t>
            </a:r>
            <a:r>
              <a:rPr lang="en-US" sz="2400" dirty="0"/>
              <a:t> the raw data. </a:t>
            </a:r>
          </a:p>
          <a:p>
            <a:endParaRPr lang="en-US" sz="2400" dirty="0"/>
          </a:p>
          <a:p>
            <a:r>
              <a:rPr lang="en-US" sz="2400" dirty="0"/>
              <a:t>Before we proceed to derive the covariance structure model, we’ll talk about the important distributional assumptions and lay down some notational rules. </a:t>
            </a:r>
          </a:p>
        </p:txBody>
      </p:sp>
    </p:spTree>
    <p:extLst>
      <p:ext uri="{BB962C8B-B14F-4D97-AF65-F5344CB8AC3E}">
        <p14:creationId xmlns:p14="http://schemas.microsoft.com/office/powerpoint/2010/main" val="3620079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Assumptions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t>We will make the following assumptions about the common factors </a:t>
                </a:r>
                <a:r>
                  <a:rPr lang="en-US" sz="2400" i="1" dirty="0"/>
                  <a:t>z</a:t>
                </a:r>
                <a:r>
                  <a:rPr lang="en-US" sz="2400" dirty="0"/>
                  <a:t> and unique factors </a:t>
                </a:r>
                <a:r>
                  <a:rPr lang="en-US" sz="2400" i="1" dirty="0"/>
                  <a:t>u</a:t>
                </a:r>
                <a:r>
                  <a:rPr lang="en-US" sz="2400" dirty="0"/>
                  <a:t>:</a:t>
                </a:r>
              </a:p>
              <a:p>
                <a:pPr marL="914400" lvl="1" indent="-457200">
                  <a:buFont typeface="+mj-lt"/>
                  <a:buAutoNum type="arabicPeriod"/>
                </a:pPr>
                <a:r>
                  <a:rPr lang="en-US" dirty="0"/>
                  <a:t>The common factors and the unique factors are independently distributed. As such, the common factors are </a:t>
                </a:r>
                <a:r>
                  <a:rPr lang="en-US" b="1" dirty="0"/>
                  <a:t>uncorrelated</a:t>
                </a:r>
                <a:r>
                  <a:rPr lang="en-US" dirty="0"/>
                  <a:t> with the unique factors. In other words, </a:t>
                </a:r>
                <a14:m>
                  <m:oMath xmlns:m="http://schemas.openxmlformats.org/officeDocument/2006/math">
                    <m:sSub>
                      <m:sSubPr>
                        <m:ctrlPr>
                          <a:rPr lang="en-US" b="1" i="1" smtClean="0">
                            <a:latin typeface="Cambria Math" panose="02040503050406030204" pitchFamily="18" charset="0"/>
                          </a:rPr>
                        </m:ctrlPr>
                      </m:sSubPr>
                      <m:e>
                        <m:r>
                          <a:rPr lang="el-GR" b="1" i="1" smtClean="0">
                            <a:latin typeface="Cambria Math" panose="02040503050406030204" pitchFamily="18" charset="0"/>
                            <a:ea typeface="Cambria Math" panose="02040503050406030204" pitchFamily="18" charset="0"/>
                          </a:rPr>
                          <m:t>𝜮</m:t>
                        </m:r>
                      </m:e>
                      <m:sub>
                        <m:r>
                          <a:rPr lang="en-US" b="0" i="1" smtClean="0">
                            <a:latin typeface="Cambria Math" panose="02040503050406030204" pitchFamily="18" charset="0"/>
                          </a:rPr>
                          <m:t>𝑧𝑢</m:t>
                        </m:r>
                      </m:sub>
                    </m:sSub>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l-GR" b="1" i="1" smtClean="0">
                            <a:latin typeface="Cambria Math" panose="02040503050406030204" pitchFamily="18" charset="0"/>
                            <a:ea typeface="Cambria Math" panose="02040503050406030204" pitchFamily="18" charset="0"/>
                          </a:rPr>
                          <m:t>𝜮</m:t>
                        </m:r>
                        <m:r>
                          <a:rPr lang="en-US" b="1"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rPr>
                          <m:t>𝑢𝑧</m:t>
                        </m:r>
                      </m:sub>
                    </m:sSub>
                  </m:oMath>
                </a14:m>
                <a:endParaRPr lang="en-US" b="1" dirty="0"/>
              </a:p>
              <a:p>
                <a:pPr marL="914400" lvl="1" indent="-457200">
                  <a:buFont typeface="+mj-lt"/>
                  <a:buAutoNum type="arabicPeriod"/>
                </a:pPr>
                <a:r>
                  <a:rPr lang="en-US" dirty="0"/>
                  <a:t>The unique factors are mutually independent. As such, the unique factors for different MVs are </a:t>
                </a:r>
                <a:r>
                  <a:rPr lang="en-US" b="1" dirty="0"/>
                  <a:t>uncorrelated</a:t>
                </a:r>
                <a:r>
                  <a:rPr lang="en-US" dirty="0"/>
                  <a:t> with each other. This implies that the covariance matrix </a:t>
                </a:r>
                <a14:m>
                  <m:oMath xmlns:m="http://schemas.openxmlformats.org/officeDocument/2006/math">
                    <m:sSub>
                      <m:sSubPr>
                        <m:ctrlPr>
                          <a:rPr lang="en-US" i="1" smtClean="0">
                            <a:latin typeface="Cambria Math" panose="02040503050406030204" pitchFamily="18" charset="0"/>
                          </a:rPr>
                        </m:ctrlPr>
                      </m:sSubPr>
                      <m:e>
                        <m:r>
                          <a:rPr lang="el-GR" b="1" i="1" smtClean="0">
                            <a:latin typeface="Cambria Math" panose="02040503050406030204" pitchFamily="18" charset="0"/>
                            <a:ea typeface="Cambria Math" panose="02040503050406030204" pitchFamily="18" charset="0"/>
                          </a:rPr>
                          <m:t>𝜮</m:t>
                        </m:r>
                      </m:e>
                      <m:sub>
                        <m:r>
                          <a:rPr lang="en-US" b="0" i="1" smtClean="0">
                            <a:latin typeface="Cambria Math" panose="02040503050406030204" pitchFamily="18" charset="0"/>
                          </a:rPr>
                          <m:t>𝑢𝑢</m:t>
                        </m:r>
                      </m:sub>
                    </m:sSub>
                  </m:oMath>
                </a14:m>
                <a:r>
                  <a:rPr lang="en-US" dirty="0"/>
                  <a:t> is diagonal. </a:t>
                </a:r>
              </a:p>
              <a:p>
                <a:pPr marL="914400" lvl="1" indent="-457200">
                  <a:buFont typeface="+mj-lt"/>
                  <a:buAutoNum type="arabicPeriod"/>
                </a:pPr>
                <a:r>
                  <a:rPr lang="en-US" dirty="0"/>
                  <a:t>The common factors and the unique factors are standardized to have means of zero.</a:t>
                </a:r>
              </a:p>
              <a:p>
                <a:pPr marL="914400" lvl="1" indent="-457200">
                  <a:buFont typeface="+mj-lt"/>
                  <a:buAutoNum type="arabicPeriod"/>
                </a:pPr>
                <a:r>
                  <a:rPr lang="en-US" dirty="0"/>
                  <a:t>The common factors are also standardized to have unit variances (variances of 1).</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1961" r="-1217" b="-1821"/>
                </a:stretch>
              </a:blipFill>
            </p:spPr>
            <p:txBody>
              <a:bodyPr/>
              <a:lstStyle/>
              <a:p>
                <a:r>
                  <a:rPr lang="en-US">
                    <a:noFill/>
                  </a:rPr>
                  <a:t> </a:t>
                </a:r>
              </a:p>
            </p:txBody>
          </p:sp>
        </mc:Fallback>
      </mc:AlternateContent>
    </p:spTree>
    <p:extLst>
      <p:ext uri="{BB962C8B-B14F-4D97-AF65-F5344CB8AC3E}">
        <p14:creationId xmlns:p14="http://schemas.microsoft.com/office/powerpoint/2010/main" val="3636934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12000</TotalTime>
  <Words>2245</Words>
  <Application>Microsoft Office PowerPoint</Application>
  <PresentationFormat>Widescreen</PresentationFormat>
  <Paragraphs>255</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Cambria Math</vt:lpstr>
      <vt:lpstr>Office Theme</vt:lpstr>
      <vt:lpstr>The Common Factor Model</vt:lpstr>
      <vt:lpstr>Homework!</vt:lpstr>
      <vt:lpstr>The data model in factor analysis</vt:lpstr>
      <vt:lpstr>The data model in factor analysis</vt:lpstr>
      <vt:lpstr>The data model in factor analysis</vt:lpstr>
      <vt:lpstr>The data model in factor analysis</vt:lpstr>
      <vt:lpstr>The data model in factor analysis</vt:lpstr>
      <vt:lpstr>The data model in factor analysis</vt:lpstr>
      <vt:lpstr>Assumptions</vt:lpstr>
      <vt:lpstr>Notation</vt:lpstr>
      <vt:lpstr>Deriving the mean and covariance structures</vt:lpstr>
      <vt:lpstr>Deriving the mean and covariance structures</vt:lpstr>
      <vt:lpstr>Deriving the mean and covariance structures</vt:lpstr>
      <vt:lpstr>Deriving the mean and covariance structures</vt:lpstr>
      <vt:lpstr>Deriving the mean and covariance structures</vt:lpstr>
      <vt:lpstr>Deriving the mean and covariance structures</vt:lpstr>
      <vt:lpstr>Deriving the mean and covariance structures</vt:lpstr>
      <vt:lpstr>Deriving the mean and covariance structures</vt:lpstr>
      <vt:lpstr>Deriving the mean and covariance structures</vt:lpstr>
      <vt:lpstr>Correlation structure</vt:lpstr>
      <vt:lpstr>Correlation structure</vt:lpstr>
      <vt:lpstr>Correlation structure</vt:lpstr>
      <vt:lpstr>Correlation structure</vt:lpstr>
      <vt:lpstr>Correlation structure</vt:lpstr>
      <vt:lpstr>Correlation structure</vt:lpstr>
      <vt:lpstr>Correlation structure</vt:lpstr>
      <vt:lpstr>Correlation structure</vt:lpstr>
      <vt:lpstr>Correlation structure</vt:lpstr>
      <vt:lpstr>Correlation structure</vt:lpstr>
      <vt:lpstr>Correlation structure</vt:lpstr>
      <vt:lpstr>An example</vt:lpstr>
      <vt:lpstr>An 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Matrix algebra</dc:title>
  <dc:creator>Adam Ťápal</dc:creator>
  <cp:lastModifiedBy>Adam Ťápal</cp:lastModifiedBy>
  <cp:revision>125</cp:revision>
  <dcterms:created xsi:type="dcterms:W3CDTF">2017-09-24T20:13:48Z</dcterms:created>
  <dcterms:modified xsi:type="dcterms:W3CDTF">2018-10-03T20:31:22Z</dcterms:modified>
</cp:coreProperties>
</file>