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6" r:id="rId31"/>
    <p:sldId id="287"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A92FD-E342-40AE-B723-D5ECD1B5955D}" type="datetimeFigureOut">
              <a:rPr lang="en-US" smtClean="0"/>
              <a:t>25-Nov-19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CD6E7-D95C-46A9-9237-23D41F027EF8}" type="slidenum">
              <a:rPr lang="en-US" smtClean="0"/>
              <a:t>‹#›</a:t>
            </a:fld>
            <a:endParaRPr lang="en-US"/>
          </a:p>
        </p:txBody>
      </p:sp>
    </p:spTree>
    <p:extLst>
      <p:ext uri="{BB962C8B-B14F-4D97-AF65-F5344CB8AC3E}">
        <p14:creationId xmlns:p14="http://schemas.microsoft.com/office/powerpoint/2010/main" val="226712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E700BC-E4BA-4770-9005-CF45800FD7B0}" type="datetimeFigureOut">
              <a:rPr lang="en-US" smtClean="0"/>
              <a:t>25-Nov-19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382615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86284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81645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1409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E700BC-E4BA-4770-9005-CF45800FD7B0}" type="datetimeFigureOut">
              <a:rPr lang="en-US" smtClean="0"/>
              <a:t>25-Nov-19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21773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E700BC-E4BA-4770-9005-CF45800FD7B0}" type="datetimeFigureOut">
              <a:rPr lang="en-US" smtClean="0"/>
              <a:t>25-Nov-19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56274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E700BC-E4BA-4770-9005-CF45800FD7B0}" type="datetimeFigureOut">
              <a:rPr lang="en-US" smtClean="0"/>
              <a:t>25-Nov-19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9116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E700BC-E4BA-4770-9005-CF45800FD7B0}" type="datetimeFigureOut">
              <a:rPr lang="en-US" smtClean="0"/>
              <a:t>25-Nov-19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43759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700BC-E4BA-4770-9005-CF45800FD7B0}" type="datetimeFigureOut">
              <a:rPr lang="en-US" smtClean="0"/>
              <a:t>25-Nov-19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44381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25-Nov-19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19862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25-Nov-19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24069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700BC-E4BA-4770-9005-CF45800FD7B0}" type="datetimeFigureOut">
              <a:rPr lang="en-US" smtClean="0"/>
              <a:t>25-Nov-19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22921-05E7-472B-9ECB-5AB3CB316AD4}" type="slidenum">
              <a:rPr lang="en-US" smtClean="0"/>
              <a:t>‹#›</a:t>
            </a:fld>
            <a:endParaRPr lang="en-US"/>
          </a:p>
        </p:txBody>
      </p:sp>
    </p:spTree>
    <p:extLst>
      <p:ext uri="{BB962C8B-B14F-4D97-AF65-F5344CB8AC3E}">
        <p14:creationId xmlns:p14="http://schemas.microsoft.com/office/powerpoint/2010/main" val="394886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Introduction to CFA</a:t>
            </a:r>
          </a:p>
        </p:txBody>
      </p:sp>
      <p:sp>
        <p:nvSpPr>
          <p:cNvPr id="3" name="Subtitle 2"/>
          <p:cNvSpPr>
            <a:spLocks noGrp="1"/>
          </p:cNvSpPr>
          <p:nvPr>
            <p:ph type="subTitle" idx="1"/>
          </p:nvPr>
        </p:nvSpPr>
        <p:spPr/>
        <p:txBody>
          <a:bodyPr/>
          <a:lstStyle/>
          <a:p>
            <a:r>
              <a:rPr lang="cs-CZ" sz="2800" dirty="0"/>
              <a:t>PSY544 – Introduction to Factor Analysis</a:t>
            </a:r>
          </a:p>
          <a:p>
            <a:endParaRPr lang="cs-CZ" sz="2800" dirty="0"/>
          </a:p>
          <a:p>
            <a:r>
              <a:rPr lang="cs-CZ" sz="2800" dirty="0"/>
              <a:t>Week </a:t>
            </a:r>
            <a:r>
              <a:rPr lang="en-US" sz="2800"/>
              <a:t>11</a:t>
            </a:r>
            <a:endParaRPr lang="en-US" sz="2800" dirty="0"/>
          </a:p>
          <a:p>
            <a:endParaRPr lang="en-US" dirty="0"/>
          </a:p>
        </p:txBody>
      </p:sp>
    </p:spTree>
    <p:extLst>
      <p:ext uri="{BB962C8B-B14F-4D97-AF65-F5344CB8AC3E}">
        <p14:creationId xmlns:p14="http://schemas.microsoft.com/office/powerpoint/2010/main" val="39769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Confirmatory (Restricted)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CFA is not a data-driven enterprise. It’s theory-driven. </a:t>
            </a:r>
          </a:p>
          <a:p>
            <a:endParaRPr lang="en-US" dirty="0"/>
          </a:p>
          <a:p>
            <a:r>
              <a:rPr lang="en-US" dirty="0"/>
              <a:t>CFA can seduce you to use it in a data-driven way. That’s dangerous, because it can lead to “confirmatory” models that are merely statistical artifacts. </a:t>
            </a:r>
          </a:p>
          <a:p>
            <a:endParaRPr lang="en-US" dirty="0"/>
          </a:p>
          <a:p>
            <a:r>
              <a:rPr lang="en-US" dirty="0"/>
              <a:t>Confirmatory model is still a model. As such, it is nothing but an approximation. Make sure to be just as cautious in this regard as you would be while performing EFA. </a:t>
            </a:r>
          </a:p>
        </p:txBody>
      </p:sp>
    </p:spTree>
    <p:extLst>
      <p:ext uri="{BB962C8B-B14F-4D97-AF65-F5344CB8AC3E}">
        <p14:creationId xmlns:p14="http://schemas.microsoft.com/office/powerpoint/2010/main" val="1212380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Constraints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In both EFA and CFA, the specification of the model involves certain kinds of constraints. </a:t>
                </a:r>
              </a:p>
              <a:p>
                <a:r>
                  <a:rPr lang="en-US" dirty="0"/>
                  <a:t>Constraints are equations that reference some model parameters and the model must satisfy them. For example:</a:t>
                </a:r>
              </a:p>
              <a:p>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rPr>
                            <m:t>11</m:t>
                          </m:r>
                        </m:sub>
                      </m:sSub>
                      <m:r>
                        <a:rPr lang="en-US" b="0" i="1" smtClean="0">
                          <a:latin typeface="Cambria Math" panose="02040503050406030204" pitchFamily="18" charset="0"/>
                        </a:rPr>
                        <m:t>=0          </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𝜑</m:t>
                          </m:r>
                        </m:e>
                        <m:sub>
                          <m:r>
                            <a:rPr lang="en-US" b="0" i="1" smtClean="0">
                              <a:latin typeface="Cambria Math" panose="02040503050406030204" pitchFamily="18" charset="0"/>
                            </a:rPr>
                            <m:t>22</m:t>
                          </m:r>
                        </m:sub>
                      </m:sSub>
                      <m:r>
                        <a:rPr lang="en-US" b="0" i="1" smtClean="0">
                          <a:latin typeface="Cambria Math" panose="02040503050406030204" pitchFamily="18" charset="0"/>
                        </a:rPr>
                        <m:t>=1          </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rPr>
                            <m:t>21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rPr>
                            <m:t>41</m:t>
                          </m:r>
                        </m:sub>
                      </m:sSub>
                    </m:oMath>
                  </m:oMathPara>
                </a14:m>
                <a:endParaRPr lang="en-US" dirty="0"/>
              </a:p>
              <a:p>
                <a:pPr marL="0" indent="0">
                  <a:buNone/>
                </a:pPr>
                <a:endParaRPr lang="en-US" dirty="0"/>
              </a:p>
              <a:p>
                <a:r>
                  <a:rPr lang="en-US" dirty="0"/>
                  <a:t>There are two kinds of constraints – </a:t>
                </a:r>
                <a:r>
                  <a:rPr lang="en-US" b="1" dirty="0"/>
                  <a:t>identification conditions </a:t>
                </a:r>
                <a:r>
                  <a:rPr lang="en-US" dirty="0"/>
                  <a:t>and </a:t>
                </a:r>
                <a:r>
                  <a:rPr lang="en-US" b="1" dirty="0"/>
                  <a:t>restrictions</a:t>
                </a:r>
                <a:r>
                  <a:rPr lang="en-US" dirty="0"/>
                  <a:t>. </a:t>
                </a:r>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522"/>
                </a:stretch>
              </a:blipFill>
            </p:spPr>
            <p:txBody>
              <a:bodyPr/>
              <a:lstStyle/>
              <a:p>
                <a:r>
                  <a:rPr lang="en-US">
                    <a:noFill/>
                  </a:rPr>
                  <a:t> </a:t>
                </a:r>
              </a:p>
            </p:txBody>
          </p:sp>
        </mc:Fallback>
      </mc:AlternateContent>
    </p:spTree>
    <p:extLst>
      <p:ext uri="{BB962C8B-B14F-4D97-AF65-F5344CB8AC3E}">
        <p14:creationId xmlns:p14="http://schemas.microsoft.com/office/powerpoint/2010/main" val="718917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Constraints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endParaRPr lang="en-US" b="1" dirty="0"/>
          </a:p>
          <a:p>
            <a:endParaRPr lang="en-US" b="1" dirty="0"/>
          </a:p>
          <a:p>
            <a:r>
              <a:rPr lang="en-US" b="1" dirty="0"/>
              <a:t>Identification conditions </a:t>
            </a:r>
            <a:r>
              <a:rPr lang="en-US" dirty="0"/>
              <a:t>are imposed to select one particular solution from a class of infinitely many solutions that would produce the same model-implied correlation/covariance matrix. </a:t>
            </a:r>
          </a:p>
          <a:p>
            <a:endParaRPr lang="en-US" b="1" dirty="0"/>
          </a:p>
          <a:p>
            <a:r>
              <a:rPr lang="en-US" dirty="0"/>
              <a:t>They do not affect the fit of the model, and hence are not testable. </a:t>
            </a:r>
          </a:p>
        </p:txBody>
      </p:sp>
    </p:spTree>
    <p:extLst>
      <p:ext uri="{BB962C8B-B14F-4D97-AF65-F5344CB8AC3E}">
        <p14:creationId xmlns:p14="http://schemas.microsoft.com/office/powerpoint/2010/main" val="4055724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Constraints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endParaRPr lang="en-US" b="1" dirty="0"/>
          </a:p>
          <a:p>
            <a:endParaRPr lang="en-US" b="1" dirty="0"/>
          </a:p>
          <a:p>
            <a:r>
              <a:rPr lang="en-US" b="1" dirty="0"/>
              <a:t>Restrictions </a:t>
            </a:r>
            <a:r>
              <a:rPr lang="en-US" dirty="0"/>
              <a:t>usually represent aspects of a prior hypothesis and serve to represent that hypothesis. </a:t>
            </a:r>
          </a:p>
          <a:p>
            <a:endParaRPr lang="en-US" dirty="0"/>
          </a:p>
          <a:p>
            <a:r>
              <a:rPr lang="en-US" dirty="0"/>
              <a:t>They do affect the implied correlation/covariance matrix, hence they do affect the fit of the model, and so are testable. </a:t>
            </a:r>
          </a:p>
          <a:p>
            <a:endParaRPr lang="en-US" b="1" dirty="0"/>
          </a:p>
        </p:txBody>
      </p:sp>
    </p:spTree>
    <p:extLst>
      <p:ext uri="{BB962C8B-B14F-4D97-AF65-F5344CB8AC3E}">
        <p14:creationId xmlns:p14="http://schemas.microsoft.com/office/powerpoint/2010/main" val="2445451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Constraints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In EFA, we only impose the identification conditions. </a:t>
            </a:r>
          </a:p>
          <a:p>
            <a:endParaRPr lang="en-US" dirty="0"/>
          </a:p>
          <a:p>
            <a:r>
              <a:rPr lang="en-US" dirty="0"/>
              <a:t>It’s the restrictions that make CFA what it is. We only impose them in CFA. </a:t>
            </a:r>
          </a:p>
          <a:p>
            <a:endParaRPr lang="en-US" dirty="0"/>
          </a:p>
          <a:p>
            <a:r>
              <a:rPr lang="en-US" dirty="0"/>
              <a:t>However, we still need the identification conditions in CFA. Because we impose more constraints (identification conditions + restrictions), CFA will usually fit data more poorly than EFA.  </a:t>
            </a:r>
          </a:p>
        </p:txBody>
      </p:sp>
    </p:spTree>
    <p:extLst>
      <p:ext uri="{BB962C8B-B14F-4D97-AF65-F5344CB8AC3E}">
        <p14:creationId xmlns:p14="http://schemas.microsoft.com/office/powerpoint/2010/main" val="579850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Both CFA and EFA employ the same model – the common factor model. </a:t>
                </a:r>
              </a:p>
              <a:p>
                <a:endParaRPr lang="en-US" dirty="0"/>
              </a:p>
              <a:p>
                <a:r>
                  <a:rPr lang="en-US" dirty="0"/>
                  <a:t>The data model:</a:t>
                </a:r>
              </a:p>
              <a:p>
                <a:pPr marL="0" indent="0">
                  <a:buNone/>
                </a:pPr>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𝒙</m:t>
                      </m:r>
                      <m:r>
                        <a:rPr lang="en-US" b="1" i="1">
                          <a:latin typeface="Cambria Math" panose="02040503050406030204" pitchFamily="18" charset="0"/>
                        </a:rPr>
                        <m:t>= </m:t>
                      </m:r>
                      <m:r>
                        <a:rPr lang="en-US" b="1" i="1">
                          <a:latin typeface="Cambria Math" panose="02040503050406030204" pitchFamily="18" charset="0"/>
                          <a:ea typeface="Cambria Math" panose="02040503050406030204" pitchFamily="18" charset="0"/>
                        </a:rPr>
                        <m:t>𝝁</m:t>
                      </m:r>
                      <m:r>
                        <a:rPr lang="en-US" b="1" i="1">
                          <a:latin typeface="Cambria Math" panose="02040503050406030204" pitchFamily="18" charset="0"/>
                          <a:ea typeface="Cambria Math" panose="02040503050406030204" pitchFamily="18" charset="0"/>
                        </a:rPr>
                        <m:t>+ </m:t>
                      </m:r>
                      <m:r>
                        <a:rPr lang="en-US" b="1" i="1">
                          <a:latin typeface="Cambria Math" panose="02040503050406030204" pitchFamily="18" charset="0"/>
                          <a:ea typeface="Cambria Math" panose="02040503050406030204" pitchFamily="18" charset="0"/>
                        </a:rPr>
                        <m:t>𝚲</m:t>
                      </m:r>
                      <m:r>
                        <a:rPr lang="en-US" b="1" i="1">
                          <a:latin typeface="Cambria Math" panose="02040503050406030204" pitchFamily="18" charset="0"/>
                          <a:ea typeface="Cambria Math" panose="02040503050406030204" pitchFamily="18" charset="0"/>
                        </a:rPr>
                        <m:t>𝒛</m:t>
                      </m:r>
                      <m:r>
                        <a:rPr lang="en-US" b="1" i="1">
                          <a:latin typeface="Cambria Math" panose="02040503050406030204" pitchFamily="18" charset="0"/>
                          <a:ea typeface="Cambria Math" panose="02040503050406030204" pitchFamily="18" charset="0"/>
                        </a:rPr>
                        <m:t>+</m:t>
                      </m:r>
                      <m:r>
                        <a:rPr lang="en-US" b="1" i="1">
                          <a:latin typeface="Cambria Math" panose="02040503050406030204" pitchFamily="18" charset="0"/>
                          <a:ea typeface="Cambria Math" panose="02040503050406030204" pitchFamily="18" charset="0"/>
                        </a:rPr>
                        <m:t>𝒖</m:t>
                      </m:r>
                    </m:oMath>
                  </m:oMathPara>
                </a14:m>
                <a:endParaRPr lang="en-US" b="1" dirty="0"/>
              </a:p>
              <a:p>
                <a:pPr marL="0" indent="0">
                  <a:buNone/>
                </a:pPr>
                <a:endParaRPr lang="en-US" b="1" dirty="0"/>
              </a:p>
              <a:p>
                <a:r>
                  <a:rPr lang="en-US" dirty="0"/>
                  <a:t>The covariance structure:</a:t>
                </a:r>
              </a:p>
              <a:p>
                <a:endParaRPr lang="en-US" dirty="0"/>
              </a:p>
              <a:p>
                <a:pPr marL="0" indent="0">
                  <a:buNone/>
                </a:pPr>
                <a14:m>
                  <m:oMathPara xmlns:m="http://schemas.openxmlformats.org/officeDocument/2006/math">
                    <m:oMathParaPr>
                      <m:jc m:val="center"/>
                    </m:oMathParaPr>
                    <m:oMath xmlns:m="http://schemas.openxmlformats.org/officeDocument/2006/math">
                      <m:r>
                        <a:rPr lang="en-US" b="1" i="1">
                          <a:latin typeface="Cambria Math" panose="02040503050406030204" pitchFamily="18" charset="0"/>
                          <a:ea typeface="Cambria Math" panose="02040503050406030204" pitchFamily="18" charset="0"/>
                        </a:rPr>
                        <m:t>𝚺</m:t>
                      </m:r>
                      <m:r>
                        <a:rPr lang="en-US" b="1" i="1">
                          <a:latin typeface="Cambria Math" panose="02040503050406030204" pitchFamily="18" charset="0"/>
                          <a:ea typeface="Cambria Math" panose="02040503050406030204" pitchFamily="18" charset="0"/>
                        </a:rPr>
                        <m:t>=</m:t>
                      </m:r>
                      <m:r>
                        <a:rPr lang="en-US" b="1" i="1">
                          <a:latin typeface="Cambria Math" panose="02040503050406030204" pitchFamily="18" charset="0"/>
                          <a:ea typeface="Cambria Math" panose="02040503050406030204" pitchFamily="18" charset="0"/>
                        </a:rPr>
                        <m:t>𝚲𝚽</m:t>
                      </m:r>
                      <m:sSup>
                        <m:sSupPr>
                          <m:ctrlPr>
                            <a:rPr lang="en-US" b="1" i="1">
                              <a:latin typeface="Cambria Math" panose="02040503050406030204" pitchFamily="18" charset="0"/>
                              <a:ea typeface="Cambria Math" panose="02040503050406030204" pitchFamily="18" charset="0"/>
                            </a:rPr>
                          </m:ctrlPr>
                        </m:sSupPr>
                        <m:e>
                          <m:r>
                            <a:rPr lang="en-US" b="1" i="1">
                              <a:latin typeface="Cambria Math" panose="02040503050406030204" pitchFamily="18" charset="0"/>
                              <a:ea typeface="Cambria Math" panose="02040503050406030204" pitchFamily="18" charset="0"/>
                            </a:rPr>
                            <m:t>𝚲</m:t>
                          </m:r>
                        </m:e>
                        <m:sup>
                          <m:r>
                            <a:rPr lang="en-US" b="1" i="1">
                              <a:latin typeface="Cambria Math" panose="02040503050406030204" pitchFamily="18" charset="0"/>
                              <a:ea typeface="Cambria Math" panose="02040503050406030204" pitchFamily="18" charset="0"/>
                            </a:rPr>
                            <m:t>′</m:t>
                          </m:r>
                        </m:sup>
                      </m:sSup>
                      <m:r>
                        <a:rPr lang="en-US" b="1" i="1">
                          <a:latin typeface="Cambria Math" panose="02040503050406030204" pitchFamily="18" charset="0"/>
                          <a:ea typeface="Cambria Math" panose="02040503050406030204" pitchFamily="18" charset="0"/>
                        </a:rPr>
                        <m:t>+</m:t>
                      </m:r>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m:oMathPara>
                </a14:m>
                <a:endParaRPr lang="en-US" dirty="0"/>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a:stretch>
              </a:blipFill>
            </p:spPr>
            <p:txBody>
              <a:bodyPr/>
              <a:lstStyle/>
              <a:p>
                <a:r>
                  <a:rPr lang="en-US">
                    <a:noFill/>
                  </a:rPr>
                  <a:t> </a:t>
                </a:r>
              </a:p>
            </p:txBody>
          </p:sp>
        </mc:Fallback>
      </mc:AlternateContent>
    </p:spTree>
    <p:extLst>
      <p:ext uri="{BB962C8B-B14F-4D97-AF65-F5344CB8AC3E}">
        <p14:creationId xmlns:p14="http://schemas.microsoft.com/office/powerpoint/2010/main" val="854400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The matrices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a:t>
                </a:r>
                <a14:m>
                  <m:oMath xmlns:m="http://schemas.openxmlformats.org/officeDocument/2006/math">
                    <m:r>
                      <a:rPr lang="en-US" b="1" i="1">
                        <a:latin typeface="Cambria Math" panose="02040503050406030204" pitchFamily="18" charset="0"/>
                        <a:ea typeface="Cambria Math" panose="02040503050406030204" pitchFamily="18" charset="0"/>
                      </a:rPr>
                      <m:t>𝚽</m:t>
                    </m:r>
                  </m:oMath>
                </a14:m>
                <a:r>
                  <a:rPr lang="en-US" dirty="0"/>
                  <a:t> and </a:t>
                </a:r>
                <a14:m>
                  <m:oMath xmlns:m="http://schemas.openxmlformats.org/officeDocument/2006/math">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a14:m>
                <a:r>
                  <a:rPr lang="en-US" dirty="0"/>
                  <a:t> are the “parameter matrices”.</a:t>
                </a:r>
              </a:p>
              <a:p>
                <a:endParaRPr lang="en-US" dirty="0"/>
              </a:p>
              <a:p>
                <a:r>
                  <a:rPr lang="en-US" dirty="0"/>
                  <a:t>A prior hypothesis about the number and nature of the common factors is incorporated into the analysis through specifying the elements of these three matrices. </a:t>
                </a:r>
              </a:p>
              <a:p>
                <a:endParaRPr lang="en-US" dirty="0"/>
              </a:p>
              <a:p>
                <a:r>
                  <a:rPr lang="en-US" dirty="0"/>
                  <a:t>There are three possible kinds of parameters:</a:t>
                </a:r>
              </a:p>
              <a:p>
                <a:pPr lvl="1"/>
                <a:r>
                  <a:rPr lang="en-US" dirty="0"/>
                  <a:t>Free parameters (unknown and to be estimated)</a:t>
                </a:r>
              </a:p>
              <a:p>
                <a:pPr lvl="1"/>
                <a:r>
                  <a:rPr lang="en-US" dirty="0"/>
                  <a:t>Fixed parameters (fixed a priori to a certain value)</a:t>
                </a:r>
              </a:p>
              <a:p>
                <a:pPr lvl="1"/>
                <a:r>
                  <a:rPr lang="en-US" dirty="0"/>
                  <a:t>Constrained parameters (tied to the value of another parameter(s) )</a:t>
                </a:r>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1752"/>
                </a:stretch>
              </a:blipFill>
            </p:spPr>
            <p:txBody>
              <a:bodyPr/>
              <a:lstStyle/>
              <a:p>
                <a:r>
                  <a:rPr lang="en-US">
                    <a:noFill/>
                  </a:rPr>
                  <a:t> </a:t>
                </a:r>
              </a:p>
            </p:txBody>
          </p:sp>
        </mc:Fallback>
      </mc:AlternateContent>
    </p:spTree>
    <p:extLst>
      <p:ext uri="{BB962C8B-B14F-4D97-AF65-F5344CB8AC3E}">
        <p14:creationId xmlns:p14="http://schemas.microsoft.com/office/powerpoint/2010/main" val="2681259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Consider a situation where you have six MVs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r>
                      <a:rPr lang="en-US" b="0" i="1" smtClean="0">
                        <a:latin typeface="Cambria Math" panose="02040503050406030204" pitchFamily="18" charset="0"/>
                      </a:rPr>
                      <m:t> </m:t>
                    </m:r>
                  </m:oMath>
                </a14:m>
                <a:r>
                  <a:rPr lang="en-US" dirty="0"/>
                  <a:t>through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6</m:t>
                        </m:r>
                      </m:sub>
                    </m:sSub>
                  </m:oMath>
                </a14:m>
                <a:r>
                  <a:rPr lang="en-US" dirty="0"/>
                  <a:t>) and two common factors (</a:t>
                </a:r>
                <a14:m>
                  <m:oMath xmlns:m="http://schemas.openxmlformats.org/officeDocument/2006/math">
                    <m:sSub>
                      <m:sSubPr>
                        <m:ctrlPr>
                          <a:rPr lang="en-US" i="1">
                            <a:latin typeface="Cambria Math" panose="02040503050406030204" pitchFamily="18" charset="0"/>
                          </a:rPr>
                        </m:ctrlPr>
                      </m:sSubPr>
                      <m:e>
                        <m:r>
                          <a:rPr lang="en-US" b="0" i="1" smtClean="0">
                            <a:latin typeface="Cambria Math" panose="02040503050406030204" pitchFamily="18" charset="0"/>
                          </a:rPr>
                          <m:t>𝑧</m:t>
                        </m:r>
                      </m:e>
                      <m:sub>
                        <m:r>
                          <a:rPr lang="en-US" i="1">
                            <a:latin typeface="Cambria Math" panose="02040503050406030204" pitchFamily="18" charset="0"/>
                          </a:rPr>
                          <m:t>1</m:t>
                        </m:r>
                      </m:sub>
                    </m:sSub>
                  </m:oMath>
                </a14:m>
                <a:r>
                  <a:rPr lang="en-US" dirty="0"/>
                  <a:t> and </a:t>
                </a:r>
                <a14:m>
                  <m:oMath xmlns:m="http://schemas.openxmlformats.org/officeDocument/2006/math">
                    <m:sSub>
                      <m:sSubPr>
                        <m:ctrlPr>
                          <a:rPr lang="en-US" i="1">
                            <a:latin typeface="Cambria Math" panose="02040503050406030204" pitchFamily="18" charset="0"/>
                          </a:rPr>
                        </m:ctrlPr>
                      </m:sSubPr>
                      <m:e>
                        <m:r>
                          <a:rPr lang="en-US" b="0" i="1" smtClean="0">
                            <a:latin typeface="Cambria Math" panose="02040503050406030204" pitchFamily="18" charset="0"/>
                          </a:rPr>
                          <m:t>𝑧</m:t>
                        </m:r>
                      </m:e>
                      <m:sub>
                        <m:r>
                          <a:rPr lang="en-US" b="0" i="1" smtClean="0">
                            <a:latin typeface="Cambria Math" panose="02040503050406030204" pitchFamily="18" charset="0"/>
                          </a:rPr>
                          <m:t>2</m:t>
                        </m:r>
                      </m:sub>
                    </m:sSub>
                  </m:oMath>
                </a14:m>
                <a:r>
                  <a:rPr lang="en-US" dirty="0"/>
                  <a:t>). </a:t>
                </a:r>
              </a:p>
              <a:p>
                <a:endParaRPr lang="en-US" dirty="0"/>
              </a:p>
              <a:p>
                <a:r>
                  <a:rPr lang="en-US" dirty="0"/>
                  <a:t>Your hypothesis is that: </a:t>
                </a:r>
              </a:p>
              <a:p>
                <a:pPr lvl="1"/>
                <a:r>
                  <a:rPr lang="en-US" dirty="0"/>
                  <a:t>The factor loadings of the first three MVs on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i="1">
                            <a:latin typeface="Cambria Math" panose="02040503050406030204" pitchFamily="18" charset="0"/>
                          </a:rPr>
                          <m:t>1</m:t>
                        </m:r>
                      </m:sub>
                    </m:sSub>
                  </m:oMath>
                </a14:m>
                <a:r>
                  <a:rPr lang="en-US" dirty="0"/>
                  <a:t> are substantial and those of the other three MVs are essentially zero.</a:t>
                </a:r>
              </a:p>
              <a:p>
                <a:pPr lvl="1"/>
                <a:r>
                  <a:rPr lang="en-US" dirty="0"/>
                  <a:t>The factor loadings of the first three MVs on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b="0" i="1" smtClean="0">
                            <a:latin typeface="Cambria Math" panose="02040503050406030204" pitchFamily="18" charset="0"/>
                          </a:rPr>
                          <m:t>2</m:t>
                        </m:r>
                      </m:sub>
                    </m:sSub>
                  </m:oMath>
                </a14:m>
                <a:r>
                  <a:rPr lang="en-US" dirty="0"/>
                  <a:t> are essentially zero and those of the other three MVs are substantial. </a:t>
                </a:r>
              </a:p>
              <a:p>
                <a:pPr lvl="1"/>
                <a:r>
                  <a:rPr lang="en-US" dirty="0"/>
                  <a:t>The two common factors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i="1">
                            <a:latin typeface="Cambria Math" panose="02040503050406030204" pitchFamily="18" charset="0"/>
                          </a:rPr>
                          <m:t>1</m:t>
                        </m:r>
                      </m:sub>
                    </m:sSub>
                  </m:oMath>
                </a14:m>
                <a:r>
                  <a:rPr lang="en-US" dirty="0"/>
                  <a:t> and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b="0" i="1" smtClean="0">
                            <a:latin typeface="Cambria Math" panose="02040503050406030204" pitchFamily="18" charset="0"/>
                          </a:rPr>
                          <m:t>2</m:t>
                        </m:r>
                      </m:sub>
                    </m:sSub>
                  </m:oMath>
                </a14:m>
                <a:r>
                  <a:rPr lang="en-US" dirty="0"/>
                  <a:t> are correlated. </a:t>
                </a:r>
              </a:p>
              <a:p>
                <a:pPr lvl="1"/>
                <a:endParaRPr lang="en-US" dirty="0"/>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754"/>
                </a:stretch>
              </a:blipFill>
            </p:spPr>
            <p:txBody>
              <a:bodyPr/>
              <a:lstStyle/>
              <a:p>
                <a:r>
                  <a:rPr lang="en-US">
                    <a:noFill/>
                  </a:rPr>
                  <a:t> </a:t>
                </a:r>
              </a:p>
            </p:txBody>
          </p:sp>
        </mc:Fallback>
      </mc:AlternateContent>
    </p:spTree>
    <p:extLst>
      <p:ext uri="{BB962C8B-B14F-4D97-AF65-F5344CB8AC3E}">
        <p14:creationId xmlns:p14="http://schemas.microsoft.com/office/powerpoint/2010/main" val="1955532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The first step is to write down the relevant dimensions. We have </a:t>
                </a:r>
                <a:r>
                  <a:rPr lang="en-US" i="1" dirty="0"/>
                  <a:t>p = </a:t>
                </a:r>
                <a:r>
                  <a:rPr lang="en-US" dirty="0"/>
                  <a:t>6 MVs and </a:t>
                </a:r>
                <a:r>
                  <a:rPr lang="en-US" i="1" dirty="0"/>
                  <a:t>m = </a:t>
                </a:r>
                <a:r>
                  <a:rPr lang="en-US" dirty="0"/>
                  <a:t>2 common factors. </a:t>
                </a:r>
              </a:p>
              <a:p>
                <a:endParaRPr lang="en-US" dirty="0"/>
              </a:p>
              <a:p>
                <a:r>
                  <a:rPr lang="en-US" dirty="0"/>
                  <a:t>As such, we know that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is a 6 x 2 matrix, </a:t>
                </a:r>
                <a14:m>
                  <m:oMath xmlns:m="http://schemas.openxmlformats.org/officeDocument/2006/math">
                    <m:r>
                      <a:rPr lang="en-US" b="1" i="1">
                        <a:latin typeface="Cambria Math" panose="02040503050406030204" pitchFamily="18" charset="0"/>
                        <a:ea typeface="Cambria Math" panose="02040503050406030204" pitchFamily="18" charset="0"/>
                      </a:rPr>
                      <m:t>𝚽</m:t>
                    </m:r>
                  </m:oMath>
                </a14:m>
                <a:r>
                  <a:rPr lang="en-US" dirty="0"/>
                  <a:t> is a 2 x 2 matrix and </a:t>
                </a:r>
                <a14:m>
                  <m:oMath xmlns:m="http://schemas.openxmlformats.org/officeDocument/2006/math">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a14:m>
                <a:r>
                  <a:rPr lang="en-US" dirty="0"/>
                  <a:t> is a 6 x 6 matrix. </a:t>
                </a:r>
              </a:p>
              <a:p>
                <a:endParaRPr lang="en-US" dirty="0"/>
              </a:p>
              <a:p>
                <a:r>
                  <a:rPr lang="en-US" dirty="0"/>
                  <a:t>We can build the matrices and impose the restrictions that follow from our hypothesis. </a:t>
                </a:r>
              </a:p>
              <a:p>
                <a:pPr lvl="1"/>
                <a:endParaRPr lang="en-US" dirty="0"/>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1391"/>
                </a:stretch>
              </a:blipFill>
            </p:spPr>
            <p:txBody>
              <a:bodyPr/>
              <a:lstStyle/>
              <a:p>
                <a:r>
                  <a:rPr lang="en-US">
                    <a:noFill/>
                  </a:rPr>
                  <a:t> </a:t>
                </a:r>
              </a:p>
            </p:txBody>
          </p:sp>
        </mc:Fallback>
      </mc:AlternateContent>
    </p:spTree>
    <p:extLst>
      <p:ext uri="{BB962C8B-B14F-4D97-AF65-F5344CB8AC3E}">
        <p14:creationId xmlns:p14="http://schemas.microsoft.com/office/powerpoint/2010/main" val="2146926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marL="0" indent="0">
                  <a:buNone/>
                </a:pPr>
                <a:endParaRPr lang="en-US"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l-GR" b="1" i="1" smtClean="0">
                          <a:latin typeface="Cambria Math" panose="02040503050406030204" pitchFamily="18" charset="0"/>
                          <a:ea typeface="Cambria Math" panose="02040503050406030204" pitchFamily="18" charset="0"/>
                        </a:rPr>
                        <m:t>𝜦</m:t>
                      </m:r>
                      <m:r>
                        <a:rPr lang="en-US" b="0" i="1" smtClean="0">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m>
                            <m:mPr>
                              <m:mcs>
                                <m:mc>
                                  <m:mcPr>
                                    <m:count m:val="2"/>
                                    <m:mcJc m:val="center"/>
                                  </m:mcPr>
                                </m:mc>
                              </m:mcs>
                              <m:ctrlPr>
                                <a:rPr lang="en-US" b="0" i="1" smtClean="0">
                                  <a:latin typeface="Cambria Math" panose="02040503050406030204" pitchFamily="18" charset="0"/>
                                  <a:ea typeface="Cambria Math" panose="02040503050406030204" pitchFamily="18" charset="0"/>
                                </a:rPr>
                              </m:ctrlPr>
                            </m:mP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11</m:t>
                                    </m:r>
                                  </m:sub>
                                </m:sSub>
                              </m:e>
                              <m:e>
                                <m:r>
                                  <a:rPr lang="en-US" b="0" i="1" smtClean="0">
                                    <a:latin typeface="Cambria Math" panose="02040503050406030204" pitchFamily="18" charset="0"/>
                                    <a:ea typeface="Cambria Math" panose="02040503050406030204" pitchFamily="18" charset="0"/>
                                  </a:rPr>
                                  <m:t>0</m:t>
                                </m:r>
                              </m:e>
                            </m:m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21</m:t>
                                    </m:r>
                                  </m:sub>
                                </m:sSub>
                              </m:e>
                              <m:e>
                                <m:r>
                                  <a:rPr lang="en-US" b="0" i="1" smtClean="0">
                                    <a:latin typeface="Cambria Math" panose="02040503050406030204" pitchFamily="18" charset="0"/>
                                    <a:ea typeface="Cambria Math" panose="02040503050406030204" pitchFamily="18" charset="0"/>
                                  </a:rPr>
                                  <m:t>0</m:t>
                                </m:r>
                              </m:e>
                            </m:m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31</m:t>
                                    </m:r>
                                  </m:sub>
                                </m:sSub>
                              </m:e>
                              <m:e>
                                <m:r>
                                  <a:rPr lang="en-US" b="0" i="1" smtClean="0">
                                    <a:latin typeface="Cambria Math" panose="02040503050406030204" pitchFamily="18" charset="0"/>
                                    <a:ea typeface="Cambria Math" panose="02040503050406030204" pitchFamily="18" charset="0"/>
                                  </a:rPr>
                                  <m:t>0</m:t>
                                </m:r>
                              </m:e>
                            </m:mr>
                            <m:mr>
                              <m:e>
                                <m:r>
                                  <a:rPr lang="en-US" b="0" i="1" smtClean="0">
                                    <a:latin typeface="Cambria Math" panose="02040503050406030204" pitchFamily="18" charset="0"/>
                                    <a:ea typeface="Cambria Math" panose="02040503050406030204" pitchFamily="18" charset="0"/>
                                  </a:rPr>
                                  <m:t>0</m:t>
                                </m:r>
                              </m:e>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42</m:t>
                                    </m:r>
                                  </m:sub>
                                </m:sSub>
                              </m:e>
                            </m:mr>
                            <m:mr>
                              <m:e>
                                <m:r>
                                  <a:rPr lang="en-US" b="0" i="1" smtClean="0">
                                    <a:latin typeface="Cambria Math" panose="02040503050406030204" pitchFamily="18" charset="0"/>
                                    <a:ea typeface="Cambria Math" panose="02040503050406030204" pitchFamily="18" charset="0"/>
                                  </a:rPr>
                                  <m:t>0</m:t>
                                </m:r>
                              </m:e>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52</m:t>
                                    </m:r>
                                  </m:sub>
                                </m:sSub>
                              </m:e>
                            </m:mr>
                            <m:mr>
                              <m:e>
                                <m:r>
                                  <a:rPr lang="en-US" b="0" i="1" smtClean="0">
                                    <a:latin typeface="Cambria Math" panose="02040503050406030204" pitchFamily="18" charset="0"/>
                                    <a:ea typeface="Cambria Math" panose="02040503050406030204" pitchFamily="18" charset="0"/>
                                  </a:rPr>
                                  <m:t>0</m:t>
                                </m:r>
                              </m:e>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62</m:t>
                                    </m:r>
                                  </m:sub>
                                </m:sSub>
                              </m:e>
                            </m:mr>
                          </m:m>
                        </m:e>
                      </m:d>
                      <m:r>
                        <a:rPr lang="en-US" b="0" i="0" smtClean="0">
                          <a:latin typeface="Cambria Math" panose="02040503050406030204" pitchFamily="18" charset="0"/>
                          <a:ea typeface="Cambria Math" panose="02040503050406030204" pitchFamily="18" charset="0"/>
                        </a:rPr>
                        <m:t> ; </m:t>
                      </m:r>
                      <m:r>
                        <a:rPr lang="el-GR" b="1" i="1" smtClean="0">
                          <a:latin typeface="Cambria Math" panose="02040503050406030204" pitchFamily="18" charset="0"/>
                          <a:ea typeface="Cambria Math" panose="02040503050406030204" pitchFamily="18" charset="0"/>
                        </a:rPr>
                        <m:t>𝜱</m:t>
                      </m:r>
                      <m:r>
                        <a:rPr lang="en-US" b="0" i="0" smtClean="0">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m>
                            <m:mPr>
                              <m:mcs>
                                <m:mc>
                                  <m:mcPr>
                                    <m:count m:val="2"/>
                                    <m:mcJc m:val="center"/>
                                  </m:mcPr>
                                </m:mc>
                              </m:mcs>
                              <m:ctrlPr>
                                <a:rPr lang="en-US" b="0" i="1" smtClean="0">
                                  <a:latin typeface="Cambria Math" panose="02040503050406030204" pitchFamily="18" charset="0"/>
                                  <a:ea typeface="Cambria Math" panose="02040503050406030204" pitchFamily="18" charset="0"/>
                                </a:rPr>
                              </m:ctrlPr>
                            </m:mPr>
                            <m:mr>
                              <m:e>
                                <m:r>
                                  <m:rPr>
                                    <m:brk m:alnAt="7"/>
                                  </m:rPr>
                                  <a:rPr lang="en-US" b="0" i="1" smtClean="0">
                                    <a:latin typeface="Cambria Math" panose="02040503050406030204" pitchFamily="18" charset="0"/>
                                    <a:ea typeface="Cambria Math" panose="02040503050406030204" pitchFamily="18" charset="0"/>
                                  </a:rPr>
                                  <m:t>1</m:t>
                                </m:r>
                              </m:e>
                              <m:e/>
                            </m:m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𝜙</m:t>
                                    </m:r>
                                  </m:e>
                                  <m:sub>
                                    <m:r>
                                      <a:rPr lang="en-US" b="0" i="1" smtClean="0">
                                        <a:latin typeface="Cambria Math" panose="02040503050406030204" pitchFamily="18" charset="0"/>
                                        <a:ea typeface="Cambria Math" panose="02040503050406030204" pitchFamily="18" charset="0"/>
                                      </a:rPr>
                                      <m:t>21</m:t>
                                    </m:r>
                                  </m:sub>
                                </m:sSub>
                              </m:e>
                              <m:e>
                                <m:r>
                                  <a:rPr lang="en-US" b="0" i="1" smtClean="0">
                                    <a:latin typeface="Cambria Math" panose="02040503050406030204" pitchFamily="18" charset="0"/>
                                    <a:ea typeface="Cambria Math" panose="02040503050406030204" pitchFamily="18" charset="0"/>
                                  </a:rPr>
                                  <m:t>1</m:t>
                                </m:r>
                              </m:e>
                            </m:mr>
                          </m:m>
                        </m:e>
                      </m:d>
                    </m:oMath>
                  </m:oMathPara>
                </a14:m>
                <a:endParaRPr lang="en-US" b="1"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59363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So far, all we covered was exploratory factor analysis (EFA) – or “unrestricted” factor analysis</a:t>
            </a:r>
          </a:p>
          <a:p>
            <a:endParaRPr lang="en-US" dirty="0"/>
          </a:p>
          <a:p>
            <a:r>
              <a:rPr lang="en-US" dirty="0"/>
              <a:t>We’ve covered a huge a chunk of stuff and you should be proud of yourself! You have all the knowledge you need to become master exploratory factor analysts. </a:t>
            </a:r>
          </a:p>
          <a:p>
            <a:endParaRPr lang="en-US" dirty="0"/>
          </a:p>
          <a:p>
            <a:r>
              <a:rPr lang="en-US" dirty="0"/>
              <a:t>You’ve also managed to see me twice a week and not jump out of the window. </a:t>
            </a:r>
          </a:p>
        </p:txBody>
      </p:sp>
    </p:spTree>
    <p:extLst>
      <p:ext uri="{BB962C8B-B14F-4D97-AF65-F5344CB8AC3E}">
        <p14:creationId xmlns:p14="http://schemas.microsoft.com/office/powerpoint/2010/main" val="134272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marL="0" indent="0">
                  <a:buNone/>
                </a:pPr>
                <a:endParaRPr lang="en-US" dirty="0"/>
              </a:p>
              <a:p>
                <a:pPr marL="0" indent="0">
                  <a:buNone/>
                </a:pPr>
                <a:endParaRPr lang="en-US" b="1" dirty="0"/>
              </a:p>
              <a:p>
                <a:pPr marL="0" indent="0">
                  <a:buNone/>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𝑫</m:t>
                          </m:r>
                        </m:e>
                        <m:sub>
                          <m:r>
                            <a:rPr lang="en-US" i="1" smtClean="0">
                              <a:latin typeface="Cambria Math" panose="02040503050406030204" pitchFamily="18" charset="0"/>
                              <a:ea typeface="Cambria Math" panose="02040503050406030204" pitchFamily="18" charset="0"/>
                            </a:rPr>
                            <m:t>𝜓</m:t>
                          </m:r>
                        </m:sub>
                      </m:sSub>
                      <m:r>
                        <a:rPr lang="en-US" b="1" i="1" smtClean="0">
                          <a:latin typeface="Cambria Math" panose="02040503050406030204" pitchFamily="18" charset="0"/>
                        </a:rPr>
                        <m:t>=</m:t>
                      </m:r>
                      <m:d>
                        <m:dPr>
                          <m:begChr m:val="["/>
                          <m:endChr m:val="]"/>
                          <m:ctrlPr>
                            <a:rPr lang="en-US" b="1" i="1" smtClean="0">
                              <a:latin typeface="Cambria Math" panose="02040503050406030204" pitchFamily="18" charset="0"/>
                            </a:rPr>
                          </m:ctrlPr>
                        </m:dPr>
                        <m:e>
                          <m:m>
                            <m:mPr>
                              <m:mcs>
                                <m:mc>
                                  <m:mcPr>
                                    <m:count m:val="6"/>
                                    <m:mcJc m:val="center"/>
                                  </m:mcPr>
                                </m:mc>
                              </m:mcs>
                              <m:ctrlPr>
                                <a:rPr lang="en-US" b="1" i="1" smtClean="0">
                                  <a:latin typeface="Cambria Math" panose="02040503050406030204" pitchFamily="18" charset="0"/>
                                </a:rPr>
                              </m:ctrlPr>
                            </m:mPr>
                            <m:mr>
                              <m:e>
                                <m:sSub>
                                  <m:sSubPr>
                                    <m:ctrlPr>
                                      <a:rPr lang="en-US"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rPr>
                                      <m:t>11</m:t>
                                    </m:r>
                                  </m:sub>
                                </m:sSub>
                              </m:e>
                              <m:e/>
                              <m:e/>
                              <m:e/>
                              <m:e/>
                              <m:e/>
                            </m:mr>
                            <m:mr>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22</m:t>
                                    </m:r>
                                  </m:sub>
                                </m:sSub>
                              </m:e>
                              <m:e/>
                              <m:e/>
                              <m:e/>
                              <m:e/>
                            </m:mr>
                            <m:mr>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33</m:t>
                                    </m:r>
                                  </m:sub>
                                </m:sSub>
                              </m:e>
                              <m:e/>
                              <m:e/>
                              <m:e/>
                            </m:mr>
                            <m:mr>
                              <m:e/>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44</m:t>
                                    </m:r>
                                  </m:sub>
                                </m:sSub>
                              </m:e>
                              <m:e/>
                              <m:e/>
                            </m:mr>
                            <m:mr>
                              <m:e/>
                              <m:e/>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55</m:t>
                                    </m:r>
                                  </m:sub>
                                </m:sSub>
                              </m:e>
                              <m:e/>
                            </m:mr>
                            <m:mr>
                              <m:e/>
                              <m:e/>
                              <m:e/>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66</m:t>
                                    </m:r>
                                  </m:sub>
                                </m:sSub>
                              </m:e>
                            </m:mr>
                          </m:m>
                        </m:e>
                      </m:d>
                    </m:oMath>
                  </m:oMathPara>
                </a14:m>
                <a:endParaRPr lang="en-US" b="1"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116031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How many degrees of freedom does our model have?</a:t>
            </a:r>
          </a:p>
          <a:p>
            <a:endParaRPr lang="en-US" dirty="0"/>
          </a:p>
          <a:p>
            <a:r>
              <a:rPr lang="en-US" dirty="0"/>
              <a:t>Well, first of all, let’s count the number of parameters we are freely estimating. That’s six factor loadings, six unique variances, and one correlation between factors, a total of 13 parameters to estimate. </a:t>
            </a:r>
          </a:p>
          <a:p>
            <a:endParaRPr lang="en-US" dirty="0"/>
          </a:p>
          <a:p>
            <a:r>
              <a:rPr lang="en-US" dirty="0"/>
              <a:t>Our data is a 6 x 6 correlation / covariance matrix, which has </a:t>
            </a:r>
            <a:br>
              <a:rPr lang="en-US" dirty="0"/>
            </a:br>
            <a:r>
              <a:rPr lang="en-US" dirty="0"/>
              <a:t>[6 * (6+1)]/2 = 21 unique elements – the number of degrees of freedom for the null model. </a:t>
            </a:r>
          </a:p>
          <a:p>
            <a:r>
              <a:rPr lang="en-US" dirty="0"/>
              <a:t>In our case, the DF number is 21 – 13 = 8 degrees of freedom.</a:t>
            </a:r>
          </a:p>
          <a:p>
            <a:pPr lvl="1"/>
            <a:endParaRPr lang="en-US" dirty="0"/>
          </a:p>
          <a:p>
            <a:endParaRPr lang="en-US" dirty="0"/>
          </a:p>
        </p:txBody>
      </p:sp>
    </p:spTree>
    <p:extLst>
      <p:ext uri="{BB962C8B-B14F-4D97-AF65-F5344CB8AC3E}">
        <p14:creationId xmlns:p14="http://schemas.microsoft.com/office/powerpoint/2010/main" val="1206619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cs-CZ" dirty="0"/>
              <a:t>Path diagrams are a standard way to communicate a CFA model</a:t>
            </a:r>
          </a:p>
          <a:p>
            <a:endParaRPr lang="cs-CZ" dirty="0"/>
          </a:p>
          <a:p>
            <a:r>
              <a:rPr lang="cs-CZ" dirty="0"/>
              <a:t>Let</a:t>
            </a:r>
            <a:r>
              <a:rPr lang="en-US" dirty="0"/>
              <a:t>’s spend some time on the basics.</a:t>
            </a:r>
          </a:p>
          <a:p>
            <a:pPr lvl="1"/>
            <a:endParaRPr lang="en-US" dirty="0"/>
          </a:p>
          <a:p>
            <a:endParaRPr lang="en-US" dirty="0"/>
          </a:p>
        </p:txBody>
      </p:sp>
    </p:spTree>
    <p:extLst>
      <p:ext uri="{BB962C8B-B14F-4D97-AF65-F5344CB8AC3E}">
        <p14:creationId xmlns:p14="http://schemas.microsoft.com/office/powerpoint/2010/main" val="1773131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lvl="1"/>
            <a:r>
              <a:rPr lang="en-US" sz="2800" dirty="0"/>
              <a:t>Rectangles denote manifest variables</a:t>
            </a:r>
          </a:p>
          <a:p>
            <a:pPr lvl="1"/>
            <a:endParaRPr lang="en-US" sz="2800" dirty="0"/>
          </a:p>
          <a:p>
            <a:pPr lvl="1"/>
            <a:endParaRPr lang="en-US" sz="2800" dirty="0"/>
          </a:p>
          <a:p>
            <a:pPr lvl="1"/>
            <a:endParaRPr lang="en-US" sz="2800" dirty="0"/>
          </a:p>
          <a:p>
            <a:pPr lvl="1"/>
            <a:endParaRPr lang="en-US" sz="2800" dirty="0"/>
          </a:p>
          <a:p>
            <a:pPr lvl="1"/>
            <a:endParaRPr lang="en-US" sz="2800" dirty="0"/>
          </a:p>
          <a:p>
            <a:pPr lvl="1"/>
            <a:r>
              <a:rPr lang="en-US" sz="2800" dirty="0"/>
              <a:t>Circles denote latent variables</a:t>
            </a:r>
          </a:p>
          <a:p>
            <a:endParaRPr lang="en-US" dirty="0"/>
          </a:p>
        </p:txBody>
      </p:sp>
      <p:sp>
        <p:nvSpPr>
          <p:cNvPr id="4" name="Rectangle 3">
            <a:extLst>
              <a:ext uri="{FF2B5EF4-FFF2-40B4-BE49-F238E27FC236}">
                <a16:creationId xmlns:a16="http://schemas.microsoft.com/office/drawing/2014/main" id="{D76C6740-2EA7-4970-A286-B702DF9311C1}"/>
              </a:ext>
            </a:extLst>
          </p:cNvPr>
          <p:cNvSpPr/>
          <p:nvPr/>
        </p:nvSpPr>
        <p:spPr>
          <a:xfrm>
            <a:off x="4445391" y="2715065"/>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Age</a:t>
            </a:r>
          </a:p>
        </p:txBody>
      </p:sp>
      <p:sp>
        <p:nvSpPr>
          <p:cNvPr id="5" name="Oval 4">
            <a:extLst>
              <a:ext uri="{FF2B5EF4-FFF2-40B4-BE49-F238E27FC236}">
                <a16:creationId xmlns:a16="http://schemas.microsoft.com/office/drawing/2014/main" id="{FE02E42B-5469-42AA-BC22-7802874E0211}"/>
              </a:ext>
            </a:extLst>
          </p:cNvPr>
          <p:cNvSpPr/>
          <p:nvPr/>
        </p:nvSpPr>
        <p:spPr>
          <a:xfrm>
            <a:off x="4733779" y="5261317"/>
            <a:ext cx="1181686" cy="111134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err="1"/>
              <a:t>Int</a:t>
            </a:r>
            <a:endParaRPr lang="en-US" sz="2800" dirty="0"/>
          </a:p>
        </p:txBody>
      </p:sp>
    </p:spTree>
    <p:extLst>
      <p:ext uri="{BB962C8B-B14F-4D97-AF65-F5344CB8AC3E}">
        <p14:creationId xmlns:p14="http://schemas.microsoft.com/office/powerpoint/2010/main" val="4200990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lvl="1"/>
            <a:r>
              <a:rPr lang="en-US" sz="2800" dirty="0"/>
              <a:t>One-sided, linear arrows denote a regression path</a:t>
            </a:r>
          </a:p>
          <a:p>
            <a:pPr lvl="1"/>
            <a:endParaRPr lang="en-US" sz="2800" dirty="0"/>
          </a:p>
          <a:p>
            <a:pPr lvl="1"/>
            <a:endParaRPr lang="en-US" sz="2800" dirty="0"/>
          </a:p>
          <a:p>
            <a:pPr lvl="1"/>
            <a:endParaRPr lang="en-US" sz="2800" dirty="0"/>
          </a:p>
          <a:p>
            <a:pPr marL="457200" lvl="1" indent="0">
              <a:buNone/>
            </a:pPr>
            <a:endParaRPr lang="en-US" sz="2800" dirty="0"/>
          </a:p>
          <a:p>
            <a:pPr lvl="1"/>
            <a:r>
              <a:rPr lang="en-US" sz="2800" dirty="0"/>
              <a:t>Double-sided, curved arrows denote a correlation / covariance</a:t>
            </a:r>
            <a:br>
              <a:rPr lang="en-US" sz="2800" dirty="0"/>
            </a:br>
            <a:r>
              <a:rPr lang="en-US" sz="2800" dirty="0"/>
              <a:t>(pretend like the line is curved, OK?)</a:t>
            </a:r>
          </a:p>
          <a:p>
            <a:endParaRPr lang="en-US" dirty="0"/>
          </a:p>
        </p:txBody>
      </p:sp>
      <p:sp>
        <p:nvSpPr>
          <p:cNvPr id="4" name="Rectangle 3">
            <a:extLst>
              <a:ext uri="{FF2B5EF4-FFF2-40B4-BE49-F238E27FC236}">
                <a16:creationId xmlns:a16="http://schemas.microsoft.com/office/drawing/2014/main" id="{D76C6740-2EA7-4970-A286-B702DF9311C1}"/>
              </a:ext>
            </a:extLst>
          </p:cNvPr>
          <p:cNvSpPr/>
          <p:nvPr/>
        </p:nvSpPr>
        <p:spPr>
          <a:xfrm>
            <a:off x="4445391" y="2715065"/>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Age</a:t>
            </a:r>
          </a:p>
        </p:txBody>
      </p:sp>
      <p:sp>
        <p:nvSpPr>
          <p:cNvPr id="5" name="Oval 4">
            <a:extLst>
              <a:ext uri="{FF2B5EF4-FFF2-40B4-BE49-F238E27FC236}">
                <a16:creationId xmlns:a16="http://schemas.microsoft.com/office/drawing/2014/main" id="{FE02E42B-5469-42AA-BC22-7802874E0211}"/>
              </a:ext>
            </a:extLst>
          </p:cNvPr>
          <p:cNvSpPr/>
          <p:nvPr/>
        </p:nvSpPr>
        <p:spPr>
          <a:xfrm>
            <a:off x="8629358" y="2518117"/>
            <a:ext cx="1181686" cy="111134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err="1"/>
              <a:t>Int</a:t>
            </a:r>
            <a:endParaRPr lang="en-US" sz="2800" dirty="0"/>
          </a:p>
        </p:txBody>
      </p:sp>
      <p:cxnSp>
        <p:nvCxnSpPr>
          <p:cNvPr id="7" name="Straight Arrow Connector 6">
            <a:extLst>
              <a:ext uri="{FF2B5EF4-FFF2-40B4-BE49-F238E27FC236}">
                <a16:creationId xmlns:a16="http://schemas.microsoft.com/office/drawing/2014/main" id="{1C73D07F-A12E-481D-85E4-525E5C0475A4}"/>
              </a:ext>
            </a:extLst>
          </p:cNvPr>
          <p:cNvCxnSpPr>
            <a:stCxn id="5" idx="2"/>
            <a:endCxn id="4" idx="3"/>
          </p:cNvCxnSpPr>
          <p:nvPr/>
        </p:nvCxnSpPr>
        <p:spPr>
          <a:xfrm flipH="1">
            <a:off x="6203853" y="3073791"/>
            <a:ext cx="242550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10896F4-46A6-497A-B1E7-612D07AB3E1A}"/>
              </a:ext>
            </a:extLst>
          </p:cNvPr>
          <p:cNvSpPr/>
          <p:nvPr/>
        </p:nvSpPr>
        <p:spPr>
          <a:xfrm>
            <a:off x="2686929" y="5104228"/>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Age</a:t>
            </a:r>
          </a:p>
        </p:txBody>
      </p:sp>
      <p:sp>
        <p:nvSpPr>
          <p:cNvPr id="9" name="Rectangle 8">
            <a:extLst>
              <a:ext uri="{FF2B5EF4-FFF2-40B4-BE49-F238E27FC236}">
                <a16:creationId xmlns:a16="http://schemas.microsoft.com/office/drawing/2014/main" id="{C84E8E9F-87F9-46D5-9863-3B5715FA6709}"/>
              </a:ext>
            </a:extLst>
          </p:cNvPr>
          <p:cNvSpPr/>
          <p:nvPr/>
        </p:nvSpPr>
        <p:spPr>
          <a:xfrm>
            <a:off x="6736080" y="5104228"/>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Height</a:t>
            </a:r>
          </a:p>
        </p:txBody>
      </p:sp>
      <p:cxnSp>
        <p:nvCxnSpPr>
          <p:cNvPr id="30" name="Straight Arrow Connector 29">
            <a:extLst>
              <a:ext uri="{FF2B5EF4-FFF2-40B4-BE49-F238E27FC236}">
                <a16:creationId xmlns:a16="http://schemas.microsoft.com/office/drawing/2014/main" id="{50EB0888-5F28-4908-BE9F-CDC0338B9A51}"/>
              </a:ext>
            </a:extLst>
          </p:cNvPr>
          <p:cNvCxnSpPr>
            <a:stCxn id="8" idx="3"/>
            <a:endCxn id="9" idx="1"/>
          </p:cNvCxnSpPr>
          <p:nvPr/>
        </p:nvCxnSpPr>
        <p:spPr>
          <a:xfrm>
            <a:off x="4445391" y="5462954"/>
            <a:ext cx="229068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446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 path diagram should contain as much model-related information as possible, ideally </a:t>
            </a:r>
            <a:r>
              <a:rPr lang="en-US" b="1" dirty="0"/>
              <a:t>all of it</a:t>
            </a:r>
          </a:p>
          <a:p>
            <a:endParaRPr lang="en-US" b="1" dirty="0"/>
          </a:p>
          <a:p>
            <a:r>
              <a:rPr lang="en-US" dirty="0"/>
              <a:t>Each arrow stands for a parameter, and so should be labeled with the value of that particular parameter</a:t>
            </a:r>
          </a:p>
          <a:p>
            <a:endParaRPr lang="en-US" dirty="0"/>
          </a:p>
          <a:p>
            <a:endParaRPr lang="en-US" dirty="0"/>
          </a:p>
        </p:txBody>
      </p:sp>
    </p:spTree>
    <p:extLst>
      <p:ext uri="{BB962C8B-B14F-4D97-AF65-F5344CB8AC3E}">
        <p14:creationId xmlns:p14="http://schemas.microsoft.com/office/powerpoint/2010/main" val="3438507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pic>
        <p:nvPicPr>
          <p:cNvPr id="1028" name="Picture 4" descr="http://tx.shu.edu.tw/~purplewoo/Literature/!DataAnalysis/confirmatory%20factor%20analysis-intro.files/path1.gif">
            <a:extLst>
              <a:ext uri="{FF2B5EF4-FFF2-40B4-BE49-F238E27FC236}">
                <a16:creationId xmlns:a16="http://schemas.microsoft.com/office/drawing/2014/main" id="{39861071-52AE-4C15-B45E-0EA5C3A6DE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5130" y="1578146"/>
            <a:ext cx="6881740" cy="4738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8711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pic>
        <p:nvPicPr>
          <p:cNvPr id="2050" name="Picture 2" descr="https://openi.nlm.nih.gov/imgs/512/347/3063185/PMC3063185_1477-7525-9-12-1.png">
            <a:extLst>
              <a:ext uri="{FF2B5EF4-FFF2-40B4-BE49-F238E27FC236}">
                <a16:creationId xmlns:a16="http://schemas.microsoft.com/office/drawing/2014/main" id="{CD66A94F-DCAF-4BDD-A4E3-8D7E6C1911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0481" y="1493740"/>
            <a:ext cx="5858608" cy="5064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010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pic>
        <p:nvPicPr>
          <p:cNvPr id="3" name="Picture 2">
            <a:extLst>
              <a:ext uri="{FF2B5EF4-FFF2-40B4-BE49-F238E27FC236}">
                <a16:creationId xmlns:a16="http://schemas.microsoft.com/office/drawing/2014/main" id="{E8DD2FEE-F3C4-4256-BD3E-524EF7AE215B}"/>
              </a:ext>
            </a:extLst>
          </p:cNvPr>
          <p:cNvPicPr>
            <a:picLocks noChangeAspect="1"/>
          </p:cNvPicPr>
          <p:nvPr/>
        </p:nvPicPr>
        <p:blipFill>
          <a:blip r:embed="rId2"/>
          <a:stretch>
            <a:fillRect/>
          </a:stretch>
        </p:blipFill>
        <p:spPr>
          <a:xfrm>
            <a:off x="1078133" y="1309100"/>
            <a:ext cx="10035734" cy="5429625"/>
          </a:xfrm>
          <a:prstGeom prst="rect">
            <a:avLst/>
          </a:prstGeom>
        </p:spPr>
      </p:pic>
    </p:spTree>
    <p:extLst>
      <p:ext uri="{BB962C8B-B14F-4D97-AF65-F5344CB8AC3E}">
        <p14:creationId xmlns:p14="http://schemas.microsoft.com/office/powerpoint/2010/main" val="2145404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endParaRPr lang="en-US" dirty="0"/>
          </a:p>
          <a:p>
            <a:endParaRPr lang="en-US" dirty="0"/>
          </a:p>
          <a:p>
            <a:r>
              <a:rPr lang="en-US" dirty="0"/>
              <a:t>Certain kinds of software will allow you to specify model using only path diagrams (LISREL, for instance), while for some software, path diagrams are the only way to specify a model (AMOS, I think) – however, even in AMOS, the software will “translate” the information contained in the path diagram into the model matrices.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324407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lnSpcReduction="10000"/>
          </a:bodyPr>
          <a:lstStyle/>
          <a:p>
            <a:r>
              <a:rPr lang="en-US" dirty="0"/>
              <a:t>Today, we begin with the rest of the course, which will cover confirmatory factor analysis (CFA) – or “restricted” factor analysis. </a:t>
            </a:r>
          </a:p>
          <a:p>
            <a:endParaRPr lang="en-US" dirty="0"/>
          </a:p>
          <a:p>
            <a:r>
              <a:rPr lang="en-US" dirty="0"/>
              <a:t>The difference between EFA and CFA lies in the incorporation of prior hypothesis about the factor structure into the model specification. </a:t>
            </a:r>
          </a:p>
          <a:p>
            <a:endParaRPr lang="en-US" dirty="0"/>
          </a:p>
          <a:p>
            <a:r>
              <a:rPr lang="en-US" dirty="0"/>
              <a:t>In EFA, the analyst seeks to explore the number and nature of the major common factors. Rotation to simple structure is usually necessary.</a:t>
            </a:r>
          </a:p>
          <a:p>
            <a:r>
              <a:rPr lang="en-US" dirty="0"/>
              <a:t>In CFA, the analyst has a specific prior hypothesis about the number and nature of the major common factors. This hypothesis is directly incorporated into model specification. No rotation is involved. </a:t>
            </a:r>
          </a:p>
        </p:txBody>
      </p:sp>
    </p:spTree>
    <p:extLst>
      <p:ext uri="{BB962C8B-B14F-4D97-AF65-F5344CB8AC3E}">
        <p14:creationId xmlns:p14="http://schemas.microsoft.com/office/powerpoint/2010/main" val="2598094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Estimation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As previously with EFA, estimation of parameters in CFA follows the basic principles of minimum discrepancy estimation.</a:t>
            </a:r>
          </a:p>
          <a:p>
            <a:endParaRPr lang="en-US" dirty="0"/>
          </a:p>
          <a:p>
            <a:r>
              <a:rPr lang="en-US" dirty="0"/>
              <a:t>We are looking for a vector of parameters for which the following is true: </a:t>
            </a:r>
            <a:r>
              <a:rPr lang="en-US" i="1" dirty="0"/>
              <a:t>the model-implied covariance / correlation matrix has minimum “distance” from the observed covariance / correlation matrix </a:t>
            </a:r>
            <a:br>
              <a:rPr lang="en-US" i="1" dirty="0"/>
            </a:br>
            <a:br>
              <a:rPr lang="en-US" i="1" dirty="0"/>
            </a:br>
            <a:r>
              <a:rPr lang="en-US" dirty="0"/>
              <a:t>(in other words, the discrepancy function value is at a minimum)</a:t>
            </a:r>
            <a:endParaRPr lang="en-US" i="1"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59817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Estimation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cs-CZ" dirty="0"/>
              <a:t>Conceptually speaking:</a:t>
            </a:r>
          </a:p>
          <a:p>
            <a:endParaRPr lang="cs-CZ" i="1" dirty="0"/>
          </a:p>
          <a:p>
            <a:r>
              <a:rPr lang="cs-CZ" dirty="0"/>
              <a:t>Ordinary least squares (OLS) – </a:t>
            </a:r>
            <a:r>
              <a:rPr lang="en-US" dirty="0"/>
              <a:t>simple summed differences between the observed and the model-implied matrices</a:t>
            </a:r>
          </a:p>
          <a:p>
            <a:endParaRPr lang="en-US" dirty="0"/>
          </a:p>
          <a:p>
            <a:r>
              <a:rPr lang="en-US" dirty="0"/>
              <a:t>Generalized least squares (GLS) – the differences between the observed and the model-implied matrices are weighted by corresponding elements in the observed matrix (discrepancy in a larger element is penalized less than discrepancy in a smaller element)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353258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Estimation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endParaRPr lang="en-US" dirty="0"/>
          </a:p>
          <a:p>
            <a:endParaRPr lang="en-US" dirty="0"/>
          </a:p>
          <a:p>
            <a:endParaRPr lang="en-US" dirty="0"/>
          </a:p>
          <a:p>
            <a:r>
              <a:rPr lang="en-US" dirty="0"/>
              <a:t>Of course, the constrained parameters are not being estimated.</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19646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In both EFA and CFA, we employ the same statistical model – the common factor model. So, all you have learned about the common factor model previously in this course doesn’t change a bit. </a:t>
                </a:r>
              </a:p>
              <a:p>
                <a:endParaRPr lang="en-US" dirty="0"/>
              </a:p>
              <a:p>
                <a:r>
                  <a:rPr lang="en-US" dirty="0"/>
                  <a:t>However, CFA requires additional assumptions concerning the number and positions of (typically) zero loadings in the factor loading matrix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to reflect the prior hypothesis. </a:t>
                </a:r>
              </a:p>
              <a:p>
                <a:endParaRPr lang="en-US" dirty="0"/>
              </a:p>
              <a:p>
                <a:r>
                  <a:rPr lang="en-US" dirty="0"/>
                  <a:t>The methodology of CFA is also pretty different from that of EFA. </a:t>
                </a:r>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812"/>
                </a:stretch>
              </a:blipFill>
            </p:spPr>
            <p:txBody>
              <a:bodyPr/>
              <a:lstStyle/>
              <a:p>
                <a:r>
                  <a:rPr lang="en-US">
                    <a:noFill/>
                  </a:rPr>
                  <a:t> </a:t>
                </a:r>
              </a:p>
            </p:txBody>
          </p:sp>
        </mc:Fallback>
      </mc:AlternateContent>
    </p:spTree>
    <p:extLst>
      <p:ext uri="{BB962C8B-B14F-4D97-AF65-F5344CB8AC3E}">
        <p14:creationId xmlns:p14="http://schemas.microsoft.com/office/powerpoint/2010/main" val="1487338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It is no longer possible to obtain estimates of the factor loadings once the unique factor variances (or communalities) are estimated. </a:t>
            </a:r>
          </a:p>
          <a:p>
            <a:endParaRPr lang="en-US" dirty="0"/>
          </a:p>
          <a:p>
            <a:r>
              <a:rPr lang="en-US" dirty="0"/>
              <a:t>All parameters in CFA have to be estimated simultaneously by numerically minimizing some discrepancy function. </a:t>
            </a:r>
          </a:p>
          <a:p>
            <a:endParaRPr lang="en-US" dirty="0"/>
          </a:p>
          <a:p>
            <a:r>
              <a:rPr lang="en-US" dirty="0"/>
              <a:t>In effect, CFA tends to be slower than EFA, even though the number of estimated parameters is smaller. </a:t>
            </a:r>
          </a:p>
        </p:txBody>
      </p:sp>
    </p:spTree>
    <p:extLst>
      <p:ext uri="{BB962C8B-B14F-4D97-AF65-F5344CB8AC3E}">
        <p14:creationId xmlns:p14="http://schemas.microsoft.com/office/powerpoint/2010/main" val="2494584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Software</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Plethora of software exists for confirmatory factor analysis or – more generally – for structural equation modeling (of which FA is a special case)</a:t>
            </a:r>
          </a:p>
          <a:p>
            <a:endParaRPr lang="en-US" dirty="0"/>
          </a:p>
          <a:p>
            <a:r>
              <a:rPr lang="en-US" dirty="0"/>
              <a:t>LISREL, EQS, </a:t>
            </a:r>
            <a:r>
              <a:rPr lang="en-US" dirty="0" err="1"/>
              <a:t>Mplus</a:t>
            </a:r>
            <a:r>
              <a:rPr lang="en-US" dirty="0"/>
              <a:t>, RAMONA, </a:t>
            </a:r>
            <a:r>
              <a:rPr lang="en-US" dirty="0" err="1"/>
              <a:t>SePATH</a:t>
            </a:r>
            <a:r>
              <a:rPr lang="en-US" dirty="0"/>
              <a:t>, Mx, AMOS…</a:t>
            </a:r>
          </a:p>
          <a:p>
            <a:endParaRPr lang="en-US" dirty="0"/>
          </a:p>
          <a:p>
            <a:r>
              <a:rPr lang="en-US" dirty="0"/>
              <a:t>…meh. In this course, we will use R and the </a:t>
            </a:r>
            <a:r>
              <a:rPr lang="en-US" i="1" dirty="0" err="1"/>
              <a:t>lavaan</a:t>
            </a:r>
            <a:r>
              <a:rPr lang="en-US" dirty="0"/>
              <a:t> package. For all its quirks and a steep learning curve, it’s a modern piece of software that allows for great flexibility. Oh, and you don’t have to sell a kidney to work with it – it’s free. </a:t>
            </a:r>
          </a:p>
        </p:txBody>
      </p:sp>
    </p:spTree>
    <p:extLst>
      <p:ext uri="{BB962C8B-B14F-4D97-AF65-F5344CB8AC3E}">
        <p14:creationId xmlns:p14="http://schemas.microsoft.com/office/powerpoint/2010/main" val="4225872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Exploratory (Unrestricted)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As you already know, in EFA, there are typically no (solid) prior ideas about the number of the common factors or their nature (the position of zero loadings)</a:t>
            </a:r>
          </a:p>
          <a:p>
            <a:endParaRPr lang="en-US" dirty="0"/>
          </a:p>
          <a:p>
            <a:r>
              <a:rPr lang="en-US" dirty="0"/>
              <a:t>Sure, the analyst might have *some* ideas about the variables being analyzed, these don’t need to be expressed nor they need to be correct. </a:t>
            </a:r>
          </a:p>
          <a:p>
            <a:r>
              <a:rPr lang="en-US" dirty="0"/>
              <a:t>If the analyst conducts a blind rotation (like </a:t>
            </a:r>
            <a:r>
              <a:rPr lang="en-US" dirty="0" err="1"/>
              <a:t>Quartimax</a:t>
            </a:r>
            <a:r>
              <a:rPr lang="en-US" dirty="0"/>
              <a:t>) of the estimated factors, they will never know if the failure to see non-zero loadings where expected is because their hypothesis is incorrect or whether the rotational criterion is inadequate for the given situation.</a:t>
            </a:r>
          </a:p>
        </p:txBody>
      </p:sp>
    </p:spTree>
    <p:extLst>
      <p:ext uri="{BB962C8B-B14F-4D97-AF65-F5344CB8AC3E}">
        <p14:creationId xmlns:p14="http://schemas.microsoft.com/office/powerpoint/2010/main" val="1916329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Exploratory (Unrestricted)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Also, in EFA, the decision when to stop is based heavily on the analyst’s judgement and the entire thing is largely data-driven rather than theory-driven. </a:t>
            </a:r>
          </a:p>
          <a:p>
            <a:endParaRPr lang="en-US" dirty="0"/>
          </a:p>
          <a:p>
            <a:r>
              <a:rPr lang="en-US" dirty="0"/>
              <a:t>That’s fine, as long as it’s acknowledged as such. </a:t>
            </a:r>
          </a:p>
        </p:txBody>
      </p:sp>
    </p:spTree>
    <p:extLst>
      <p:ext uri="{BB962C8B-B14F-4D97-AF65-F5344CB8AC3E}">
        <p14:creationId xmlns:p14="http://schemas.microsoft.com/office/powerpoint/2010/main" val="1936421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Confirmatory (Restricted)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CFA should be used only when there is a solid prior hypothesis about the number and nature of the common factors. </a:t>
            </a:r>
          </a:p>
          <a:p>
            <a:r>
              <a:rPr lang="en-US" dirty="0"/>
              <a:t>It’s totally fine (actually preferable in a lot of cases) to have several competing hypotheses. </a:t>
            </a:r>
          </a:p>
          <a:p>
            <a:endParaRPr lang="en-US" dirty="0"/>
          </a:p>
          <a:p>
            <a:r>
              <a:rPr lang="en-US" dirty="0"/>
              <a:t>The analyst must be able to specify the number and position of zero loadings before the analysis. After that, the corresponding models are fit to data and the degree of model-data fit is assessed, which suggests the extent to which the prior hypothesis fits the empirical reality. </a:t>
            </a:r>
          </a:p>
        </p:txBody>
      </p:sp>
    </p:spTree>
    <p:extLst>
      <p:ext uri="{BB962C8B-B14F-4D97-AF65-F5344CB8AC3E}">
        <p14:creationId xmlns:p14="http://schemas.microsoft.com/office/powerpoint/2010/main" val="3426829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13816</TotalTime>
  <Words>1630</Words>
  <Application>Microsoft Office PowerPoint</Application>
  <PresentationFormat>Widescreen</PresentationFormat>
  <Paragraphs>185</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Cambria Math</vt:lpstr>
      <vt:lpstr>Office Theme</vt:lpstr>
      <vt:lpstr>Introduction to CFA</vt:lpstr>
      <vt:lpstr>Introduction</vt:lpstr>
      <vt:lpstr>Introduction</vt:lpstr>
      <vt:lpstr>Introduction</vt:lpstr>
      <vt:lpstr>Introduction</vt:lpstr>
      <vt:lpstr>Software</vt:lpstr>
      <vt:lpstr>Exploratory (Unrestricted) Factor Analysis</vt:lpstr>
      <vt:lpstr>Exploratory (Unrestricted) Factor Analysis</vt:lpstr>
      <vt:lpstr>Confirmatory (Restricted) Factor Analysis</vt:lpstr>
      <vt:lpstr>Confirmatory (Restricted) Factor Analysis</vt:lpstr>
      <vt:lpstr>Constraints</vt:lpstr>
      <vt:lpstr>Constraints</vt:lpstr>
      <vt:lpstr>Constraints</vt:lpstr>
      <vt:lpstr>Constraints</vt:lpstr>
      <vt:lpstr>The CFA model</vt:lpstr>
      <vt:lpstr>The CFA model</vt:lpstr>
      <vt:lpstr>The CFA model</vt:lpstr>
      <vt:lpstr>The CFA model</vt:lpstr>
      <vt:lpstr>The CFA model</vt:lpstr>
      <vt:lpstr>The CFA model</vt:lpstr>
      <vt:lpstr>The CFA model</vt:lpstr>
      <vt:lpstr>Path diagrams</vt:lpstr>
      <vt:lpstr>Path diagrams</vt:lpstr>
      <vt:lpstr>Path diagrams</vt:lpstr>
      <vt:lpstr>Path diagrams</vt:lpstr>
      <vt:lpstr>Path diagrams</vt:lpstr>
      <vt:lpstr>Path diagrams</vt:lpstr>
      <vt:lpstr>Path diagrams</vt:lpstr>
      <vt:lpstr>Path diagrams</vt:lpstr>
      <vt:lpstr>Estimation</vt:lpstr>
      <vt:lpstr>Estimation</vt:lpstr>
      <vt:lpstr>Estimation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Matrix algebra</dc:title>
  <dc:creator>Adam Ťápal</dc:creator>
  <cp:lastModifiedBy>Adam Ťápal</cp:lastModifiedBy>
  <cp:revision>349</cp:revision>
  <dcterms:created xsi:type="dcterms:W3CDTF">2017-09-24T20:13:48Z</dcterms:created>
  <dcterms:modified xsi:type="dcterms:W3CDTF">2019-11-25T16:29:05Z</dcterms:modified>
</cp:coreProperties>
</file>