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0" r:id="rId7"/>
    <p:sldId id="271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CAC47-73E4-43C0-B1C1-1F80617FEF1C}" type="datetimeFigureOut">
              <a:rPr lang="en-US" smtClean="0"/>
              <a:t>16-Sep-19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4F06-EA81-41D9-A40D-789FB5470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182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CAC47-73E4-43C0-B1C1-1F80617FEF1C}" type="datetimeFigureOut">
              <a:rPr lang="en-US" smtClean="0"/>
              <a:t>16-Sep-19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4F06-EA81-41D9-A40D-789FB5470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717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CAC47-73E4-43C0-B1C1-1F80617FEF1C}" type="datetimeFigureOut">
              <a:rPr lang="en-US" smtClean="0"/>
              <a:t>16-Sep-19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4F06-EA81-41D9-A40D-789FB5470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647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CAC47-73E4-43C0-B1C1-1F80617FEF1C}" type="datetimeFigureOut">
              <a:rPr lang="en-US" smtClean="0"/>
              <a:t>16-Sep-19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4F06-EA81-41D9-A40D-789FB5470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034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CAC47-73E4-43C0-B1C1-1F80617FEF1C}" type="datetimeFigureOut">
              <a:rPr lang="en-US" smtClean="0"/>
              <a:t>16-Sep-19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4F06-EA81-41D9-A40D-789FB5470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55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CAC47-73E4-43C0-B1C1-1F80617FEF1C}" type="datetimeFigureOut">
              <a:rPr lang="en-US" smtClean="0"/>
              <a:t>16-Sep-19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4F06-EA81-41D9-A40D-789FB5470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95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CAC47-73E4-43C0-B1C1-1F80617FEF1C}" type="datetimeFigureOut">
              <a:rPr lang="en-US" smtClean="0"/>
              <a:t>16-Sep-19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4F06-EA81-41D9-A40D-789FB5470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649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CAC47-73E4-43C0-B1C1-1F80617FEF1C}" type="datetimeFigureOut">
              <a:rPr lang="en-US" smtClean="0"/>
              <a:t>16-Sep-19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4F06-EA81-41D9-A40D-789FB5470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601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CAC47-73E4-43C0-B1C1-1F80617FEF1C}" type="datetimeFigureOut">
              <a:rPr lang="en-US" smtClean="0"/>
              <a:t>16-Sep-19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4F06-EA81-41D9-A40D-789FB5470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536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CAC47-73E4-43C0-B1C1-1F80617FEF1C}" type="datetimeFigureOut">
              <a:rPr lang="en-US" smtClean="0"/>
              <a:t>16-Sep-19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4F06-EA81-41D9-A40D-789FB5470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904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CAC47-73E4-43C0-B1C1-1F80617FEF1C}" type="datetimeFigureOut">
              <a:rPr lang="en-US" smtClean="0"/>
              <a:t>16-Sep-19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4F06-EA81-41D9-A40D-789FB5470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958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CAC47-73E4-43C0-B1C1-1F80617FEF1C}" type="datetimeFigureOut">
              <a:rPr lang="en-US" smtClean="0"/>
              <a:t>16-Sep-19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44F06-EA81-41D9-A40D-789FB5470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043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26942"/>
            <a:ext cx="9144000" cy="2387600"/>
          </a:xfrm>
        </p:spPr>
        <p:txBody>
          <a:bodyPr>
            <a:normAutofit/>
          </a:bodyPr>
          <a:lstStyle/>
          <a:p>
            <a:r>
              <a:rPr lang="cs-CZ" sz="4800" dirty="0"/>
              <a:t>An introduction to an Introduction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800" dirty="0"/>
              <a:t>PSY544 – Introduction to Factor Analysis</a:t>
            </a:r>
          </a:p>
          <a:p>
            <a:endParaRPr lang="cs-CZ" dirty="0"/>
          </a:p>
          <a:p>
            <a:r>
              <a:rPr lang="cs-CZ" dirty="0"/>
              <a:t>Week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293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2583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Course logistics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slightly “different” course. Relatively speaking:</a:t>
            </a:r>
          </a:p>
          <a:p>
            <a:pPr lvl="1"/>
            <a:r>
              <a:rPr lang="en-US" sz="2800" dirty="0"/>
              <a:t>More frequent</a:t>
            </a:r>
          </a:p>
          <a:p>
            <a:pPr lvl="1"/>
            <a:r>
              <a:rPr lang="en-US" sz="2800" dirty="0"/>
              <a:t>More frontal</a:t>
            </a:r>
          </a:p>
          <a:p>
            <a:pPr lvl="1"/>
            <a:r>
              <a:rPr lang="en-US" sz="2800" dirty="0"/>
              <a:t>Less time spent on assignments</a:t>
            </a:r>
          </a:p>
          <a:p>
            <a:pPr lvl="1"/>
            <a:r>
              <a:rPr lang="en-US" sz="2800" dirty="0"/>
              <a:t>NO group projects (does anyone even like those?)</a:t>
            </a:r>
          </a:p>
          <a:p>
            <a:pPr lvl="1"/>
            <a:r>
              <a:rPr lang="en-US" sz="2800" dirty="0"/>
              <a:t>Narrower scope, but much more in-depth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058416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59684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1616697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2583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Course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First:</a:t>
            </a:r>
          </a:p>
          <a:p>
            <a:pPr lvl="1"/>
            <a:r>
              <a:rPr lang="cs-CZ" sz="2800" dirty="0"/>
              <a:t>Factor analysis at-a-glance</a:t>
            </a:r>
          </a:p>
          <a:p>
            <a:pPr lvl="1"/>
            <a:r>
              <a:rPr lang="cs-CZ" sz="2800" dirty="0"/>
              <a:t>Definition and review of key terms, ideas and concepts</a:t>
            </a:r>
          </a:p>
          <a:p>
            <a:pPr lvl="1"/>
            <a:r>
              <a:rPr lang="cs-CZ" sz="2800" dirty="0"/>
              <a:t>A bit of history (a very tiny bit)</a:t>
            </a:r>
          </a:p>
          <a:p>
            <a:pPr lvl="1"/>
            <a:r>
              <a:rPr lang="cs-CZ" sz="2800" dirty="0"/>
              <a:t>Scalars, vectors and matrices</a:t>
            </a:r>
          </a:p>
          <a:p>
            <a:pPr lvl="1"/>
            <a:r>
              <a:rPr lang="cs-CZ" sz="2800" dirty="0"/>
              <a:t>Basic vector and matrix operations and functions</a:t>
            </a:r>
          </a:p>
          <a:p>
            <a:pPr marL="457200" lvl="1" indent="0">
              <a:buNone/>
            </a:pPr>
            <a:r>
              <a:rPr lang="cs-CZ" sz="2800" dirty="0"/>
              <a:t>								(Assignment 1)</a:t>
            </a:r>
          </a:p>
          <a:p>
            <a:pPr marL="457200" lvl="1" indent="0">
              <a:buNone/>
            </a:pPr>
            <a:r>
              <a:rPr lang="cs-CZ" sz="2800" dirty="0"/>
              <a:t>+ Review your Greek / </a:t>
            </a:r>
            <a:r>
              <a:rPr lang="el-GR" sz="2800" dirty="0"/>
              <a:t>Γρεεκ</a:t>
            </a:r>
            <a:r>
              <a:rPr lang="cs-CZ" sz="2800" dirty="0"/>
              <a:t> </a:t>
            </a:r>
            <a:r>
              <a:rPr lang="cs-CZ" sz="2800" dirty="0">
                <a:sym typeface="Wingdings" panose="05000000000000000000" pitchFamily="2" charset="2"/>
              </a:rPr>
              <a:t></a:t>
            </a:r>
            <a:endParaRPr lang="cs-CZ" sz="2800" dirty="0"/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6725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2583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Course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Second:</a:t>
            </a:r>
          </a:p>
          <a:p>
            <a:pPr lvl="1"/>
            <a:r>
              <a:rPr lang="cs-CZ" sz="2800" dirty="0"/>
              <a:t>The model (The </a:t>
            </a:r>
            <a:r>
              <a:rPr lang="cs-CZ" sz="2800" i="1" dirty="0"/>
              <a:t>Unrestricted </a:t>
            </a:r>
            <a:r>
              <a:rPr lang="en-US" sz="2800" i="1" dirty="0"/>
              <a:t>[Exploratory]</a:t>
            </a:r>
            <a:r>
              <a:rPr lang="cs-CZ" sz="2800" dirty="0"/>
              <a:t> </a:t>
            </a:r>
            <a:r>
              <a:rPr lang="cs-CZ" sz="2800" i="1" dirty="0"/>
              <a:t>Common Factor Model)</a:t>
            </a:r>
            <a:endParaRPr lang="cs-CZ" sz="2800" dirty="0"/>
          </a:p>
          <a:p>
            <a:pPr lvl="1"/>
            <a:r>
              <a:rPr lang="cs-CZ" sz="2800" dirty="0"/>
              <a:t>The methodology (Fitting the model, Estimation, Rotation, Fit)</a:t>
            </a:r>
          </a:p>
          <a:p>
            <a:pPr lvl="1"/>
            <a:r>
              <a:rPr lang="cs-CZ" sz="2800" dirty="0"/>
              <a:t>The software! (CEFA)</a:t>
            </a:r>
          </a:p>
          <a:p>
            <a:pPr marL="457200" lvl="1" indent="0">
              <a:buNone/>
            </a:pPr>
            <a:r>
              <a:rPr lang="cs-CZ" sz="2800" dirty="0"/>
              <a:t>								(Assignment 2)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303305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2583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Course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Third:</a:t>
            </a:r>
          </a:p>
          <a:p>
            <a:pPr lvl="1"/>
            <a:r>
              <a:rPr lang="cs-CZ" sz="2800" dirty="0"/>
              <a:t>Still the same old model (The </a:t>
            </a:r>
            <a:r>
              <a:rPr lang="cs-CZ" sz="2800" i="1" dirty="0"/>
              <a:t>Restricted</a:t>
            </a:r>
            <a:r>
              <a:rPr lang="en-US" sz="2800" i="1" dirty="0"/>
              <a:t> [Confirmatory]</a:t>
            </a:r>
            <a:r>
              <a:rPr lang="cs-CZ" sz="2800" dirty="0"/>
              <a:t> </a:t>
            </a:r>
            <a:r>
              <a:rPr lang="cs-CZ" sz="2800" i="1" dirty="0"/>
              <a:t>Common Factor Model)</a:t>
            </a:r>
            <a:endParaRPr lang="cs-CZ" sz="2800" dirty="0"/>
          </a:p>
          <a:p>
            <a:pPr lvl="1"/>
            <a:r>
              <a:rPr lang="cs-CZ" sz="2800" dirty="0"/>
              <a:t>The methodology (Constraints, Identification, Fit)</a:t>
            </a:r>
          </a:p>
          <a:p>
            <a:pPr lvl="1"/>
            <a:r>
              <a:rPr lang="cs-CZ" sz="2800" dirty="0"/>
              <a:t>The software! (lavaan)</a:t>
            </a:r>
          </a:p>
          <a:p>
            <a:pPr marL="457200" lvl="1" indent="0">
              <a:buNone/>
            </a:pPr>
            <a:r>
              <a:rPr lang="cs-CZ" sz="2800" dirty="0"/>
              <a:t>								(Assignment 3)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03649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2583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Course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Further (if time permits):</a:t>
            </a:r>
          </a:p>
          <a:p>
            <a:pPr lvl="1"/>
            <a:r>
              <a:rPr lang="cs-CZ" sz="2800" dirty="0"/>
              <a:t>Special topics and „extras“</a:t>
            </a:r>
          </a:p>
          <a:p>
            <a:pPr marL="457200" lvl="1" indent="0">
              <a:buNone/>
            </a:pPr>
            <a:r>
              <a:rPr lang="cs-CZ" sz="2800" dirty="0"/>
              <a:t>								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016148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2583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Course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cs-CZ" dirty="0"/>
          </a:p>
          <a:p>
            <a:pPr lvl="1"/>
            <a:r>
              <a:rPr lang="cs-CZ" sz="2800" dirty="0"/>
              <a:t>At the end of the semester, you will:</a:t>
            </a:r>
          </a:p>
          <a:p>
            <a:pPr marL="457200" lvl="1" indent="0">
              <a:buNone/>
            </a:pPr>
            <a:endParaRPr lang="cs-CZ" sz="2800" dirty="0"/>
          </a:p>
          <a:p>
            <a:pPr lvl="3"/>
            <a:r>
              <a:rPr lang="cs-CZ" sz="2800" dirty="0"/>
              <a:t>Have a solid understanding of the theory behind EFA and CFA</a:t>
            </a:r>
            <a:r>
              <a:rPr lang="cs-CZ" sz="2200" dirty="0"/>
              <a:t>								</a:t>
            </a:r>
          </a:p>
          <a:p>
            <a:pPr lvl="3"/>
            <a:r>
              <a:rPr lang="cs-CZ" sz="2800" dirty="0"/>
              <a:t>Become an informed data analyst</a:t>
            </a:r>
            <a:r>
              <a:rPr lang="en-US" sz="2800" dirty="0"/>
              <a:t> when performing FA</a:t>
            </a:r>
            <a:endParaRPr lang="cs-CZ" sz="2800" dirty="0"/>
          </a:p>
          <a:p>
            <a:pPr lvl="3"/>
            <a:r>
              <a:rPr lang="cs-CZ" sz="2800" dirty="0"/>
              <a:t>Be able to use major software for EFA and CFA</a:t>
            </a:r>
            <a:endParaRPr lang="en-US" sz="2800" dirty="0"/>
          </a:p>
          <a:p>
            <a:pPr lvl="3"/>
            <a:r>
              <a:rPr lang="en-US" sz="2800" dirty="0"/>
              <a:t>Be able to interpret and communicate EFA and CFA results</a:t>
            </a:r>
          </a:p>
          <a:p>
            <a:pPr lvl="3"/>
            <a:r>
              <a:rPr lang="en-US" sz="2800" dirty="0"/>
              <a:t>Be able to evaluate other people’s work</a:t>
            </a:r>
          </a:p>
        </p:txBody>
      </p:sp>
    </p:spTree>
    <p:extLst>
      <p:ext uri="{BB962C8B-B14F-4D97-AF65-F5344CB8AC3E}">
        <p14:creationId xmlns:p14="http://schemas.microsoft.com/office/powerpoint/2010/main" val="360417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First off.....English!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199" y="1825625"/>
            <a:ext cx="10725443" cy="4448566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This course is taught in </a:t>
            </a:r>
            <a:r>
              <a:rPr lang="cs-CZ" b="1" i="1" dirty="0"/>
              <a:t>English</a:t>
            </a:r>
            <a:r>
              <a:rPr lang="cs-CZ" dirty="0"/>
              <a:t> (yay!) – for many reasons</a:t>
            </a:r>
            <a:r>
              <a:rPr lang="en-US" dirty="0"/>
              <a:t>…</a:t>
            </a:r>
            <a:endParaRPr lang="cs-CZ" dirty="0"/>
          </a:p>
          <a:p>
            <a:endParaRPr lang="cs-CZ" dirty="0"/>
          </a:p>
          <a:p>
            <a:r>
              <a:rPr lang="cs-CZ" dirty="0"/>
              <a:t>All lectures, all homeworks, all e-mails, the exam...</a:t>
            </a:r>
          </a:p>
          <a:p>
            <a:endParaRPr lang="cs-CZ" dirty="0"/>
          </a:p>
          <a:p>
            <a:r>
              <a:rPr lang="cs-CZ" dirty="0"/>
              <a:t>Even though I do speak Czech, please no Czech in class or in your coursework </a:t>
            </a:r>
          </a:p>
          <a:p>
            <a:pPr marL="0" indent="0">
              <a:buNone/>
            </a:pPr>
            <a:endParaRPr lang="cs-CZ" dirty="0"/>
          </a:p>
          <a:p>
            <a:r>
              <a:rPr lang="en-US" dirty="0"/>
              <a:t>Am I too fast? Am I too slow? Do I mumble? Do I sound funny? Tell me.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2077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2583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Course logistics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Lecture times are Mon</a:t>
            </a:r>
            <a:r>
              <a:rPr lang="cs-CZ" dirty="0"/>
              <a:t> (</a:t>
            </a:r>
            <a:r>
              <a:rPr lang="en-US" dirty="0"/>
              <a:t>P22</a:t>
            </a:r>
            <a:r>
              <a:rPr lang="cs-CZ" dirty="0"/>
              <a:t>)</a:t>
            </a:r>
            <a:r>
              <a:rPr lang="en-US" dirty="0"/>
              <a:t> + Wed</a:t>
            </a:r>
            <a:r>
              <a:rPr lang="cs-CZ" dirty="0"/>
              <a:t> (U</a:t>
            </a:r>
            <a:r>
              <a:rPr lang="en-US" dirty="0"/>
              <a:t>34</a:t>
            </a:r>
            <a:r>
              <a:rPr lang="cs-CZ" dirty="0"/>
              <a:t>)</a:t>
            </a:r>
            <a:r>
              <a:rPr lang="en-US" dirty="0"/>
              <a:t>, 18:00 – 18:50</a:t>
            </a:r>
          </a:p>
          <a:p>
            <a:endParaRPr lang="en-US" dirty="0"/>
          </a:p>
          <a:p>
            <a:r>
              <a:rPr lang="en-US" dirty="0"/>
              <a:t>4 credits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795679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2583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Course logistics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No official requirements, but…</a:t>
            </a:r>
          </a:p>
          <a:p>
            <a:endParaRPr lang="en-US" dirty="0"/>
          </a:p>
          <a:p>
            <a:r>
              <a:rPr lang="en-US" dirty="0"/>
              <a:t>At least an elementary stats course (correlation, linear regression, partial correlation, multiple regression) </a:t>
            </a:r>
          </a:p>
          <a:p>
            <a:r>
              <a:rPr lang="en-US" dirty="0"/>
              <a:t>Some knowledge of R is great (we’ll need it later on, you have time)</a:t>
            </a:r>
            <a:br>
              <a:rPr lang="en-US" dirty="0"/>
            </a:br>
            <a:endParaRPr lang="en-US" dirty="0"/>
          </a:p>
          <a:p>
            <a:r>
              <a:rPr lang="en-US" dirty="0"/>
              <a:t>If you’re not so sure, please catch up/refresh; I will assume you did</a:t>
            </a:r>
          </a:p>
          <a:p>
            <a:pPr marL="0" indent="0">
              <a:buNone/>
            </a:pPr>
            <a:r>
              <a:rPr lang="en-US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926756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2583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Course logistics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9792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Math!</a:t>
            </a:r>
          </a:p>
          <a:p>
            <a:r>
              <a:rPr lang="en-US" dirty="0"/>
              <a:t>We will learn a bit of matrix algebra, it’s EASY (might be a review for some of you)</a:t>
            </a:r>
          </a:p>
          <a:p>
            <a:endParaRPr lang="en-US" dirty="0"/>
          </a:p>
          <a:p>
            <a:r>
              <a:rPr lang="en-US" dirty="0"/>
              <a:t>But yes, this course will be more math-y than most PSYCH courses. Don’t worry, even if you think you suck at math. </a:t>
            </a:r>
          </a:p>
        </p:txBody>
      </p:sp>
    </p:spTree>
    <p:extLst>
      <p:ext uri="{BB962C8B-B14F-4D97-AF65-F5344CB8AC3E}">
        <p14:creationId xmlns:p14="http://schemas.microsoft.com/office/powerpoint/2010/main" val="1312474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2583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Course logistics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9792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Usually, courses focus on </a:t>
            </a:r>
            <a:r>
              <a:rPr lang="en-US" b="1" i="1" dirty="0"/>
              <a:t>how</a:t>
            </a:r>
            <a:r>
              <a:rPr lang="en-US" dirty="0"/>
              <a:t> to use factor analysis, </a:t>
            </a:r>
            <a:r>
              <a:rPr lang="en-US" b="1" i="1" dirty="0"/>
              <a:t>how </a:t>
            </a:r>
            <a:r>
              <a:rPr lang="en-US" dirty="0"/>
              <a:t>to interpret it, </a:t>
            </a:r>
            <a:r>
              <a:rPr lang="en-US" b="1" i="1" dirty="0"/>
              <a:t>how</a:t>
            </a:r>
            <a:r>
              <a:rPr lang="en-US" dirty="0"/>
              <a:t> to report it – all the nitty-gritty of </a:t>
            </a:r>
            <a:r>
              <a:rPr lang="en-US" b="1" i="1" dirty="0"/>
              <a:t>application</a:t>
            </a:r>
          </a:p>
          <a:p>
            <a:endParaRPr lang="en-US" b="1" i="1" dirty="0"/>
          </a:p>
          <a:p>
            <a:r>
              <a:rPr lang="en-US" dirty="0"/>
              <a:t>This course will, instead, put much more stress on </a:t>
            </a:r>
            <a:r>
              <a:rPr lang="en-US" b="1" i="1" dirty="0"/>
              <a:t>how </a:t>
            </a:r>
            <a:r>
              <a:rPr lang="en-US" dirty="0"/>
              <a:t>does factor analysis </a:t>
            </a:r>
            <a:r>
              <a:rPr lang="en-US" b="1" i="1" dirty="0"/>
              <a:t>work</a:t>
            </a:r>
            <a:r>
              <a:rPr lang="en-US" dirty="0"/>
              <a:t> and what is the (statistical) </a:t>
            </a:r>
            <a:r>
              <a:rPr lang="en-US" b="1" i="1" dirty="0"/>
              <a:t>theory</a:t>
            </a:r>
            <a:r>
              <a:rPr lang="en-US" dirty="0"/>
              <a:t> behind the model.</a:t>
            </a:r>
          </a:p>
          <a:p>
            <a:endParaRPr lang="en-US" dirty="0"/>
          </a:p>
          <a:p>
            <a:r>
              <a:rPr lang="en-US" dirty="0"/>
              <a:t>While this course will not offer you a cookbook for doing factor analysis, it will empower you to understand the inner workings of factor analysis and will train you to be an informed factor analyst.</a:t>
            </a:r>
          </a:p>
          <a:p>
            <a:pPr marL="0" indent="0">
              <a:buNone/>
            </a:pPr>
            <a:r>
              <a:rPr lang="en-US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807812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2583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Course logistics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9792"/>
          </a:xfrm>
        </p:spPr>
        <p:txBody>
          <a:bodyPr>
            <a:normAutofit/>
          </a:bodyPr>
          <a:lstStyle/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other words, I won’t spend a lot of time teaching you how to drive…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…but I will spend a lot of time teaching you how does the car work. </a:t>
            </a:r>
          </a:p>
          <a:p>
            <a:pPr marL="0" indent="0">
              <a:buNone/>
            </a:pPr>
            <a:r>
              <a:rPr lang="en-US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341289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2583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Course logistics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Requirements:</a:t>
            </a:r>
          </a:p>
          <a:p>
            <a:endParaRPr lang="en-US" dirty="0"/>
          </a:p>
          <a:p>
            <a:r>
              <a:rPr lang="en-US" dirty="0"/>
              <a:t>Participation (will be</a:t>
            </a:r>
            <a:r>
              <a:rPr lang="cs-CZ" dirty="0"/>
              <a:t> somewhat</a:t>
            </a:r>
            <a:r>
              <a:rPr lang="en-US" dirty="0"/>
              <a:t> monitored, no strict rules…for the </a:t>
            </a:r>
            <a:r>
              <a:rPr lang="cs-CZ" dirty="0"/>
              <a:t> 			    </a:t>
            </a:r>
            <a:r>
              <a:rPr lang="en-US" dirty="0"/>
              <a:t>moment </a:t>
            </a:r>
            <a:r>
              <a:rPr lang="en-US" dirty="0">
                <a:sym typeface="Wingdings" panose="05000000000000000000" pitchFamily="2" charset="2"/>
              </a:rPr>
              <a:t> )</a:t>
            </a:r>
            <a:r>
              <a:rPr lang="en-US" dirty="0"/>
              <a:t> </a:t>
            </a:r>
          </a:p>
          <a:p>
            <a:r>
              <a:rPr lang="en-US" dirty="0"/>
              <a:t>Homework (three short homework assignments, 20% of grade)</a:t>
            </a:r>
          </a:p>
          <a:p>
            <a:r>
              <a:rPr lang="en-US" dirty="0"/>
              <a:t>Exam (take-home, 40% of grade)</a:t>
            </a:r>
          </a:p>
          <a:p>
            <a:pPr marL="0" indent="0">
              <a:buNone/>
            </a:pPr>
            <a:r>
              <a:rPr lang="en-US" dirty="0"/>
              <a:t>   </a:t>
            </a:r>
          </a:p>
          <a:p>
            <a:pPr marL="0" indent="0">
              <a:buNone/>
            </a:pPr>
            <a:r>
              <a:rPr lang="en-US" dirty="0"/>
              <a:t>Grading criteria in the syllabus</a:t>
            </a:r>
          </a:p>
        </p:txBody>
      </p:sp>
    </p:spTree>
    <p:extLst>
      <p:ext uri="{BB962C8B-B14F-4D97-AF65-F5344CB8AC3E}">
        <p14:creationId xmlns:p14="http://schemas.microsoft.com/office/powerpoint/2010/main" val="1640276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2583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Course logistics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0331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Academic misconduct – </a:t>
            </a:r>
            <a:r>
              <a:rPr lang="en-US" b="1" dirty="0"/>
              <a:t>no</a:t>
            </a:r>
            <a:r>
              <a:rPr lang="en-US" dirty="0"/>
              <a:t> copying, </a:t>
            </a:r>
            <a:r>
              <a:rPr lang="en-US" b="1" dirty="0"/>
              <a:t>no</a:t>
            </a:r>
            <a:r>
              <a:rPr lang="en-US" dirty="0"/>
              <a:t> teamwork on assignments, </a:t>
            </a:r>
            <a:br>
              <a:rPr lang="en-US" dirty="0"/>
            </a:br>
            <a:r>
              <a:rPr lang="en-US" b="1" dirty="0"/>
              <a:t>no</a:t>
            </a:r>
            <a:r>
              <a:rPr lang="en-US" dirty="0"/>
              <a:t> plagiarism. Pretty please.  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Course materials:</a:t>
            </a:r>
          </a:p>
          <a:p>
            <a:r>
              <a:rPr lang="en-US" dirty="0"/>
              <a:t>Notes (presentations) will be given ahead of time, bring them if you wish</a:t>
            </a:r>
          </a:p>
          <a:p>
            <a:r>
              <a:rPr lang="en-US" dirty="0"/>
              <a:t>No other material is necessary, but feel free</a:t>
            </a:r>
          </a:p>
          <a:p>
            <a:endParaRPr lang="en-US" dirty="0"/>
          </a:p>
          <a:p>
            <a:r>
              <a:rPr lang="en-US" dirty="0"/>
              <a:t>Please talk to me if you need anything or feel lost. Communication is key.   </a:t>
            </a:r>
          </a:p>
        </p:txBody>
      </p:sp>
    </p:spTree>
    <p:extLst>
      <p:ext uri="{BB962C8B-B14F-4D97-AF65-F5344CB8AC3E}">
        <p14:creationId xmlns:p14="http://schemas.microsoft.com/office/powerpoint/2010/main" val="3293370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4156</TotalTime>
  <Words>545</Words>
  <Application>Microsoft Office PowerPoint</Application>
  <PresentationFormat>Widescreen</PresentationFormat>
  <Paragraphs>116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An introduction to an Introduction</vt:lpstr>
      <vt:lpstr>First off.....English!</vt:lpstr>
      <vt:lpstr>Course logistics</vt:lpstr>
      <vt:lpstr>Course logistics</vt:lpstr>
      <vt:lpstr>Course logistics</vt:lpstr>
      <vt:lpstr>Course logistics</vt:lpstr>
      <vt:lpstr>Course logistics</vt:lpstr>
      <vt:lpstr>Course logistics</vt:lpstr>
      <vt:lpstr>Course logistics</vt:lpstr>
      <vt:lpstr>Course logistics</vt:lpstr>
      <vt:lpstr>Any questions?</vt:lpstr>
      <vt:lpstr>Course content</vt:lpstr>
      <vt:lpstr>Course content</vt:lpstr>
      <vt:lpstr>Course content</vt:lpstr>
      <vt:lpstr>Course content</vt:lpstr>
      <vt:lpstr>Course objectives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to an Introduction</dc:title>
  <dc:creator>Adam Ťápal</dc:creator>
  <cp:lastModifiedBy>Adam Ťápal</cp:lastModifiedBy>
  <cp:revision>27</cp:revision>
  <dcterms:created xsi:type="dcterms:W3CDTF">2017-09-17T17:39:54Z</dcterms:created>
  <dcterms:modified xsi:type="dcterms:W3CDTF">2019-09-16T14:43:58Z</dcterms:modified>
</cp:coreProperties>
</file>