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38738FC-5E4D-4A68-B385-2404DD60F827}" type="datetimeFigureOut">
              <a:rPr lang="en-US" smtClean="0"/>
              <a:t>16-Sep-19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3844247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8738FC-5E4D-4A68-B385-2404DD60F827}" type="datetimeFigureOut">
              <a:rPr lang="en-US" smtClean="0"/>
              <a:t>16-Sep-19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4127502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8738FC-5E4D-4A68-B385-2404DD60F827}" type="datetimeFigureOut">
              <a:rPr lang="en-US" smtClean="0"/>
              <a:t>16-Sep-19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1816078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8738FC-5E4D-4A68-B385-2404DD60F827}" type="datetimeFigureOut">
              <a:rPr lang="en-US" smtClean="0"/>
              <a:t>16-Sep-19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1386026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38738FC-5E4D-4A68-B385-2404DD60F827}" type="datetimeFigureOut">
              <a:rPr lang="en-US" smtClean="0"/>
              <a:t>16-Sep-19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4233488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38738FC-5E4D-4A68-B385-2404DD60F827}" type="datetimeFigureOut">
              <a:rPr lang="en-US" smtClean="0"/>
              <a:t>16-Sep-19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2011795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38738FC-5E4D-4A68-B385-2404DD60F827}" type="datetimeFigureOut">
              <a:rPr lang="en-US" smtClean="0"/>
              <a:t>16-Sep-19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3391247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38738FC-5E4D-4A68-B385-2404DD60F827}" type="datetimeFigureOut">
              <a:rPr lang="en-US" smtClean="0"/>
              <a:t>16-Sep-19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2918157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8738FC-5E4D-4A68-B385-2404DD60F827}" type="datetimeFigureOut">
              <a:rPr lang="en-US" smtClean="0"/>
              <a:t>16-Sep-19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1212445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38738FC-5E4D-4A68-B385-2404DD60F827}" type="datetimeFigureOut">
              <a:rPr lang="en-US" smtClean="0"/>
              <a:t>16-Sep-19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1274828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38738FC-5E4D-4A68-B385-2404DD60F827}" type="datetimeFigureOut">
              <a:rPr lang="en-US" smtClean="0"/>
              <a:t>16-Sep-19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761029-D738-4DAE-B390-EF53B534AC69}" type="slidenum">
              <a:rPr lang="en-US" smtClean="0"/>
              <a:t>‹#›</a:t>
            </a:fld>
            <a:endParaRPr lang="en-US"/>
          </a:p>
        </p:txBody>
      </p:sp>
    </p:spTree>
    <p:extLst>
      <p:ext uri="{BB962C8B-B14F-4D97-AF65-F5344CB8AC3E}">
        <p14:creationId xmlns:p14="http://schemas.microsoft.com/office/powerpoint/2010/main" val="490451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8738FC-5E4D-4A68-B385-2404DD60F827}" type="datetimeFigureOut">
              <a:rPr lang="en-US" smtClean="0"/>
              <a:t>16-Sep-19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761029-D738-4DAE-B390-EF53B534AC69}" type="slidenum">
              <a:rPr lang="en-US" smtClean="0"/>
              <a:t>‹#›</a:t>
            </a:fld>
            <a:endParaRPr lang="en-US"/>
          </a:p>
        </p:txBody>
      </p:sp>
    </p:spTree>
    <p:extLst>
      <p:ext uri="{BB962C8B-B14F-4D97-AF65-F5344CB8AC3E}">
        <p14:creationId xmlns:p14="http://schemas.microsoft.com/office/powerpoint/2010/main" val="4153533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dirty="0"/>
              <a:t>Conceptual overview</a:t>
            </a:r>
            <a:endParaRPr lang="en-US" dirty="0"/>
          </a:p>
        </p:txBody>
      </p:sp>
      <p:sp>
        <p:nvSpPr>
          <p:cNvPr id="3" name="Subtitle 2"/>
          <p:cNvSpPr>
            <a:spLocks noGrp="1"/>
          </p:cNvSpPr>
          <p:nvPr>
            <p:ph type="subTitle" idx="1"/>
          </p:nvPr>
        </p:nvSpPr>
        <p:spPr/>
        <p:txBody>
          <a:bodyPr>
            <a:normAutofit/>
          </a:bodyPr>
          <a:lstStyle/>
          <a:p>
            <a:r>
              <a:rPr lang="cs-CZ" sz="2800" dirty="0"/>
              <a:t>PSY544 – Introduction to Factor Analysis</a:t>
            </a:r>
          </a:p>
          <a:p>
            <a:endParaRPr lang="cs-CZ" sz="2800" dirty="0"/>
          </a:p>
          <a:p>
            <a:r>
              <a:rPr lang="cs-CZ" sz="2800" dirty="0"/>
              <a:t>Week 1</a:t>
            </a:r>
            <a:endParaRPr lang="en-US" sz="2800" dirty="0"/>
          </a:p>
        </p:txBody>
      </p:sp>
    </p:spTree>
    <p:extLst>
      <p:ext uri="{BB962C8B-B14F-4D97-AF65-F5344CB8AC3E}">
        <p14:creationId xmlns:p14="http://schemas.microsoft.com/office/powerpoint/2010/main" val="645665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5658" y="408303"/>
            <a:ext cx="10515600" cy="4351338"/>
          </a:xfrm>
        </p:spPr>
        <p:txBody>
          <a:bodyPr>
            <a:normAutofit/>
          </a:bodyPr>
          <a:lstStyle/>
          <a:p>
            <a:pPr marL="0" indent="0">
              <a:buNone/>
            </a:pPr>
            <a:endParaRPr lang="cs-CZ" b="1" dirty="0"/>
          </a:p>
          <a:p>
            <a:pPr marL="457200" lvl="1" indent="0">
              <a:buNone/>
            </a:pPr>
            <a:r>
              <a:rPr lang="cs-CZ" sz="2800" b="1" dirty="0"/>
              <a:t>	</a:t>
            </a:r>
          </a:p>
          <a:p>
            <a:pPr marL="0" indent="0">
              <a:buNone/>
            </a:pPr>
            <a:r>
              <a:rPr lang="cs-CZ" b="1" i="1" dirty="0"/>
              <a:t>		</a:t>
            </a:r>
          </a:p>
          <a:p>
            <a:pPr marL="0" indent="0">
              <a:buNone/>
            </a:pPr>
            <a:r>
              <a:rPr lang="cs-CZ" b="1" i="1" dirty="0"/>
              <a:t>R: </a:t>
            </a:r>
            <a:endParaRPr lang="en-US" b="1" dirty="0"/>
          </a:p>
        </p:txBody>
      </p:sp>
      <p:graphicFrame>
        <p:nvGraphicFramePr>
          <p:cNvPr id="5" name="Table 4"/>
          <p:cNvGraphicFramePr>
            <a:graphicFrameLocks noGrp="1"/>
          </p:cNvGraphicFramePr>
          <p:nvPr>
            <p:extLst>
              <p:ext uri="{D42A27DB-BD31-4B8C-83A1-F6EECF244321}">
                <p14:modId xmlns:p14="http://schemas.microsoft.com/office/powerpoint/2010/main" val="2032818676"/>
              </p:ext>
            </p:extLst>
          </p:nvPr>
        </p:nvGraphicFramePr>
        <p:xfrm>
          <a:off x="1272344" y="704985"/>
          <a:ext cx="4297678" cy="2834643"/>
        </p:xfrm>
        <a:graphic>
          <a:graphicData uri="http://schemas.openxmlformats.org/drawingml/2006/table">
            <a:tbl>
              <a:tblPr firstRow="1" bandRow="1">
                <a:tableStyleId>{5940675A-B579-460E-94D1-54222C63F5DA}</a:tableStyleId>
              </a:tblPr>
              <a:tblGrid>
                <a:gridCol w="613954">
                  <a:extLst>
                    <a:ext uri="{9D8B030D-6E8A-4147-A177-3AD203B41FA5}">
                      <a16:colId xmlns:a16="http://schemas.microsoft.com/office/drawing/2014/main" val="3364244172"/>
                    </a:ext>
                  </a:extLst>
                </a:gridCol>
                <a:gridCol w="613954">
                  <a:extLst>
                    <a:ext uri="{9D8B030D-6E8A-4147-A177-3AD203B41FA5}">
                      <a16:colId xmlns:a16="http://schemas.microsoft.com/office/drawing/2014/main" val="2717194344"/>
                    </a:ext>
                  </a:extLst>
                </a:gridCol>
                <a:gridCol w="613954">
                  <a:extLst>
                    <a:ext uri="{9D8B030D-6E8A-4147-A177-3AD203B41FA5}">
                      <a16:colId xmlns:a16="http://schemas.microsoft.com/office/drawing/2014/main" val="3007975434"/>
                    </a:ext>
                  </a:extLst>
                </a:gridCol>
                <a:gridCol w="613954">
                  <a:extLst>
                    <a:ext uri="{9D8B030D-6E8A-4147-A177-3AD203B41FA5}">
                      <a16:colId xmlns:a16="http://schemas.microsoft.com/office/drawing/2014/main" val="2221287771"/>
                    </a:ext>
                  </a:extLst>
                </a:gridCol>
                <a:gridCol w="613954">
                  <a:extLst>
                    <a:ext uri="{9D8B030D-6E8A-4147-A177-3AD203B41FA5}">
                      <a16:colId xmlns:a16="http://schemas.microsoft.com/office/drawing/2014/main" val="2498880240"/>
                    </a:ext>
                  </a:extLst>
                </a:gridCol>
                <a:gridCol w="613954">
                  <a:extLst>
                    <a:ext uri="{9D8B030D-6E8A-4147-A177-3AD203B41FA5}">
                      <a16:colId xmlns:a16="http://schemas.microsoft.com/office/drawing/2014/main" val="2367783846"/>
                    </a:ext>
                  </a:extLst>
                </a:gridCol>
                <a:gridCol w="613954">
                  <a:extLst>
                    <a:ext uri="{9D8B030D-6E8A-4147-A177-3AD203B41FA5}">
                      <a16:colId xmlns:a16="http://schemas.microsoft.com/office/drawing/2014/main" val="1490442472"/>
                    </a:ext>
                  </a:extLst>
                </a:gridCol>
              </a:tblGrid>
              <a:tr h="404949">
                <a:tc>
                  <a:txBody>
                    <a:bodyPr/>
                    <a:lstStyle/>
                    <a:p>
                      <a:pPr algn="ctr"/>
                      <a:r>
                        <a:rPr lang="cs-CZ" sz="2000" dirty="0"/>
                        <a:t>1</a:t>
                      </a:r>
                      <a:endParaRPr lang="en-US" sz="2000" dirty="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12</a:t>
                      </a:r>
                      <a:endParaRPr lang="en-US" sz="2000" i="1"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baseline="0" dirty="0"/>
                        <a:t>r</a:t>
                      </a:r>
                      <a:r>
                        <a:rPr lang="cs-CZ" sz="2000" i="1" baseline="-25000" dirty="0"/>
                        <a:t>13</a:t>
                      </a:r>
                      <a:endParaRPr lang="en-US" sz="20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baseline="0" dirty="0"/>
                        <a:t>r</a:t>
                      </a:r>
                      <a:r>
                        <a:rPr lang="cs-CZ" sz="2000" i="1" baseline="-25000" dirty="0"/>
                        <a:t>1p</a:t>
                      </a:r>
                      <a:endParaRPr lang="en-US" sz="1800" i="1"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16470723"/>
                  </a:ext>
                </a:extLst>
              </a:tr>
              <a:tr h="404949">
                <a:tc>
                  <a:txBody>
                    <a:bodyPr/>
                    <a:lstStyle/>
                    <a:p>
                      <a:pPr algn="ctr"/>
                      <a:r>
                        <a:rPr lang="cs-CZ" sz="2000" i="1" dirty="0"/>
                        <a:t>r</a:t>
                      </a:r>
                      <a:r>
                        <a:rPr lang="cs-CZ" sz="2000" i="1" baseline="-25000" dirty="0"/>
                        <a:t>21</a:t>
                      </a:r>
                      <a:endParaRPr lang="en-US" sz="2000" i="1"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cs-CZ" sz="2000" dirty="0"/>
                        <a:t>1</a:t>
                      </a: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23</a:t>
                      </a: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baseline="0" dirty="0"/>
                        <a:t>r</a:t>
                      </a:r>
                      <a:r>
                        <a:rPr lang="cs-CZ" sz="2000" i="1" baseline="-25000" dirty="0"/>
                        <a:t>2p</a:t>
                      </a:r>
                      <a:endParaRPr lang="en-US" sz="1800" i="1"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264005808"/>
                  </a:ext>
                </a:extLst>
              </a:tr>
              <a:tr h="40494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32</a:t>
                      </a:r>
                      <a:endParaRPr lang="en-US" sz="2000" i="1"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32</a:t>
                      </a: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cs-CZ" sz="2000" dirty="0"/>
                        <a:t>1</a:t>
                      </a: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baseline="0" dirty="0"/>
                        <a:t>r</a:t>
                      </a:r>
                      <a:r>
                        <a:rPr lang="cs-CZ" sz="2000" i="1" baseline="-25000" dirty="0"/>
                        <a:t>3p</a:t>
                      </a:r>
                      <a:endParaRPr lang="en-US" sz="1800" i="1"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04430434"/>
                  </a:ext>
                </a:extLst>
              </a:tr>
              <a:tr h="404949">
                <a:tc>
                  <a:txBody>
                    <a:bodyPr/>
                    <a:lstStyle/>
                    <a:p>
                      <a:pPr algn="ctr"/>
                      <a:endParaRPr lang="en-US" sz="2000"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kj</a:t>
                      </a:r>
                      <a:endParaRPr lang="en-US" sz="1800" i="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78856306"/>
                  </a:ext>
                </a:extLst>
              </a:tr>
              <a:tr h="404949">
                <a:tc>
                  <a:txBody>
                    <a:bodyPr/>
                    <a:lstStyle/>
                    <a:p>
                      <a:pPr algn="ctr"/>
                      <a:endParaRPr lang="en-US" sz="200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jk</a:t>
                      </a:r>
                      <a:endParaRPr lang="en-US" sz="1800" i="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431999326"/>
                  </a:ext>
                </a:extLst>
              </a:tr>
              <a:tr h="404949">
                <a:tc>
                  <a:txBody>
                    <a:bodyPr/>
                    <a:lstStyle/>
                    <a:p>
                      <a:pPr algn="ctr"/>
                      <a:endParaRPr lang="en-US" sz="200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231894633"/>
                  </a:ext>
                </a:extLst>
              </a:tr>
              <a:tr h="40494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p1</a:t>
                      </a:r>
                      <a:endParaRPr lang="en-US" sz="1800" i="1" dirty="0"/>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p2</a:t>
                      </a:r>
                      <a:endParaRPr lang="en-US" sz="1800" i="1"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baseline="0" dirty="0"/>
                        <a:t>r</a:t>
                      </a:r>
                      <a:r>
                        <a:rPr lang="cs-CZ" sz="2000" i="1" baseline="-25000" dirty="0"/>
                        <a:t>p3</a:t>
                      </a:r>
                      <a:endParaRPr lang="en-US"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2000" dirty="0"/>
                        <a:t>1</a:t>
                      </a:r>
                      <a:endParaRPr 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45565646"/>
                  </a:ext>
                </a:extLst>
              </a:tr>
            </a:tbl>
          </a:graphicData>
        </a:graphic>
      </p:graphicFrame>
      <p:sp>
        <p:nvSpPr>
          <p:cNvPr id="10" name="TextBox 9"/>
          <p:cNvSpPr txBox="1"/>
          <p:nvPr/>
        </p:nvSpPr>
        <p:spPr>
          <a:xfrm>
            <a:off x="5711483" y="408303"/>
            <a:ext cx="6330462" cy="3816429"/>
          </a:xfrm>
          <a:prstGeom prst="rect">
            <a:avLst/>
          </a:prstGeom>
          <a:noFill/>
        </p:spPr>
        <p:txBody>
          <a:bodyPr wrap="square" rtlCol="0">
            <a:spAutoFit/>
          </a:bodyPr>
          <a:lstStyle/>
          <a:p>
            <a:endParaRPr lang="cs-CZ" dirty="0"/>
          </a:p>
          <a:p>
            <a:pPr marL="285750" indent="-285750">
              <a:buFont typeface="Arial" panose="020B0604020202020204" pitchFamily="34" charset="0"/>
              <a:buChar char="•"/>
            </a:pPr>
            <a:r>
              <a:rPr lang="cs-CZ" sz="2800" dirty="0"/>
              <a:t>To understand the pattern of relationships among the MVs, we could just try to describe it in terms of the entries in this matrix</a:t>
            </a:r>
          </a:p>
          <a:p>
            <a:pPr marL="285750" indent="-285750">
              <a:buFont typeface="Arial" panose="020B0604020202020204" pitchFamily="34" charset="0"/>
              <a:buChar char="•"/>
            </a:pPr>
            <a:endParaRPr lang="cs-CZ" sz="2800" dirty="0"/>
          </a:p>
          <a:p>
            <a:pPr marL="285750" indent="-285750">
              <a:buFont typeface="Arial" panose="020B0604020202020204" pitchFamily="34" charset="0"/>
              <a:buChar char="•"/>
            </a:pPr>
            <a:r>
              <a:rPr lang="cs-CZ" sz="2800" dirty="0"/>
              <a:t>However, this gets increasingly difficult as </a:t>
            </a:r>
            <a:r>
              <a:rPr lang="cs-CZ" sz="2800" i="1" dirty="0"/>
              <a:t>p</a:t>
            </a:r>
            <a:r>
              <a:rPr lang="cs-CZ" sz="2800" dirty="0"/>
              <a:t> increases.</a:t>
            </a:r>
          </a:p>
          <a:p>
            <a:endParaRPr lang="en-US" sz="2800" dirty="0"/>
          </a:p>
        </p:txBody>
      </p:sp>
      <mc:AlternateContent xmlns:mc="http://schemas.openxmlformats.org/markup-compatibility/2006" xmlns:a14="http://schemas.microsoft.com/office/drawing/2010/main">
        <mc:Choice Requires="a14">
          <p:sp>
            <p:nvSpPr>
              <p:cNvPr id="11" name="TextBox 10"/>
              <p:cNvSpPr txBox="1"/>
              <p:nvPr/>
            </p:nvSpPr>
            <p:spPr>
              <a:xfrm>
                <a:off x="153962" y="3945933"/>
                <a:ext cx="11887983" cy="2013436"/>
              </a:xfrm>
              <a:prstGeom prst="rect">
                <a:avLst/>
              </a:prstGeom>
              <a:noFill/>
            </p:spPr>
            <p:txBody>
              <a:bodyPr wrap="square" rtlCol="0">
                <a:spAutoFit/>
              </a:bodyPr>
              <a:lstStyle/>
              <a:p>
                <a:r>
                  <a:rPr lang="cs-CZ" sz="2800" dirty="0"/>
                  <a:t>...if </a:t>
                </a:r>
                <a:r>
                  <a:rPr lang="cs-CZ" sz="2800" i="1" dirty="0"/>
                  <a:t>p</a:t>
                </a:r>
                <a:r>
                  <a:rPr lang="cs-CZ" sz="2800" dirty="0"/>
                  <a:t> is large, the number of correlations (</a:t>
                </a:r>
                <a14:m>
                  <m:oMath xmlns:m="http://schemas.openxmlformats.org/officeDocument/2006/math">
                    <m:f>
                      <m:fPr>
                        <m:ctrlPr>
                          <a:rPr lang="cs-CZ" sz="2800" i="1" smtClean="0">
                            <a:latin typeface="Cambria Math" panose="02040503050406030204" pitchFamily="18" charset="0"/>
                          </a:rPr>
                        </m:ctrlPr>
                      </m:fPr>
                      <m:num>
                        <m:r>
                          <a:rPr lang="cs-CZ" sz="2800" b="0" i="1" smtClean="0">
                            <a:latin typeface="Cambria Math" panose="02040503050406030204" pitchFamily="18" charset="0"/>
                          </a:rPr>
                          <m:t>𝑝</m:t>
                        </m:r>
                        <m:r>
                          <a:rPr lang="cs-CZ" sz="2800" b="0" i="1" smtClean="0">
                            <a:latin typeface="Cambria Math" panose="02040503050406030204" pitchFamily="18" charset="0"/>
                          </a:rPr>
                          <m:t>(</m:t>
                        </m:r>
                        <m:r>
                          <a:rPr lang="cs-CZ" sz="2800" b="0" i="1" smtClean="0">
                            <a:latin typeface="Cambria Math" panose="02040503050406030204" pitchFamily="18" charset="0"/>
                          </a:rPr>
                          <m:t>𝑝</m:t>
                        </m:r>
                        <m:r>
                          <a:rPr lang="cs-CZ" sz="2800" b="0" i="1" smtClean="0">
                            <a:latin typeface="Cambria Math" panose="02040503050406030204" pitchFamily="18" charset="0"/>
                          </a:rPr>
                          <m:t>−1)</m:t>
                        </m:r>
                      </m:num>
                      <m:den>
                        <m:r>
                          <a:rPr lang="cs-CZ" sz="2800" b="0" i="1" smtClean="0">
                            <a:latin typeface="Cambria Math" panose="02040503050406030204" pitchFamily="18" charset="0"/>
                          </a:rPr>
                          <m:t>2</m:t>
                        </m:r>
                      </m:den>
                    </m:f>
                  </m:oMath>
                </a14:m>
                <a:r>
                  <a:rPr lang="cs-CZ" sz="2800" dirty="0"/>
                  <a:t>) is too </a:t>
                </a:r>
                <a:r>
                  <a:rPr lang="en-US" sz="2800" dirty="0"/>
                  <a:t>big</a:t>
                </a:r>
                <a:r>
                  <a:rPr lang="cs-CZ" sz="2800" dirty="0"/>
                  <a:t> to understand fully</a:t>
                </a:r>
                <a:endParaRPr lang="en-US" sz="2800" dirty="0"/>
              </a:p>
              <a:p>
                <a:endParaRPr lang="en-US" sz="2800" dirty="0"/>
              </a:p>
              <a:p>
                <a:pPr marL="457200" indent="-457200">
                  <a:buFont typeface="Arial" panose="020B0604020202020204" pitchFamily="34" charset="0"/>
                  <a:buChar char="•"/>
                </a:pPr>
                <a:r>
                  <a:rPr lang="en-US" sz="2800" dirty="0"/>
                  <a:t>The general rationale of factor analysis is that these correlations are </a:t>
                </a:r>
                <a:r>
                  <a:rPr lang="en-US" sz="2800" b="1" dirty="0"/>
                  <a:t>structured</a:t>
                </a:r>
                <a:r>
                  <a:rPr lang="en-US" sz="2800" dirty="0"/>
                  <a:t> and can be explained in a </a:t>
                </a:r>
                <a:r>
                  <a:rPr lang="en-US" sz="2800" b="1" dirty="0"/>
                  <a:t>relatively simple way</a:t>
                </a:r>
                <a:r>
                  <a:rPr lang="en-US" sz="2800" dirty="0"/>
                  <a:t>. </a:t>
                </a:r>
              </a:p>
            </p:txBody>
          </p:sp>
        </mc:Choice>
        <mc:Fallback xmlns="">
          <p:sp>
            <p:nvSpPr>
              <p:cNvPr id="11" name="TextBox 10"/>
              <p:cNvSpPr txBox="1">
                <a:spLocks noRot="1" noChangeAspect="1" noMove="1" noResize="1" noEditPoints="1" noAdjustHandles="1" noChangeArrowheads="1" noChangeShapeType="1" noTextEdit="1"/>
              </p:cNvSpPr>
              <p:nvPr/>
            </p:nvSpPr>
            <p:spPr>
              <a:xfrm>
                <a:off x="153962" y="3945933"/>
                <a:ext cx="11887983" cy="2013436"/>
              </a:xfrm>
              <a:prstGeom prst="rect">
                <a:avLst/>
              </a:prstGeom>
              <a:blipFill>
                <a:blip r:embed="rId2"/>
                <a:stretch>
                  <a:fillRect l="-1026" b="-7553"/>
                </a:stretch>
              </a:blipFill>
            </p:spPr>
            <p:txBody>
              <a:bodyPr/>
              <a:lstStyle/>
              <a:p>
                <a:r>
                  <a:rPr lang="en-US">
                    <a:noFill/>
                  </a:rPr>
                  <a:t> </a:t>
                </a:r>
              </a:p>
            </p:txBody>
          </p:sp>
        </mc:Fallback>
      </mc:AlternateContent>
    </p:spTree>
    <p:extLst>
      <p:ext uri="{BB962C8B-B14F-4D97-AF65-F5344CB8AC3E}">
        <p14:creationId xmlns:p14="http://schemas.microsoft.com/office/powerpoint/2010/main" val="2178437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5658" y="408303"/>
            <a:ext cx="10515600" cy="4351338"/>
          </a:xfrm>
        </p:spPr>
        <p:txBody>
          <a:bodyPr>
            <a:normAutofit/>
          </a:bodyPr>
          <a:lstStyle/>
          <a:p>
            <a:pPr marL="0" indent="0">
              <a:buNone/>
            </a:pPr>
            <a:endParaRPr lang="cs-CZ" b="1" dirty="0"/>
          </a:p>
          <a:p>
            <a:pPr marL="457200" lvl="1" indent="0">
              <a:buNone/>
            </a:pPr>
            <a:r>
              <a:rPr lang="cs-CZ" sz="2800" b="1" dirty="0"/>
              <a:t>	</a:t>
            </a:r>
          </a:p>
          <a:p>
            <a:pPr marL="0" indent="0">
              <a:buNone/>
            </a:pPr>
            <a:r>
              <a:rPr lang="cs-CZ" b="1" i="1" dirty="0"/>
              <a:t>		</a:t>
            </a:r>
          </a:p>
        </p:txBody>
      </p:sp>
      <p:sp>
        <p:nvSpPr>
          <p:cNvPr id="10" name="TextBox 9"/>
          <p:cNvSpPr txBox="1"/>
          <p:nvPr/>
        </p:nvSpPr>
        <p:spPr>
          <a:xfrm>
            <a:off x="520504" y="408303"/>
            <a:ext cx="11254153" cy="6401753"/>
          </a:xfrm>
          <a:prstGeom prst="rect">
            <a:avLst/>
          </a:prstGeom>
          <a:noFill/>
        </p:spPr>
        <p:txBody>
          <a:bodyPr wrap="square" rtlCol="0">
            <a:spAutoFit/>
          </a:bodyPr>
          <a:lstStyle/>
          <a:p>
            <a:endParaRPr lang="cs-CZ" dirty="0"/>
          </a:p>
          <a:p>
            <a:pPr marL="285750" indent="-285750">
              <a:buFont typeface="Arial" panose="020B0604020202020204" pitchFamily="34" charset="0"/>
              <a:buChar char="•"/>
            </a:pPr>
            <a:r>
              <a:rPr lang="cs-CZ" sz="2800" dirty="0"/>
              <a:t>The </a:t>
            </a:r>
            <a:r>
              <a:rPr lang="cs-CZ" sz="2800" b="1" dirty="0"/>
              <a:t>objective</a:t>
            </a:r>
            <a:r>
              <a:rPr lang="cs-CZ" sz="2800" dirty="0"/>
              <a:t> of factor analysis, then, is to </a:t>
            </a:r>
            <a:r>
              <a:rPr lang="cs-CZ" sz="2800" b="1" dirty="0"/>
              <a:t>uncover</a:t>
            </a:r>
            <a:r>
              <a:rPr lang="cs-CZ" sz="2800" dirty="0"/>
              <a:t> and </a:t>
            </a:r>
            <a:r>
              <a:rPr lang="cs-CZ" sz="2800" b="1" dirty="0"/>
              <a:t>understand </a:t>
            </a:r>
            <a:r>
              <a:rPr lang="cs-CZ" sz="2800" dirty="0"/>
              <a:t>the structure that produces the correlations in the data </a:t>
            </a:r>
          </a:p>
          <a:p>
            <a:pPr marL="285750" indent="-285750">
              <a:buFont typeface="Arial" panose="020B0604020202020204" pitchFamily="34" charset="0"/>
              <a:buChar char="•"/>
            </a:pPr>
            <a:endParaRPr lang="cs-CZ" sz="2800" dirty="0"/>
          </a:p>
          <a:p>
            <a:pPr marL="285750" indent="-285750">
              <a:buFont typeface="Arial" panose="020B0604020202020204" pitchFamily="34" charset="0"/>
              <a:buChar char="•"/>
            </a:pPr>
            <a:r>
              <a:rPr lang="cs-CZ" sz="2800" dirty="0"/>
              <a:t>Essential to this objective is the notion of </a:t>
            </a:r>
            <a:r>
              <a:rPr lang="cs-CZ" sz="2800" b="1" dirty="0"/>
              <a:t>factors</a:t>
            </a:r>
          </a:p>
          <a:p>
            <a:endParaRPr lang="cs-CZ" sz="2800" b="1" dirty="0"/>
          </a:p>
          <a:p>
            <a:pPr marL="285750" indent="-285750">
              <a:buFont typeface="Arial" panose="020B0604020202020204" pitchFamily="34" charset="0"/>
              <a:buChar char="•"/>
            </a:pPr>
            <a:r>
              <a:rPr lang="cs-CZ" sz="2800" b="1" dirty="0"/>
              <a:t>Factors </a:t>
            </a:r>
            <a:r>
              <a:rPr lang="cs-CZ" sz="2800" dirty="0"/>
              <a:t>are latent, unobservable variables – hypothetical constructs</a:t>
            </a:r>
          </a:p>
          <a:p>
            <a:pPr marL="285750" indent="-285750">
              <a:buFont typeface="Arial" panose="020B0604020202020204" pitchFamily="34" charset="0"/>
              <a:buChar char="•"/>
            </a:pPr>
            <a:endParaRPr lang="cs-CZ" sz="2800" b="1" dirty="0"/>
          </a:p>
          <a:p>
            <a:pPr marL="285750" indent="-285750">
              <a:buFont typeface="Arial" panose="020B0604020202020204" pitchFamily="34" charset="0"/>
              <a:buChar char="•"/>
            </a:pPr>
            <a:r>
              <a:rPr lang="cs-CZ" sz="2800" dirty="0"/>
              <a:t>The basic principle of FA is that there exists a small number of factors (within a particular domain) which influence the MVs and thus produce the correlations (covariances) between manifest variables. </a:t>
            </a:r>
          </a:p>
          <a:p>
            <a:pPr marL="285750" indent="-285750">
              <a:buFont typeface="Arial" panose="020B0604020202020204" pitchFamily="34" charset="0"/>
              <a:buChar char="•"/>
            </a:pPr>
            <a:endParaRPr lang="cs-CZ" sz="2800" dirty="0"/>
          </a:p>
          <a:p>
            <a:pPr marL="285750" indent="-285750">
              <a:buFont typeface="Arial" panose="020B0604020202020204" pitchFamily="34" charset="0"/>
              <a:buChar char="•"/>
            </a:pPr>
            <a:r>
              <a:rPr lang="cs-CZ" sz="2800" dirty="0"/>
              <a:t>A correlation between two MVs is due to these two MVs being dependent on one or more of the same factor(s)</a:t>
            </a:r>
          </a:p>
          <a:p>
            <a:endParaRPr lang="en-US" sz="2800" dirty="0"/>
          </a:p>
        </p:txBody>
      </p:sp>
    </p:spTree>
    <p:extLst>
      <p:ext uri="{BB962C8B-B14F-4D97-AF65-F5344CB8AC3E}">
        <p14:creationId xmlns:p14="http://schemas.microsoft.com/office/powerpoint/2010/main" val="2770581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5658" y="408303"/>
            <a:ext cx="10515600" cy="4351338"/>
          </a:xfrm>
        </p:spPr>
        <p:txBody>
          <a:bodyPr>
            <a:normAutofit/>
          </a:bodyPr>
          <a:lstStyle/>
          <a:p>
            <a:pPr marL="0" indent="0">
              <a:buNone/>
            </a:pPr>
            <a:endParaRPr lang="cs-CZ" b="1" dirty="0"/>
          </a:p>
          <a:p>
            <a:pPr marL="457200" lvl="1" indent="0">
              <a:buNone/>
            </a:pPr>
            <a:r>
              <a:rPr lang="cs-CZ" sz="2800" b="1" dirty="0"/>
              <a:t>	</a:t>
            </a:r>
          </a:p>
          <a:p>
            <a:pPr marL="0" indent="0">
              <a:buNone/>
            </a:pPr>
            <a:r>
              <a:rPr lang="cs-CZ" b="1" i="1" dirty="0"/>
              <a:t>		</a:t>
            </a:r>
          </a:p>
        </p:txBody>
      </p:sp>
      <p:sp>
        <p:nvSpPr>
          <p:cNvPr id="10" name="TextBox 9"/>
          <p:cNvSpPr txBox="1"/>
          <p:nvPr/>
        </p:nvSpPr>
        <p:spPr>
          <a:xfrm>
            <a:off x="520504" y="408303"/>
            <a:ext cx="11254153" cy="5970865"/>
          </a:xfrm>
          <a:prstGeom prst="rect">
            <a:avLst/>
          </a:prstGeom>
          <a:noFill/>
        </p:spPr>
        <p:txBody>
          <a:bodyPr wrap="square" rtlCol="0">
            <a:spAutoFit/>
          </a:bodyPr>
          <a:lstStyle/>
          <a:p>
            <a:endParaRPr lang="cs-CZ" dirty="0"/>
          </a:p>
          <a:p>
            <a:pPr marL="457200" indent="-457200">
              <a:buFont typeface="Arial" panose="020B0604020202020204" pitchFamily="34" charset="0"/>
              <a:buChar char="•"/>
            </a:pPr>
            <a:r>
              <a:rPr lang="cs-CZ" sz="2800" dirty="0"/>
              <a:t>So, again, what we want is to identify the number and nature of the factors that produce the observed correlations between the MVs.</a:t>
            </a:r>
          </a:p>
          <a:p>
            <a:pPr marL="457200" indent="-457200">
              <a:buFont typeface="Arial" panose="020B0604020202020204" pitchFamily="34" charset="0"/>
              <a:buChar char="•"/>
            </a:pPr>
            <a:endParaRPr lang="cs-CZ" sz="2800" dirty="0"/>
          </a:p>
          <a:p>
            <a:pPr marL="457200" indent="-457200">
              <a:buFont typeface="Arial" panose="020B0604020202020204" pitchFamily="34" charset="0"/>
              <a:buChar char="•"/>
            </a:pPr>
            <a:r>
              <a:rPr lang="cs-CZ" sz="2800" dirty="0"/>
              <a:t>Interrelationships between all possible MVs in a given domain can be explained by a limited number of factors. The number of factors is considered to be (much) smaller than the number of MVs (if this were not the case, we would gain very little by doing factor analysis)</a:t>
            </a:r>
            <a:endParaRPr lang="en-US" sz="2800" dirty="0"/>
          </a:p>
          <a:p>
            <a:pPr lvl="1"/>
            <a:br>
              <a:rPr lang="en-US" sz="2800" dirty="0">
                <a:sym typeface="Wingdings" panose="05000000000000000000" pitchFamily="2" charset="2"/>
              </a:rPr>
            </a:br>
            <a:r>
              <a:rPr lang="cs-CZ" sz="2800" dirty="0">
                <a:sym typeface="Wingdings" panose="05000000000000000000" pitchFamily="2" charset="2"/>
              </a:rPr>
              <a:t></a:t>
            </a:r>
            <a:r>
              <a:rPr lang="en-US" sz="2800" dirty="0">
                <a:sym typeface="Wingdings" panose="05000000000000000000" pitchFamily="2" charset="2"/>
              </a:rPr>
              <a:t> e.g., it is assumed that a </a:t>
            </a:r>
            <a:r>
              <a:rPr lang="en-US" sz="2800" b="1" dirty="0">
                <a:sym typeface="Wingdings" panose="05000000000000000000" pitchFamily="2" charset="2"/>
              </a:rPr>
              <a:t>limited</a:t>
            </a:r>
            <a:r>
              <a:rPr lang="en-US" sz="2800" dirty="0">
                <a:sym typeface="Wingdings" panose="05000000000000000000" pitchFamily="2" charset="2"/>
              </a:rPr>
              <a:t> number of mental abilities will 	explain relationships between </a:t>
            </a:r>
            <a:r>
              <a:rPr lang="en-US" sz="2800" b="1" dirty="0">
                <a:sym typeface="Wingdings" panose="05000000000000000000" pitchFamily="2" charset="2"/>
              </a:rPr>
              <a:t>all</a:t>
            </a:r>
            <a:r>
              <a:rPr lang="en-US" sz="2800" dirty="0">
                <a:sym typeface="Wingdings" panose="05000000000000000000" pitchFamily="2" charset="2"/>
              </a:rPr>
              <a:t> ability tests</a:t>
            </a:r>
          </a:p>
          <a:p>
            <a:endParaRPr lang="en-US" sz="2800" dirty="0">
              <a:sym typeface="Wingdings" panose="05000000000000000000" pitchFamily="2" charset="2"/>
            </a:endParaRPr>
          </a:p>
          <a:p>
            <a:r>
              <a:rPr lang="en-US" sz="2800" dirty="0">
                <a:sym typeface="Wingdings" panose="05000000000000000000" pitchFamily="2" charset="2"/>
              </a:rPr>
              <a:t>	…no MV single-handedly represents a distinct ability or trait.</a:t>
            </a:r>
            <a:endParaRPr lang="cs-CZ" sz="2800" dirty="0"/>
          </a:p>
          <a:p>
            <a:r>
              <a:rPr lang="cs-CZ" sz="2800" dirty="0"/>
              <a:t> </a:t>
            </a:r>
            <a:endParaRPr lang="en-US" sz="2800" dirty="0"/>
          </a:p>
        </p:txBody>
      </p:sp>
    </p:spTree>
    <p:extLst>
      <p:ext uri="{BB962C8B-B14F-4D97-AF65-F5344CB8AC3E}">
        <p14:creationId xmlns:p14="http://schemas.microsoft.com/office/powerpoint/2010/main" val="4167741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5658" y="408303"/>
            <a:ext cx="10515600" cy="4351338"/>
          </a:xfrm>
        </p:spPr>
        <p:txBody>
          <a:bodyPr>
            <a:normAutofit/>
          </a:bodyPr>
          <a:lstStyle/>
          <a:p>
            <a:pPr marL="0" indent="0">
              <a:buNone/>
            </a:pPr>
            <a:endParaRPr lang="cs-CZ" b="1" dirty="0"/>
          </a:p>
          <a:p>
            <a:pPr marL="457200" lvl="1" indent="0">
              <a:buNone/>
            </a:pPr>
            <a:r>
              <a:rPr lang="cs-CZ" sz="2800" b="1" dirty="0"/>
              <a:t>	</a:t>
            </a:r>
          </a:p>
          <a:p>
            <a:pPr marL="0" indent="0">
              <a:buNone/>
            </a:pPr>
            <a:r>
              <a:rPr lang="cs-CZ" b="1" i="1" dirty="0"/>
              <a:t>		</a:t>
            </a:r>
          </a:p>
        </p:txBody>
      </p:sp>
      <p:sp>
        <p:nvSpPr>
          <p:cNvPr id="10" name="TextBox 9"/>
          <p:cNvSpPr txBox="1"/>
          <p:nvPr/>
        </p:nvSpPr>
        <p:spPr>
          <a:xfrm>
            <a:off x="520504" y="408303"/>
            <a:ext cx="11338561" cy="5970865"/>
          </a:xfrm>
          <a:prstGeom prst="rect">
            <a:avLst/>
          </a:prstGeom>
          <a:noFill/>
        </p:spPr>
        <p:txBody>
          <a:bodyPr wrap="square" rtlCol="0">
            <a:spAutoFit/>
          </a:bodyPr>
          <a:lstStyle/>
          <a:p>
            <a:endParaRPr lang="cs-CZ" dirty="0"/>
          </a:p>
          <a:p>
            <a:pPr marL="457200" indent="-457200">
              <a:buFont typeface="Arial" panose="020B0604020202020204" pitchFamily="34" charset="0"/>
              <a:buChar char="•"/>
            </a:pPr>
            <a:r>
              <a:rPr lang="cs-CZ" sz="2800" dirty="0"/>
              <a:t>Again</a:t>
            </a:r>
            <a:r>
              <a:rPr lang="en-US" sz="2800" dirty="0"/>
              <a:t>, the factors influence the MVs. One of the objectives in FA is to estimate the degree of these influences. We measure these by the means of </a:t>
            </a:r>
            <a:r>
              <a:rPr lang="en-US" sz="2800" b="1" dirty="0"/>
              <a:t>factor loadings</a:t>
            </a:r>
            <a:r>
              <a:rPr lang="en-US" sz="2800" dirty="0"/>
              <a:t>. </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The numerical values of factor loadings indicate the strength of the factor’s influence on the MV (a zero indicates no influence). Factor loadings are equivalent to regression coefficients, standing for the influence of a factor (independent variable) on a MV (dependent variable)</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The pattern o</a:t>
            </a:r>
            <a:r>
              <a:rPr lang="cs-CZ" sz="2800" dirty="0"/>
              <a:t>f</a:t>
            </a:r>
            <a:r>
              <a:rPr lang="en-US" sz="2800" dirty="0"/>
              <a:t> factor loadings helps us determine the nature of a factor</a:t>
            </a:r>
            <a:br>
              <a:rPr lang="en-US" sz="2800" dirty="0"/>
            </a:br>
            <a:r>
              <a:rPr lang="en-US" sz="2800" dirty="0"/>
              <a:t>…in other words, a factor is defined by the subset of MVs that it substantially influences</a:t>
            </a:r>
            <a:endParaRPr lang="cs-CZ" sz="2800" dirty="0"/>
          </a:p>
          <a:p>
            <a:r>
              <a:rPr lang="cs-CZ" sz="2800" dirty="0"/>
              <a:t> </a:t>
            </a:r>
            <a:endParaRPr lang="en-US" sz="2800" dirty="0"/>
          </a:p>
        </p:txBody>
      </p:sp>
    </p:spTree>
    <p:extLst>
      <p:ext uri="{BB962C8B-B14F-4D97-AF65-F5344CB8AC3E}">
        <p14:creationId xmlns:p14="http://schemas.microsoft.com/office/powerpoint/2010/main" val="14582086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5658" y="408303"/>
            <a:ext cx="10515600" cy="4351338"/>
          </a:xfrm>
        </p:spPr>
        <p:txBody>
          <a:bodyPr>
            <a:normAutofit/>
          </a:bodyPr>
          <a:lstStyle/>
          <a:p>
            <a:pPr marL="0" indent="0">
              <a:buNone/>
            </a:pPr>
            <a:endParaRPr lang="cs-CZ" b="1" dirty="0"/>
          </a:p>
          <a:p>
            <a:pPr marL="457200" lvl="1" indent="0">
              <a:buNone/>
            </a:pPr>
            <a:r>
              <a:rPr lang="cs-CZ" sz="2800" b="1" dirty="0"/>
              <a:t>	</a:t>
            </a:r>
          </a:p>
          <a:p>
            <a:pPr marL="0" indent="0">
              <a:buNone/>
            </a:pPr>
            <a:r>
              <a:rPr lang="cs-CZ" b="1" i="1" dirty="0"/>
              <a:t>		</a:t>
            </a:r>
          </a:p>
        </p:txBody>
      </p:sp>
      <p:sp>
        <p:nvSpPr>
          <p:cNvPr id="10" name="TextBox 9"/>
          <p:cNvSpPr txBox="1"/>
          <p:nvPr/>
        </p:nvSpPr>
        <p:spPr>
          <a:xfrm>
            <a:off x="520504" y="408303"/>
            <a:ext cx="11338561" cy="5970865"/>
          </a:xfrm>
          <a:prstGeom prst="rect">
            <a:avLst/>
          </a:prstGeom>
          <a:noFill/>
        </p:spPr>
        <p:txBody>
          <a:bodyPr wrap="square" rtlCol="0">
            <a:spAutoFit/>
          </a:bodyPr>
          <a:lstStyle/>
          <a:p>
            <a:endParaRPr lang="cs-CZ" dirty="0"/>
          </a:p>
          <a:p>
            <a:r>
              <a:rPr lang="cs-CZ" sz="2800" b="1" dirty="0"/>
              <a:t>To recap:</a:t>
            </a:r>
          </a:p>
          <a:p>
            <a:endParaRPr lang="cs-CZ" sz="2800" dirty="0"/>
          </a:p>
          <a:p>
            <a:pPr marL="457200" indent="-457200">
              <a:buFont typeface="Arial" panose="020B0604020202020204" pitchFamily="34" charset="0"/>
              <a:buChar char="•"/>
            </a:pPr>
            <a:r>
              <a:rPr lang="cs-CZ" sz="2800" dirty="0"/>
              <a:t>Correlations between manifest variables exist because the manifest variables are influenced by one or more of the same factors.</a:t>
            </a:r>
            <a:br>
              <a:rPr lang="cs-CZ" sz="2800" dirty="0"/>
            </a:br>
            <a:r>
              <a:rPr lang="cs-CZ" sz="2800" dirty="0"/>
              <a:t>(e.g., text comprehension and verbal fluency are correlated because both are influenced by a common underlying factor of verbal ability) </a:t>
            </a:r>
          </a:p>
          <a:p>
            <a:pPr marL="457200" indent="-457200">
              <a:buFont typeface="Arial" panose="020B0604020202020204" pitchFamily="34" charset="0"/>
              <a:buChar char="•"/>
            </a:pPr>
            <a:endParaRPr lang="cs-CZ" sz="2800" dirty="0"/>
          </a:p>
          <a:p>
            <a:pPr marL="457200" indent="-457200">
              <a:buFont typeface="Arial" panose="020B0604020202020204" pitchFamily="34" charset="0"/>
              <a:buChar char="•"/>
            </a:pPr>
            <a:endParaRPr lang="cs-CZ" sz="2800" dirty="0"/>
          </a:p>
          <a:p>
            <a:pPr marL="457200" indent="-457200">
              <a:buFont typeface="Arial" panose="020B0604020202020204" pitchFamily="34" charset="0"/>
              <a:buChar char="•"/>
            </a:pPr>
            <a:r>
              <a:rPr lang="cs-CZ" sz="2800" dirty="0"/>
              <a:t>Our aim is to determine the number and nature of the underlying factors and their pattern of influence on the manifest variables. </a:t>
            </a:r>
          </a:p>
          <a:p>
            <a:pPr marL="457200" indent="-457200">
              <a:buFont typeface="Arial" panose="020B0604020202020204" pitchFamily="34" charset="0"/>
              <a:buChar char="•"/>
            </a:pPr>
            <a:endParaRPr lang="cs-CZ" sz="2800" dirty="0"/>
          </a:p>
          <a:p>
            <a:pPr marL="457200" indent="-457200">
              <a:buFont typeface="Arial" panose="020B0604020202020204" pitchFamily="34" charset="0"/>
              <a:buChar char="•"/>
            </a:pPr>
            <a:r>
              <a:rPr lang="cs-CZ" sz="2800" dirty="0"/>
              <a:t>We want to obtain a simple explanation of relationships in the data using a small number of factors.  </a:t>
            </a:r>
            <a:endParaRPr lang="en-US" sz="2800" dirty="0"/>
          </a:p>
        </p:txBody>
      </p:sp>
    </p:spTree>
    <p:extLst>
      <p:ext uri="{BB962C8B-B14F-4D97-AF65-F5344CB8AC3E}">
        <p14:creationId xmlns:p14="http://schemas.microsoft.com/office/powerpoint/2010/main" val="2944840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a:t>Example</a:t>
            </a:r>
            <a:endParaRPr lang="en-US" dirty="0"/>
          </a:p>
        </p:txBody>
      </p:sp>
      <p:sp>
        <p:nvSpPr>
          <p:cNvPr id="3" name="Content Placeholder 2"/>
          <p:cNvSpPr>
            <a:spLocks noGrp="1"/>
          </p:cNvSpPr>
          <p:nvPr>
            <p:ph idx="1"/>
          </p:nvPr>
        </p:nvSpPr>
        <p:spPr/>
        <p:txBody>
          <a:bodyPr/>
          <a:lstStyle/>
          <a:p>
            <a:r>
              <a:rPr lang="cs-CZ" dirty="0"/>
              <a:t>Suppose we have scores from a sample of individuals on 4 performance measures: paragraph comprehension, vocabulary, arithmetic skills, and mathematical problem solving. We get the following correlation matrix:</a:t>
            </a:r>
          </a:p>
          <a:p>
            <a:endParaRPr lang="cs-CZ" dirty="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140267471"/>
              </p:ext>
            </p:extLst>
          </p:nvPr>
        </p:nvGraphicFramePr>
        <p:xfrm>
          <a:off x="3124200" y="3769372"/>
          <a:ext cx="5943600" cy="2590800"/>
        </p:xfrm>
        <a:graphic>
          <a:graphicData uri="http://schemas.openxmlformats.org/drawingml/2006/table">
            <a:tbl>
              <a:tblPr firstRow="1" bandRow="1">
                <a:tableStyleId>{5940675A-B579-460E-94D1-54222C63F5DA}</a:tableStyleId>
              </a:tblPr>
              <a:tblGrid>
                <a:gridCol w="1188720">
                  <a:extLst>
                    <a:ext uri="{9D8B030D-6E8A-4147-A177-3AD203B41FA5}">
                      <a16:colId xmlns:a16="http://schemas.microsoft.com/office/drawing/2014/main" val="166158327"/>
                    </a:ext>
                  </a:extLst>
                </a:gridCol>
                <a:gridCol w="1188720">
                  <a:extLst>
                    <a:ext uri="{9D8B030D-6E8A-4147-A177-3AD203B41FA5}">
                      <a16:colId xmlns:a16="http://schemas.microsoft.com/office/drawing/2014/main" val="3101715910"/>
                    </a:ext>
                  </a:extLst>
                </a:gridCol>
                <a:gridCol w="1188720">
                  <a:extLst>
                    <a:ext uri="{9D8B030D-6E8A-4147-A177-3AD203B41FA5}">
                      <a16:colId xmlns:a16="http://schemas.microsoft.com/office/drawing/2014/main" val="3281886007"/>
                    </a:ext>
                  </a:extLst>
                </a:gridCol>
                <a:gridCol w="1188720">
                  <a:extLst>
                    <a:ext uri="{9D8B030D-6E8A-4147-A177-3AD203B41FA5}">
                      <a16:colId xmlns:a16="http://schemas.microsoft.com/office/drawing/2014/main" val="1715621440"/>
                    </a:ext>
                  </a:extLst>
                </a:gridCol>
                <a:gridCol w="1188720">
                  <a:extLst>
                    <a:ext uri="{9D8B030D-6E8A-4147-A177-3AD203B41FA5}">
                      <a16:colId xmlns:a16="http://schemas.microsoft.com/office/drawing/2014/main" val="2992880817"/>
                    </a:ext>
                  </a:extLst>
                </a:gridCol>
              </a:tblGrid>
              <a:tr h="370840">
                <a:tc>
                  <a:txBody>
                    <a:bodyPr/>
                    <a:lstStyle/>
                    <a:p>
                      <a:pPr algn="ctr"/>
                      <a:endParaRPr lang="en-US" sz="2800" dirty="0"/>
                    </a:p>
                  </a:txBody>
                  <a:tcPr/>
                </a:tc>
                <a:tc>
                  <a:txBody>
                    <a:bodyPr/>
                    <a:lstStyle/>
                    <a:p>
                      <a:pPr algn="ctr"/>
                      <a:r>
                        <a:rPr lang="cs-CZ" sz="2800" dirty="0"/>
                        <a:t>PC</a:t>
                      </a:r>
                      <a:endParaRPr lang="en-US" sz="2800" dirty="0"/>
                    </a:p>
                  </a:txBody>
                  <a:tcPr/>
                </a:tc>
                <a:tc>
                  <a:txBody>
                    <a:bodyPr/>
                    <a:lstStyle/>
                    <a:p>
                      <a:pPr algn="ctr"/>
                      <a:r>
                        <a:rPr lang="cs-CZ" sz="2800" dirty="0"/>
                        <a:t>VO</a:t>
                      </a:r>
                      <a:endParaRPr lang="en-US" sz="2800" dirty="0"/>
                    </a:p>
                  </a:txBody>
                  <a:tcPr/>
                </a:tc>
                <a:tc>
                  <a:txBody>
                    <a:bodyPr/>
                    <a:lstStyle/>
                    <a:p>
                      <a:pPr algn="ctr"/>
                      <a:r>
                        <a:rPr lang="cs-CZ" sz="2800" dirty="0"/>
                        <a:t>AR</a:t>
                      </a:r>
                      <a:endParaRPr lang="en-US" sz="2800" dirty="0"/>
                    </a:p>
                  </a:txBody>
                  <a:tcPr/>
                </a:tc>
                <a:tc>
                  <a:txBody>
                    <a:bodyPr/>
                    <a:lstStyle/>
                    <a:p>
                      <a:pPr algn="ctr"/>
                      <a:r>
                        <a:rPr lang="cs-CZ" sz="2800" dirty="0"/>
                        <a:t>MPS</a:t>
                      </a:r>
                      <a:endParaRPr lang="en-US" sz="2800" dirty="0"/>
                    </a:p>
                  </a:txBody>
                  <a:tcPr/>
                </a:tc>
                <a:extLst>
                  <a:ext uri="{0D108BD9-81ED-4DB2-BD59-A6C34878D82A}">
                    <a16:rowId xmlns:a16="http://schemas.microsoft.com/office/drawing/2014/main" val="1745491463"/>
                  </a:ext>
                </a:extLst>
              </a:tr>
              <a:tr h="370840">
                <a:tc>
                  <a:txBody>
                    <a:bodyPr/>
                    <a:lstStyle/>
                    <a:p>
                      <a:pPr algn="ctr"/>
                      <a:r>
                        <a:rPr lang="cs-CZ" sz="2800" dirty="0"/>
                        <a:t>PC</a:t>
                      </a:r>
                      <a:endParaRPr lang="en-US" sz="2800" dirty="0"/>
                    </a:p>
                  </a:txBody>
                  <a:tcPr/>
                </a:tc>
                <a:tc>
                  <a:txBody>
                    <a:bodyPr/>
                    <a:lstStyle/>
                    <a:p>
                      <a:pPr algn="ctr"/>
                      <a:r>
                        <a:rPr lang="cs-CZ" sz="2800" dirty="0"/>
                        <a:t>1</a:t>
                      </a:r>
                      <a:endParaRPr lang="en-US" sz="2800" dirty="0"/>
                    </a:p>
                  </a:txBody>
                  <a:tcPr/>
                </a:tc>
                <a:tc>
                  <a:txBody>
                    <a:bodyPr/>
                    <a:lstStyle/>
                    <a:p>
                      <a:pPr algn="ctr"/>
                      <a:endParaRPr lang="en-US" sz="2800" dirty="0"/>
                    </a:p>
                  </a:txBody>
                  <a:tcPr/>
                </a:tc>
                <a:tc>
                  <a:txBody>
                    <a:bodyPr/>
                    <a:lstStyle/>
                    <a:p>
                      <a:pPr algn="ctr"/>
                      <a:endParaRPr lang="en-US" sz="2800" dirty="0"/>
                    </a:p>
                  </a:txBody>
                  <a:tcPr/>
                </a:tc>
                <a:tc>
                  <a:txBody>
                    <a:bodyPr/>
                    <a:lstStyle/>
                    <a:p>
                      <a:pPr algn="ctr"/>
                      <a:endParaRPr lang="en-US" sz="2800" dirty="0"/>
                    </a:p>
                  </a:txBody>
                  <a:tcPr/>
                </a:tc>
                <a:extLst>
                  <a:ext uri="{0D108BD9-81ED-4DB2-BD59-A6C34878D82A}">
                    <a16:rowId xmlns:a16="http://schemas.microsoft.com/office/drawing/2014/main" val="3288439364"/>
                  </a:ext>
                </a:extLst>
              </a:tr>
              <a:tr h="370840">
                <a:tc>
                  <a:txBody>
                    <a:bodyPr/>
                    <a:lstStyle/>
                    <a:p>
                      <a:pPr algn="ctr"/>
                      <a:r>
                        <a:rPr lang="cs-CZ" sz="2800" dirty="0"/>
                        <a:t>VO</a:t>
                      </a:r>
                      <a:endParaRPr lang="en-US" sz="2800" dirty="0"/>
                    </a:p>
                  </a:txBody>
                  <a:tcPr/>
                </a:tc>
                <a:tc>
                  <a:txBody>
                    <a:bodyPr/>
                    <a:lstStyle/>
                    <a:p>
                      <a:pPr algn="ctr"/>
                      <a:r>
                        <a:rPr lang="cs-CZ" sz="2800" dirty="0"/>
                        <a:t>.49</a:t>
                      </a:r>
                      <a:endParaRPr lang="en-US" sz="2800" dirty="0"/>
                    </a:p>
                  </a:txBody>
                  <a:tcPr/>
                </a:tc>
                <a:tc>
                  <a:txBody>
                    <a:bodyPr/>
                    <a:lstStyle/>
                    <a:p>
                      <a:pPr algn="ctr"/>
                      <a:r>
                        <a:rPr lang="cs-CZ" sz="2800" dirty="0"/>
                        <a:t>1</a:t>
                      </a:r>
                      <a:endParaRPr lang="en-US" sz="2800" dirty="0"/>
                    </a:p>
                  </a:txBody>
                  <a:tcPr/>
                </a:tc>
                <a:tc>
                  <a:txBody>
                    <a:bodyPr/>
                    <a:lstStyle/>
                    <a:p>
                      <a:pPr algn="ctr"/>
                      <a:endParaRPr lang="en-US" sz="2800" dirty="0"/>
                    </a:p>
                  </a:txBody>
                  <a:tcPr/>
                </a:tc>
                <a:tc>
                  <a:txBody>
                    <a:bodyPr/>
                    <a:lstStyle/>
                    <a:p>
                      <a:pPr algn="ctr"/>
                      <a:endParaRPr lang="en-US" sz="2800"/>
                    </a:p>
                  </a:txBody>
                  <a:tcPr/>
                </a:tc>
                <a:extLst>
                  <a:ext uri="{0D108BD9-81ED-4DB2-BD59-A6C34878D82A}">
                    <a16:rowId xmlns:a16="http://schemas.microsoft.com/office/drawing/2014/main" val="309642487"/>
                  </a:ext>
                </a:extLst>
              </a:tr>
              <a:tr h="370840">
                <a:tc>
                  <a:txBody>
                    <a:bodyPr/>
                    <a:lstStyle/>
                    <a:p>
                      <a:pPr algn="ctr"/>
                      <a:r>
                        <a:rPr lang="cs-CZ" sz="2800" dirty="0"/>
                        <a:t>AR</a:t>
                      </a:r>
                      <a:endParaRPr lang="en-US" sz="2800" dirty="0"/>
                    </a:p>
                  </a:txBody>
                  <a:tcPr/>
                </a:tc>
                <a:tc>
                  <a:txBody>
                    <a:bodyPr/>
                    <a:lstStyle/>
                    <a:p>
                      <a:pPr algn="ctr"/>
                      <a:r>
                        <a:rPr lang="cs-CZ" sz="2800" dirty="0"/>
                        <a:t>.14</a:t>
                      </a:r>
                      <a:endParaRPr lang="en-US" sz="2800" dirty="0"/>
                    </a:p>
                  </a:txBody>
                  <a:tcPr/>
                </a:tc>
                <a:tc>
                  <a:txBody>
                    <a:bodyPr/>
                    <a:lstStyle/>
                    <a:p>
                      <a:pPr algn="ctr"/>
                      <a:r>
                        <a:rPr lang="cs-CZ" sz="2800" dirty="0"/>
                        <a:t>.07</a:t>
                      </a:r>
                      <a:endParaRPr lang="en-US" sz="2800" dirty="0"/>
                    </a:p>
                  </a:txBody>
                  <a:tcPr/>
                </a:tc>
                <a:tc>
                  <a:txBody>
                    <a:bodyPr/>
                    <a:lstStyle/>
                    <a:p>
                      <a:pPr algn="ctr"/>
                      <a:r>
                        <a:rPr lang="cs-CZ" sz="2800" dirty="0"/>
                        <a:t>1</a:t>
                      </a:r>
                      <a:endParaRPr lang="en-US" sz="2800" dirty="0"/>
                    </a:p>
                  </a:txBody>
                  <a:tcPr/>
                </a:tc>
                <a:tc>
                  <a:txBody>
                    <a:bodyPr/>
                    <a:lstStyle/>
                    <a:p>
                      <a:pPr algn="ctr"/>
                      <a:endParaRPr lang="en-US" sz="2800" dirty="0"/>
                    </a:p>
                  </a:txBody>
                  <a:tcPr/>
                </a:tc>
                <a:extLst>
                  <a:ext uri="{0D108BD9-81ED-4DB2-BD59-A6C34878D82A}">
                    <a16:rowId xmlns:a16="http://schemas.microsoft.com/office/drawing/2014/main" val="446180388"/>
                  </a:ext>
                </a:extLst>
              </a:tr>
              <a:tr h="370840">
                <a:tc>
                  <a:txBody>
                    <a:bodyPr/>
                    <a:lstStyle/>
                    <a:p>
                      <a:pPr algn="ctr"/>
                      <a:r>
                        <a:rPr lang="cs-CZ" sz="2800" dirty="0"/>
                        <a:t>MPS</a:t>
                      </a:r>
                      <a:endParaRPr lang="en-US" sz="2800" dirty="0"/>
                    </a:p>
                  </a:txBody>
                  <a:tcPr/>
                </a:tc>
                <a:tc>
                  <a:txBody>
                    <a:bodyPr/>
                    <a:lstStyle/>
                    <a:p>
                      <a:pPr algn="ctr"/>
                      <a:r>
                        <a:rPr lang="cs-CZ" sz="2800" dirty="0"/>
                        <a:t>.48</a:t>
                      </a:r>
                      <a:endParaRPr lang="en-US" sz="2800" dirty="0"/>
                    </a:p>
                  </a:txBody>
                  <a:tcPr/>
                </a:tc>
                <a:tc>
                  <a:txBody>
                    <a:bodyPr/>
                    <a:lstStyle/>
                    <a:p>
                      <a:pPr algn="ctr"/>
                      <a:r>
                        <a:rPr lang="cs-CZ" sz="2800" dirty="0"/>
                        <a:t>.42</a:t>
                      </a:r>
                      <a:endParaRPr lang="en-US" sz="2800" dirty="0"/>
                    </a:p>
                  </a:txBody>
                  <a:tcPr/>
                </a:tc>
                <a:tc>
                  <a:txBody>
                    <a:bodyPr/>
                    <a:lstStyle/>
                    <a:p>
                      <a:pPr algn="ctr"/>
                      <a:r>
                        <a:rPr lang="cs-CZ" sz="2800" dirty="0"/>
                        <a:t>.48</a:t>
                      </a:r>
                      <a:endParaRPr lang="en-US" sz="2800" dirty="0"/>
                    </a:p>
                  </a:txBody>
                  <a:tcPr/>
                </a:tc>
                <a:tc>
                  <a:txBody>
                    <a:bodyPr/>
                    <a:lstStyle/>
                    <a:p>
                      <a:pPr algn="ctr"/>
                      <a:r>
                        <a:rPr lang="cs-CZ" sz="2800" dirty="0"/>
                        <a:t>1</a:t>
                      </a:r>
                      <a:endParaRPr lang="en-US" sz="2800" dirty="0"/>
                    </a:p>
                  </a:txBody>
                  <a:tcPr/>
                </a:tc>
                <a:extLst>
                  <a:ext uri="{0D108BD9-81ED-4DB2-BD59-A6C34878D82A}">
                    <a16:rowId xmlns:a16="http://schemas.microsoft.com/office/drawing/2014/main" val="3689013070"/>
                  </a:ext>
                </a:extLst>
              </a:tr>
            </a:tbl>
          </a:graphicData>
        </a:graphic>
      </p:graphicFrame>
    </p:spTree>
    <p:extLst>
      <p:ext uri="{BB962C8B-B14F-4D97-AF65-F5344CB8AC3E}">
        <p14:creationId xmlns:p14="http://schemas.microsoft.com/office/powerpoint/2010/main" val="39966124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a:t>Example</a:t>
            </a:r>
            <a:endParaRPr lang="en-US" dirty="0"/>
          </a:p>
        </p:txBody>
      </p:sp>
      <p:sp>
        <p:nvSpPr>
          <p:cNvPr id="3" name="Content Placeholder 2"/>
          <p:cNvSpPr>
            <a:spLocks noGrp="1"/>
          </p:cNvSpPr>
          <p:nvPr>
            <p:ph idx="1"/>
          </p:nvPr>
        </p:nvSpPr>
        <p:spPr/>
        <p:txBody>
          <a:bodyPr/>
          <a:lstStyle/>
          <a:p>
            <a:r>
              <a:rPr lang="cs-CZ" dirty="0"/>
              <a:t>We would like to identify the underlying factors to explain the correlations. Thus, we employ factor analysis methods and obtain a factor loading matrix:</a:t>
            </a:r>
          </a:p>
          <a:p>
            <a:endParaRPr lang="cs-CZ" dirty="0"/>
          </a:p>
          <a:p>
            <a:pPr marL="0" indent="0">
              <a:buNone/>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379363869"/>
              </p:ext>
            </p:extLst>
          </p:nvPr>
        </p:nvGraphicFramePr>
        <p:xfrm>
          <a:off x="3992880" y="3586163"/>
          <a:ext cx="4206240" cy="2590800"/>
        </p:xfrm>
        <a:graphic>
          <a:graphicData uri="http://schemas.openxmlformats.org/drawingml/2006/table">
            <a:tbl>
              <a:tblPr firstRow="1" bandRow="1">
                <a:tableStyleId>{5940675A-B579-460E-94D1-54222C63F5DA}</a:tableStyleId>
              </a:tblPr>
              <a:tblGrid>
                <a:gridCol w="1402080">
                  <a:extLst>
                    <a:ext uri="{9D8B030D-6E8A-4147-A177-3AD203B41FA5}">
                      <a16:colId xmlns:a16="http://schemas.microsoft.com/office/drawing/2014/main" val="2530506571"/>
                    </a:ext>
                  </a:extLst>
                </a:gridCol>
                <a:gridCol w="1402080">
                  <a:extLst>
                    <a:ext uri="{9D8B030D-6E8A-4147-A177-3AD203B41FA5}">
                      <a16:colId xmlns:a16="http://schemas.microsoft.com/office/drawing/2014/main" val="1772781971"/>
                    </a:ext>
                  </a:extLst>
                </a:gridCol>
                <a:gridCol w="1402080">
                  <a:extLst>
                    <a:ext uri="{9D8B030D-6E8A-4147-A177-3AD203B41FA5}">
                      <a16:colId xmlns:a16="http://schemas.microsoft.com/office/drawing/2014/main" val="1086109353"/>
                    </a:ext>
                  </a:extLst>
                </a:gridCol>
              </a:tblGrid>
              <a:tr h="370840">
                <a:tc>
                  <a:txBody>
                    <a:bodyPr/>
                    <a:lstStyle/>
                    <a:p>
                      <a:pPr algn="ctr"/>
                      <a:endParaRPr lang="en-US" sz="2800" dirty="0"/>
                    </a:p>
                  </a:txBody>
                  <a:tcPr/>
                </a:tc>
                <a:tc>
                  <a:txBody>
                    <a:bodyPr/>
                    <a:lstStyle/>
                    <a:p>
                      <a:pPr algn="ctr"/>
                      <a:r>
                        <a:rPr lang="cs-CZ" sz="2800" dirty="0"/>
                        <a:t>Factor 1</a:t>
                      </a:r>
                      <a:endParaRPr lang="en-US" sz="2800" dirty="0"/>
                    </a:p>
                  </a:txBody>
                  <a:tcPr/>
                </a:tc>
                <a:tc>
                  <a:txBody>
                    <a:bodyPr/>
                    <a:lstStyle/>
                    <a:p>
                      <a:pPr algn="ctr"/>
                      <a:r>
                        <a:rPr lang="cs-CZ" sz="2800" dirty="0"/>
                        <a:t>Factor</a:t>
                      </a:r>
                      <a:r>
                        <a:rPr lang="cs-CZ" sz="2800" baseline="0" dirty="0"/>
                        <a:t> 2</a:t>
                      </a:r>
                      <a:endParaRPr lang="en-US" sz="2800" dirty="0"/>
                    </a:p>
                  </a:txBody>
                  <a:tcPr/>
                </a:tc>
                <a:extLst>
                  <a:ext uri="{0D108BD9-81ED-4DB2-BD59-A6C34878D82A}">
                    <a16:rowId xmlns:a16="http://schemas.microsoft.com/office/drawing/2014/main" val="1259992246"/>
                  </a:ext>
                </a:extLst>
              </a:tr>
              <a:tr h="370840">
                <a:tc>
                  <a:txBody>
                    <a:bodyPr/>
                    <a:lstStyle/>
                    <a:p>
                      <a:pPr algn="ctr"/>
                      <a:r>
                        <a:rPr lang="cs-CZ" sz="2800" dirty="0"/>
                        <a:t>PC</a:t>
                      </a:r>
                      <a:endParaRPr lang="en-US" sz="2800" dirty="0"/>
                    </a:p>
                  </a:txBody>
                  <a:tcPr/>
                </a:tc>
                <a:tc>
                  <a:txBody>
                    <a:bodyPr/>
                    <a:lstStyle/>
                    <a:p>
                      <a:pPr algn="ctr"/>
                      <a:r>
                        <a:rPr lang="cs-CZ" sz="2800" dirty="0"/>
                        <a:t>.70</a:t>
                      </a:r>
                      <a:endParaRPr lang="en-US" sz="2800" dirty="0"/>
                    </a:p>
                  </a:txBody>
                  <a:tcPr/>
                </a:tc>
                <a:tc>
                  <a:txBody>
                    <a:bodyPr/>
                    <a:lstStyle/>
                    <a:p>
                      <a:pPr algn="ctr"/>
                      <a:r>
                        <a:rPr lang="cs-CZ" sz="2800" dirty="0"/>
                        <a:t>.10</a:t>
                      </a:r>
                      <a:endParaRPr lang="en-US" sz="2800" dirty="0"/>
                    </a:p>
                  </a:txBody>
                  <a:tcPr/>
                </a:tc>
                <a:extLst>
                  <a:ext uri="{0D108BD9-81ED-4DB2-BD59-A6C34878D82A}">
                    <a16:rowId xmlns:a16="http://schemas.microsoft.com/office/drawing/2014/main" val="4018150810"/>
                  </a:ext>
                </a:extLst>
              </a:tr>
              <a:tr h="370840">
                <a:tc>
                  <a:txBody>
                    <a:bodyPr/>
                    <a:lstStyle/>
                    <a:p>
                      <a:pPr algn="ctr"/>
                      <a:r>
                        <a:rPr lang="cs-CZ" sz="2800" dirty="0"/>
                        <a:t>VO</a:t>
                      </a:r>
                      <a:endParaRPr lang="en-US" sz="2800" dirty="0"/>
                    </a:p>
                  </a:txBody>
                  <a:tcPr/>
                </a:tc>
                <a:tc>
                  <a:txBody>
                    <a:bodyPr/>
                    <a:lstStyle/>
                    <a:p>
                      <a:pPr algn="ctr"/>
                      <a:r>
                        <a:rPr lang="cs-CZ" sz="2800" dirty="0"/>
                        <a:t>.70</a:t>
                      </a:r>
                      <a:endParaRPr lang="en-US" sz="2800" dirty="0"/>
                    </a:p>
                  </a:txBody>
                  <a:tcPr/>
                </a:tc>
                <a:tc>
                  <a:txBody>
                    <a:bodyPr/>
                    <a:lstStyle/>
                    <a:p>
                      <a:pPr algn="ctr"/>
                      <a:r>
                        <a:rPr lang="cs-CZ" sz="2800" dirty="0"/>
                        <a:t>.00</a:t>
                      </a:r>
                      <a:endParaRPr lang="en-US" sz="2800" dirty="0"/>
                    </a:p>
                  </a:txBody>
                  <a:tcPr/>
                </a:tc>
                <a:extLst>
                  <a:ext uri="{0D108BD9-81ED-4DB2-BD59-A6C34878D82A}">
                    <a16:rowId xmlns:a16="http://schemas.microsoft.com/office/drawing/2014/main" val="3448557123"/>
                  </a:ext>
                </a:extLst>
              </a:tr>
              <a:tr h="370840">
                <a:tc>
                  <a:txBody>
                    <a:bodyPr/>
                    <a:lstStyle/>
                    <a:p>
                      <a:pPr algn="ctr"/>
                      <a:r>
                        <a:rPr lang="cs-CZ" sz="2800" dirty="0"/>
                        <a:t>AR</a:t>
                      </a:r>
                      <a:endParaRPr lang="en-US" sz="2800" dirty="0"/>
                    </a:p>
                  </a:txBody>
                  <a:tcPr/>
                </a:tc>
                <a:tc>
                  <a:txBody>
                    <a:bodyPr/>
                    <a:lstStyle/>
                    <a:p>
                      <a:pPr algn="ctr"/>
                      <a:r>
                        <a:rPr lang="cs-CZ" sz="2800" dirty="0"/>
                        <a:t>.10</a:t>
                      </a:r>
                      <a:endParaRPr lang="en-US" sz="2800" dirty="0"/>
                    </a:p>
                  </a:txBody>
                  <a:tcPr/>
                </a:tc>
                <a:tc>
                  <a:txBody>
                    <a:bodyPr/>
                    <a:lstStyle/>
                    <a:p>
                      <a:pPr algn="ctr"/>
                      <a:r>
                        <a:rPr lang="cs-CZ" sz="2800" dirty="0"/>
                        <a:t>.70</a:t>
                      </a:r>
                      <a:endParaRPr lang="en-US" sz="2800" dirty="0"/>
                    </a:p>
                  </a:txBody>
                  <a:tcPr/>
                </a:tc>
                <a:extLst>
                  <a:ext uri="{0D108BD9-81ED-4DB2-BD59-A6C34878D82A}">
                    <a16:rowId xmlns:a16="http://schemas.microsoft.com/office/drawing/2014/main" val="2072476294"/>
                  </a:ext>
                </a:extLst>
              </a:tr>
              <a:tr h="370840">
                <a:tc>
                  <a:txBody>
                    <a:bodyPr/>
                    <a:lstStyle/>
                    <a:p>
                      <a:pPr algn="ctr"/>
                      <a:r>
                        <a:rPr lang="cs-CZ" sz="2800" dirty="0"/>
                        <a:t>MPS</a:t>
                      </a:r>
                      <a:endParaRPr lang="en-US" sz="2800" dirty="0"/>
                    </a:p>
                  </a:txBody>
                  <a:tcPr/>
                </a:tc>
                <a:tc>
                  <a:txBody>
                    <a:bodyPr/>
                    <a:lstStyle/>
                    <a:p>
                      <a:pPr algn="ctr"/>
                      <a:r>
                        <a:rPr lang="cs-CZ" sz="2800" dirty="0"/>
                        <a:t>.60</a:t>
                      </a:r>
                      <a:endParaRPr lang="en-US" sz="2800" dirty="0"/>
                    </a:p>
                  </a:txBody>
                  <a:tcPr/>
                </a:tc>
                <a:tc>
                  <a:txBody>
                    <a:bodyPr/>
                    <a:lstStyle/>
                    <a:p>
                      <a:pPr algn="ctr"/>
                      <a:r>
                        <a:rPr lang="cs-CZ" sz="2800" dirty="0"/>
                        <a:t>.60</a:t>
                      </a:r>
                      <a:endParaRPr lang="en-US" sz="2800" dirty="0"/>
                    </a:p>
                  </a:txBody>
                  <a:tcPr/>
                </a:tc>
                <a:extLst>
                  <a:ext uri="{0D108BD9-81ED-4DB2-BD59-A6C34878D82A}">
                    <a16:rowId xmlns:a16="http://schemas.microsoft.com/office/drawing/2014/main" val="653252879"/>
                  </a:ext>
                </a:extLst>
              </a:tr>
            </a:tbl>
          </a:graphicData>
        </a:graphic>
      </p:graphicFrame>
    </p:spTree>
    <p:extLst>
      <p:ext uri="{BB962C8B-B14F-4D97-AF65-F5344CB8AC3E}">
        <p14:creationId xmlns:p14="http://schemas.microsoft.com/office/powerpoint/2010/main" val="17313774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a:t>Example</a:t>
            </a:r>
            <a:endParaRPr lang="en-US" dirty="0"/>
          </a:p>
        </p:txBody>
      </p:sp>
      <p:sp>
        <p:nvSpPr>
          <p:cNvPr id="3" name="Content Placeholder 2"/>
          <p:cNvSpPr>
            <a:spLocks noGrp="1"/>
          </p:cNvSpPr>
          <p:nvPr>
            <p:ph idx="1"/>
          </p:nvPr>
        </p:nvSpPr>
        <p:spPr/>
        <p:txBody>
          <a:bodyPr/>
          <a:lstStyle/>
          <a:p>
            <a:pPr marL="0" indent="0">
              <a:buNone/>
            </a:pPr>
            <a:endParaRPr lang="cs-CZ" dirty="0"/>
          </a:p>
          <a:p>
            <a:pPr marL="0" indent="0">
              <a:buNone/>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588815520"/>
              </p:ext>
            </p:extLst>
          </p:nvPr>
        </p:nvGraphicFramePr>
        <p:xfrm>
          <a:off x="1193409" y="1690688"/>
          <a:ext cx="4206240" cy="2590800"/>
        </p:xfrm>
        <a:graphic>
          <a:graphicData uri="http://schemas.openxmlformats.org/drawingml/2006/table">
            <a:tbl>
              <a:tblPr firstRow="1" bandRow="1">
                <a:tableStyleId>{5940675A-B579-460E-94D1-54222C63F5DA}</a:tableStyleId>
              </a:tblPr>
              <a:tblGrid>
                <a:gridCol w="1402080">
                  <a:extLst>
                    <a:ext uri="{9D8B030D-6E8A-4147-A177-3AD203B41FA5}">
                      <a16:colId xmlns:a16="http://schemas.microsoft.com/office/drawing/2014/main" val="2530506571"/>
                    </a:ext>
                  </a:extLst>
                </a:gridCol>
                <a:gridCol w="1402080">
                  <a:extLst>
                    <a:ext uri="{9D8B030D-6E8A-4147-A177-3AD203B41FA5}">
                      <a16:colId xmlns:a16="http://schemas.microsoft.com/office/drawing/2014/main" val="1772781971"/>
                    </a:ext>
                  </a:extLst>
                </a:gridCol>
                <a:gridCol w="1402080">
                  <a:extLst>
                    <a:ext uri="{9D8B030D-6E8A-4147-A177-3AD203B41FA5}">
                      <a16:colId xmlns:a16="http://schemas.microsoft.com/office/drawing/2014/main" val="1086109353"/>
                    </a:ext>
                  </a:extLst>
                </a:gridCol>
              </a:tblGrid>
              <a:tr h="370840">
                <a:tc>
                  <a:txBody>
                    <a:bodyPr/>
                    <a:lstStyle/>
                    <a:p>
                      <a:pPr algn="ctr"/>
                      <a:endParaRPr lang="en-US" sz="2800" dirty="0"/>
                    </a:p>
                  </a:txBody>
                  <a:tcPr/>
                </a:tc>
                <a:tc>
                  <a:txBody>
                    <a:bodyPr/>
                    <a:lstStyle/>
                    <a:p>
                      <a:pPr algn="ctr"/>
                      <a:r>
                        <a:rPr lang="cs-CZ" sz="2800" dirty="0"/>
                        <a:t>Factor 1</a:t>
                      </a:r>
                      <a:endParaRPr lang="en-US" sz="2800" dirty="0"/>
                    </a:p>
                  </a:txBody>
                  <a:tcPr/>
                </a:tc>
                <a:tc>
                  <a:txBody>
                    <a:bodyPr/>
                    <a:lstStyle/>
                    <a:p>
                      <a:pPr algn="ctr"/>
                      <a:r>
                        <a:rPr lang="cs-CZ" sz="2800" dirty="0"/>
                        <a:t>Factor</a:t>
                      </a:r>
                      <a:r>
                        <a:rPr lang="cs-CZ" sz="2800" baseline="0" dirty="0"/>
                        <a:t> 2</a:t>
                      </a:r>
                      <a:endParaRPr lang="en-US" sz="2800" dirty="0"/>
                    </a:p>
                  </a:txBody>
                  <a:tcPr/>
                </a:tc>
                <a:extLst>
                  <a:ext uri="{0D108BD9-81ED-4DB2-BD59-A6C34878D82A}">
                    <a16:rowId xmlns:a16="http://schemas.microsoft.com/office/drawing/2014/main" val="1259992246"/>
                  </a:ext>
                </a:extLst>
              </a:tr>
              <a:tr h="370840">
                <a:tc>
                  <a:txBody>
                    <a:bodyPr/>
                    <a:lstStyle/>
                    <a:p>
                      <a:pPr algn="ctr"/>
                      <a:r>
                        <a:rPr lang="cs-CZ" sz="2800" dirty="0"/>
                        <a:t>PC</a:t>
                      </a:r>
                      <a:endParaRPr lang="en-US" sz="2800" dirty="0"/>
                    </a:p>
                  </a:txBody>
                  <a:tcPr/>
                </a:tc>
                <a:tc>
                  <a:txBody>
                    <a:bodyPr/>
                    <a:lstStyle/>
                    <a:p>
                      <a:pPr algn="ctr"/>
                      <a:r>
                        <a:rPr lang="cs-CZ" sz="2800" dirty="0"/>
                        <a:t>.70</a:t>
                      </a:r>
                      <a:endParaRPr lang="en-US" sz="2800" dirty="0"/>
                    </a:p>
                  </a:txBody>
                  <a:tcPr/>
                </a:tc>
                <a:tc>
                  <a:txBody>
                    <a:bodyPr/>
                    <a:lstStyle/>
                    <a:p>
                      <a:pPr algn="ctr"/>
                      <a:r>
                        <a:rPr lang="cs-CZ" sz="2800" dirty="0"/>
                        <a:t>.10</a:t>
                      </a:r>
                      <a:endParaRPr lang="en-US" sz="2800" dirty="0"/>
                    </a:p>
                  </a:txBody>
                  <a:tcPr/>
                </a:tc>
                <a:extLst>
                  <a:ext uri="{0D108BD9-81ED-4DB2-BD59-A6C34878D82A}">
                    <a16:rowId xmlns:a16="http://schemas.microsoft.com/office/drawing/2014/main" val="4018150810"/>
                  </a:ext>
                </a:extLst>
              </a:tr>
              <a:tr h="370840">
                <a:tc>
                  <a:txBody>
                    <a:bodyPr/>
                    <a:lstStyle/>
                    <a:p>
                      <a:pPr algn="ctr"/>
                      <a:r>
                        <a:rPr lang="cs-CZ" sz="2800" dirty="0"/>
                        <a:t>VO</a:t>
                      </a:r>
                      <a:endParaRPr lang="en-US" sz="2800" dirty="0"/>
                    </a:p>
                  </a:txBody>
                  <a:tcPr/>
                </a:tc>
                <a:tc>
                  <a:txBody>
                    <a:bodyPr/>
                    <a:lstStyle/>
                    <a:p>
                      <a:pPr algn="ctr"/>
                      <a:r>
                        <a:rPr lang="cs-CZ" sz="2800" dirty="0"/>
                        <a:t>.70</a:t>
                      </a:r>
                      <a:endParaRPr lang="en-US" sz="2800" dirty="0"/>
                    </a:p>
                  </a:txBody>
                  <a:tcPr/>
                </a:tc>
                <a:tc>
                  <a:txBody>
                    <a:bodyPr/>
                    <a:lstStyle/>
                    <a:p>
                      <a:pPr algn="ctr"/>
                      <a:r>
                        <a:rPr lang="cs-CZ" sz="2800" dirty="0"/>
                        <a:t>.00</a:t>
                      </a:r>
                      <a:endParaRPr lang="en-US" sz="2800" dirty="0"/>
                    </a:p>
                  </a:txBody>
                  <a:tcPr/>
                </a:tc>
                <a:extLst>
                  <a:ext uri="{0D108BD9-81ED-4DB2-BD59-A6C34878D82A}">
                    <a16:rowId xmlns:a16="http://schemas.microsoft.com/office/drawing/2014/main" val="3448557123"/>
                  </a:ext>
                </a:extLst>
              </a:tr>
              <a:tr h="370840">
                <a:tc>
                  <a:txBody>
                    <a:bodyPr/>
                    <a:lstStyle/>
                    <a:p>
                      <a:pPr algn="ctr"/>
                      <a:r>
                        <a:rPr lang="cs-CZ" sz="2800" dirty="0"/>
                        <a:t>AR</a:t>
                      </a:r>
                      <a:endParaRPr lang="en-US" sz="2800" dirty="0"/>
                    </a:p>
                  </a:txBody>
                  <a:tcPr/>
                </a:tc>
                <a:tc>
                  <a:txBody>
                    <a:bodyPr/>
                    <a:lstStyle/>
                    <a:p>
                      <a:pPr algn="ctr"/>
                      <a:r>
                        <a:rPr lang="cs-CZ" sz="2800" dirty="0"/>
                        <a:t>.10</a:t>
                      </a:r>
                      <a:endParaRPr lang="en-US" sz="2800" dirty="0"/>
                    </a:p>
                  </a:txBody>
                  <a:tcPr/>
                </a:tc>
                <a:tc>
                  <a:txBody>
                    <a:bodyPr/>
                    <a:lstStyle/>
                    <a:p>
                      <a:pPr algn="ctr"/>
                      <a:r>
                        <a:rPr lang="cs-CZ" sz="2800" dirty="0"/>
                        <a:t>.70</a:t>
                      </a:r>
                      <a:endParaRPr lang="en-US" sz="2800" dirty="0"/>
                    </a:p>
                  </a:txBody>
                  <a:tcPr/>
                </a:tc>
                <a:extLst>
                  <a:ext uri="{0D108BD9-81ED-4DB2-BD59-A6C34878D82A}">
                    <a16:rowId xmlns:a16="http://schemas.microsoft.com/office/drawing/2014/main" val="2072476294"/>
                  </a:ext>
                </a:extLst>
              </a:tr>
              <a:tr h="370840">
                <a:tc>
                  <a:txBody>
                    <a:bodyPr/>
                    <a:lstStyle/>
                    <a:p>
                      <a:pPr algn="ctr"/>
                      <a:r>
                        <a:rPr lang="cs-CZ" sz="2800" dirty="0"/>
                        <a:t>MPS</a:t>
                      </a:r>
                      <a:endParaRPr lang="en-US" sz="2800" dirty="0"/>
                    </a:p>
                  </a:txBody>
                  <a:tcPr/>
                </a:tc>
                <a:tc>
                  <a:txBody>
                    <a:bodyPr/>
                    <a:lstStyle/>
                    <a:p>
                      <a:pPr algn="ctr"/>
                      <a:r>
                        <a:rPr lang="cs-CZ" sz="2800" dirty="0"/>
                        <a:t>.60</a:t>
                      </a:r>
                      <a:endParaRPr lang="en-US" sz="2800" dirty="0"/>
                    </a:p>
                  </a:txBody>
                  <a:tcPr/>
                </a:tc>
                <a:tc>
                  <a:txBody>
                    <a:bodyPr/>
                    <a:lstStyle/>
                    <a:p>
                      <a:pPr algn="ctr"/>
                      <a:r>
                        <a:rPr lang="cs-CZ" sz="2800" dirty="0"/>
                        <a:t>.60</a:t>
                      </a:r>
                      <a:endParaRPr lang="en-US" sz="2800" dirty="0"/>
                    </a:p>
                  </a:txBody>
                  <a:tcPr/>
                </a:tc>
                <a:extLst>
                  <a:ext uri="{0D108BD9-81ED-4DB2-BD59-A6C34878D82A}">
                    <a16:rowId xmlns:a16="http://schemas.microsoft.com/office/drawing/2014/main" val="653252879"/>
                  </a:ext>
                </a:extLst>
              </a:tr>
            </a:tbl>
          </a:graphicData>
        </a:graphic>
      </p:graphicFrame>
      <p:sp>
        <p:nvSpPr>
          <p:cNvPr id="4" name="TextBox 3"/>
          <p:cNvSpPr txBox="1"/>
          <p:nvPr/>
        </p:nvSpPr>
        <p:spPr>
          <a:xfrm>
            <a:off x="675249" y="4543865"/>
            <a:ext cx="10678551" cy="954107"/>
          </a:xfrm>
          <a:prstGeom prst="rect">
            <a:avLst/>
          </a:prstGeom>
          <a:noFill/>
        </p:spPr>
        <p:txBody>
          <a:bodyPr wrap="square" rtlCol="0">
            <a:spAutoFit/>
          </a:bodyPr>
          <a:lstStyle/>
          <a:p>
            <a:pPr marL="457200" indent="-457200">
              <a:buFont typeface="Arial" panose="020B0604020202020204" pitchFamily="34" charset="0"/>
              <a:buChar char="•"/>
            </a:pPr>
            <a:r>
              <a:rPr lang="cs-CZ" sz="2800" dirty="0"/>
              <a:t>Elements in the matrix represent the linear influence of each factor on each measure. </a:t>
            </a:r>
            <a:endParaRPr lang="en-US" sz="2800" dirty="0"/>
          </a:p>
        </p:txBody>
      </p:sp>
    </p:spTree>
    <p:extLst>
      <p:ext uri="{BB962C8B-B14F-4D97-AF65-F5344CB8AC3E}">
        <p14:creationId xmlns:p14="http://schemas.microsoft.com/office/powerpoint/2010/main" val="12027427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33046"/>
            <a:ext cx="10515600" cy="5543917"/>
          </a:xfrm>
        </p:spPr>
        <p:txBody>
          <a:bodyPr/>
          <a:lstStyle/>
          <a:p>
            <a:r>
              <a:rPr lang="cs-CZ" dirty="0"/>
              <a:t>In this course, we will study methods that will allow us to obtain such interpretable factor loading matrices. </a:t>
            </a:r>
          </a:p>
          <a:p>
            <a:endParaRPr lang="cs-CZ" dirty="0"/>
          </a:p>
          <a:p>
            <a:r>
              <a:rPr lang="cs-CZ" dirty="0"/>
              <a:t>Keep in mind that we are using a model – a one which represents some hypothesized structure of observed data. Any mathematical model is – at least to some extent – wrong and does not perfectly correspond to reality. </a:t>
            </a:r>
          </a:p>
          <a:p>
            <a:r>
              <a:rPr lang="cs-CZ" dirty="0"/>
              <a:t>A model that makes sense conceptually but does not fit reasonably well is useless.</a:t>
            </a:r>
          </a:p>
          <a:p>
            <a:r>
              <a:rPr lang="cs-CZ" dirty="0"/>
              <a:t>A model that fits great but does not make sense is useless as well.  </a:t>
            </a:r>
          </a:p>
          <a:p>
            <a:endParaRPr lang="cs-CZ" dirty="0"/>
          </a:p>
          <a:p>
            <a:r>
              <a:rPr lang="cs-CZ" dirty="0"/>
              <a:t>A factor analysis is not applicable to just any data. </a:t>
            </a:r>
            <a:endParaRPr lang="en-US" dirty="0"/>
          </a:p>
        </p:txBody>
      </p:sp>
    </p:spTree>
    <p:extLst>
      <p:ext uri="{BB962C8B-B14F-4D97-AF65-F5344CB8AC3E}">
        <p14:creationId xmlns:p14="http://schemas.microsoft.com/office/powerpoint/2010/main" val="41249087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33046"/>
            <a:ext cx="10515600" cy="5543917"/>
          </a:xfrm>
        </p:spPr>
        <p:txBody>
          <a:bodyPr>
            <a:normAutofit lnSpcReduction="10000"/>
          </a:bodyPr>
          <a:lstStyle/>
          <a:p>
            <a:r>
              <a:rPr lang="cs-CZ" dirty="0"/>
              <a:t>In the world of factor analysis, situations differ regarding the existence of prior hypotheses / knowledge about the number and nature of the factors:</a:t>
            </a:r>
          </a:p>
          <a:p>
            <a:endParaRPr lang="cs-CZ" dirty="0"/>
          </a:p>
          <a:p>
            <a:pPr marL="0" indent="0">
              <a:buNone/>
            </a:pPr>
            <a:r>
              <a:rPr lang="cs-CZ" b="1" dirty="0"/>
              <a:t>Exploratory (unrestricted) FA:</a:t>
            </a:r>
            <a:r>
              <a:rPr lang="cs-CZ" dirty="0"/>
              <a:t> </a:t>
            </a:r>
          </a:p>
          <a:p>
            <a:pPr marL="0" indent="0">
              <a:buNone/>
            </a:pPr>
            <a:r>
              <a:rPr lang="cs-CZ" dirty="0"/>
              <a:t>	We have little prior idea of how many and what kind of factors 	there are.</a:t>
            </a:r>
          </a:p>
          <a:p>
            <a:pPr marL="0" indent="0">
              <a:buNone/>
            </a:pPr>
            <a:r>
              <a:rPr lang="cs-CZ" b="1" dirty="0"/>
              <a:t>Confirmatory (restricted) FA:</a:t>
            </a:r>
            <a:r>
              <a:rPr lang="cs-CZ" dirty="0"/>
              <a:t> </a:t>
            </a:r>
          </a:p>
          <a:p>
            <a:pPr marL="0" indent="0">
              <a:buNone/>
            </a:pPr>
            <a:r>
              <a:rPr lang="cs-CZ" dirty="0"/>
              <a:t>	We do have a hypothesis (or hypotheses) about the number and 	nature of factors.</a:t>
            </a:r>
          </a:p>
          <a:p>
            <a:pPr marL="0" indent="0">
              <a:buNone/>
            </a:pPr>
            <a:endParaRPr lang="cs-CZ" dirty="0"/>
          </a:p>
          <a:p>
            <a:pPr marL="0" indent="0">
              <a:buNone/>
            </a:pPr>
            <a:r>
              <a:rPr lang="cs-CZ" dirty="0"/>
              <a:t>	...the underlying theoretical model is </a:t>
            </a:r>
            <a:r>
              <a:rPr lang="cs-CZ" b="1" dirty="0"/>
              <a:t>the same</a:t>
            </a:r>
            <a:r>
              <a:rPr lang="cs-CZ" dirty="0"/>
              <a:t>! </a:t>
            </a:r>
          </a:p>
          <a:p>
            <a:pPr marL="0" indent="0">
              <a:buNone/>
            </a:pPr>
            <a:endParaRPr lang="en-US" dirty="0"/>
          </a:p>
        </p:txBody>
      </p:sp>
    </p:spTree>
    <p:extLst>
      <p:ext uri="{BB962C8B-B14F-4D97-AF65-F5344CB8AC3E}">
        <p14:creationId xmlns:p14="http://schemas.microsoft.com/office/powerpoint/2010/main" val="1160055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principles</a:t>
            </a:r>
          </a:p>
        </p:txBody>
      </p:sp>
      <p:sp>
        <p:nvSpPr>
          <p:cNvPr id="3" name="Content Placeholder 2"/>
          <p:cNvSpPr>
            <a:spLocks noGrp="1"/>
          </p:cNvSpPr>
          <p:nvPr>
            <p:ph idx="1"/>
          </p:nvPr>
        </p:nvSpPr>
        <p:spPr/>
        <p:txBody>
          <a:bodyPr/>
          <a:lstStyle/>
          <a:p>
            <a:r>
              <a:rPr lang="en-US" dirty="0"/>
              <a:t>Consider the type of data we typically apply factor analysis to:</a:t>
            </a:r>
          </a:p>
          <a:p>
            <a:pPr marL="0" indent="0">
              <a:buNone/>
            </a:pPr>
            <a:endParaRPr lang="en-US" dirty="0"/>
          </a:p>
          <a:p>
            <a:pPr marL="0" indent="0">
              <a:buNone/>
            </a:pPr>
            <a:r>
              <a:rPr lang="en-US" dirty="0"/>
              <a:t>Multivariate data – Data for a sample of individuals on a number of 	manifest (measured, observed) variables (like psychological tests)</a:t>
            </a:r>
          </a:p>
          <a:p>
            <a:pPr marL="0" indent="0">
              <a:buNone/>
            </a:pPr>
            <a:endParaRPr lang="en-US" dirty="0"/>
          </a:p>
          <a:p>
            <a:pPr marL="0" indent="0">
              <a:buNone/>
            </a:pPr>
            <a:r>
              <a:rPr lang="en-US" dirty="0"/>
              <a:t>	</a:t>
            </a:r>
            <a:r>
              <a:rPr lang="en-US" b="1" dirty="0"/>
              <a:t>Data matrix: </a:t>
            </a:r>
          </a:p>
        </p:txBody>
      </p:sp>
      <p:graphicFrame>
        <p:nvGraphicFramePr>
          <p:cNvPr id="4" name="Table 3"/>
          <p:cNvGraphicFramePr>
            <a:graphicFrameLocks noGrp="1"/>
          </p:cNvGraphicFramePr>
          <p:nvPr>
            <p:extLst>
              <p:ext uri="{D42A27DB-BD31-4B8C-83A1-F6EECF244321}">
                <p14:modId xmlns:p14="http://schemas.microsoft.com/office/powerpoint/2010/main" val="1125574566"/>
              </p:ext>
            </p:extLst>
          </p:nvPr>
        </p:nvGraphicFramePr>
        <p:xfrm>
          <a:off x="7884161" y="4730066"/>
          <a:ext cx="1737360" cy="1849120"/>
        </p:xfrm>
        <a:graphic>
          <a:graphicData uri="http://schemas.openxmlformats.org/drawingml/2006/table">
            <a:tbl>
              <a:tblPr firstRow="1" bandRow="1">
                <a:tableStyleId>{5940675A-B579-460E-94D1-54222C63F5DA}</a:tableStyleId>
              </a:tblPr>
              <a:tblGrid>
                <a:gridCol w="579120">
                  <a:extLst>
                    <a:ext uri="{9D8B030D-6E8A-4147-A177-3AD203B41FA5}">
                      <a16:colId xmlns:a16="http://schemas.microsoft.com/office/drawing/2014/main" val="1431956928"/>
                    </a:ext>
                  </a:extLst>
                </a:gridCol>
                <a:gridCol w="579120">
                  <a:extLst>
                    <a:ext uri="{9D8B030D-6E8A-4147-A177-3AD203B41FA5}">
                      <a16:colId xmlns:a16="http://schemas.microsoft.com/office/drawing/2014/main" val="4012592471"/>
                    </a:ext>
                  </a:extLst>
                </a:gridCol>
                <a:gridCol w="579120">
                  <a:extLst>
                    <a:ext uri="{9D8B030D-6E8A-4147-A177-3AD203B41FA5}">
                      <a16:colId xmlns:a16="http://schemas.microsoft.com/office/drawing/2014/main" val="1669516420"/>
                    </a:ext>
                  </a:extLst>
                </a:gridCol>
              </a:tblGrid>
              <a:tr h="370840">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506569285"/>
                  </a:ext>
                </a:extLst>
              </a:tr>
              <a:tr h="0">
                <a:tc>
                  <a:txBody>
                    <a:bodyPr/>
                    <a:lstStyle/>
                    <a:p>
                      <a:endParaRPr lang="en-US"/>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1579121434"/>
                  </a:ext>
                </a:extLst>
              </a:tr>
              <a:tr h="370840">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077996364"/>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4087284669"/>
                  </a:ext>
                </a:extLst>
              </a:tr>
              <a:tr h="370840">
                <a:tc>
                  <a:txBody>
                    <a:bodyPr/>
                    <a:lstStyle/>
                    <a:p>
                      <a:endParaRPr lang="en-US"/>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227038939"/>
                  </a:ext>
                </a:extLst>
              </a:tr>
            </a:tbl>
          </a:graphicData>
        </a:graphic>
      </p:graphicFrame>
      <p:sp>
        <p:nvSpPr>
          <p:cNvPr id="5" name="TextBox 4"/>
          <p:cNvSpPr txBox="1"/>
          <p:nvPr/>
        </p:nvSpPr>
        <p:spPr>
          <a:xfrm>
            <a:off x="6865034" y="4133464"/>
            <a:ext cx="4079630" cy="461665"/>
          </a:xfrm>
          <a:prstGeom prst="rect">
            <a:avLst/>
          </a:prstGeom>
          <a:noFill/>
        </p:spPr>
        <p:txBody>
          <a:bodyPr wrap="square" rtlCol="0">
            <a:spAutoFit/>
          </a:bodyPr>
          <a:lstStyle/>
          <a:p>
            <a:pPr algn="ctr"/>
            <a:r>
              <a:rPr lang="en-US" sz="2400" dirty="0"/>
              <a:t>One column for each variable</a:t>
            </a:r>
          </a:p>
        </p:txBody>
      </p:sp>
      <p:sp>
        <p:nvSpPr>
          <p:cNvPr id="6" name="TextBox 5"/>
          <p:cNvSpPr txBox="1"/>
          <p:nvPr/>
        </p:nvSpPr>
        <p:spPr>
          <a:xfrm>
            <a:off x="3458308" y="5423793"/>
            <a:ext cx="4079630" cy="461665"/>
          </a:xfrm>
          <a:prstGeom prst="rect">
            <a:avLst/>
          </a:prstGeom>
          <a:noFill/>
        </p:spPr>
        <p:txBody>
          <a:bodyPr wrap="square" rtlCol="0">
            <a:spAutoFit/>
          </a:bodyPr>
          <a:lstStyle/>
          <a:p>
            <a:pPr algn="ctr"/>
            <a:r>
              <a:rPr lang="en-US" sz="2400" dirty="0"/>
              <a:t>One row for each person</a:t>
            </a:r>
          </a:p>
        </p:txBody>
      </p:sp>
    </p:spTree>
    <p:extLst>
      <p:ext uri="{BB962C8B-B14F-4D97-AF65-F5344CB8AC3E}">
        <p14:creationId xmlns:p14="http://schemas.microsoft.com/office/powerpoint/2010/main" val="28638896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a:t>A bit of history</a:t>
            </a:r>
            <a:endParaRPr lang="en-US" dirty="0"/>
          </a:p>
        </p:txBody>
      </p:sp>
      <p:sp>
        <p:nvSpPr>
          <p:cNvPr id="3" name="Content Placeholder 2"/>
          <p:cNvSpPr>
            <a:spLocks noGrp="1"/>
          </p:cNvSpPr>
          <p:nvPr>
            <p:ph idx="1"/>
          </p:nvPr>
        </p:nvSpPr>
        <p:spPr/>
        <p:txBody>
          <a:bodyPr/>
          <a:lstStyle/>
          <a:p>
            <a:r>
              <a:rPr lang="cs-CZ" dirty="0"/>
              <a:t>Factor analysis began with the study of mental abilities</a:t>
            </a:r>
            <a:endParaRPr lang="en-US" dirty="0"/>
          </a:p>
          <a:p>
            <a:pPr marL="0" indent="0">
              <a:buNone/>
            </a:pPr>
            <a:endParaRPr lang="cs-CZ" dirty="0"/>
          </a:p>
          <a:p>
            <a:r>
              <a:rPr lang="cs-CZ" dirty="0"/>
              <a:t>Charles Spearman proposed the first factor model in 1904:</a:t>
            </a:r>
          </a:p>
          <a:p>
            <a:pPr lvl="1"/>
            <a:r>
              <a:rPr lang="cs-CZ" dirty="0"/>
              <a:t>Performance on any test is a function of two factors – a </a:t>
            </a:r>
            <a:r>
              <a:rPr lang="cs-CZ" b="1" dirty="0"/>
              <a:t>general</a:t>
            </a:r>
            <a:r>
              <a:rPr lang="cs-CZ" dirty="0"/>
              <a:t> ability factor (Spearman</a:t>
            </a:r>
            <a:r>
              <a:rPr lang="en-US" dirty="0"/>
              <a:t>’s </a:t>
            </a:r>
            <a:r>
              <a:rPr lang="en-US" b="1" dirty="0"/>
              <a:t>g</a:t>
            </a:r>
            <a:r>
              <a:rPr lang="en-US" dirty="0"/>
              <a:t>) common to all ability tests, and a </a:t>
            </a:r>
            <a:r>
              <a:rPr lang="en-US" b="1" dirty="0"/>
              <a:t>specific</a:t>
            </a:r>
            <a:r>
              <a:rPr lang="en-US" dirty="0"/>
              <a:t> ability factor relevant only to the specific test in question. </a:t>
            </a:r>
          </a:p>
          <a:p>
            <a:pPr lvl="1"/>
            <a:r>
              <a:rPr lang="en-US" dirty="0">
                <a:sym typeface="Wingdings" panose="05000000000000000000" pitchFamily="2" charset="2"/>
              </a:rPr>
              <a:t> The two-factor theory of intelligence</a:t>
            </a:r>
          </a:p>
          <a:p>
            <a:pPr lvl="1"/>
            <a:r>
              <a:rPr lang="en-US" dirty="0">
                <a:sym typeface="Wingdings" panose="05000000000000000000" pitchFamily="2" charset="2"/>
              </a:rPr>
              <a:t>Ability tests correlate because they all depend on the general factor.</a:t>
            </a:r>
            <a:endParaRPr lang="en-US" dirty="0"/>
          </a:p>
        </p:txBody>
      </p:sp>
    </p:spTree>
    <p:extLst>
      <p:ext uri="{BB962C8B-B14F-4D97-AF65-F5344CB8AC3E}">
        <p14:creationId xmlns:p14="http://schemas.microsoft.com/office/powerpoint/2010/main" val="33471264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a:t>A bit of history</a:t>
            </a:r>
            <a:endParaRPr lang="en-US" dirty="0"/>
          </a:p>
        </p:txBody>
      </p:sp>
      <p:sp>
        <p:nvSpPr>
          <p:cNvPr id="3" name="Content Placeholder 2"/>
          <p:cNvSpPr>
            <a:spLocks noGrp="1"/>
          </p:cNvSpPr>
          <p:nvPr>
            <p:ph idx="1"/>
          </p:nvPr>
        </p:nvSpPr>
        <p:spPr/>
        <p:txBody>
          <a:bodyPr/>
          <a:lstStyle/>
          <a:p>
            <a:r>
              <a:rPr lang="en-US" dirty="0"/>
              <a:t>Burt and Vernon, on the other hand, proposed a </a:t>
            </a:r>
            <a:r>
              <a:rPr lang="en-US" b="1" dirty="0"/>
              <a:t>hierarchical model </a:t>
            </a:r>
            <a:r>
              <a:rPr lang="en-US" dirty="0"/>
              <a:t>of human abilities:</a:t>
            </a:r>
          </a:p>
          <a:p>
            <a:pPr lvl="1"/>
            <a:r>
              <a:rPr lang="en-US" dirty="0"/>
              <a:t>The human mind is organized in a hierarchy of abilities. </a:t>
            </a:r>
          </a:p>
          <a:p>
            <a:pPr lvl="1"/>
            <a:r>
              <a:rPr lang="en-US" dirty="0"/>
              <a:t>The general ability sits atop this hierarchy</a:t>
            </a:r>
          </a:p>
          <a:p>
            <a:pPr lvl="1"/>
            <a:r>
              <a:rPr lang="en-US" dirty="0"/>
              <a:t>More specific abilities are located lower in the hierarchy</a:t>
            </a:r>
          </a:p>
        </p:txBody>
      </p:sp>
      <p:sp>
        <p:nvSpPr>
          <p:cNvPr id="4" name="Oval 3"/>
          <p:cNvSpPr/>
          <p:nvPr/>
        </p:nvSpPr>
        <p:spPr>
          <a:xfrm>
            <a:off x="8468751" y="3981157"/>
            <a:ext cx="801858" cy="78779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a:stCxn id="4" idx="3"/>
          </p:cNvCxnSpPr>
          <p:nvPr/>
        </p:nvCxnSpPr>
        <p:spPr>
          <a:xfrm flipH="1">
            <a:off x="8145194" y="4653579"/>
            <a:ext cx="440986" cy="5092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 name="Straight Arrow Connector 6"/>
          <p:cNvCxnSpPr>
            <a:stCxn id="4" idx="4"/>
          </p:cNvCxnSpPr>
          <p:nvPr/>
        </p:nvCxnSpPr>
        <p:spPr>
          <a:xfrm>
            <a:off x="8869680" y="4768948"/>
            <a:ext cx="0" cy="67242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 name="Straight Arrow Connector 9"/>
          <p:cNvCxnSpPr>
            <a:stCxn id="4" idx="5"/>
          </p:cNvCxnSpPr>
          <p:nvPr/>
        </p:nvCxnSpPr>
        <p:spPr>
          <a:xfrm>
            <a:off x="9153180" y="4653579"/>
            <a:ext cx="609509" cy="5092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3" name="Oval 12"/>
          <p:cNvSpPr/>
          <p:nvPr/>
        </p:nvSpPr>
        <p:spPr>
          <a:xfrm>
            <a:off x="7488558" y="5047474"/>
            <a:ext cx="801858" cy="78779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8468751" y="5430214"/>
            <a:ext cx="801858" cy="78779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9585957" y="5105159"/>
            <a:ext cx="801858" cy="787791"/>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p:cNvCxnSpPr/>
          <p:nvPr/>
        </p:nvCxnSpPr>
        <p:spPr>
          <a:xfrm flipH="1">
            <a:off x="7110391" y="5688220"/>
            <a:ext cx="440986" cy="5092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 name="Straight Arrow Connector 16"/>
          <p:cNvCxnSpPr>
            <a:stCxn id="13" idx="5"/>
          </p:cNvCxnSpPr>
          <p:nvPr/>
        </p:nvCxnSpPr>
        <p:spPr>
          <a:xfrm>
            <a:off x="8172987" y="5719896"/>
            <a:ext cx="192700" cy="85096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271113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cs-CZ" dirty="0"/>
              <a:t>A bit of history</a:t>
            </a:r>
            <a:endParaRPr lang="en-US" dirty="0"/>
          </a:p>
        </p:txBody>
      </p:sp>
      <p:sp>
        <p:nvSpPr>
          <p:cNvPr id="3" name="Content Placeholder 2"/>
          <p:cNvSpPr>
            <a:spLocks noGrp="1"/>
          </p:cNvSpPr>
          <p:nvPr>
            <p:ph idx="1"/>
          </p:nvPr>
        </p:nvSpPr>
        <p:spPr/>
        <p:txBody>
          <a:bodyPr/>
          <a:lstStyle/>
          <a:p>
            <a:r>
              <a:rPr lang="en-US" dirty="0"/>
              <a:t>The </a:t>
            </a:r>
            <a:r>
              <a:rPr lang="en-US" b="1" dirty="0"/>
              <a:t>Common Factor Model </a:t>
            </a:r>
            <a:r>
              <a:rPr lang="en-US" dirty="0"/>
              <a:t>of L. L. </a:t>
            </a:r>
            <a:r>
              <a:rPr lang="en-US" dirty="0" err="1"/>
              <a:t>Thurstone</a:t>
            </a:r>
            <a:r>
              <a:rPr lang="en-US" dirty="0"/>
              <a:t> became the most prominent approach to FA since the 1940s. </a:t>
            </a:r>
            <a:r>
              <a:rPr lang="en-US" dirty="0" err="1"/>
              <a:t>Thurstone</a:t>
            </a:r>
            <a:r>
              <a:rPr lang="en-US" dirty="0"/>
              <a:t> disagreed with both the notion of </a:t>
            </a:r>
            <a:r>
              <a:rPr lang="en-US" b="1" dirty="0"/>
              <a:t>g </a:t>
            </a:r>
            <a:r>
              <a:rPr lang="en-US" dirty="0"/>
              <a:t>and a hierarchy of abilities. </a:t>
            </a:r>
          </a:p>
          <a:p>
            <a:r>
              <a:rPr lang="en-US" dirty="0"/>
              <a:t>According to </a:t>
            </a:r>
            <a:r>
              <a:rPr lang="en-US" dirty="0" err="1"/>
              <a:t>Thurstone</a:t>
            </a:r>
            <a:r>
              <a:rPr lang="en-US" dirty="0"/>
              <a:t>, MVs depend on two kinds of underlying factors:</a:t>
            </a:r>
          </a:p>
          <a:p>
            <a:pPr lvl="1"/>
            <a:r>
              <a:rPr lang="en-US" b="1" dirty="0"/>
              <a:t>Common factors</a:t>
            </a:r>
            <a:r>
              <a:rPr lang="en-US" dirty="0"/>
              <a:t> that are </a:t>
            </a:r>
            <a:r>
              <a:rPr lang="en-US" i="1" dirty="0"/>
              <a:t>common</a:t>
            </a:r>
            <a:r>
              <a:rPr lang="en-US" dirty="0"/>
              <a:t> to more than one MV</a:t>
            </a:r>
          </a:p>
          <a:p>
            <a:pPr lvl="1"/>
            <a:r>
              <a:rPr lang="en-US" b="1" dirty="0"/>
              <a:t>Unique factors</a:t>
            </a:r>
            <a:r>
              <a:rPr lang="en-US" dirty="0"/>
              <a:t> that influence only one MV. Unique factors do not explain correlations between MVs.</a:t>
            </a:r>
          </a:p>
          <a:p>
            <a:r>
              <a:rPr lang="en-US" dirty="0"/>
              <a:t>The </a:t>
            </a:r>
            <a:r>
              <a:rPr lang="en-US" i="1" dirty="0"/>
              <a:t>p</a:t>
            </a:r>
            <a:r>
              <a:rPr lang="en-US" dirty="0"/>
              <a:t> manifest variables depend on </a:t>
            </a:r>
            <a:r>
              <a:rPr lang="en-US" i="1" dirty="0"/>
              <a:t>m</a:t>
            </a:r>
            <a:r>
              <a:rPr lang="en-US" dirty="0"/>
              <a:t> common factors and </a:t>
            </a:r>
            <a:r>
              <a:rPr lang="en-US" i="1" dirty="0"/>
              <a:t>p</a:t>
            </a:r>
            <a:r>
              <a:rPr lang="en-US" dirty="0"/>
              <a:t> unique factors, where </a:t>
            </a:r>
            <a:r>
              <a:rPr lang="en-US" i="1" dirty="0"/>
              <a:t>m</a:t>
            </a:r>
            <a:r>
              <a:rPr lang="en-US" dirty="0"/>
              <a:t> &lt; </a:t>
            </a:r>
            <a:r>
              <a:rPr lang="en-US" i="1" dirty="0"/>
              <a:t>p</a:t>
            </a:r>
            <a:r>
              <a:rPr lang="en-US" dirty="0"/>
              <a:t> </a:t>
            </a:r>
            <a:endParaRPr lang="en-US" b="1" dirty="0"/>
          </a:p>
        </p:txBody>
      </p:sp>
    </p:spTree>
    <p:extLst>
      <p:ext uri="{BB962C8B-B14F-4D97-AF65-F5344CB8AC3E}">
        <p14:creationId xmlns:p14="http://schemas.microsoft.com/office/powerpoint/2010/main" val="13554238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Common Factor Model</a:t>
            </a:r>
          </a:p>
        </p:txBody>
      </p:sp>
      <p:sp>
        <p:nvSpPr>
          <p:cNvPr id="3" name="Content Placeholder 2"/>
          <p:cNvSpPr>
            <a:spLocks noGrp="1"/>
          </p:cNvSpPr>
          <p:nvPr>
            <p:ph idx="1"/>
          </p:nvPr>
        </p:nvSpPr>
        <p:spPr/>
        <p:txBody>
          <a:bodyPr/>
          <a:lstStyle/>
          <a:p>
            <a:r>
              <a:rPr lang="en-US" dirty="0"/>
              <a:t>Therefore, for a given set of</a:t>
            </a:r>
            <a:r>
              <a:rPr lang="cs-CZ"/>
              <a:t> </a:t>
            </a:r>
            <a:r>
              <a:rPr lang="cs-CZ" i="1"/>
              <a:t>p</a:t>
            </a:r>
            <a:r>
              <a:rPr lang="en-US"/>
              <a:t> </a:t>
            </a:r>
            <a:r>
              <a:rPr lang="en-US" dirty="0"/>
              <a:t>MVs, there are </a:t>
            </a:r>
            <a:r>
              <a:rPr lang="en-US" i="1" dirty="0" err="1"/>
              <a:t>m+p</a:t>
            </a:r>
            <a:r>
              <a:rPr lang="en-US" dirty="0"/>
              <a:t> factors</a:t>
            </a:r>
          </a:p>
          <a:p>
            <a:r>
              <a:rPr lang="en-US" dirty="0"/>
              <a:t>Each unique factor has two components: </a:t>
            </a:r>
          </a:p>
          <a:p>
            <a:pPr lvl="1"/>
            <a:r>
              <a:rPr lang="en-US" dirty="0"/>
              <a:t>Specific factor</a:t>
            </a:r>
          </a:p>
          <a:p>
            <a:pPr lvl="1"/>
            <a:r>
              <a:rPr lang="en-US" dirty="0"/>
              <a:t>Error of measurement</a:t>
            </a:r>
          </a:p>
          <a:p>
            <a:pPr lvl="1"/>
            <a:endParaRPr lang="en-US" dirty="0"/>
          </a:p>
          <a:p>
            <a:pPr marL="0" indent="0">
              <a:buNone/>
            </a:pPr>
            <a:r>
              <a:rPr lang="en-US" dirty="0"/>
              <a:t>   …the specific factor represents systematic factors affecting only a particular MV. The error component represents random error. </a:t>
            </a:r>
          </a:p>
        </p:txBody>
      </p:sp>
    </p:spTree>
    <p:extLst>
      <p:ext uri="{BB962C8B-B14F-4D97-AF65-F5344CB8AC3E}">
        <p14:creationId xmlns:p14="http://schemas.microsoft.com/office/powerpoint/2010/main" val="27868223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Common Factor Model</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199" y="1825625"/>
                <a:ext cx="11353801" cy="4351338"/>
              </a:xfrm>
            </p:spPr>
            <p:txBody>
              <a:bodyPr/>
              <a:lstStyle/>
              <a:p>
                <a:pPr marL="0" indent="0">
                  <a:buNone/>
                </a:pPr>
                <a:r>
                  <a:rPr lang="en-US" dirty="0"/>
                  <a:t>We can break down the variance of a given MV in the following way:</a:t>
                </a:r>
              </a:p>
              <a:p>
                <a:pPr marL="0" indent="0">
                  <a:buNone/>
                </a:pPr>
                <a:endParaRPr lang="en-US" dirty="0"/>
              </a:p>
              <a:p>
                <a:pPr marL="0" indent="0">
                  <a:buNone/>
                </a:pPr>
                <a:r>
                  <a:rPr lang="en-US" dirty="0"/>
                  <a:t>Unique variance = Specific variance + Error variance</a:t>
                </a:r>
              </a:p>
              <a:p>
                <a:pPr marL="0" indent="0">
                  <a:buNone/>
                </a:pPr>
                <a:r>
                  <a:rPr lang="en-US" dirty="0"/>
                  <a:t>Observed variance = Common variance + Unique variance</a:t>
                </a:r>
              </a:p>
              <a:p>
                <a:pPr marL="0" indent="0">
                  <a:buNone/>
                </a:pPr>
                <a:r>
                  <a:rPr lang="en-US" dirty="0"/>
                  <a:t>			= Common variance + Specific variance + Error variance</a:t>
                </a:r>
              </a:p>
              <a:p>
                <a:pPr marL="0" indent="0">
                  <a:buNone/>
                </a:pPr>
                <a:endParaRPr lang="en-US" dirty="0"/>
              </a:p>
              <a:p>
                <a:pPr marL="0" indent="0">
                  <a:buNone/>
                </a:pPr>
                <a:r>
                  <a:rPr lang="en-US" dirty="0"/>
                  <a:t>Communality = </a:t>
                </a:r>
                <a14:m>
                  <m:oMath xmlns:m="http://schemas.openxmlformats.org/officeDocument/2006/math">
                    <m:f>
                      <m:fPr>
                        <m:ctrlPr>
                          <a:rPr lang="en-US" i="1" smtClean="0">
                            <a:latin typeface="Cambria Math" panose="02040503050406030204" pitchFamily="18" charset="0"/>
                          </a:rPr>
                        </m:ctrlPr>
                      </m:fPr>
                      <m:num>
                        <m:r>
                          <m:rPr>
                            <m:sty m:val="p"/>
                          </m:rPr>
                          <a:rPr lang="en-US" b="0" i="0" smtClean="0">
                            <a:latin typeface="Cambria Math" panose="02040503050406030204" pitchFamily="18" charset="0"/>
                          </a:rPr>
                          <m:t>Common</m:t>
                        </m:r>
                        <m:r>
                          <a:rPr lang="en-US" b="0" i="0" smtClean="0">
                            <a:latin typeface="Cambria Math" panose="02040503050406030204" pitchFamily="18" charset="0"/>
                          </a:rPr>
                          <m:t> </m:t>
                        </m:r>
                        <m:r>
                          <m:rPr>
                            <m:sty m:val="p"/>
                          </m:rPr>
                          <a:rPr lang="en-US" b="0" i="0" smtClean="0">
                            <a:latin typeface="Cambria Math" panose="02040503050406030204" pitchFamily="18" charset="0"/>
                          </a:rPr>
                          <m:t>variance</m:t>
                        </m:r>
                        <m:r>
                          <a:rPr lang="en-US" b="0" i="0" smtClean="0">
                            <a:latin typeface="Cambria Math" panose="02040503050406030204" pitchFamily="18" charset="0"/>
                          </a:rPr>
                          <m:t>  </m:t>
                        </m:r>
                      </m:num>
                      <m:den>
                        <m:r>
                          <m:rPr>
                            <m:sty m:val="p"/>
                          </m:rPr>
                          <a:rPr lang="en-US" b="0" i="0" smtClean="0">
                            <a:latin typeface="Cambria Math" panose="02040503050406030204" pitchFamily="18" charset="0"/>
                          </a:rPr>
                          <m:t>Observed</m:t>
                        </m:r>
                        <m:r>
                          <a:rPr lang="en-US" b="0" i="0" smtClean="0">
                            <a:latin typeface="Cambria Math" panose="02040503050406030204" pitchFamily="18" charset="0"/>
                          </a:rPr>
                          <m:t> </m:t>
                        </m:r>
                        <m:r>
                          <m:rPr>
                            <m:sty m:val="p"/>
                          </m:rPr>
                          <a:rPr lang="en-US" b="0" i="0" smtClean="0">
                            <a:latin typeface="Cambria Math" panose="02040503050406030204" pitchFamily="18" charset="0"/>
                          </a:rPr>
                          <m:t>variance</m:t>
                        </m:r>
                      </m:den>
                    </m:f>
                    <m:r>
                      <a:rPr lang="en-US" b="0" i="0" smtClean="0">
                        <a:latin typeface="Cambria Math" panose="02040503050406030204" pitchFamily="18" charset="0"/>
                      </a:rPr>
                      <m:t>=1−</m:t>
                    </m:r>
                    <m:f>
                      <m:fPr>
                        <m:ctrlPr>
                          <a:rPr lang="en-US" b="0" i="1" smtClean="0">
                            <a:latin typeface="Cambria Math" panose="02040503050406030204" pitchFamily="18" charset="0"/>
                          </a:rPr>
                        </m:ctrlPr>
                      </m:fPr>
                      <m:num>
                        <m:r>
                          <m:rPr>
                            <m:sty m:val="p"/>
                          </m:rPr>
                          <a:rPr lang="en-US" b="0" i="0" smtClean="0">
                            <a:latin typeface="Cambria Math" panose="02040503050406030204" pitchFamily="18" charset="0"/>
                          </a:rPr>
                          <m:t>Unique</m:t>
                        </m:r>
                        <m:r>
                          <a:rPr lang="en-US" b="0" i="0" smtClean="0">
                            <a:latin typeface="Cambria Math" panose="02040503050406030204" pitchFamily="18" charset="0"/>
                          </a:rPr>
                          <m:t> </m:t>
                        </m:r>
                        <m:r>
                          <m:rPr>
                            <m:sty m:val="p"/>
                          </m:rPr>
                          <a:rPr lang="en-US" b="0" i="0" smtClean="0">
                            <a:latin typeface="Cambria Math" panose="02040503050406030204" pitchFamily="18" charset="0"/>
                          </a:rPr>
                          <m:t>variance</m:t>
                        </m:r>
                      </m:num>
                      <m:den>
                        <m:r>
                          <m:rPr>
                            <m:sty m:val="p"/>
                          </m:rPr>
                          <a:rPr lang="en-US" b="0" i="0" smtClean="0">
                            <a:latin typeface="Cambria Math" panose="02040503050406030204" pitchFamily="18" charset="0"/>
                          </a:rPr>
                          <m:t>Observed</m:t>
                        </m:r>
                        <m:r>
                          <a:rPr lang="en-US" b="0" i="0" smtClean="0">
                            <a:latin typeface="Cambria Math" panose="02040503050406030204" pitchFamily="18" charset="0"/>
                          </a:rPr>
                          <m:t> </m:t>
                        </m:r>
                        <m:r>
                          <m:rPr>
                            <m:sty m:val="p"/>
                          </m:rPr>
                          <a:rPr lang="en-US" b="0" i="0" smtClean="0">
                            <a:latin typeface="Cambria Math" panose="02040503050406030204" pitchFamily="18" charset="0"/>
                          </a:rPr>
                          <m:t>variance</m:t>
                        </m:r>
                      </m:den>
                    </m:f>
                  </m:oMath>
                </a14:m>
                <a:endParaRPr lang="en-US" dirty="0"/>
              </a:p>
              <a:p>
                <a:pPr marL="0" indent="0">
                  <a:buNone/>
                </a:pPr>
                <a:r>
                  <a:rPr lang="en-US" dirty="0"/>
                  <a:t>		  = the proportion of observed variance due to common factors</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199" y="1825625"/>
                <a:ext cx="11353801" cy="4351338"/>
              </a:xfrm>
              <a:blipFill>
                <a:blip r:embed="rId2"/>
                <a:stretch>
                  <a:fillRect l="-1074" t="-2241" b="-1120"/>
                </a:stretch>
              </a:blipFill>
            </p:spPr>
            <p:txBody>
              <a:bodyPr/>
              <a:lstStyle/>
              <a:p>
                <a:r>
                  <a:rPr lang="en-US">
                    <a:noFill/>
                  </a:rPr>
                  <a:t> </a:t>
                </a:r>
              </a:p>
            </p:txBody>
          </p:sp>
        </mc:Fallback>
      </mc:AlternateContent>
    </p:spTree>
    <p:extLst>
      <p:ext uri="{BB962C8B-B14F-4D97-AF65-F5344CB8AC3E}">
        <p14:creationId xmlns:p14="http://schemas.microsoft.com/office/powerpoint/2010/main" val="35084778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Common Factor Model</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199" y="1825625"/>
                <a:ext cx="11353801" cy="4351338"/>
              </a:xfrm>
            </p:spPr>
            <p:txBody>
              <a:bodyPr>
                <a:normAutofit fontScale="92500"/>
              </a:bodyPr>
              <a:lstStyle/>
              <a:p>
                <a:pPr marL="0" indent="0">
                  <a:buNone/>
                </a:pPr>
                <a:r>
                  <a:rPr lang="cs-CZ" dirty="0"/>
                  <a:t>The mathematical expression of the Common Factor Model:</a:t>
                </a:r>
              </a:p>
              <a:p>
                <a:pPr marL="0" indent="0">
                  <a:buNone/>
                </a:pPr>
                <a:endParaRPr lang="cs-CZ" dirty="0"/>
              </a:p>
              <a:p>
                <a:pPr marL="0" indent="0">
                  <a:buNone/>
                </a:pPr>
                <a14:m>
                  <m:oMathPara xmlns:m="http://schemas.openxmlformats.org/officeDocument/2006/math">
                    <m:oMathParaPr>
                      <m:jc m:val="centerGroup"/>
                    </m:oMathParaPr>
                    <m:oMath xmlns:m="http://schemas.openxmlformats.org/officeDocument/2006/math">
                      <m:sSub>
                        <m:sSubPr>
                          <m:ctrlPr>
                            <a:rPr lang="cs-CZ" sz="3000" i="1" smtClean="0">
                              <a:latin typeface="Cambria Math" panose="02040503050406030204" pitchFamily="18" charset="0"/>
                            </a:rPr>
                          </m:ctrlPr>
                        </m:sSubPr>
                        <m:e>
                          <m:r>
                            <a:rPr lang="cs-CZ" sz="3000" b="0" i="1" smtClean="0">
                              <a:latin typeface="Cambria Math" panose="02040503050406030204" pitchFamily="18" charset="0"/>
                            </a:rPr>
                            <m:t>𝑥</m:t>
                          </m:r>
                        </m:e>
                        <m:sub>
                          <m:r>
                            <a:rPr lang="cs-CZ" sz="3000" b="0" i="1" smtClean="0">
                              <a:latin typeface="Cambria Math" panose="02040503050406030204" pitchFamily="18" charset="0"/>
                            </a:rPr>
                            <m:t>𝑖𝑗</m:t>
                          </m:r>
                        </m:sub>
                      </m:sSub>
                      <m:r>
                        <a:rPr lang="cs-CZ" sz="3000" b="0" i="1" smtClean="0">
                          <a:latin typeface="Cambria Math" panose="02040503050406030204" pitchFamily="18" charset="0"/>
                        </a:rPr>
                        <m:t>= </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ea typeface="Cambria Math" panose="02040503050406030204" pitchFamily="18" charset="0"/>
                            </a:rPr>
                            <m:t>𝜇</m:t>
                          </m:r>
                        </m:e>
                        <m:sub>
                          <m:r>
                            <a:rPr lang="cs-CZ" sz="3000" b="0" i="1" smtClean="0">
                              <a:latin typeface="Cambria Math" panose="02040503050406030204" pitchFamily="18" charset="0"/>
                            </a:rPr>
                            <m:t>𝑗</m:t>
                          </m:r>
                        </m:sub>
                      </m:sSub>
                      <m:r>
                        <a:rPr lang="cs-CZ" sz="3000" b="0" i="1" smtClean="0">
                          <a:latin typeface="Cambria Math" panose="02040503050406030204" pitchFamily="18" charset="0"/>
                        </a:rPr>
                        <m:t>+</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ea typeface="Cambria Math" panose="02040503050406030204" pitchFamily="18" charset="0"/>
                            </a:rPr>
                            <m:t>𝜆</m:t>
                          </m:r>
                        </m:e>
                        <m:sub>
                          <m:r>
                            <a:rPr lang="cs-CZ" sz="3000" b="0" i="1" smtClean="0">
                              <a:latin typeface="Cambria Math" panose="02040503050406030204" pitchFamily="18" charset="0"/>
                            </a:rPr>
                            <m:t>𝑗</m:t>
                          </m:r>
                          <m:r>
                            <a:rPr lang="cs-CZ" sz="3000" b="0" i="1" smtClean="0">
                              <a:latin typeface="Cambria Math" panose="02040503050406030204" pitchFamily="18" charset="0"/>
                            </a:rPr>
                            <m:t>1</m:t>
                          </m:r>
                        </m:sub>
                      </m:sSub>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𝑧</m:t>
                          </m:r>
                        </m:e>
                        <m:sub>
                          <m:r>
                            <a:rPr lang="cs-CZ" sz="3000" b="0" i="1" smtClean="0">
                              <a:latin typeface="Cambria Math" panose="02040503050406030204" pitchFamily="18" charset="0"/>
                            </a:rPr>
                            <m:t>𝑖</m:t>
                          </m:r>
                          <m:r>
                            <a:rPr lang="cs-CZ" sz="3000" b="0" i="1" smtClean="0">
                              <a:latin typeface="Cambria Math" panose="02040503050406030204" pitchFamily="18" charset="0"/>
                            </a:rPr>
                            <m:t>1</m:t>
                          </m:r>
                        </m:sub>
                      </m:sSub>
                      <m:r>
                        <a:rPr lang="cs-CZ" sz="3000" b="0" i="1" smtClean="0">
                          <a:latin typeface="Cambria Math" panose="02040503050406030204" pitchFamily="18" charset="0"/>
                        </a:rPr>
                        <m:t>+</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ea typeface="Cambria Math" panose="02040503050406030204" pitchFamily="18" charset="0"/>
                            </a:rPr>
                            <m:t>𝜆</m:t>
                          </m:r>
                        </m:e>
                        <m:sub>
                          <m:r>
                            <a:rPr lang="cs-CZ" sz="3000" b="0" i="1" smtClean="0">
                              <a:latin typeface="Cambria Math" panose="02040503050406030204" pitchFamily="18" charset="0"/>
                            </a:rPr>
                            <m:t>𝑗</m:t>
                          </m:r>
                          <m:r>
                            <a:rPr lang="cs-CZ" sz="3000" b="0" i="1" smtClean="0">
                              <a:latin typeface="Cambria Math" panose="02040503050406030204" pitchFamily="18" charset="0"/>
                            </a:rPr>
                            <m:t>2</m:t>
                          </m:r>
                        </m:sub>
                      </m:sSub>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𝑧</m:t>
                          </m:r>
                        </m:e>
                        <m:sub>
                          <m:r>
                            <a:rPr lang="cs-CZ" sz="3000" b="0" i="1" smtClean="0">
                              <a:latin typeface="Cambria Math" panose="02040503050406030204" pitchFamily="18" charset="0"/>
                            </a:rPr>
                            <m:t>𝑖</m:t>
                          </m:r>
                          <m:r>
                            <a:rPr lang="cs-CZ" sz="3000" b="0" i="1" smtClean="0">
                              <a:latin typeface="Cambria Math" panose="02040503050406030204" pitchFamily="18" charset="0"/>
                            </a:rPr>
                            <m:t>2</m:t>
                          </m:r>
                        </m:sub>
                      </m:sSub>
                      <m:r>
                        <a:rPr lang="cs-CZ" sz="3000" b="0" i="1" smtClean="0">
                          <a:latin typeface="Cambria Math" panose="02040503050406030204" pitchFamily="18" charset="0"/>
                        </a:rPr>
                        <m:t>+…+</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ea typeface="Cambria Math" panose="02040503050406030204" pitchFamily="18" charset="0"/>
                            </a:rPr>
                            <m:t>𝜆</m:t>
                          </m:r>
                        </m:e>
                        <m:sub>
                          <m:r>
                            <a:rPr lang="cs-CZ" sz="3000" b="0" i="1" smtClean="0">
                              <a:latin typeface="Cambria Math" panose="02040503050406030204" pitchFamily="18" charset="0"/>
                            </a:rPr>
                            <m:t>𝑗𝑚</m:t>
                          </m:r>
                        </m:sub>
                      </m:sSub>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𝑧</m:t>
                          </m:r>
                        </m:e>
                        <m:sub>
                          <m:r>
                            <a:rPr lang="cs-CZ" sz="3000" b="0" i="1" smtClean="0">
                              <a:latin typeface="Cambria Math" panose="02040503050406030204" pitchFamily="18" charset="0"/>
                            </a:rPr>
                            <m:t>𝑖𝑚</m:t>
                          </m:r>
                        </m:sub>
                      </m:sSub>
                      <m:r>
                        <a:rPr lang="cs-CZ" sz="3000" b="0" i="1" smtClean="0">
                          <a:latin typeface="Cambria Math" panose="02040503050406030204" pitchFamily="18" charset="0"/>
                        </a:rPr>
                        <m:t>+</m:t>
                      </m:r>
                      <m:r>
                        <a:rPr lang="en-US" sz="3000" b="0" i="1" smtClean="0">
                          <a:latin typeface="Cambria Math" panose="02040503050406030204" pitchFamily="18" charset="0"/>
                        </a:rPr>
                        <m:t>1</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𝑢</m:t>
                          </m:r>
                        </m:e>
                        <m:sub>
                          <m:r>
                            <a:rPr lang="cs-CZ" sz="3000" b="0" i="1" smtClean="0">
                              <a:latin typeface="Cambria Math" panose="02040503050406030204" pitchFamily="18" charset="0"/>
                            </a:rPr>
                            <m:t>𝑖𝑗</m:t>
                          </m:r>
                        </m:sub>
                      </m:sSub>
                    </m:oMath>
                  </m:oMathPara>
                </a14:m>
                <a:endParaRPr lang="cs-CZ" dirty="0"/>
              </a:p>
              <a:p>
                <a:pPr marL="0" indent="0">
                  <a:buNone/>
                </a:pPr>
                <a:r>
                  <a:rPr lang="cs-CZ" dirty="0"/>
                  <a:t>			Mean +      Common factor part            + Unique factor part    </a:t>
                </a:r>
              </a:p>
              <a:p>
                <a:pPr marL="0" indent="0">
                  <a:buNone/>
                </a:pPr>
                <a:r>
                  <a:rPr lang="cs-CZ" dirty="0"/>
                  <a:t> </a:t>
                </a:r>
              </a:p>
              <a:p>
                <a:pPr marL="0" indent="0">
                  <a:buNone/>
                </a:pPr>
                <a14:m>
                  <m:oMath xmlns:m="http://schemas.openxmlformats.org/officeDocument/2006/math">
                    <m:sSub>
                      <m:sSubPr>
                        <m:ctrlPr>
                          <a:rPr lang="cs-CZ" sz="3000" i="1" smtClean="0">
                            <a:latin typeface="Cambria Math" panose="02040503050406030204" pitchFamily="18" charset="0"/>
                          </a:rPr>
                        </m:ctrlPr>
                      </m:sSubPr>
                      <m:e>
                        <m:r>
                          <a:rPr lang="cs-CZ" sz="3000" b="0" i="1" smtClean="0">
                            <a:latin typeface="Cambria Math" panose="02040503050406030204" pitchFamily="18" charset="0"/>
                          </a:rPr>
                          <m:t>𝑥</m:t>
                        </m:r>
                      </m:e>
                      <m:sub>
                        <m:r>
                          <a:rPr lang="cs-CZ" sz="3000" b="0" i="1" smtClean="0">
                            <a:latin typeface="Cambria Math" panose="02040503050406030204" pitchFamily="18" charset="0"/>
                          </a:rPr>
                          <m:t>𝑖𝑗</m:t>
                        </m:r>
                      </m:sub>
                    </m:sSub>
                  </m:oMath>
                </a14:m>
                <a:r>
                  <a:rPr lang="cs-CZ" sz="3000" dirty="0"/>
                  <a:t> is the score of person </a:t>
                </a:r>
                <a:r>
                  <a:rPr lang="cs-CZ" sz="3000" i="1" dirty="0"/>
                  <a:t>i</a:t>
                </a:r>
                <a:r>
                  <a:rPr lang="cs-CZ" sz="3000" dirty="0"/>
                  <a:t> on manifest variable </a:t>
                </a:r>
                <a:r>
                  <a:rPr lang="cs-CZ" sz="3000" i="1" dirty="0"/>
                  <a:t>j</a:t>
                </a:r>
                <a:endParaRPr lang="cs-CZ" sz="3000" dirty="0"/>
              </a:p>
              <a:p>
                <a:pPr marL="0" indent="0">
                  <a:buNone/>
                </a:pPr>
                <a14:m>
                  <m:oMath xmlns:m="http://schemas.openxmlformats.org/officeDocument/2006/math">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ea typeface="Cambria Math" panose="02040503050406030204" pitchFamily="18" charset="0"/>
                          </a:rPr>
                          <m:t>𝜇</m:t>
                        </m:r>
                      </m:e>
                      <m:sub>
                        <m:r>
                          <a:rPr lang="cs-CZ" sz="3000" b="0" i="1" smtClean="0">
                            <a:latin typeface="Cambria Math" panose="02040503050406030204" pitchFamily="18" charset="0"/>
                          </a:rPr>
                          <m:t>𝑗</m:t>
                        </m:r>
                      </m:sub>
                    </m:sSub>
                  </m:oMath>
                </a14:m>
                <a:r>
                  <a:rPr lang="cs-CZ" sz="3000" dirty="0"/>
                  <a:t> is the mean of manifest variable </a:t>
                </a:r>
                <a:r>
                  <a:rPr lang="cs-CZ" sz="3000" i="1" dirty="0"/>
                  <a:t>j</a:t>
                </a:r>
                <a:endParaRPr lang="cs-CZ" sz="3000" dirty="0"/>
              </a:p>
              <a:p>
                <a:pPr marL="0" indent="0">
                  <a:buNone/>
                </a:pPr>
                <a:endParaRPr lang="cs-CZ" sz="3000" dirty="0"/>
              </a:p>
              <a:p>
                <a:pPr marL="0" indent="0">
                  <a:buNone/>
                </a:pPr>
                <a14:m>
                  <m:oMathPara xmlns:m="http://schemas.openxmlformats.org/officeDocument/2006/math">
                    <m:oMathParaPr>
                      <m:jc m:val="left"/>
                    </m:oMathParaPr>
                    <m:oMath xmlns:m="http://schemas.openxmlformats.org/officeDocument/2006/math">
                      <m:r>
                        <a:rPr lang="cs-CZ" b="0" i="1" smtClean="0">
                          <a:latin typeface="Cambria Math" panose="02040503050406030204" pitchFamily="18" charset="0"/>
                        </a:rPr>
                        <m:t>    </m:t>
                      </m:r>
                    </m:oMath>
                  </m:oMathPara>
                </a14:m>
                <a:endParaRPr lang="cs-CZ" dirty="0"/>
              </a:p>
              <a:p>
                <a:pPr marL="0" indent="0">
                  <a:buNone/>
                </a:pPr>
                <a:endParaRPr lang="en-US" dirty="0"/>
              </a:p>
              <a:p>
                <a:pPr marL="0" indent="0">
                  <a:buNone/>
                </a:pPr>
                <a:endParaRPr lang="en-US" dirty="0"/>
              </a:p>
              <a:p>
                <a:pPr marL="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199" y="1825625"/>
                <a:ext cx="11353801" cy="4351338"/>
              </a:xfrm>
              <a:blipFill>
                <a:blip r:embed="rId2"/>
                <a:stretch>
                  <a:fillRect l="-913" t="-2101"/>
                </a:stretch>
              </a:blipFill>
            </p:spPr>
            <p:txBody>
              <a:bodyPr/>
              <a:lstStyle/>
              <a:p>
                <a:r>
                  <a:rPr lang="en-US">
                    <a:noFill/>
                  </a:rPr>
                  <a:t> </a:t>
                </a:r>
              </a:p>
            </p:txBody>
          </p:sp>
        </mc:Fallback>
      </mc:AlternateContent>
    </p:spTree>
    <p:extLst>
      <p:ext uri="{BB962C8B-B14F-4D97-AF65-F5344CB8AC3E}">
        <p14:creationId xmlns:p14="http://schemas.microsoft.com/office/powerpoint/2010/main" val="21634812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Common Factor Model</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199" y="1825625"/>
                <a:ext cx="11353801" cy="4898732"/>
              </a:xfrm>
            </p:spPr>
            <p:txBody>
              <a:bodyPr>
                <a:normAutofit fontScale="92500" lnSpcReduction="10000"/>
              </a:bodyPr>
              <a:lstStyle/>
              <a:p>
                <a:pPr marL="0" indent="0">
                  <a:buNone/>
                </a:pPr>
                <a:r>
                  <a:rPr lang="cs-CZ" dirty="0"/>
                  <a:t>The mathematical expression of the Common Factor Model:</a:t>
                </a:r>
              </a:p>
              <a:p>
                <a:pPr marL="0" indent="0">
                  <a:buNone/>
                </a:pPr>
                <a:endParaRPr lang="cs-CZ" dirty="0"/>
              </a:p>
              <a:p>
                <a:pPr marL="0" indent="0">
                  <a:buNone/>
                </a:pPr>
                <a14:m>
                  <m:oMathPara xmlns:m="http://schemas.openxmlformats.org/officeDocument/2006/math">
                    <m:oMathParaPr>
                      <m:jc m:val="centerGroup"/>
                    </m:oMathParaPr>
                    <m:oMath xmlns:m="http://schemas.openxmlformats.org/officeDocument/2006/math">
                      <m:sSub>
                        <m:sSubPr>
                          <m:ctrlPr>
                            <a:rPr lang="cs-CZ" sz="3000" i="1" smtClean="0">
                              <a:latin typeface="Cambria Math" panose="02040503050406030204" pitchFamily="18" charset="0"/>
                            </a:rPr>
                          </m:ctrlPr>
                        </m:sSubPr>
                        <m:e>
                          <m:r>
                            <a:rPr lang="cs-CZ" sz="3000" b="0" i="1" smtClean="0">
                              <a:latin typeface="Cambria Math" panose="02040503050406030204" pitchFamily="18" charset="0"/>
                            </a:rPr>
                            <m:t>𝑥</m:t>
                          </m:r>
                        </m:e>
                        <m:sub>
                          <m:r>
                            <a:rPr lang="cs-CZ" sz="3000" b="0" i="1" smtClean="0">
                              <a:latin typeface="Cambria Math" panose="02040503050406030204" pitchFamily="18" charset="0"/>
                            </a:rPr>
                            <m:t>𝑖𝑗</m:t>
                          </m:r>
                        </m:sub>
                      </m:sSub>
                      <m:r>
                        <a:rPr lang="cs-CZ" sz="3000" b="0" i="1" smtClean="0">
                          <a:latin typeface="Cambria Math" panose="02040503050406030204" pitchFamily="18" charset="0"/>
                        </a:rPr>
                        <m:t>= </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ea typeface="Cambria Math" panose="02040503050406030204" pitchFamily="18" charset="0"/>
                            </a:rPr>
                            <m:t>𝜇</m:t>
                          </m:r>
                        </m:e>
                        <m:sub>
                          <m:r>
                            <a:rPr lang="cs-CZ" sz="3000" b="0" i="1" smtClean="0">
                              <a:latin typeface="Cambria Math" panose="02040503050406030204" pitchFamily="18" charset="0"/>
                            </a:rPr>
                            <m:t>𝑗</m:t>
                          </m:r>
                        </m:sub>
                      </m:sSub>
                      <m:r>
                        <a:rPr lang="cs-CZ" sz="3000" b="0" i="1" smtClean="0">
                          <a:latin typeface="Cambria Math" panose="02040503050406030204" pitchFamily="18" charset="0"/>
                        </a:rPr>
                        <m:t>+</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ea typeface="Cambria Math" panose="02040503050406030204" pitchFamily="18" charset="0"/>
                            </a:rPr>
                            <m:t>𝜆</m:t>
                          </m:r>
                        </m:e>
                        <m:sub>
                          <m:r>
                            <a:rPr lang="cs-CZ" sz="3000" b="0" i="1" smtClean="0">
                              <a:latin typeface="Cambria Math" panose="02040503050406030204" pitchFamily="18" charset="0"/>
                            </a:rPr>
                            <m:t>𝑗</m:t>
                          </m:r>
                          <m:r>
                            <a:rPr lang="cs-CZ" sz="3000" b="0" i="1" smtClean="0">
                              <a:latin typeface="Cambria Math" panose="02040503050406030204" pitchFamily="18" charset="0"/>
                            </a:rPr>
                            <m:t>1</m:t>
                          </m:r>
                        </m:sub>
                      </m:sSub>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𝑧</m:t>
                          </m:r>
                        </m:e>
                        <m:sub>
                          <m:r>
                            <a:rPr lang="cs-CZ" sz="3000" b="0" i="1" smtClean="0">
                              <a:latin typeface="Cambria Math" panose="02040503050406030204" pitchFamily="18" charset="0"/>
                            </a:rPr>
                            <m:t>𝑖</m:t>
                          </m:r>
                          <m:r>
                            <a:rPr lang="cs-CZ" sz="3000" b="0" i="1" smtClean="0">
                              <a:latin typeface="Cambria Math" panose="02040503050406030204" pitchFamily="18" charset="0"/>
                            </a:rPr>
                            <m:t>1</m:t>
                          </m:r>
                        </m:sub>
                      </m:sSub>
                      <m:r>
                        <a:rPr lang="cs-CZ" sz="3000" b="0" i="1" smtClean="0">
                          <a:latin typeface="Cambria Math" panose="02040503050406030204" pitchFamily="18" charset="0"/>
                        </a:rPr>
                        <m:t>+</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ea typeface="Cambria Math" panose="02040503050406030204" pitchFamily="18" charset="0"/>
                            </a:rPr>
                            <m:t>𝜆</m:t>
                          </m:r>
                        </m:e>
                        <m:sub>
                          <m:r>
                            <a:rPr lang="cs-CZ" sz="3000" b="0" i="1" smtClean="0">
                              <a:latin typeface="Cambria Math" panose="02040503050406030204" pitchFamily="18" charset="0"/>
                            </a:rPr>
                            <m:t>𝑗</m:t>
                          </m:r>
                          <m:r>
                            <a:rPr lang="cs-CZ" sz="3000" b="0" i="1" smtClean="0">
                              <a:latin typeface="Cambria Math" panose="02040503050406030204" pitchFamily="18" charset="0"/>
                            </a:rPr>
                            <m:t>2</m:t>
                          </m:r>
                        </m:sub>
                      </m:sSub>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𝑧</m:t>
                          </m:r>
                        </m:e>
                        <m:sub>
                          <m:r>
                            <a:rPr lang="cs-CZ" sz="3000" b="0" i="1" smtClean="0">
                              <a:latin typeface="Cambria Math" panose="02040503050406030204" pitchFamily="18" charset="0"/>
                            </a:rPr>
                            <m:t>𝑖</m:t>
                          </m:r>
                          <m:r>
                            <a:rPr lang="cs-CZ" sz="3000" b="0" i="1" smtClean="0">
                              <a:latin typeface="Cambria Math" panose="02040503050406030204" pitchFamily="18" charset="0"/>
                            </a:rPr>
                            <m:t>2</m:t>
                          </m:r>
                        </m:sub>
                      </m:sSub>
                      <m:r>
                        <a:rPr lang="cs-CZ" sz="3000" b="0" i="1" smtClean="0">
                          <a:latin typeface="Cambria Math" panose="02040503050406030204" pitchFamily="18" charset="0"/>
                        </a:rPr>
                        <m:t>+…+</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ea typeface="Cambria Math" panose="02040503050406030204" pitchFamily="18" charset="0"/>
                            </a:rPr>
                            <m:t>𝜆</m:t>
                          </m:r>
                        </m:e>
                        <m:sub>
                          <m:r>
                            <a:rPr lang="cs-CZ" sz="3000" b="0" i="1" smtClean="0">
                              <a:latin typeface="Cambria Math" panose="02040503050406030204" pitchFamily="18" charset="0"/>
                            </a:rPr>
                            <m:t>𝑗𝑚</m:t>
                          </m:r>
                        </m:sub>
                      </m:sSub>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𝑧</m:t>
                          </m:r>
                        </m:e>
                        <m:sub>
                          <m:r>
                            <a:rPr lang="cs-CZ" sz="3000" b="0" i="1" smtClean="0">
                              <a:latin typeface="Cambria Math" panose="02040503050406030204" pitchFamily="18" charset="0"/>
                            </a:rPr>
                            <m:t>𝑖𝑚</m:t>
                          </m:r>
                        </m:sub>
                      </m:sSub>
                      <m:r>
                        <a:rPr lang="cs-CZ" sz="3000" b="0" i="1" smtClean="0">
                          <a:latin typeface="Cambria Math" panose="02040503050406030204" pitchFamily="18" charset="0"/>
                        </a:rPr>
                        <m:t>+</m:t>
                      </m:r>
                      <m:sSub>
                        <m:sSubPr>
                          <m:ctrlPr>
                            <a:rPr lang="cs-CZ" sz="3000" b="0" i="1" smtClean="0">
                              <a:latin typeface="Cambria Math" panose="02040503050406030204" pitchFamily="18" charset="0"/>
                            </a:rPr>
                          </m:ctrlPr>
                        </m:sSubPr>
                        <m:e>
                          <m:r>
                            <a:rPr lang="en-US" sz="3000" b="0" i="1" smtClean="0">
                              <a:latin typeface="Cambria Math" panose="02040503050406030204" pitchFamily="18" charset="0"/>
                            </a:rPr>
                            <m:t>1</m:t>
                          </m:r>
                          <m:r>
                            <a:rPr lang="cs-CZ" sz="3000" b="0" i="1" smtClean="0">
                              <a:latin typeface="Cambria Math" panose="02040503050406030204" pitchFamily="18" charset="0"/>
                            </a:rPr>
                            <m:t>𝑢</m:t>
                          </m:r>
                        </m:e>
                        <m:sub>
                          <m:r>
                            <a:rPr lang="cs-CZ" sz="3000" b="0" i="1" smtClean="0">
                              <a:latin typeface="Cambria Math" panose="02040503050406030204" pitchFamily="18" charset="0"/>
                            </a:rPr>
                            <m:t>𝑖𝑗</m:t>
                          </m:r>
                        </m:sub>
                      </m:sSub>
                    </m:oMath>
                  </m:oMathPara>
                </a14:m>
                <a:endParaRPr lang="cs-CZ" dirty="0"/>
              </a:p>
              <a:p>
                <a:pPr marL="0" indent="0">
                  <a:buNone/>
                </a:pPr>
                <a:r>
                  <a:rPr lang="cs-CZ" dirty="0"/>
                  <a:t>			Mean +      Common factor part            + Unique factor part    </a:t>
                </a:r>
              </a:p>
              <a:p>
                <a:pPr marL="0" indent="0">
                  <a:buNone/>
                </a:pPr>
                <a:r>
                  <a:rPr lang="cs-CZ" dirty="0"/>
                  <a:t> </a:t>
                </a:r>
              </a:p>
              <a:p>
                <a:pPr marL="0" indent="0">
                  <a:buNone/>
                </a:pPr>
                <a14:m>
                  <m:oMath xmlns:m="http://schemas.openxmlformats.org/officeDocument/2006/math">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𝑧</m:t>
                        </m:r>
                      </m:e>
                      <m:sub>
                        <m:r>
                          <a:rPr lang="cs-CZ" sz="3000" b="0" i="1" smtClean="0">
                            <a:latin typeface="Cambria Math" panose="02040503050406030204" pitchFamily="18" charset="0"/>
                          </a:rPr>
                          <m:t>𝑖𝑘</m:t>
                        </m:r>
                      </m:sub>
                    </m:sSub>
                  </m:oMath>
                </a14:m>
                <a:r>
                  <a:rPr lang="cs-CZ" sz="3000" dirty="0"/>
                  <a:t> is the common factor score of person </a:t>
                </a:r>
                <a:r>
                  <a:rPr lang="cs-CZ" sz="3000" i="1" dirty="0"/>
                  <a:t>i</a:t>
                </a:r>
                <a:r>
                  <a:rPr lang="cs-CZ" sz="3000" dirty="0"/>
                  <a:t> on factor </a:t>
                </a:r>
                <a:r>
                  <a:rPr lang="cs-CZ" sz="3000" i="1" dirty="0"/>
                  <a:t>k</a:t>
                </a:r>
                <a:r>
                  <a:rPr lang="cs-CZ" sz="3000" dirty="0"/>
                  <a:t> (latent variable score)</a:t>
                </a:r>
              </a:p>
              <a:p>
                <a:pPr marL="0" indent="0">
                  <a:buNone/>
                </a:pPr>
                <a14:m>
                  <m:oMath xmlns:m="http://schemas.openxmlformats.org/officeDocument/2006/math">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ea typeface="Cambria Math" panose="02040503050406030204" pitchFamily="18" charset="0"/>
                          </a:rPr>
                          <m:t>𝜆</m:t>
                        </m:r>
                      </m:e>
                      <m:sub>
                        <m:r>
                          <a:rPr lang="cs-CZ" sz="3000" b="0" i="1" smtClean="0">
                            <a:latin typeface="Cambria Math" panose="02040503050406030204" pitchFamily="18" charset="0"/>
                          </a:rPr>
                          <m:t>𝑗𝑘</m:t>
                        </m:r>
                      </m:sub>
                    </m:sSub>
                  </m:oMath>
                </a14:m>
                <a:r>
                  <a:rPr lang="cs-CZ" sz="3000" dirty="0"/>
                  <a:t> is the factor loading (regression weight) of MV </a:t>
                </a:r>
                <a:r>
                  <a:rPr lang="cs-CZ" sz="3000" i="1" dirty="0"/>
                  <a:t>j</a:t>
                </a:r>
                <a:r>
                  <a:rPr lang="cs-CZ" sz="3000" dirty="0"/>
                  <a:t> on factor </a:t>
                </a:r>
                <a:r>
                  <a:rPr lang="cs-CZ" sz="3000" i="1" dirty="0"/>
                  <a:t>k</a:t>
                </a:r>
                <a:endParaRPr lang="cs-CZ" sz="3000" dirty="0"/>
              </a:p>
              <a:p>
                <a:pPr marL="0" indent="0">
                  <a:buNone/>
                </a:pPr>
                <a14:m>
                  <m:oMath xmlns:m="http://schemas.openxmlformats.org/officeDocument/2006/math">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𝑢</m:t>
                        </m:r>
                      </m:e>
                      <m:sub>
                        <m:r>
                          <a:rPr lang="cs-CZ" sz="3000" b="0" i="1" smtClean="0">
                            <a:latin typeface="Cambria Math" panose="02040503050406030204" pitchFamily="18" charset="0"/>
                          </a:rPr>
                          <m:t>𝑖𝑗</m:t>
                        </m:r>
                      </m:sub>
                    </m:sSub>
                  </m:oMath>
                </a14:m>
                <a:r>
                  <a:rPr lang="cs-CZ" sz="3000" dirty="0"/>
                  <a:t> is the unique factor score of person </a:t>
                </a:r>
                <a:r>
                  <a:rPr lang="cs-CZ" sz="3000" i="1" dirty="0"/>
                  <a:t>i</a:t>
                </a:r>
                <a:r>
                  <a:rPr lang="cs-CZ" sz="3000" dirty="0"/>
                  <a:t> on unique factor </a:t>
                </a:r>
                <a:r>
                  <a:rPr lang="cs-CZ" sz="3000" i="1" dirty="0"/>
                  <a:t>j</a:t>
                </a:r>
                <a:r>
                  <a:rPr lang="cs-CZ" sz="3000" dirty="0"/>
                  <a:t> (also latent)</a:t>
                </a:r>
              </a:p>
              <a:p>
                <a:pPr marL="0" indent="0">
                  <a:buNone/>
                </a:pPr>
                <a:r>
                  <a:rPr lang="cs-CZ" sz="3000" dirty="0"/>
                  <a:t>	...the unique factor score consists of a specific part and an error part:</a:t>
                </a:r>
              </a:p>
              <a:p>
                <a:pPr marL="0" indent="0">
                  <a:buNone/>
                </a:pPr>
                <a14:m>
                  <m:oMathPara xmlns:m="http://schemas.openxmlformats.org/officeDocument/2006/math">
                    <m:oMathParaPr>
                      <m:jc m:val="center"/>
                    </m:oMathParaPr>
                    <m:oMath xmlns:m="http://schemas.openxmlformats.org/officeDocument/2006/math">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𝑢</m:t>
                          </m:r>
                        </m:e>
                        <m:sub>
                          <m:r>
                            <a:rPr lang="cs-CZ" sz="3000" b="0" i="1" smtClean="0">
                              <a:latin typeface="Cambria Math" panose="02040503050406030204" pitchFamily="18" charset="0"/>
                            </a:rPr>
                            <m:t>𝑖𝑗</m:t>
                          </m:r>
                        </m:sub>
                      </m:sSub>
                      <m:r>
                        <a:rPr lang="cs-CZ" sz="3000" b="0" i="1" smtClean="0">
                          <a:latin typeface="Cambria Math" panose="02040503050406030204" pitchFamily="18" charset="0"/>
                        </a:rPr>
                        <m:t>= </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𝑠</m:t>
                          </m:r>
                        </m:e>
                        <m:sub>
                          <m:r>
                            <a:rPr lang="cs-CZ" sz="3000" b="0" i="1" smtClean="0">
                              <a:latin typeface="Cambria Math" panose="02040503050406030204" pitchFamily="18" charset="0"/>
                            </a:rPr>
                            <m:t>𝑖𝑗</m:t>
                          </m:r>
                        </m:sub>
                      </m:sSub>
                      <m:r>
                        <a:rPr lang="cs-CZ" sz="3000" b="0" i="1" smtClean="0">
                          <a:latin typeface="Cambria Math" panose="02040503050406030204" pitchFamily="18" charset="0"/>
                        </a:rPr>
                        <m:t>+</m:t>
                      </m:r>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𝑒</m:t>
                          </m:r>
                        </m:e>
                        <m:sub>
                          <m:r>
                            <a:rPr lang="cs-CZ" sz="3000" b="0" i="1" smtClean="0">
                              <a:latin typeface="Cambria Math" panose="02040503050406030204" pitchFamily="18" charset="0"/>
                            </a:rPr>
                            <m:t>𝑖𝑗</m:t>
                          </m:r>
                        </m:sub>
                      </m:sSub>
                    </m:oMath>
                  </m:oMathPara>
                </a14:m>
                <a:endParaRPr lang="cs-CZ" sz="3000" dirty="0"/>
              </a:p>
              <a:p>
                <a:pPr marL="0" indent="0">
                  <a:buNone/>
                </a:pPr>
                <a14:m>
                  <m:oMathPara xmlns:m="http://schemas.openxmlformats.org/officeDocument/2006/math">
                    <m:oMathParaPr>
                      <m:jc m:val="left"/>
                    </m:oMathParaPr>
                    <m:oMath xmlns:m="http://schemas.openxmlformats.org/officeDocument/2006/math">
                      <m:r>
                        <a:rPr lang="cs-CZ" b="0" i="1" smtClean="0">
                          <a:latin typeface="Cambria Math" panose="02040503050406030204" pitchFamily="18" charset="0"/>
                        </a:rPr>
                        <m:t>    </m:t>
                      </m:r>
                    </m:oMath>
                  </m:oMathPara>
                </a14:m>
                <a:endParaRPr lang="cs-CZ" dirty="0"/>
              </a:p>
              <a:p>
                <a:pPr marL="0" indent="0">
                  <a:buNone/>
                </a:pPr>
                <a:endParaRPr lang="en-US" dirty="0"/>
              </a:p>
              <a:p>
                <a:pPr marL="0" indent="0">
                  <a:buNone/>
                </a:pPr>
                <a:endParaRPr lang="en-US" dirty="0"/>
              </a:p>
              <a:p>
                <a:pPr marL="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199" y="1825625"/>
                <a:ext cx="11353801" cy="4898732"/>
              </a:xfrm>
              <a:blipFill>
                <a:blip r:embed="rId2"/>
                <a:stretch>
                  <a:fillRect l="-913" t="-2488"/>
                </a:stretch>
              </a:blipFill>
            </p:spPr>
            <p:txBody>
              <a:bodyPr/>
              <a:lstStyle/>
              <a:p>
                <a:r>
                  <a:rPr lang="en-US">
                    <a:noFill/>
                  </a:rPr>
                  <a:t> </a:t>
                </a:r>
              </a:p>
            </p:txBody>
          </p:sp>
        </mc:Fallback>
      </mc:AlternateContent>
    </p:spTree>
    <p:extLst>
      <p:ext uri="{BB962C8B-B14F-4D97-AF65-F5344CB8AC3E}">
        <p14:creationId xmlns:p14="http://schemas.microsoft.com/office/powerpoint/2010/main" val="33437333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Common Factor Model</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199" y="1825625"/>
                <a:ext cx="11353801" cy="4898732"/>
              </a:xfrm>
            </p:spPr>
            <p:txBody>
              <a:bodyPr>
                <a:normAutofit/>
              </a:bodyPr>
              <a:lstStyle/>
              <a:p>
                <a:pPr marL="0" indent="0">
                  <a:buNone/>
                </a:pPr>
                <a:r>
                  <a:rPr lang="cs-CZ" sz="3000" dirty="0"/>
                  <a:t>We mentioned variances before – do not confuse the scores (</a:t>
                </a:r>
                <a14:m>
                  <m:oMath xmlns:m="http://schemas.openxmlformats.org/officeDocument/2006/math">
                    <m:sSub>
                      <m:sSubPr>
                        <m:ctrlPr>
                          <a:rPr lang="cs-CZ" sz="3000" i="1" smtClean="0">
                            <a:latin typeface="Cambria Math" panose="02040503050406030204" pitchFamily="18" charset="0"/>
                          </a:rPr>
                        </m:ctrlPr>
                      </m:sSubPr>
                      <m:e>
                        <m:r>
                          <a:rPr lang="cs-CZ" sz="3000" b="0" i="1" smtClean="0">
                            <a:latin typeface="Cambria Math" panose="02040503050406030204" pitchFamily="18" charset="0"/>
                          </a:rPr>
                          <m:t>𝑥</m:t>
                        </m:r>
                      </m:e>
                      <m:sub>
                        <m:r>
                          <a:rPr lang="cs-CZ" sz="3000" b="0" i="1" smtClean="0">
                            <a:latin typeface="Cambria Math" panose="02040503050406030204" pitchFamily="18" charset="0"/>
                          </a:rPr>
                          <m:t>𝑖𝑗</m:t>
                        </m:r>
                      </m:sub>
                    </m:sSub>
                  </m:oMath>
                </a14:m>
                <a:r>
                  <a:rPr lang="cs-CZ" sz="3000" dirty="0"/>
                  <a:t>,</a:t>
                </a:r>
                <a:r>
                  <a:rPr lang="cs-CZ" sz="3000" b="0" dirty="0"/>
                  <a:t> </a:t>
                </a:r>
                <a14:m>
                  <m:oMath xmlns:m="http://schemas.openxmlformats.org/officeDocument/2006/math">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𝑧</m:t>
                        </m:r>
                      </m:e>
                      <m:sub>
                        <m:r>
                          <a:rPr lang="cs-CZ" sz="3000" b="0" i="1" smtClean="0">
                            <a:latin typeface="Cambria Math" panose="02040503050406030204" pitchFamily="18" charset="0"/>
                          </a:rPr>
                          <m:t>𝑖𝑘</m:t>
                        </m:r>
                      </m:sub>
                    </m:sSub>
                  </m:oMath>
                </a14:m>
                <a:r>
                  <a:rPr lang="cs-CZ" sz="3000" dirty="0"/>
                  <a:t>...) with the variances of those scores </a:t>
                </a:r>
                <a:r>
                  <a:rPr lang="en-US" sz="3000" dirty="0"/>
                  <a:t>[</a:t>
                </a:r>
                <a:r>
                  <a:rPr lang="cs-CZ" sz="3000" dirty="0"/>
                  <a:t>var(</a:t>
                </a:r>
                <a14:m>
                  <m:oMath xmlns:m="http://schemas.openxmlformats.org/officeDocument/2006/math">
                    <m:sSub>
                      <m:sSubPr>
                        <m:ctrlPr>
                          <a:rPr lang="cs-CZ" sz="3000" i="1" smtClean="0">
                            <a:latin typeface="Cambria Math" panose="02040503050406030204" pitchFamily="18" charset="0"/>
                          </a:rPr>
                        </m:ctrlPr>
                      </m:sSubPr>
                      <m:e>
                        <m:r>
                          <a:rPr lang="cs-CZ" sz="3000" b="0" i="1" smtClean="0">
                            <a:latin typeface="Cambria Math" panose="02040503050406030204" pitchFamily="18" charset="0"/>
                          </a:rPr>
                          <m:t>𝑥</m:t>
                        </m:r>
                      </m:e>
                      <m:sub>
                        <m:r>
                          <a:rPr lang="cs-CZ" sz="3000" b="0" i="1" smtClean="0">
                            <a:latin typeface="Cambria Math" panose="02040503050406030204" pitchFamily="18" charset="0"/>
                          </a:rPr>
                          <m:t>𝑗</m:t>
                        </m:r>
                      </m:sub>
                    </m:sSub>
                  </m:oMath>
                </a14:m>
                <a:r>
                  <a:rPr lang="cs-CZ" sz="3000" dirty="0"/>
                  <a:t>), var(</a:t>
                </a:r>
                <a14:m>
                  <m:oMath xmlns:m="http://schemas.openxmlformats.org/officeDocument/2006/math">
                    <m:sSub>
                      <m:sSubPr>
                        <m:ctrlPr>
                          <a:rPr lang="cs-CZ" sz="3000" b="0" i="1" smtClean="0">
                            <a:latin typeface="Cambria Math" panose="02040503050406030204" pitchFamily="18" charset="0"/>
                          </a:rPr>
                        </m:ctrlPr>
                      </m:sSubPr>
                      <m:e>
                        <m:r>
                          <a:rPr lang="cs-CZ" sz="3000" b="0" i="1" smtClean="0">
                            <a:latin typeface="Cambria Math" panose="02040503050406030204" pitchFamily="18" charset="0"/>
                          </a:rPr>
                          <m:t>𝑧</m:t>
                        </m:r>
                      </m:e>
                      <m:sub>
                        <m:r>
                          <a:rPr lang="cs-CZ" sz="3000" b="0" i="1" smtClean="0">
                            <a:latin typeface="Cambria Math" panose="02040503050406030204" pitchFamily="18" charset="0"/>
                          </a:rPr>
                          <m:t>𝑘</m:t>
                        </m:r>
                      </m:sub>
                    </m:sSub>
                  </m:oMath>
                </a14:m>
                <a:r>
                  <a:rPr lang="cs-CZ" sz="3000" dirty="0"/>
                  <a:t>)</a:t>
                </a:r>
                <a:r>
                  <a:rPr lang="en-US" sz="3000" dirty="0"/>
                  <a:t>]</a:t>
                </a:r>
                <a:r>
                  <a:rPr lang="cs-CZ" sz="3000" dirty="0"/>
                  <a:t>, which is how these scores vary across persons. </a:t>
                </a:r>
              </a:p>
              <a:p>
                <a:pPr marL="0" indent="0">
                  <a:buNone/>
                </a:pPr>
                <a:endParaRPr lang="cs-CZ" sz="3000" dirty="0"/>
              </a:p>
              <a:p>
                <a:pPr marL="0" indent="0">
                  <a:buNone/>
                </a:pPr>
                <a:r>
                  <a:rPr lang="cs-CZ" sz="3000" dirty="0"/>
                  <a:t>The model can be re-written by subtracting the mean from both sides: </a:t>
                </a:r>
              </a:p>
              <a:p>
                <a:pPr marL="0" indent="0">
                  <a:buNone/>
                </a:pPr>
                <a:endParaRPr lang="cs-CZ" sz="3000" dirty="0"/>
              </a:p>
              <a:p>
                <a:pPr marL="0" indent="0">
                  <a:buNone/>
                </a:pPr>
                <a14:m>
                  <m:oMathPara xmlns:m="http://schemas.openxmlformats.org/officeDocument/2006/math">
                    <m:oMathParaPr>
                      <m:jc m:val="center"/>
                    </m:oMathParaPr>
                    <m:oMath xmlns:m="http://schemas.openxmlformats.org/officeDocument/2006/math">
                      <m:r>
                        <a:rPr lang="cs-CZ" b="0" i="1" smtClean="0">
                          <a:latin typeface="Cambria Math" panose="02040503050406030204" pitchFamily="18" charset="0"/>
                        </a:rPr>
                        <m:t> </m:t>
                      </m:r>
                      <m:sSub>
                        <m:sSubPr>
                          <m:ctrlPr>
                            <a:rPr lang="cs-CZ" i="1">
                              <a:latin typeface="Cambria Math" panose="02040503050406030204" pitchFamily="18" charset="0"/>
                            </a:rPr>
                          </m:ctrlPr>
                        </m:sSubPr>
                        <m:e>
                          <m:r>
                            <a:rPr lang="cs-CZ" i="1">
                              <a:latin typeface="Cambria Math" panose="02040503050406030204" pitchFamily="18" charset="0"/>
                            </a:rPr>
                            <m:t>𝑥</m:t>
                          </m:r>
                        </m:e>
                        <m:sub>
                          <m:r>
                            <a:rPr lang="cs-CZ" i="1">
                              <a:latin typeface="Cambria Math" panose="02040503050406030204" pitchFamily="18" charset="0"/>
                            </a:rPr>
                            <m:t>𝑖𝑗</m:t>
                          </m:r>
                        </m:sub>
                      </m:sSub>
                      <m:r>
                        <a:rPr lang="cs-CZ" b="0" i="1" smtClean="0">
                          <a:latin typeface="Cambria Math" panose="02040503050406030204" pitchFamily="18" charset="0"/>
                        </a:rPr>
                        <m:t>−</m:t>
                      </m:r>
                      <m:sSub>
                        <m:sSubPr>
                          <m:ctrlPr>
                            <a:rPr lang="cs-CZ" i="1" smtClean="0">
                              <a:latin typeface="Cambria Math" panose="02040503050406030204" pitchFamily="18" charset="0"/>
                            </a:rPr>
                          </m:ctrlPr>
                        </m:sSubPr>
                        <m:e>
                          <m:r>
                            <a:rPr lang="cs-CZ" i="1">
                              <a:latin typeface="Cambria Math" panose="02040503050406030204" pitchFamily="18" charset="0"/>
                              <a:ea typeface="Cambria Math" panose="02040503050406030204" pitchFamily="18" charset="0"/>
                            </a:rPr>
                            <m:t>𝜇</m:t>
                          </m:r>
                        </m:e>
                        <m:sub>
                          <m:r>
                            <a:rPr lang="cs-CZ" i="1">
                              <a:latin typeface="Cambria Math" panose="02040503050406030204" pitchFamily="18" charset="0"/>
                            </a:rPr>
                            <m:t>𝑗</m:t>
                          </m:r>
                        </m:sub>
                      </m:sSub>
                      <m:r>
                        <a:rPr lang="cs-CZ" i="1">
                          <a:latin typeface="Cambria Math" panose="02040503050406030204" pitchFamily="18" charset="0"/>
                        </a:rPr>
                        <m:t>= </m:t>
                      </m:r>
                      <m:sSub>
                        <m:sSubPr>
                          <m:ctrlPr>
                            <a:rPr lang="cs-CZ" i="1">
                              <a:latin typeface="Cambria Math" panose="02040503050406030204" pitchFamily="18" charset="0"/>
                            </a:rPr>
                          </m:ctrlPr>
                        </m:sSubPr>
                        <m:e>
                          <m:r>
                            <a:rPr lang="cs-CZ" i="1">
                              <a:latin typeface="Cambria Math" panose="02040503050406030204" pitchFamily="18" charset="0"/>
                              <a:ea typeface="Cambria Math" panose="02040503050406030204" pitchFamily="18" charset="0"/>
                            </a:rPr>
                            <m:t>𝜆</m:t>
                          </m:r>
                        </m:e>
                        <m:sub>
                          <m:r>
                            <a:rPr lang="cs-CZ" i="1">
                              <a:latin typeface="Cambria Math" panose="02040503050406030204" pitchFamily="18" charset="0"/>
                            </a:rPr>
                            <m:t>𝑗</m:t>
                          </m:r>
                          <m:r>
                            <a:rPr lang="cs-CZ" i="1">
                              <a:latin typeface="Cambria Math" panose="02040503050406030204" pitchFamily="18" charset="0"/>
                            </a:rPr>
                            <m:t>1</m:t>
                          </m:r>
                        </m:sub>
                      </m:sSub>
                      <m:sSub>
                        <m:sSubPr>
                          <m:ctrlPr>
                            <a:rPr lang="cs-CZ" i="1">
                              <a:latin typeface="Cambria Math" panose="02040503050406030204" pitchFamily="18" charset="0"/>
                            </a:rPr>
                          </m:ctrlPr>
                        </m:sSubPr>
                        <m:e>
                          <m:r>
                            <a:rPr lang="cs-CZ" i="1">
                              <a:latin typeface="Cambria Math" panose="02040503050406030204" pitchFamily="18" charset="0"/>
                            </a:rPr>
                            <m:t>𝑧</m:t>
                          </m:r>
                        </m:e>
                        <m:sub>
                          <m:r>
                            <a:rPr lang="cs-CZ" i="1">
                              <a:latin typeface="Cambria Math" panose="02040503050406030204" pitchFamily="18" charset="0"/>
                            </a:rPr>
                            <m:t>𝑖</m:t>
                          </m:r>
                          <m:r>
                            <a:rPr lang="cs-CZ" i="1">
                              <a:latin typeface="Cambria Math" panose="02040503050406030204" pitchFamily="18" charset="0"/>
                            </a:rPr>
                            <m:t>1</m:t>
                          </m:r>
                        </m:sub>
                      </m:sSub>
                      <m:r>
                        <a:rPr lang="cs-CZ" i="1">
                          <a:latin typeface="Cambria Math" panose="02040503050406030204" pitchFamily="18" charset="0"/>
                        </a:rPr>
                        <m:t>+</m:t>
                      </m:r>
                      <m:sSub>
                        <m:sSubPr>
                          <m:ctrlPr>
                            <a:rPr lang="cs-CZ" i="1">
                              <a:latin typeface="Cambria Math" panose="02040503050406030204" pitchFamily="18" charset="0"/>
                            </a:rPr>
                          </m:ctrlPr>
                        </m:sSubPr>
                        <m:e>
                          <m:r>
                            <a:rPr lang="cs-CZ" i="1">
                              <a:latin typeface="Cambria Math" panose="02040503050406030204" pitchFamily="18" charset="0"/>
                              <a:ea typeface="Cambria Math" panose="02040503050406030204" pitchFamily="18" charset="0"/>
                            </a:rPr>
                            <m:t>𝜆</m:t>
                          </m:r>
                        </m:e>
                        <m:sub>
                          <m:r>
                            <a:rPr lang="cs-CZ" i="1">
                              <a:latin typeface="Cambria Math" panose="02040503050406030204" pitchFamily="18" charset="0"/>
                            </a:rPr>
                            <m:t>𝑗</m:t>
                          </m:r>
                          <m:r>
                            <a:rPr lang="cs-CZ" i="1">
                              <a:latin typeface="Cambria Math" panose="02040503050406030204" pitchFamily="18" charset="0"/>
                            </a:rPr>
                            <m:t>2</m:t>
                          </m:r>
                        </m:sub>
                      </m:sSub>
                      <m:sSub>
                        <m:sSubPr>
                          <m:ctrlPr>
                            <a:rPr lang="cs-CZ" i="1">
                              <a:latin typeface="Cambria Math" panose="02040503050406030204" pitchFamily="18" charset="0"/>
                            </a:rPr>
                          </m:ctrlPr>
                        </m:sSubPr>
                        <m:e>
                          <m:r>
                            <a:rPr lang="cs-CZ" i="1">
                              <a:latin typeface="Cambria Math" panose="02040503050406030204" pitchFamily="18" charset="0"/>
                            </a:rPr>
                            <m:t>𝑧</m:t>
                          </m:r>
                        </m:e>
                        <m:sub>
                          <m:r>
                            <a:rPr lang="cs-CZ" i="1">
                              <a:latin typeface="Cambria Math" panose="02040503050406030204" pitchFamily="18" charset="0"/>
                            </a:rPr>
                            <m:t>𝑖</m:t>
                          </m:r>
                          <m:r>
                            <a:rPr lang="cs-CZ" i="1">
                              <a:latin typeface="Cambria Math" panose="02040503050406030204" pitchFamily="18" charset="0"/>
                            </a:rPr>
                            <m:t>2</m:t>
                          </m:r>
                        </m:sub>
                      </m:sSub>
                      <m:r>
                        <a:rPr lang="cs-CZ" i="1">
                          <a:latin typeface="Cambria Math" panose="02040503050406030204" pitchFamily="18" charset="0"/>
                        </a:rPr>
                        <m:t>+…+</m:t>
                      </m:r>
                      <m:sSub>
                        <m:sSubPr>
                          <m:ctrlPr>
                            <a:rPr lang="cs-CZ" i="1">
                              <a:latin typeface="Cambria Math" panose="02040503050406030204" pitchFamily="18" charset="0"/>
                            </a:rPr>
                          </m:ctrlPr>
                        </m:sSubPr>
                        <m:e>
                          <m:r>
                            <a:rPr lang="cs-CZ" i="1">
                              <a:latin typeface="Cambria Math" panose="02040503050406030204" pitchFamily="18" charset="0"/>
                              <a:ea typeface="Cambria Math" panose="02040503050406030204" pitchFamily="18" charset="0"/>
                            </a:rPr>
                            <m:t>𝜆</m:t>
                          </m:r>
                        </m:e>
                        <m:sub>
                          <m:r>
                            <a:rPr lang="cs-CZ" i="1">
                              <a:latin typeface="Cambria Math" panose="02040503050406030204" pitchFamily="18" charset="0"/>
                            </a:rPr>
                            <m:t>𝑗𝑚</m:t>
                          </m:r>
                        </m:sub>
                      </m:sSub>
                      <m:sSub>
                        <m:sSubPr>
                          <m:ctrlPr>
                            <a:rPr lang="cs-CZ" i="1">
                              <a:latin typeface="Cambria Math" panose="02040503050406030204" pitchFamily="18" charset="0"/>
                            </a:rPr>
                          </m:ctrlPr>
                        </m:sSubPr>
                        <m:e>
                          <m:r>
                            <a:rPr lang="cs-CZ" i="1">
                              <a:latin typeface="Cambria Math" panose="02040503050406030204" pitchFamily="18" charset="0"/>
                            </a:rPr>
                            <m:t>𝑧</m:t>
                          </m:r>
                        </m:e>
                        <m:sub>
                          <m:r>
                            <a:rPr lang="cs-CZ" i="1">
                              <a:latin typeface="Cambria Math" panose="02040503050406030204" pitchFamily="18" charset="0"/>
                            </a:rPr>
                            <m:t>𝑖𝑚</m:t>
                          </m:r>
                        </m:sub>
                      </m:sSub>
                      <m:r>
                        <a:rPr lang="cs-CZ" i="1">
                          <a:latin typeface="Cambria Math" panose="02040503050406030204" pitchFamily="18" charset="0"/>
                        </a:rPr>
                        <m:t>+</m:t>
                      </m:r>
                      <m:sSub>
                        <m:sSubPr>
                          <m:ctrlPr>
                            <a:rPr lang="cs-CZ" i="1">
                              <a:latin typeface="Cambria Math" panose="02040503050406030204" pitchFamily="18" charset="0"/>
                            </a:rPr>
                          </m:ctrlPr>
                        </m:sSubPr>
                        <m:e>
                          <m:r>
                            <a:rPr lang="en-US" b="0" i="1" smtClean="0">
                              <a:latin typeface="Cambria Math" panose="02040503050406030204" pitchFamily="18" charset="0"/>
                            </a:rPr>
                            <m:t>1</m:t>
                          </m:r>
                          <m:r>
                            <a:rPr lang="cs-CZ" i="1">
                              <a:latin typeface="Cambria Math" panose="02040503050406030204" pitchFamily="18" charset="0"/>
                            </a:rPr>
                            <m:t>𝑢</m:t>
                          </m:r>
                        </m:e>
                        <m:sub>
                          <m:r>
                            <a:rPr lang="cs-CZ" i="1">
                              <a:latin typeface="Cambria Math" panose="02040503050406030204" pitchFamily="18" charset="0"/>
                            </a:rPr>
                            <m:t>𝑖𝑗</m:t>
                          </m:r>
                        </m:sub>
                      </m:sSub>
                    </m:oMath>
                  </m:oMathPara>
                </a14:m>
                <a:endParaRPr lang="cs-CZ" dirty="0"/>
              </a:p>
              <a:p>
                <a:pPr marL="0" indent="0">
                  <a:buNone/>
                </a:pPr>
                <a:endParaRPr lang="cs-CZ" dirty="0"/>
              </a:p>
              <a:p>
                <a:pPr marL="0" indent="0">
                  <a:buNone/>
                </a:pPr>
                <a:r>
                  <a:rPr lang="cs-CZ" dirty="0"/>
                  <a:t>...thus, we can see that the model specifies the deviation from the mean as a function of the common and unique factors. </a:t>
                </a:r>
              </a:p>
              <a:p>
                <a:pPr marL="0" indent="0">
                  <a:buNone/>
                </a:pPr>
                <a:endParaRPr lang="en-US" dirty="0"/>
              </a:p>
              <a:p>
                <a:pPr marL="0" indent="0">
                  <a:buNone/>
                </a:pPr>
                <a:endParaRPr lang="en-US" dirty="0"/>
              </a:p>
              <a:p>
                <a:pPr marL="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199" y="1825625"/>
                <a:ext cx="11353801" cy="4898732"/>
              </a:xfrm>
              <a:blipFill>
                <a:blip r:embed="rId2"/>
                <a:stretch>
                  <a:fillRect l="-1235" t="-2239" r="-1020" b="-2114"/>
                </a:stretch>
              </a:blipFill>
            </p:spPr>
            <p:txBody>
              <a:bodyPr/>
              <a:lstStyle/>
              <a:p>
                <a:r>
                  <a:rPr lang="en-US">
                    <a:noFill/>
                  </a:rPr>
                  <a:t> </a:t>
                </a:r>
              </a:p>
            </p:txBody>
          </p:sp>
        </mc:Fallback>
      </mc:AlternateContent>
    </p:spTree>
    <p:extLst>
      <p:ext uri="{BB962C8B-B14F-4D97-AF65-F5344CB8AC3E}">
        <p14:creationId xmlns:p14="http://schemas.microsoft.com/office/powerpoint/2010/main" val="4269978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Common Factor Model</a:t>
            </a:r>
          </a:p>
        </p:txBody>
      </p:sp>
      <p:sp>
        <p:nvSpPr>
          <p:cNvPr id="3" name="Content Placeholder 2"/>
          <p:cNvSpPr>
            <a:spLocks noGrp="1"/>
          </p:cNvSpPr>
          <p:nvPr>
            <p:ph idx="1"/>
          </p:nvPr>
        </p:nvSpPr>
        <p:spPr>
          <a:xfrm>
            <a:off x="838199" y="1825625"/>
            <a:ext cx="11353801" cy="4898732"/>
          </a:xfrm>
        </p:spPr>
        <p:txBody>
          <a:bodyPr>
            <a:normAutofit/>
          </a:bodyPr>
          <a:lstStyle/>
          <a:p>
            <a:pPr marL="0" indent="0">
              <a:buNone/>
            </a:pPr>
            <a:r>
              <a:rPr lang="cs-CZ" sz="3000" b="1" dirty="0"/>
              <a:t>Important assumption: </a:t>
            </a:r>
            <a:r>
              <a:rPr lang="cs-CZ" sz="3000" dirty="0"/>
              <a:t>In the model, the unique factor scores for different MVs are assumed to be uncorrelated over all persons. Therefore, all partial correlations between MVs, controlling for the effect of the common factors, are assumed to be zero. </a:t>
            </a:r>
          </a:p>
          <a:p>
            <a:r>
              <a:rPr lang="cs-CZ" sz="3000" dirty="0"/>
              <a:t>In other words, correlations between MVs are only due to the common factors (that</a:t>
            </a:r>
            <a:r>
              <a:rPr lang="en-US" sz="3000" dirty="0"/>
              <a:t>’s why they’re called </a:t>
            </a:r>
            <a:r>
              <a:rPr lang="en-US" sz="3000" i="1" dirty="0"/>
              <a:t>common</a:t>
            </a:r>
            <a:r>
              <a:rPr lang="en-US" sz="3000" dirty="0"/>
              <a:t>)</a:t>
            </a:r>
          </a:p>
          <a:p>
            <a:r>
              <a:rPr lang="en-US" sz="3000" dirty="0"/>
              <a:t>This assumption refers to the population</a:t>
            </a:r>
            <a:endParaRPr lang="cs-CZ"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1972983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Common Factor Model</a:t>
            </a:r>
          </a:p>
        </p:txBody>
      </p:sp>
      <p:sp>
        <p:nvSpPr>
          <p:cNvPr id="3" name="Content Placeholder 2"/>
          <p:cNvSpPr>
            <a:spLocks noGrp="1"/>
          </p:cNvSpPr>
          <p:nvPr>
            <p:ph idx="1"/>
          </p:nvPr>
        </p:nvSpPr>
        <p:spPr>
          <a:xfrm>
            <a:off x="838199" y="1825625"/>
            <a:ext cx="11353801" cy="4898732"/>
          </a:xfrm>
        </p:spPr>
        <p:txBody>
          <a:bodyPr>
            <a:normAutofit/>
          </a:bodyPr>
          <a:lstStyle/>
          <a:p>
            <a:r>
              <a:rPr lang="en-US" sz="3000" dirty="0"/>
              <a:t>What factors are common and what factors are specific depends on the manifest variables in the dataset. </a:t>
            </a:r>
          </a:p>
          <a:p>
            <a:r>
              <a:rPr lang="en-US" sz="3000" dirty="0"/>
              <a:t>If we change the set of MVs by introducing new MVs or deleting MVs, we can potentially change specific factors into common factors, and so on. </a:t>
            </a:r>
            <a:endParaRPr lang="cs-CZ"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217395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principles</a:t>
            </a:r>
          </a:p>
        </p:txBody>
      </p:sp>
      <p:sp>
        <p:nvSpPr>
          <p:cNvPr id="3" name="Content Placeholder 2"/>
          <p:cNvSpPr>
            <a:spLocks noGrp="1"/>
          </p:cNvSpPr>
          <p:nvPr>
            <p:ph idx="1"/>
          </p:nvPr>
        </p:nvSpPr>
        <p:spPr/>
        <p:txBody>
          <a:bodyPr/>
          <a:lstStyle/>
          <a:p>
            <a:r>
              <a:rPr lang="en-US" dirty="0"/>
              <a:t>Entries in the data matrix represent scores of each person on each manifest variable</a:t>
            </a:r>
          </a:p>
          <a:p>
            <a:r>
              <a:rPr lang="en-US" dirty="0"/>
              <a:t>The underlying premise of factor analysis is that these data are </a:t>
            </a:r>
            <a:br>
              <a:rPr lang="en-US" dirty="0"/>
            </a:br>
            <a:r>
              <a:rPr lang="en-US" dirty="0"/>
              <a:t>not completely random, but have some systematic aspects that can be studied</a:t>
            </a:r>
          </a:p>
          <a:p>
            <a:pPr marL="0" indent="0">
              <a:buNone/>
            </a:pPr>
            <a:endParaRPr lang="en-US" dirty="0"/>
          </a:p>
          <a:p>
            <a:pPr marL="0" indent="0">
              <a:buNone/>
            </a:pPr>
            <a:r>
              <a:rPr lang="en-US" dirty="0"/>
              <a:t>	</a:t>
            </a:r>
            <a:r>
              <a:rPr lang="en-US" b="1" dirty="0"/>
              <a:t>Data matrix: </a:t>
            </a:r>
          </a:p>
        </p:txBody>
      </p:sp>
      <p:graphicFrame>
        <p:nvGraphicFramePr>
          <p:cNvPr id="4" name="Table 3"/>
          <p:cNvGraphicFramePr>
            <a:graphicFrameLocks noGrp="1"/>
          </p:cNvGraphicFramePr>
          <p:nvPr/>
        </p:nvGraphicFramePr>
        <p:xfrm>
          <a:off x="7884161" y="4730066"/>
          <a:ext cx="1737360" cy="1849120"/>
        </p:xfrm>
        <a:graphic>
          <a:graphicData uri="http://schemas.openxmlformats.org/drawingml/2006/table">
            <a:tbl>
              <a:tblPr firstRow="1" bandRow="1">
                <a:tableStyleId>{5940675A-B579-460E-94D1-54222C63F5DA}</a:tableStyleId>
              </a:tblPr>
              <a:tblGrid>
                <a:gridCol w="579120">
                  <a:extLst>
                    <a:ext uri="{9D8B030D-6E8A-4147-A177-3AD203B41FA5}">
                      <a16:colId xmlns:a16="http://schemas.microsoft.com/office/drawing/2014/main" val="1431956928"/>
                    </a:ext>
                  </a:extLst>
                </a:gridCol>
                <a:gridCol w="579120">
                  <a:extLst>
                    <a:ext uri="{9D8B030D-6E8A-4147-A177-3AD203B41FA5}">
                      <a16:colId xmlns:a16="http://schemas.microsoft.com/office/drawing/2014/main" val="4012592471"/>
                    </a:ext>
                  </a:extLst>
                </a:gridCol>
                <a:gridCol w="579120">
                  <a:extLst>
                    <a:ext uri="{9D8B030D-6E8A-4147-A177-3AD203B41FA5}">
                      <a16:colId xmlns:a16="http://schemas.microsoft.com/office/drawing/2014/main" val="1669516420"/>
                    </a:ext>
                  </a:extLst>
                </a:gridCol>
              </a:tblGrid>
              <a:tr h="370840">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506569285"/>
                  </a:ext>
                </a:extLst>
              </a:tr>
              <a:tr h="0">
                <a:tc>
                  <a:txBody>
                    <a:bodyPr/>
                    <a:lstStyle/>
                    <a:p>
                      <a:endParaRPr lang="en-US" dirty="0"/>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1579121434"/>
                  </a:ext>
                </a:extLst>
              </a:tr>
              <a:tr h="370840">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077996364"/>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4087284669"/>
                  </a:ext>
                </a:extLst>
              </a:tr>
              <a:tr h="370840">
                <a:tc>
                  <a:txBody>
                    <a:bodyPr/>
                    <a:lstStyle/>
                    <a:p>
                      <a:endParaRPr lang="en-US"/>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227038939"/>
                  </a:ext>
                </a:extLst>
              </a:tr>
            </a:tbl>
          </a:graphicData>
        </a:graphic>
      </p:graphicFrame>
      <p:sp>
        <p:nvSpPr>
          <p:cNvPr id="5" name="TextBox 4"/>
          <p:cNvSpPr txBox="1"/>
          <p:nvPr/>
        </p:nvSpPr>
        <p:spPr>
          <a:xfrm>
            <a:off x="6865034" y="4133464"/>
            <a:ext cx="4079630" cy="461665"/>
          </a:xfrm>
          <a:prstGeom prst="rect">
            <a:avLst/>
          </a:prstGeom>
          <a:noFill/>
        </p:spPr>
        <p:txBody>
          <a:bodyPr wrap="square" rtlCol="0">
            <a:spAutoFit/>
          </a:bodyPr>
          <a:lstStyle/>
          <a:p>
            <a:pPr algn="ctr"/>
            <a:r>
              <a:rPr lang="en-US" sz="2400" dirty="0"/>
              <a:t>One column for each variable</a:t>
            </a:r>
          </a:p>
        </p:txBody>
      </p:sp>
      <p:sp>
        <p:nvSpPr>
          <p:cNvPr id="6" name="TextBox 5"/>
          <p:cNvSpPr txBox="1"/>
          <p:nvPr/>
        </p:nvSpPr>
        <p:spPr>
          <a:xfrm>
            <a:off x="3458308" y="5423793"/>
            <a:ext cx="4079630" cy="461665"/>
          </a:xfrm>
          <a:prstGeom prst="rect">
            <a:avLst/>
          </a:prstGeom>
          <a:noFill/>
        </p:spPr>
        <p:txBody>
          <a:bodyPr wrap="square" rtlCol="0">
            <a:spAutoFit/>
          </a:bodyPr>
          <a:lstStyle/>
          <a:p>
            <a:pPr algn="ctr"/>
            <a:r>
              <a:rPr lang="en-US" sz="2400" dirty="0"/>
              <a:t>One row for each person</a:t>
            </a:r>
          </a:p>
        </p:txBody>
      </p:sp>
    </p:spTree>
    <p:extLst>
      <p:ext uri="{BB962C8B-B14F-4D97-AF65-F5344CB8AC3E}">
        <p14:creationId xmlns:p14="http://schemas.microsoft.com/office/powerpoint/2010/main" val="34104951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Common Factor Model</a:t>
            </a:r>
          </a:p>
        </p:txBody>
      </p:sp>
      <p:sp>
        <p:nvSpPr>
          <p:cNvPr id="3" name="Content Placeholder 2"/>
          <p:cNvSpPr>
            <a:spLocks noGrp="1"/>
          </p:cNvSpPr>
          <p:nvPr>
            <p:ph idx="1"/>
          </p:nvPr>
        </p:nvSpPr>
        <p:spPr>
          <a:xfrm>
            <a:off x="838199" y="1825625"/>
            <a:ext cx="11353801" cy="4898732"/>
          </a:xfrm>
        </p:spPr>
        <p:txBody>
          <a:bodyPr>
            <a:normAutofit lnSpcReduction="10000"/>
          </a:bodyPr>
          <a:lstStyle/>
          <a:p>
            <a:r>
              <a:rPr lang="en-US" sz="3000" dirty="0"/>
              <a:t>The model is will always be wrong to some degree (it’s a </a:t>
            </a:r>
            <a:r>
              <a:rPr lang="en-US" sz="3000" i="1" dirty="0"/>
              <a:t>model</a:t>
            </a:r>
            <a:r>
              <a:rPr lang="en-US" sz="3000" dirty="0"/>
              <a:t> after all). What are some of the ways the model could be wrong?</a:t>
            </a:r>
          </a:p>
          <a:p>
            <a:endParaRPr lang="en-US" sz="3000" dirty="0"/>
          </a:p>
          <a:p>
            <a:pPr lvl="1"/>
            <a:r>
              <a:rPr lang="en-US" dirty="0"/>
              <a:t>1) The assumption of linearity – the MVs are specified as linear functions of factors. Nobody really thinks the real world is perfectly linear. </a:t>
            </a:r>
          </a:p>
          <a:p>
            <a:pPr lvl="1"/>
            <a:endParaRPr lang="en-US" dirty="0"/>
          </a:p>
          <a:p>
            <a:pPr lvl="1"/>
            <a:r>
              <a:rPr lang="en-US" dirty="0"/>
              <a:t>2) The number of common factors is generally assumed to be small (m &lt;&lt; p). </a:t>
            </a:r>
            <a:br>
              <a:rPr lang="en-US" dirty="0"/>
            </a:br>
            <a:r>
              <a:rPr lang="en-US" dirty="0"/>
              <a:t>In reality, there are probably many, many influences on a score. However, we hope to identify the non-negligible ones.</a:t>
            </a:r>
          </a:p>
          <a:p>
            <a:pPr lvl="1"/>
            <a:endParaRPr lang="en-US" dirty="0"/>
          </a:p>
          <a:p>
            <a:r>
              <a:rPr lang="en-US" dirty="0"/>
              <a:t>We should recognize the common factors will not perfectly explain the variation and covariation of the manifest variables.  </a:t>
            </a:r>
            <a:endParaRPr lang="cs-CZ"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4272225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Common Factor Model</a:t>
            </a:r>
          </a:p>
        </p:txBody>
      </p:sp>
      <p:sp>
        <p:nvSpPr>
          <p:cNvPr id="3" name="Content Placeholder 2"/>
          <p:cNvSpPr>
            <a:spLocks noGrp="1"/>
          </p:cNvSpPr>
          <p:nvPr>
            <p:ph idx="1"/>
          </p:nvPr>
        </p:nvSpPr>
        <p:spPr>
          <a:xfrm>
            <a:off x="838199" y="1825625"/>
            <a:ext cx="11353801" cy="4898732"/>
          </a:xfrm>
        </p:spPr>
        <p:txBody>
          <a:bodyPr>
            <a:normAutofit/>
          </a:bodyPr>
          <a:lstStyle/>
          <a:p>
            <a:r>
              <a:rPr lang="en-US" sz="3000" dirty="0"/>
              <a:t>The model equation looks like a multiple regression equation. </a:t>
            </a:r>
          </a:p>
          <a:p>
            <a:pPr lvl="1"/>
            <a:r>
              <a:rPr lang="en-US" dirty="0"/>
              <a:t>The manifest variables are dependent variables</a:t>
            </a:r>
          </a:p>
          <a:p>
            <a:pPr lvl="1"/>
            <a:r>
              <a:rPr lang="en-US" dirty="0"/>
              <a:t>The factors are independent variables</a:t>
            </a:r>
          </a:p>
          <a:p>
            <a:pPr lvl="1"/>
            <a:r>
              <a:rPr lang="en-US" dirty="0"/>
              <a:t>The factor loadings are regression weights / coefficients</a:t>
            </a:r>
          </a:p>
          <a:p>
            <a:pPr lvl="1"/>
            <a:endParaRPr lang="en-US" dirty="0"/>
          </a:p>
          <a:p>
            <a:pPr marL="457200" lvl="1" indent="0">
              <a:buNone/>
            </a:pPr>
            <a:endParaRPr lang="en-US" dirty="0"/>
          </a:p>
          <a:p>
            <a:r>
              <a:rPr lang="en-US" dirty="0"/>
              <a:t>The factor analysis model is like a set of multiple linear regressions where the independent variables are unobservable. </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76960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principles</a:t>
            </a:r>
          </a:p>
        </p:txBody>
      </p:sp>
      <p:sp>
        <p:nvSpPr>
          <p:cNvPr id="3" name="Content Placeholder 2"/>
          <p:cNvSpPr>
            <a:spLocks noGrp="1"/>
          </p:cNvSpPr>
          <p:nvPr>
            <p:ph idx="1"/>
          </p:nvPr>
        </p:nvSpPr>
        <p:spPr/>
        <p:txBody>
          <a:bodyPr/>
          <a:lstStyle/>
          <a:p>
            <a:r>
              <a:rPr lang="en-US" dirty="0"/>
              <a:t>Factor analysis is </a:t>
            </a:r>
            <a:r>
              <a:rPr lang="en-US" b="1" dirty="0"/>
              <a:t>one way </a:t>
            </a:r>
            <a:r>
              <a:rPr lang="en-US" dirty="0"/>
              <a:t>to study the underlying structure</a:t>
            </a:r>
          </a:p>
          <a:p>
            <a:r>
              <a:rPr lang="en-US" dirty="0"/>
              <a:t>i.e., we are trying to get a simpler understanding of data</a:t>
            </a:r>
          </a:p>
          <a:p>
            <a:endParaRPr lang="en-US" dirty="0"/>
          </a:p>
          <a:p>
            <a:r>
              <a:rPr lang="en-US" dirty="0"/>
              <a:t>FA was originally developed to study the structure of human mental abilities. Factor models provide a formal basis for various theories of intelligence and the structure of mental abilities. </a:t>
            </a:r>
          </a:p>
          <a:p>
            <a:r>
              <a:rPr lang="en-US" dirty="0"/>
              <a:t>We will mostly use examples from this domain in the course</a:t>
            </a:r>
          </a:p>
          <a:p>
            <a:r>
              <a:rPr lang="en-US" dirty="0"/>
              <a:t>However, FA is used in other domains, like personality, attitudes, etc. </a:t>
            </a:r>
          </a:p>
          <a:p>
            <a:pPr marL="0" indent="0">
              <a:buNone/>
            </a:pPr>
            <a:r>
              <a:rPr lang="en-US" dirty="0"/>
              <a:t>	</a:t>
            </a:r>
            <a:endParaRPr lang="en-US" b="1" dirty="0"/>
          </a:p>
        </p:txBody>
      </p:sp>
    </p:spTree>
    <p:extLst>
      <p:ext uri="{BB962C8B-B14F-4D97-AF65-F5344CB8AC3E}">
        <p14:creationId xmlns:p14="http://schemas.microsoft.com/office/powerpoint/2010/main" val="4029272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Basic principles</a:t>
            </a:r>
          </a:p>
        </p:txBody>
      </p:sp>
      <p:sp>
        <p:nvSpPr>
          <p:cNvPr id="3" name="Content Placeholder 2"/>
          <p:cNvSpPr>
            <a:spLocks noGrp="1"/>
          </p:cNvSpPr>
          <p:nvPr>
            <p:ph idx="1"/>
          </p:nvPr>
        </p:nvSpPr>
        <p:spPr/>
        <p:txBody>
          <a:bodyPr/>
          <a:lstStyle/>
          <a:p>
            <a:r>
              <a:rPr lang="en-US" dirty="0"/>
              <a:t>Two aspects of FA:</a:t>
            </a:r>
          </a:p>
          <a:p>
            <a:endParaRPr lang="en-US" dirty="0"/>
          </a:p>
          <a:p>
            <a:pPr lvl="2"/>
            <a:r>
              <a:rPr lang="en-US" sz="2800" b="1" dirty="0"/>
              <a:t>Theory</a:t>
            </a:r>
            <a:r>
              <a:rPr lang="en-US" sz="2800" dirty="0"/>
              <a:t> – statistical models specifying the underlying structure of data</a:t>
            </a:r>
          </a:p>
          <a:p>
            <a:pPr lvl="2"/>
            <a:r>
              <a:rPr lang="en-US" sz="2800" b="1" dirty="0"/>
              <a:t>Methodology</a:t>
            </a:r>
            <a:r>
              <a:rPr lang="en-US" sz="2800" dirty="0"/>
              <a:t> – procedures that allow us to analyze these data and reveal the specified structure</a:t>
            </a:r>
          </a:p>
          <a:p>
            <a:pPr marL="0" indent="0">
              <a:buNone/>
            </a:pPr>
            <a:r>
              <a:rPr lang="en-US" dirty="0"/>
              <a:t>	</a:t>
            </a:r>
            <a:endParaRPr lang="en-US" b="1" dirty="0"/>
          </a:p>
        </p:txBody>
      </p:sp>
    </p:spTree>
    <p:extLst>
      <p:ext uri="{BB962C8B-B14F-4D97-AF65-F5344CB8AC3E}">
        <p14:creationId xmlns:p14="http://schemas.microsoft.com/office/powerpoint/2010/main" val="4042100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Key terms and definitions</a:t>
            </a:r>
          </a:p>
        </p:txBody>
      </p:sp>
      <p:sp>
        <p:nvSpPr>
          <p:cNvPr id="3" name="Content Placeholder 2"/>
          <p:cNvSpPr>
            <a:spLocks noGrp="1"/>
          </p:cNvSpPr>
          <p:nvPr>
            <p:ph idx="1"/>
          </p:nvPr>
        </p:nvSpPr>
        <p:spPr/>
        <p:txBody>
          <a:bodyPr>
            <a:normAutofit/>
          </a:bodyPr>
          <a:lstStyle/>
          <a:p>
            <a:r>
              <a:rPr lang="en-US" b="1" dirty="0"/>
              <a:t>Manifest variable </a:t>
            </a:r>
            <a:r>
              <a:rPr lang="en-US" dirty="0"/>
              <a:t>– variable that can be directly measured (or observed)</a:t>
            </a:r>
            <a:endParaRPr lang="en-US" b="1" dirty="0"/>
          </a:p>
          <a:p>
            <a:r>
              <a:rPr lang="en-US" b="1" dirty="0"/>
              <a:t>Latent variable </a:t>
            </a:r>
            <a:r>
              <a:rPr lang="en-US" dirty="0"/>
              <a:t>– variable that cannot be directly measured (or observed) – a hypothetical construct. A latent variable is a </a:t>
            </a:r>
            <a:r>
              <a:rPr lang="en-US" b="1" dirty="0"/>
              <a:t>factor</a:t>
            </a:r>
            <a:r>
              <a:rPr lang="en-US" dirty="0"/>
              <a:t> in factor analysis. Thus, a factor is a variable and individuals have scores on those factors (hypothetically). </a:t>
            </a:r>
            <a:endParaRPr lang="en-US" b="1" dirty="0"/>
          </a:p>
          <a:p>
            <a:r>
              <a:rPr lang="en-US" b="1" dirty="0"/>
              <a:t>Population </a:t>
            </a:r>
            <a:r>
              <a:rPr lang="en-US" dirty="0"/>
              <a:t>– The entire set of individuals of interest</a:t>
            </a:r>
            <a:endParaRPr lang="en-US" b="1" dirty="0"/>
          </a:p>
          <a:p>
            <a:r>
              <a:rPr lang="en-US" b="1" dirty="0"/>
              <a:t>Sample </a:t>
            </a:r>
            <a:r>
              <a:rPr lang="en-US" dirty="0"/>
              <a:t>– A selected group of individuals from the population (N persons)</a:t>
            </a:r>
            <a:endParaRPr lang="en-US" b="1" dirty="0"/>
          </a:p>
        </p:txBody>
      </p:sp>
    </p:spTree>
    <p:extLst>
      <p:ext uri="{BB962C8B-B14F-4D97-AF65-F5344CB8AC3E}">
        <p14:creationId xmlns:p14="http://schemas.microsoft.com/office/powerpoint/2010/main" val="1725878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Key terms and definitions</a:t>
            </a:r>
          </a:p>
        </p:txBody>
      </p:sp>
      <p:sp>
        <p:nvSpPr>
          <p:cNvPr id="3" name="Content Placeholder 2"/>
          <p:cNvSpPr>
            <a:spLocks noGrp="1"/>
          </p:cNvSpPr>
          <p:nvPr>
            <p:ph idx="1"/>
          </p:nvPr>
        </p:nvSpPr>
        <p:spPr/>
        <p:txBody>
          <a:bodyPr>
            <a:normAutofit/>
          </a:bodyPr>
          <a:lstStyle/>
          <a:p>
            <a:pPr marL="0" indent="0">
              <a:buNone/>
            </a:pPr>
            <a:r>
              <a:rPr lang="cs-CZ" b="1" dirty="0"/>
              <a:t>Data matrix:</a:t>
            </a:r>
          </a:p>
          <a:p>
            <a:pPr marL="0" indent="0">
              <a:buNone/>
            </a:pPr>
            <a:endParaRPr lang="cs-CZ" b="1" dirty="0"/>
          </a:p>
          <a:p>
            <a:pPr marL="0" indent="0">
              <a:buNone/>
            </a:pPr>
            <a:endParaRPr lang="cs-CZ" b="1" dirty="0"/>
          </a:p>
          <a:p>
            <a:pPr marL="0" indent="0">
              <a:buNone/>
            </a:pPr>
            <a:r>
              <a:rPr lang="cs-CZ" b="1" i="1" dirty="0"/>
              <a:t>		</a:t>
            </a:r>
          </a:p>
          <a:p>
            <a:pPr marL="0" indent="0">
              <a:buNone/>
            </a:pPr>
            <a:r>
              <a:rPr lang="cs-CZ" b="1" i="1" dirty="0"/>
              <a:t>	X</a:t>
            </a:r>
            <a:r>
              <a:rPr lang="cs-CZ" b="1" dirty="0"/>
              <a:t>   =          </a:t>
            </a:r>
            <a:r>
              <a:rPr lang="cs-CZ" i="1" dirty="0"/>
              <a:t>N rows (individuals)</a:t>
            </a:r>
          </a:p>
          <a:p>
            <a:pPr marL="0" indent="0">
              <a:buNone/>
            </a:pPr>
            <a:endParaRPr lang="cs-CZ" b="1" i="1" dirty="0"/>
          </a:p>
          <a:p>
            <a:pPr marL="0" indent="0">
              <a:buNone/>
            </a:pPr>
            <a:r>
              <a:rPr lang="cs-CZ" b="1" i="1" dirty="0"/>
              <a:t>    </a:t>
            </a:r>
            <a:r>
              <a:rPr lang="cs-CZ" dirty="0"/>
              <a:t>Score of person </a:t>
            </a:r>
            <a:r>
              <a:rPr lang="cs-CZ" i="1" dirty="0"/>
              <a:t>i</a:t>
            </a:r>
            <a:r>
              <a:rPr lang="cs-CZ" dirty="0"/>
              <a:t> on variable </a:t>
            </a:r>
            <a:r>
              <a:rPr lang="cs-CZ" i="1" dirty="0"/>
              <a:t>j</a:t>
            </a:r>
            <a:endParaRPr lang="cs-CZ" b="1" i="1" dirty="0"/>
          </a:p>
          <a:p>
            <a:pPr marL="0" indent="0">
              <a:buNone/>
            </a:pPr>
            <a:r>
              <a:rPr lang="cs-CZ" b="1" i="1" dirty="0"/>
              <a:t>	</a:t>
            </a:r>
            <a:endParaRPr lang="en-US" b="1" dirty="0"/>
          </a:p>
        </p:txBody>
      </p:sp>
      <p:graphicFrame>
        <p:nvGraphicFramePr>
          <p:cNvPr id="4" name="Table 3"/>
          <p:cNvGraphicFramePr>
            <a:graphicFrameLocks noGrp="1"/>
          </p:cNvGraphicFramePr>
          <p:nvPr>
            <p:extLst>
              <p:ext uri="{D42A27DB-BD31-4B8C-83A1-F6EECF244321}">
                <p14:modId xmlns:p14="http://schemas.microsoft.com/office/powerpoint/2010/main" val="1333332442"/>
              </p:ext>
            </p:extLst>
          </p:nvPr>
        </p:nvGraphicFramePr>
        <p:xfrm>
          <a:off x="6471137" y="2518117"/>
          <a:ext cx="3340296" cy="3962400"/>
        </p:xfrm>
        <a:graphic>
          <a:graphicData uri="http://schemas.openxmlformats.org/drawingml/2006/table">
            <a:tbl>
              <a:tblPr firstRow="1" bandRow="1">
                <a:tableStyleId>{5940675A-B579-460E-94D1-54222C63F5DA}</a:tableStyleId>
              </a:tblPr>
              <a:tblGrid>
                <a:gridCol w="835074">
                  <a:extLst>
                    <a:ext uri="{9D8B030D-6E8A-4147-A177-3AD203B41FA5}">
                      <a16:colId xmlns:a16="http://schemas.microsoft.com/office/drawing/2014/main" val="2027576303"/>
                    </a:ext>
                  </a:extLst>
                </a:gridCol>
                <a:gridCol w="835074">
                  <a:extLst>
                    <a:ext uri="{9D8B030D-6E8A-4147-A177-3AD203B41FA5}">
                      <a16:colId xmlns:a16="http://schemas.microsoft.com/office/drawing/2014/main" val="1973651806"/>
                    </a:ext>
                  </a:extLst>
                </a:gridCol>
                <a:gridCol w="835074">
                  <a:extLst>
                    <a:ext uri="{9D8B030D-6E8A-4147-A177-3AD203B41FA5}">
                      <a16:colId xmlns:a16="http://schemas.microsoft.com/office/drawing/2014/main" val="707576143"/>
                    </a:ext>
                  </a:extLst>
                </a:gridCol>
                <a:gridCol w="835074">
                  <a:extLst>
                    <a:ext uri="{9D8B030D-6E8A-4147-A177-3AD203B41FA5}">
                      <a16:colId xmlns:a16="http://schemas.microsoft.com/office/drawing/2014/main" val="257663823"/>
                    </a:ext>
                  </a:extLst>
                </a:gridCol>
              </a:tblGrid>
              <a:tr h="936745">
                <a:tc>
                  <a:txBody>
                    <a:bodyPr/>
                    <a:lstStyle/>
                    <a:p>
                      <a:pPr algn="ctr"/>
                      <a:r>
                        <a:rPr lang="cs-CZ" sz="2800" i="1" dirty="0"/>
                        <a:t>x</a:t>
                      </a:r>
                      <a:r>
                        <a:rPr lang="cs-CZ" sz="2800" i="1" baseline="-25000" dirty="0"/>
                        <a:t>11</a:t>
                      </a:r>
                      <a:endParaRPr lang="en-US" sz="28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800" i="1" dirty="0"/>
                        <a:t>x</a:t>
                      </a:r>
                      <a:r>
                        <a:rPr lang="cs-CZ" sz="2800" i="1" baseline="-25000" dirty="0"/>
                        <a:t>12</a:t>
                      </a:r>
                      <a:endParaRPr lang="en-US" sz="2800" i="1" dirty="0"/>
                    </a:p>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800" i="1" dirty="0"/>
                        <a:t>x</a:t>
                      </a:r>
                      <a:r>
                        <a:rPr lang="cs-CZ" sz="2800" i="1" baseline="-25000" dirty="0"/>
                        <a:t>1p</a:t>
                      </a:r>
                      <a:endParaRPr lang="en-US" sz="2800" i="1" dirty="0"/>
                    </a:p>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0403292"/>
                  </a:ext>
                </a:extLst>
              </a:tr>
              <a:tr h="513699">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915877876"/>
                  </a:ext>
                </a:extLst>
              </a:tr>
              <a:tr h="514910">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cs-CZ" sz="2800" i="1" dirty="0"/>
                        <a:t>x</a:t>
                      </a:r>
                      <a:r>
                        <a:rPr lang="cs-CZ" sz="2800" i="1" baseline="-25000" dirty="0"/>
                        <a:t>ij</a:t>
                      </a:r>
                      <a:endParaRPr lang="en-US" sz="28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88588801"/>
                  </a:ext>
                </a:extLst>
              </a:tr>
              <a:tr h="514910">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37957196"/>
                  </a:ext>
                </a:extLst>
              </a:tr>
              <a:tr h="514910">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66240588"/>
                  </a:ext>
                </a:extLst>
              </a:tr>
              <a:tr h="9367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800" i="1" dirty="0"/>
                        <a:t>x</a:t>
                      </a:r>
                      <a:r>
                        <a:rPr lang="cs-CZ" sz="2800" i="1" baseline="-25000" dirty="0"/>
                        <a:t>N1</a:t>
                      </a:r>
                      <a:endParaRPr lang="en-US" sz="2800" i="1" dirty="0"/>
                    </a:p>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800" i="1" dirty="0"/>
                        <a:t>x</a:t>
                      </a:r>
                      <a:r>
                        <a:rPr lang="cs-CZ" sz="2800" i="1" baseline="-25000" dirty="0"/>
                        <a:t>N2</a:t>
                      </a:r>
                      <a:endParaRPr lang="en-US" sz="2800" i="1" dirty="0"/>
                    </a:p>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800" i="1" dirty="0"/>
                        <a:t>x</a:t>
                      </a:r>
                      <a:r>
                        <a:rPr lang="cs-CZ" sz="2800" i="1" baseline="-25000" dirty="0"/>
                        <a:t>Np</a:t>
                      </a:r>
                      <a:endParaRPr lang="en-US" sz="2800" i="1" dirty="0"/>
                    </a:p>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96999866"/>
                  </a:ext>
                </a:extLst>
              </a:tr>
            </a:tbl>
          </a:graphicData>
        </a:graphic>
      </p:graphicFrame>
      <p:sp>
        <p:nvSpPr>
          <p:cNvPr id="5" name="TextBox 4"/>
          <p:cNvSpPr txBox="1"/>
          <p:nvPr/>
        </p:nvSpPr>
        <p:spPr>
          <a:xfrm>
            <a:off x="6020972" y="1690688"/>
            <a:ext cx="4164037" cy="523220"/>
          </a:xfrm>
          <a:prstGeom prst="rect">
            <a:avLst/>
          </a:prstGeom>
          <a:noFill/>
        </p:spPr>
        <p:txBody>
          <a:bodyPr wrap="square" rtlCol="0">
            <a:spAutoFit/>
          </a:bodyPr>
          <a:lstStyle/>
          <a:p>
            <a:pPr algn="ctr"/>
            <a:r>
              <a:rPr lang="cs-CZ" sz="2800" i="1" dirty="0"/>
              <a:t>p columns (variables)</a:t>
            </a:r>
            <a:r>
              <a:rPr lang="cs-CZ" i="1" dirty="0"/>
              <a:t> </a:t>
            </a:r>
            <a:endParaRPr lang="en-US" i="1" dirty="0"/>
          </a:p>
        </p:txBody>
      </p:sp>
      <p:cxnSp>
        <p:nvCxnSpPr>
          <p:cNvPr id="7" name="Straight Arrow Connector 6"/>
          <p:cNvCxnSpPr/>
          <p:nvPr/>
        </p:nvCxnSpPr>
        <p:spPr>
          <a:xfrm flipV="1">
            <a:off x="5669280" y="4346917"/>
            <a:ext cx="2630658" cy="66118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106704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Key terms and definitions</a:t>
            </a:r>
          </a:p>
        </p:txBody>
      </p:sp>
      <p:sp>
        <p:nvSpPr>
          <p:cNvPr id="3" name="Content Placeholder 2"/>
          <p:cNvSpPr>
            <a:spLocks noGrp="1"/>
          </p:cNvSpPr>
          <p:nvPr>
            <p:ph idx="1"/>
          </p:nvPr>
        </p:nvSpPr>
        <p:spPr/>
        <p:txBody>
          <a:bodyPr>
            <a:normAutofit lnSpcReduction="10000"/>
          </a:bodyPr>
          <a:lstStyle/>
          <a:p>
            <a:r>
              <a:rPr lang="cs-CZ" b="1" dirty="0"/>
              <a:t>What can we observe in these data?</a:t>
            </a:r>
          </a:p>
          <a:p>
            <a:endParaRPr lang="cs-CZ" b="1" dirty="0"/>
          </a:p>
          <a:p>
            <a:pPr lvl="1"/>
            <a:r>
              <a:rPr lang="cs-CZ" sz="2800" dirty="0"/>
              <a:t>Variation of each variable over individuals</a:t>
            </a:r>
          </a:p>
          <a:p>
            <a:pPr marL="457200" lvl="1" indent="0">
              <a:buNone/>
            </a:pPr>
            <a:r>
              <a:rPr lang="cs-CZ" sz="2800" b="1" dirty="0"/>
              <a:t>   </a:t>
            </a:r>
            <a:r>
              <a:rPr lang="cs-CZ" sz="2800" dirty="0"/>
              <a:t>(measured by variance / SD)</a:t>
            </a:r>
          </a:p>
          <a:p>
            <a:pPr marL="457200" lvl="1" indent="0">
              <a:buNone/>
            </a:pPr>
            <a:endParaRPr lang="cs-CZ" sz="2800" dirty="0"/>
          </a:p>
          <a:p>
            <a:pPr lvl="1"/>
            <a:r>
              <a:rPr lang="cs-CZ" sz="2800" dirty="0"/>
              <a:t>Covariation in a pair of variables over </a:t>
            </a:r>
          </a:p>
          <a:p>
            <a:pPr marL="457200" lvl="1" indent="0">
              <a:buNone/>
            </a:pPr>
            <a:r>
              <a:rPr lang="cs-CZ" sz="2800" dirty="0"/>
              <a:t>   individuals </a:t>
            </a:r>
          </a:p>
          <a:p>
            <a:pPr marL="457200" lvl="1" indent="0">
              <a:buNone/>
            </a:pPr>
            <a:r>
              <a:rPr lang="cs-CZ" sz="2800" dirty="0"/>
              <a:t>   (measured by covariance / correlation) </a:t>
            </a:r>
            <a:r>
              <a:rPr lang="cs-CZ" sz="2800" b="1" dirty="0"/>
              <a:t>	</a:t>
            </a:r>
          </a:p>
          <a:p>
            <a:pPr marL="0" indent="0">
              <a:buNone/>
            </a:pPr>
            <a:r>
              <a:rPr lang="cs-CZ" b="1" i="1" dirty="0"/>
              <a:t>		</a:t>
            </a:r>
          </a:p>
          <a:p>
            <a:pPr marL="0" indent="0">
              <a:buNone/>
            </a:pPr>
            <a:r>
              <a:rPr lang="cs-CZ" b="1" i="1" dirty="0"/>
              <a:t>		</a:t>
            </a:r>
            <a:endParaRPr lang="en-US" b="1" dirty="0"/>
          </a:p>
        </p:txBody>
      </p:sp>
      <p:graphicFrame>
        <p:nvGraphicFramePr>
          <p:cNvPr id="4" name="Table 3"/>
          <p:cNvGraphicFramePr>
            <a:graphicFrameLocks noGrp="1"/>
          </p:cNvGraphicFramePr>
          <p:nvPr>
            <p:extLst>
              <p:ext uri="{D42A27DB-BD31-4B8C-83A1-F6EECF244321}">
                <p14:modId xmlns:p14="http://schemas.microsoft.com/office/powerpoint/2010/main" val="3839891452"/>
              </p:ext>
            </p:extLst>
          </p:nvPr>
        </p:nvGraphicFramePr>
        <p:xfrm>
          <a:off x="8384343" y="1825625"/>
          <a:ext cx="3340296" cy="3962400"/>
        </p:xfrm>
        <a:graphic>
          <a:graphicData uri="http://schemas.openxmlformats.org/drawingml/2006/table">
            <a:tbl>
              <a:tblPr firstRow="1" bandRow="1">
                <a:tableStyleId>{5940675A-B579-460E-94D1-54222C63F5DA}</a:tableStyleId>
              </a:tblPr>
              <a:tblGrid>
                <a:gridCol w="835074">
                  <a:extLst>
                    <a:ext uri="{9D8B030D-6E8A-4147-A177-3AD203B41FA5}">
                      <a16:colId xmlns:a16="http://schemas.microsoft.com/office/drawing/2014/main" val="2027576303"/>
                    </a:ext>
                  </a:extLst>
                </a:gridCol>
                <a:gridCol w="835074">
                  <a:extLst>
                    <a:ext uri="{9D8B030D-6E8A-4147-A177-3AD203B41FA5}">
                      <a16:colId xmlns:a16="http://schemas.microsoft.com/office/drawing/2014/main" val="1973651806"/>
                    </a:ext>
                  </a:extLst>
                </a:gridCol>
                <a:gridCol w="835074">
                  <a:extLst>
                    <a:ext uri="{9D8B030D-6E8A-4147-A177-3AD203B41FA5}">
                      <a16:colId xmlns:a16="http://schemas.microsoft.com/office/drawing/2014/main" val="707576143"/>
                    </a:ext>
                  </a:extLst>
                </a:gridCol>
                <a:gridCol w="835074">
                  <a:extLst>
                    <a:ext uri="{9D8B030D-6E8A-4147-A177-3AD203B41FA5}">
                      <a16:colId xmlns:a16="http://schemas.microsoft.com/office/drawing/2014/main" val="257663823"/>
                    </a:ext>
                  </a:extLst>
                </a:gridCol>
              </a:tblGrid>
              <a:tr h="936745">
                <a:tc>
                  <a:txBody>
                    <a:bodyPr/>
                    <a:lstStyle/>
                    <a:p>
                      <a:pPr algn="ctr"/>
                      <a:r>
                        <a:rPr lang="cs-CZ" sz="2800" i="1" dirty="0"/>
                        <a:t>x</a:t>
                      </a:r>
                      <a:r>
                        <a:rPr lang="cs-CZ" sz="2800" i="1" baseline="-25000" dirty="0"/>
                        <a:t>11</a:t>
                      </a:r>
                      <a:endParaRPr lang="en-US" sz="28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800" i="1" dirty="0"/>
                        <a:t>x</a:t>
                      </a:r>
                      <a:r>
                        <a:rPr lang="cs-CZ" sz="2800" i="1" baseline="-25000" dirty="0"/>
                        <a:t>12</a:t>
                      </a:r>
                      <a:endParaRPr lang="en-US" sz="2800" i="1" dirty="0"/>
                    </a:p>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800" i="1" dirty="0"/>
                        <a:t>x</a:t>
                      </a:r>
                      <a:r>
                        <a:rPr lang="cs-CZ" sz="2800" i="1" baseline="-25000" dirty="0"/>
                        <a:t>1p</a:t>
                      </a:r>
                      <a:endParaRPr lang="en-US" sz="2800" i="1" dirty="0"/>
                    </a:p>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0403292"/>
                  </a:ext>
                </a:extLst>
              </a:tr>
              <a:tr h="513699">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915877876"/>
                  </a:ext>
                </a:extLst>
              </a:tr>
              <a:tr h="514910">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cs-CZ" sz="2800" i="1" dirty="0"/>
                        <a:t>x</a:t>
                      </a:r>
                      <a:r>
                        <a:rPr lang="cs-CZ" sz="2800" i="1" baseline="-25000" dirty="0"/>
                        <a:t>ij</a:t>
                      </a:r>
                      <a:endParaRPr lang="en-US" sz="2800" i="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88588801"/>
                  </a:ext>
                </a:extLst>
              </a:tr>
              <a:tr h="514910">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37957196"/>
                  </a:ext>
                </a:extLst>
              </a:tr>
              <a:tr h="514910">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66240588"/>
                  </a:ext>
                </a:extLst>
              </a:tr>
              <a:tr h="9367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800" i="1" dirty="0"/>
                        <a:t>x</a:t>
                      </a:r>
                      <a:r>
                        <a:rPr lang="cs-CZ" sz="2800" i="1" baseline="-25000" dirty="0"/>
                        <a:t>N1</a:t>
                      </a:r>
                      <a:endParaRPr lang="en-US" sz="2800" i="1" dirty="0"/>
                    </a:p>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800" i="1" dirty="0"/>
                        <a:t>x</a:t>
                      </a:r>
                      <a:r>
                        <a:rPr lang="cs-CZ" sz="2800" i="1" baseline="-25000" dirty="0"/>
                        <a:t>N2</a:t>
                      </a:r>
                      <a:endParaRPr lang="en-US" sz="2800" i="1" dirty="0"/>
                    </a:p>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800" i="1" dirty="0"/>
                        <a:t>x</a:t>
                      </a:r>
                      <a:r>
                        <a:rPr lang="cs-CZ" sz="2800" i="1" baseline="-25000" dirty="0"/>
                        <a:t>Np</a:t>
                      </a:r>
                      <a:endParaRPr lang="en-US" sz="2800" i="1" dirty="0"/>
                    </a:p>
                    <a:p>
                      <a:pPr algn="ctr"/>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96999866"/>
                  </a:ext>
                </a:extLst>
              </a:tr>
            </a:tbl>
          </a:graphicData>
        </a:graphic>
      </p:graphicFrame>
    </p:spTree>
    <p:extLst>
      <p:ext uri="{BB962C8B-B14F-4D97-AF65-F5344CB8AC3E}">
        <p14:creationId xmlns:p14="http://schemas.microsoft.com/office/powerpoint/2010/main" val="3765355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Key terms and definitions</a:t>
            </a:r>
          </a:p>
        </p:txBody>
      </p:sp>
      <p:sp>
        <p:nvSpPr>
          <p:cNvPr id="3" name="Content Placeholder 2"/>
          <p:cNvSpPr>
            <a:spLocks noGrp="1"/>
          </p:cNvSpPr>
          <p:nvPr>
            <p:ph idx="1"/>
          </p:nvPr>
        </p:nvSpPr>
        <p:spPr/>
        <p:txBody>
          <a:bodyPr>
            <a:normAutofit/>
          </a:bodyPr>
          <a:lstStyle/>
          <a:p>
            <a:pPr marL="0" indent="0">
              <a:buNone/>
            </a:pPr>
            <a:r>
              <a:rPr lang="cs-CZ" b="1" dirty="0"/>
              <a:t>Correlation matrix:</a:t>
            </a:r>
          </a:p>
          <a:p>
            <a:pPr marL="0" indent="0">
              <a:buNone/>
            </a:pPr>
            <a:endParaRPr lang="cs-CZ" b="1" dirty="0"/>
          </a:p>
          <a:p>
            <a:pPr marL="457200" lvl="1" indent="0">
              <a:buNone/>
            </a:pPr>
            <a:r>
              <a:rPr lang="cs-CZ" sz="2800" b="1" dirty="0"/>
              <a:t>	</a:t>
            </a:r>
          </a:p>
          <a:p>
            <a:pPr marL="0" indent="0">
              <a:buNone/>
            </a:pPr>
            <a:r>
              <a:rPr lang="cs-CZ" b="1" i="1" dirty="0"/>
              <a:t>		</a:t>
            </a:r>
          </a:p>
          <a:p>
            <a:pPr marL="0" indent="0">
              <a:buNone/>
            </a:pPr>
            <a:r>
              <a:rPr lang="cs-CZ" b="1" i="1" dirty="0"/>
              <a:t>				R:</a:t>
            </a:r>
            <a:endParaRPr lang="en-US" b="1" dirty="0"/>
          </a:p>
        </p:txBody>
      </p:sp>
      <p:graphicFrame>
        <p:nvGraphicFramePr>
          <p:cNvPr id="5" name="Table 4"/>
          <p:cNvGraphicFramePr>
            <a:graphicFrameLocks noGrp="1"/>
          </p:cNvGraphicFramePr>
          <p:nvPr>
            <p:extLst>
              <p:ext uri="{D42A27DB-BD31-4B8C-83A1-F6EECF244321}">
                <p14:modId xmlns:p14="http://schemas.microsoft.com/office/powerpoint/2010/main" val="2693506628"/>
              </p:ext>
            </p:extLst>
          </p:nvPr>
        </p:nvGraphicFramePr>
        <p:xfrm>
          <a:off x="5267569" y="2583972"/>
          <a:ext cx="4297678" cy="2834643"/>
        </p:xfrm>
        <a:graphic>
          <a:graphicData uri="http://schemas.openxmlformats.org/drawingml/2006/table">
            <a:tbl>
              <a:tblPr firstRow="1" bandRow="1">
                <a:tableStyleId>{5940675A-B579-460E-94D1-54222C63F5DA}</a:tableStyleId>
              </a:tblPr>
              <a:tblGrid>
                <a:gridCol w="613954">
                  <a:extLst>
                    <a:ext uri="{9D8B030D-6E8A-4147-A177-3AD203B41FA5}">
                      <a16:colId xmlns:a16="http://schemas.microsoft.com/office/drawing/2014/main" val="3364244172"/>
                    </a:ext>
                  </a:extLst>
                </a:gridCol>
                <a:gridCol w="613954">
                  <a:extLst>
                    <a:ext uri="{9D8B030D-6E8A-4147-A177-3AD203B41FA5}">
                      <a16:colId xmlns:a16="http://schemas.microsoft.com/office/drawing/2014/main" val="2717194344"/>
                    </a:ext>
                  </a:extLst>
                </a:gridCol>
                <a:gridCol w="613954">
                  <a:extLst>
                    <a:ext uri="{9D8B030D-6E8A-4147-A177-3AD203B41FA5}">
                      <a16:colId xmlns:a16="http://schemas.microsoft.com/office/drawing/2014/main" val="3007975434"/>
                    </a:ext>
                  </a:extLst>
                </a:gridCol>
                <a:gridCol w="613954">
                  <a:extLst>
                    <a:ext uri="{9D8B030D-6E8A-4147-A177-3AD203B41FA5}">
                      <a16:colId xmlns:a16="http://schemas.microsoft.com/office/drawing/2014/main" val="2221287771"/>
                    </a:ext>
                  </a:extLst>
                </a:gridCol>
                <a:gridCol w="613954">
                  <a:extLst>
                    <a:ext uri="{9D8B030D-6E8A-4147-A177-3AD203B41FA5}">
                      <a16:colId xmlns:a16="http://schemas.microsoft.com/office/drawing/2014/main" val="2498880240"/>
                    </a:ext>
                  </a:extLst>
                </a:gridCol>
                <a:gridCol w="613954">
                  <a:extLst>
                    <a:ext uri="{9D8B030D-6E8A-4147-A177-3AD203B41FA5}">
                      <a16:colId xmlns:a16="http://schemas.microsoft.com/office/drawing/2014/main" val="2367783846"/>
                    </a:ext>
                  </a:extLst>
                </a:gridCol>
                <a:gridCol w="613954">
                  <a:extLst>
                    <a:ext uri="{9D8B030D-6E8A-4147-A177-3AD203B41FA5}">
                      <a16:colId xmlns:a16="http://schemas.microsoft.com/office/drawing/2014/main" val="1490442472"/>
                    </a:ext>
                  </a:extLst>
                </a:gridCol>
              </a:tblGrid>
              <a:tr h="404949">
                <a:tc>
                  <a:txBody>
                    <a:bodyPr/>
                    <a:lstStyle/>
                    <a:p>
                      <a:pPr algn="ctr"/>
                      <a:r>
                        <a:rPr lang="cs-CZ" sz="2000" dirty="0"/>
                        <a:t>1</a:t>
                      </a:r>
                      <a:endParaRPr lang="en-US" sz="2000" dirty="0"/>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12</a:t>
                      </a:r>
                      <a:endParaRPr lang="en-US" sz="2000" i="1"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baseline="0" dirty="0"/>
                        <a:t>r</a:t>
                      </a:r>
                      <a:r>
                        <a:rPr lang="cs-CZ" sz="2000" i="1" baseline="-25000" dirty="0"/>
                        <a:t>13</a:t>
                      </a:r>
                      <a:endParaRPr lang="en-US" sz="20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baseline="0" dirty="0"/>
                        <a:t>r</a:t>
                      </a:r>
                      <a:r>
                        <a:rPr lang="cs-CZ" sz="2000" i="1" baseline="-25000" dirty="0"/>
                        <a:t>1p</a:t>
                      </a:r>
                      <a:endParaRPr lang="en-US" sz="1800" i="1" dirty="0"/>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16470723"/>
                  </a:ext>
                </a:extLst>
              </a:tr>
              <a:tr h="404949">
                <a:tc>
                  <a:txBody>
                    <a:bodyPr/>
                    <a:lstStyle/>
                    <a:p>
                      <a:pPr algn="ctr"/>
                      <a:r>
                        <a:rPr lang="cs-CZ" sz="2000" i="1" dirty="0"/>
                        <a:t>r</a:t>
                      </a:r>
                      <a:r>
                        <a:rPr lang="cs-CZ" sz="2000" i="1" baseline="-25000" dirty="0"/>
                        <a:t>21</a:t>
                      </a:r>
                      <a:endParaRPr lang="en-US" sz="2000" i="1"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cs-CZ" sz="2000" dirty="0"/>
                        <a:t>1</a:t>
                      </a: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23</a:t>
                      </a: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baseline="0" dirty="0"/>
                        <a:t>r</a:t>
                      </a:r>
                      <a:r>
                        <a:rPr lang="cs-CZ" sz="2000" i="1" baseline="-25000" dirty="0"/>
                        <a:t>2p</a:t>
                      </a:r>
                      <a:endParaRPr lang="en-US" sz="1800" i="1"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264005808"/>
                  </a:ext>
                </a:extLst>
              </a:tr>
              <a:tr h="40494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32</a:t>
                      </a:r>
                      <a:endParaRPr lang="en-US" sz="2000" i="1"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32</a:t>
                      </a: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cs-CZ" sz="2000" dirty="0"/>
                        <a:t>1</a:t>
                      </a: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baseline="0" dirty="0"/>
                        <a:t>r</a:t>
                      </a:r>
                      <a:r>
                        <a:rPr lang="cs-CZ" sz="2000" i="1" baseline="-25000" dirty="0"/>
                        <a:t>3p</a:t>
                      </a:r>
                      <a:endParaRPr lang="en-US" sz="1800" i="1"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04430434"/>
                  </a:ext>
                </a:extLst>
              </a:tr>
              <a:tr h="404949">
                <a:tc>
                  <a:txBody>
                    <a:bodyPr/>
                    <a:lstStyle/>
                    <a:p>
                      <a:pPr algn="ctr"/>
                      <a:endParaRPr lang="en-US" sz="2000"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kj</a:t>
                      </a:r>
                      <a:endParaRPr lang="en-US" sz="1800" i="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78856306"/>
                  </a:ext>
                </a:extLst>
              </a:tr>
              <a:tr h="404949">
                <a:tc>
                  <a:txBody>
                    <a:bodyPr/>
                    <a:lstStyle/>
                    <a:p>
                      <a:pPr algn="ctr"/>
                      <a:endParaRPr lang="en-US" sz="200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jk</a:t>
                      </a:r>
                      <a:endParaRPr lang="en-US" sz="1800" i="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431999326"/>
                  </a:ext>
                </a:extLst>
              </a:tr>
              <a:tr h="404949">
                <a:tc>
                  <a:txBody>
                    <a:bodyPr/>
                    <a:lstStyle/>
                    <a:p>
                      <a:pPr algn="ctr"/>
                      <a:endParaRPr lang="en-US" sz="200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231894633"/>
                  </a:ext>
                </a:extLst>
              </a:tr>
              <a:tr h="40494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p1</a:t>
                      </a:r>
                      <a:endParaRPr lang="en-US" sz="1800" i="1" dirty="0"/>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dirty="0"/>
                        <a:t>r</a:t>
                      </a:r>
                      <a:r>
                        <a:rPr lang="cs-CZ" sz="2000" i="1" baseline="-25000" dirty="0"/>
                        <a:t>p2</a:t>
                      </a:r>
                      <a:endParaRPr lang="en-US" sz="1800" i="1"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cs-CZ" sz="2000" i="1" baseline="0" dirty="0"/>
                        <a:t>r</a:t>
                      </a:r>
                      <a:r>
                        <a:rPr lang="cs-CZ" sz="2000" i="1" baseline="-25000" dirty="0"/>
                        <a:t>p3</a:t>
                      </a:r>
                      <a:endParaRPr lang="en-US"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2000" dirty="0"/>
                        <a:t>1</a:t>
                      </a:r>
                      <a:endParaRPr lang="en-US" sz="2000" dirty="0"/>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45565646"/>
                  </a:ext>
                </a:extLst>
              </a:tr>
            </a:tbl>
          </a:graphicData>
        </a:graphic>
      </p:graphicFrame>
      <p:sp>
        <p:nvSpPr>
          <p:cNvPr id="6" name="TextBox 5"/>
          <p:cNvSpPr txBox="1"/>
          <p:nvPr/>
        </p:nvSpPr>
        <p:spPr>
          <a:xfrm>
            <a:off x="5387926" y="1983531"/>
            <a:ext cx="4177321" cy="461665"/>
          </a:xfrm>
          <a:prstGeom prst="rect">
            <a:avLst/>
          </a:prstGeom>
          <a:noFill/>
        </p:spPr>
        <p:txBody>
          <a:bodyPr wrap="square" rtlCol="0">
            <a:spAutoFit/>
          </a:bodyPr>
          <a:lstStyle/>
          <a:p>
            <a:pPr algn="ctr"/>
            <a:r>
              <a:rPr lang="cs-CZ" sz="2400" i="1" dirty="0"/>
              <a:t>p </a:t>
            </a:r>
            <a:r>
              <a:rPr lang="cs-CZ" sz="2400" dirty="0"/>
              <a:t>manifest variables</a:t>
            </a:r>
            <a:endParaRPr lang="en-US" sz="2400" i="1" dirty="0"/>
          </a:p>
        </p:txBody>
      </p:sp>
      <p:sp>
        <p:nvSpPr>
          <p:cNvPr id="7" name="TextBox 6"/>
          <p:cNvSpPr txBox="1"/>
          <p:nvPr/>
        </p:nvSpPr>
        <p:spPr>
          <a:xfrm>
            <a:off x="8804031" y="3539628"/>
            <a:ext cx="4177321" cy="461665"/>
          </a:xfrm>
          <a:prstGeom prst="rect">
            <a:avLst/>
          </a:prstGeom>
          <a:noFill/>
        </p:spPr>
        <p:txBody>
          <a:bodyPr wrap="square" rtlCol="0">
            <a:spAutoFit/>
          </a:bodyPr>
          <a:lstStyle/>
          <a:p>
            <a:pPr algn="ctr"/>
            <a:r>
              <a:rPr lang="cs-CZ" sz="2400" i="1" dirty="0"/>
              <a:t>p </a:t>
            </a:r>
            <a:r>
              <a:rPr lang="cs-CZ" sz="2400" dirty="0"/>
              <a:t>manifest variables</a:t>
            </a:r>
            <a:endParaRPr lang="en-US" sz="2400" i="1" dirty="0"/>
          </a:p>
        </p:txBody>
      </p:sp>
    </p:spTree>
    <p:extLst>
      <p:ext uri="{BB962C8B-B14F-4D97-AF65-F5344CB8AC3E}">
        <p14:creationId xmlns:p14="http://schemas.microsoft.com/office/powerpoint/2010/main" val="36199691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9966</TotalTime>
  <Words>1789</Words>
  <Application>Microsoft Office PowerPoint</Application>
  <PresentationFormat>Widescreen</PresentationFormat>
  <Paragraphs>335</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Cambria Math</vt:lpstr>
      <vt:lpstr>Office Theme</vt:lpstr>
      <vt:lpstr>Conceptual overview</vt:lpstr>
      <vt:lpstr>Basic principles</vt:lpstr>
      <vt:lpstr>Basic principles</vt:lpstr>
      <vt:lpstr>Basic principles</vt:lpstr>
      <vt:lpstr>Basic principles</vt:lpstr>
      <vt:lpstr>Key terms and definitions</vt:lpstr>
      <vt:lpstr>Key terms and definitions</vt:lpstr>
      <vt:lpstr>Key terms and definitions</vt:lpstr>
      <vt:lpstr>Key terms and definitions</vt:lpstr>
      <vt:lpstr>PowerPoint Presentation</vt:lpstr>
      <vt:lpstr>PowerPoint Presentation</vt:lpstr>
      <vt:lpstr>PowerPoint Presentation</vt:lpstr>
      <vt:lpstr>PowerPoint Presentation</vt:lpstr>
      <vt:lpstr>PowerPoint Presentation</vt:lpstr>
      <vt:lpstr>Example</vt:lpstr>
      <vt:lpstr>Example</vt:lpstr>
      <vt:lpstr>Example</vt:lpstr>
      <vt:lpstr>PowerPoint Presentation</vt:lpstr>
      <vt:lpstr>PowerPoint Presentation</vt:lpstr>
      <vt:lpstr>A bit of history</vt:lpstr>
      <vt:lpstr>A bit of history</vt:lpstr>
      <vt:lpstr>A bit of history</vt:lpstr>
      <vt:lpstr>The Common Factor Model</vt:lpstr>
      <vt:lpstr>The Common Factor Model</vt:lpstr>
      <vt:lpstr>The Common Factor Model</vt:lpstr>
      <vt:lpstr>The Common Factor Model</vt:lpstr>
      <vt:lpstr>The Common Factor Model</vt:lpstr>
      <vt:lpstr>The Common Factor Model</vt:lpstr>
      <vt:lpstr>The Common Factor Model</vt:lpstr>
      <vt:lpstr>The Common Factor Model</vt:lpstr>
      <vt:lpstr>The Common Factor Model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Conceptual overview</dc:title>
  <dc:creator>Adam Ťápal</dc:creator>
  <cp:lastModifiedBy>Adam Ťápal</cp:lastModifiedBy>
  <cp:revision>52</cp:revision>
  <dcterms:created xsi:type="dcterms:W3CDTF">2017-09-18T15:46:54Z</dcterms:created>
  <dcterms:modified xsi:type="dcterms:W3CDTF">2019-09-17T20:31:40Z</dcterms:modified>
</cp:coreProperties>
</file>