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71"/>
  </p:notesMasterIdLst>
  <p:handoutMasterIdLst>
    <p:handoutMasterId r:id="rId72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543" r:id="rId11"/>
    <p:sldId id="628" r:id="rId12"/>
    <p:sldId id="536" r:id="rId13"/>
    <p:sldId id="545" r:id="rId14"/>
    <p:sldId id="546" r:id="rId15"/>
    <p:sldId id="674" r:id="rId16"/>
    <p:sldId id="544" r:id="rId17"/>
    <p:sldId id="504" r:id="rId18"/>
    <p:sldId id="675" r:id="rId19"/>
    <p:sldId id="548" r:id="rId20"/>
    <p:sldId id="659" r:id="rId21"/>
    <p:sldId id="554" r:id="rId22"/>
    <p:sldId id="692" r:id="rId23"/>
    <p:sldId id="677" r:id="rId24"/>
    <p:sldId id="678" r:id="rId25"/>
    <p:sldId id="556" r:id="rId26"/>
    <p:sldId id="663" r:id="rId27"/>
    <p:sldId id="636" r:id="rId28"/>
    <p:sldId id="658" r:id="rId29"/>
    <p:sldId id="691" r:id="rId30"/>
    <p:sldId id="637" r:id="rId31"/>
    <p:sldId id="567" r:id="rId32"/>
    <p:sldId id="398" r:id="rId33"/>
    <p:sldId id="638" r:id="rId34"/>
    <p:sldId id="568" r:id="rId35"/>
    <p:sldId id="453" r:id="rId36"/>
    <p:sldId id="478" r:id="rId37"/>
    <p:sldId id="679" r:id="rId38"/>
    <p:sldId id="680" r:id="rId39"/>
    <p:sldId id="461" r:id="rId40"/>
    <p:sldId id="618" r:id="rId41"/>
    <p:sldId id="457" r:id="rId42"/>
    <p:sldId id="475" r:id="rId43"/>
    <p:sldId id="463" r:id="rId44"/>
    <p:sldId id="583" r:id="rId45"/>
    <p:sldId id="646" r:id="rId46"/>
    <p:sldId id="648" r:id="rId47"/>
    <p:sldId id="693" r:id="rId48"/>
    <p:sldId id="660" r:id="rId49"/>
    <p:sldId id="616" r:id="rId50"/>
    <p:sldId id="574" r:id="rId51"/>
    <p:sldId id="508" r:id="rId52"/>
    <p:sldId id="537" r:id="rId53"/>
    <p:sldId id="694" r:id="rId54"/>
    <p:sldId id="572" r:id="rId55"/>
    <p:sldId id="681" r:id="rId56"/>
    <p:sldId id="682" r:id="rId57"/>
    <p:sldId id="683" r:id="rId58"/>
    <p:sldId id="684" r:id="rId59"/>
    <p:sldId id="685" r:id="rId60"/>
    <p:sldId id="686" r:id="rId61"/>
    <p:sldId id="689" r:id="rId62"/>
    <p:sldId id="690" r:id="rId63"/>
    <p:sldId id="573" r:id="rId64"/>
    <p:sldId id="653" r:id="rId65"/>
    <p:sldId id="654" r:id="rId66"/>
    <p:sldId id="576" r:id="rId67"/>
    <p:sldId id="662" r:id="rId68"/>
    <p:sldId id="539" r:id="rId69"/>
    <p:sldId id="652" r:id="rId70"/>
  </p:sldIdLst>
  <p:sldSz cx="9144000" cy="6858000" type="screen4x3"/>
  <p:notesSz cx="6797675" cy="9926638"/>
  <p:custDataLst>
    <p:tags r:id="rId7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itologickycasopis.cz/cz/o-politologickem-casopisu/zpusoby-citace" TargetMode="External"/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blog.apastyle.org/" TargetMode="External"/><Relationship Id="rId2" Type="http://schemas.openxmlformats.org/officeDocument/2006/relationships/hyperlink" Target="http://sreview.soc.cas.cz/cs/page/3-formalni-stranka-rukopis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apastyle.org/" TargetMode="External"/><Relationship Id="rId10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://iva.k.utb.cz/" TargetMode="External"/><Relationship Id="rId9" Type="http://schemas.openxmlformats.org/officeDocument/2006/relationships/hyperlink" Target="https://www.chicagomanualofstyle.org/hom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E-Citace-234158816646277/?fref=ts" TargetMode="Externa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vyuka/materialy/zotero/index.html" TargetMode="External"/><Relationship Id="rId2" Type="http://schemas.openxmlformats.org/officeDocument/2006/relationships/hyperlink" Target="https://www.zotero.org/support/quick_start_guide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hyperlink" Target="http://www.connotea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works.proquest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easybib.com/" TargetMode="Externa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pdf.php?file=publikacni_etika/citace.pdf" TargetMode="External"/><Relationship Id="rId7" Type="http://schemas.openxmlformats.org/officeDocument/2006/relationships/hyperlink" Target="http://sreview.soc.cas.cz/uploads/file_service/b93c01a31f8da94aff10fbe549818e0c/cs/Citacni_zasady_18072019.pdf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s.muni.cz/auth/do/fss/SOCIOLOGIE/el/tipy_a_triky/library.html?topic=-Kw1sg4MAeMu04fa1moM" TargetMode="External"/><Relationship Id="rId5" Type="http://schemas.openxmlformats.org/officeDocument/2006/relationships/hyperlink" Target="https://www.muni.cz/o-univerzite/uredni-deska/plagiatorstvi" TargetMode="External"/><Relationship Id="rId4" Type="http://schemas.openxmlformats.org/officeDocument/2006/relationships/hyperlink" Target="https://kuk.muni.cz/vyuka/materialy/zotero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>
                <a:solidFill>
                  <a:schemeClr val="bg1"/>
                </a:solidFill>
              </a:rPr>
              <a:t>Citace a citační software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>
                <a:solidFill>
                  <a:schemeClr val="bg1"/>
                </a:solidFill>
              </a:rPr>
              <a:t>Blanka Farkašová</a:t>
            </a:r>
            <a:endParaRPr lang="uk-UA" sz="2200" b="1" dirty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17. 10. 2019 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– SAN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/>
              <a:t>Plagiarism</a:t>
            </a:r>
            <a:r>
              <a:rPr lang="cs-CZ" sz="1000" dirty="0"/>
              <a:t>. In: </a:t>
            </a:r>
            <a:r>
              <a:rPr lang="cs-CZ" sz="1000" i="1" dirty="0" err="1"/>
              <a:t>Techsparks</a:t>
            </a:r>
            <a:r>
              <a:rPr lang="cs-CZ" sz="1000" dirty="0"/>
              <a:t> [online]. [cit. 2018-09-20]. Dostupné z: https://www.techsparks.co.in/online-thesis-plagiarism-checker-for-students-and-teachers/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(Definice plagiátorství na MU)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Formy plagiátorství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     a vydávání za vlastní text bez uvedení citace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7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</a:t>
            </a:r>
          </a:p>
          <a:p>
            <a:pPr algn="ctr">
              <a:buFontTx/>
              <a:buNone/>
            </a:pPr>
            <a:r>
              <a:rPr lang="cs-CZ" sz="8000" b="1" dirty="0"/>
              <a:t>styly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275040" cy="10801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Nejpoužívanější styly na FSS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2836"/>
            <a:ext cx="8229600" cy="56285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http://sreview.soc.cas.cz/cs/page/3-formalni-stranka-rukopisu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odkazy a citace dokumentů.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https://www.apastyle.org/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https://owl.purdue.edu/owl/research_and_citation/apa_style/apa_formatting_and_style_guide/general_format.html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https://blog.apastyle.org/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http://www.politologickycasopis.cz/cz/o-politologickem-casopisu/zpusoby-citace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https://www.chicagomanualofstyle.org/home.html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https://libguides.williams.edu/citing/chicago-author-date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Citační styl Sociologického časopisu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v textu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Povinný úkol – termín do 27.10.2019</a:t>
            </a: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8052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400" b="1" dirty="0">
                <a:latin typeface="Arial" panose="020B0604020202020204" pitchFamily="34" charset="0"/>
              </a:rPr>
              <a:t>[</a:t>
            </a:r>
            <a:r>
              <a:rPr lang="cs-CZ" sz="7400" b="1" dirty="0">
                <a:latin typeface="Arial" panose="020B0604020202020204" pitchFamily="34" charset="0"/>
              </a:rPr>
              <a:t>příjmení autora/ů rok: strana</a:t>
            </a:r>
            <a:r>
              <a:rPr lang="en-US" sz="7400" b="1" dirty="0">
                <a:latin typeface="Arial" panose="020B0604020202020204" pitchFamily="34" charset="0"/>
              </a:rPr>
              <a:t>]</a:t>
            </a:r>
            <a:endParaRPr lang="cs-CZ" sz="7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</a:endParaRPr>
          </a:p>
          <a:p>
            <a:r>
              <a:rPr lang="cs-CZ" sz="5500" b="1" dirty="0">
                <a:latin typeface="Arial" panose="020B0604020202020204" pitchFamily="34" charset="0"/>
              </a:rPr>
              <a:t>hranaté závorky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pro odkazy na literaturu se používají hranaté závorky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všechny ostatní závorky v textu musí být kulaté</a:t>
            </a:r>
            <a:endParaRPr lang="cs-CZ" sz="2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1-3 autoři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uvádíme všechny autory, oddělujeme je čárkou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 2009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125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4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Beck,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Sznaider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, Winter 2003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236-237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3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4 a více autorů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uvedeme jen prvního autora a zkratku </a:t>
            </a:r>
            <a:r>
              <a:rPr lang="cs-CZ" sz="4000" b="1" dirty="0">
                <a:latin typeface="Arial" panose="020B0604020202020204" pitchFamily="34" charset="0"/>
              </a:rPr>
              <a:t>et al.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Beck et al. 2013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4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cs-CZ" sz="4000" dirty="0">
                <a:latin typeface="Arial" panose="020B0604020202020204" pitchFamily="34" charset="0"/>
              </a:rPr>
              <a:t>nedává se </a:t>
            </a:r>
            <a:r>
              <a:rPr lang="cs-CZ" sz="4000" b="1" dirty="0">
                <a:latin typeface="Arial" panose="020B0604020202020204" pitchFamily="34" charset="0"/>
              </a:rPr>
              <a:t>a kol.</a:t>
            </a:r>
            <a:r>
              <a:rPr lang="cs-CZ" sz="4000" dirty="0">
                <a:latin typeface="Arial" panose="020B0604020202020204" pitchFamily="34" charset="0"/>
              </a:rPr>
              <a:t> nebo </a:t>
            </a:r>
            <a:r>
              <a:rPr lang="cs-CZ" sz="4000" b="1" dirty="0">
                <a:latin typeface="Arial" panose="020B0604020202020204" pitchFamily="34" charset="0"/>
              </a:rPr>
              <a:t>a spol.</a:t>
            </a:r>
            <a:r>
              <a:rPr lang="cs-CZ" sz="4000" dirty="0">
                <a:latin typeface="Arial" panose="020B0604020202020204" pitchFamily="34" charset="0"/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sz="4000" dirty="0">
                <a:latin typeface="Arial" panose="020B0604020202020204" pitchFamily="34" charset="0"/>
              </a:rPr>
              <a:t>v seznamu literatury se uvedou všichni autoři</a:t>
            </a:r>
            <a:endParaRPr lang="cs-CZ" sz="33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institucionální autorství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v případě, že uvedeme v bibliografické citaci instituci jako autora, uvedeme instituci i v odkazu v textu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[Národní vzdělávací fond 1998]</a:t>
            </a:r>
            <a:endParaRPr lang="cs-CZ" sz="3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08912" cy="54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publikace bez autora  </a:t>
            </a:r>
          </a:p>
          <a:p>
            <a:pPr lvl="1">
              <a:lnSpc>
                <a:spcPct val="120000"/>
              </a:lnSpc>
            </a:pPr>
            <a:r>
              <a:rPr lang="cs-CZ" sz="2900" b="1" dirty="0">
                <a:latin typeface="Arial" panose="020B0604020202020204" pitchFamily="34" charset="0"/>
              </a:rPr>
              <a:t>[název rok: strana]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[Analýza veřejné správy České republiky 1998: 7]</a:t>
            </a:r>
            <a:endParaRPr lang="cs-CZ" sz="25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rok vydání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chybějící rok vydání: n. d.  (no </a:t>
            </a:r>
            <a:r>
              <a:rPr lang="cs-CZ" sz="2900" dirty="0" err="1">
                <a:latin typeface="Arial" panose="020B0604020202020204" pitchFamily="34" charset="0"/>
              </a:rPr>
              <a:t>date</a:t>
            </a:r>
            <a:r>
              <a:rPr lang="cs-CZ" sz="2900" dirty="0">
                <a:latin typeface="Arial" panose="020B0604020202020204" pitchFamily="34" charset="0"/>
              </a:rPr>
              <a:t>)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n. d.]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publikace v tisku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Putman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v tisku]</a:t>
            </a: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3500" b="1" dirty="0">
                <a:latin typeface="Arial" panose="020B0604020202020204" pitchFamily="34" charset="0"/>
              </a:rPr>
              <a:t>strana, příp. rozsah stran 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uvádíme vždy u doslovných citátů, nebo pokud odkazujeme na konkrétní část textu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Beck 2005: 21-22</a:t>
            </a: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[Beck, </a:t>
            </a:r>
            <a:r>
              <a:rPr lang="en-US" sz="2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2003: 123]</a:t>
            </a:r>
            <a:endParaRPr lang="cs-CZ" sz="29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sz="2900" dirty="0">
                <a:latin typeface="Arial" panose="020B0604020202020204" pitchFamily="34" charset="0"/>
              </a:rPr>
              <a:t>strany neuvádíme pokud odkazujeme na celou publikaci nebo se jedná o e-zdroj, který není stránkovaný</a:t>
            </a:r>
            <a:br>
              <a:rPr lang="cs-CZ" sz="2900" dirty="0">
                <a:latin typeface="Arial" panose="020B0604020202020204" pitchFamily="34" charset="0"/>
              </a:rPr>
            </a:b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[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Beck, Grande,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Cronin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2007</a:t>
            </a:r>
            <a:r>
              <a:rPr lang="en-US" sz="2900" dirty="0">
                <a:solidFill>
                  <a:srgbClr val="7030A0"/>
                </a:solidFill>
                <a:latin typeface="Arial" panose="020B0604020202020204" pitchFamily="34" charset="0"/>
              </a:rPr>
              <a:t>]</a:t>
            </a:r>
            <a:endParaRPr lang="cs-CZ" sz="29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0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07524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publikace od téhož autora ze stejného roku – za rokem vydání uvádíme písmena a, b, c … 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2007a]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2007b]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téhož autora – oddělujeme čárkou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2005, 2009]</a:t>
            </a: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různých autorů – oddělujeme středníkem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2009;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Giddens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1999]</a:t>
            </a: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u publikací, které vyšly v 2. a dalším vydání je možné uvést v závorce i datum prvního vydání (stejně pak uvedeme i v seznamu literatury)</a:t>
            </a:r>
          </a:p>
          <a:p>
            <a:pPr lvl="1"/>
            <a:r>
              <a:rPr lang="cs-CZ" sz="2900" dirty="0">
                <a:latin typeface="Arial" panose="020B0604020202020204" pitchFamily="34" charset="0"/>
              </a:rPr>
              <a:t> 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[Beck (2004) 2018]</a:t>
            </a:r>
            <a:endParaRPr lang="cs-CZ" sz="2900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2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6768752" cy="70147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Citace v textu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sz="3300" dirty="0">
                <a:latin typeface="Arial" panose="020B0604020202020204" pitchFamily="34" charset="0"/>
              </a:rPr>
              <a:t>pokud zmíníme jméno autora/autorů přímo v textu uvádíme v závorce jen rok a případně stranu</a:t>
            </a:r>
          </a:p>
          <a:p>
            <a:pPr lvl="1"/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Jak uvádí Beck [2005] ….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sz="3300" b="1" dirty="0">
                <a:latin typeface="Arial" panose="020B0604020202020204" pitchFamily="34" charset="0"/>
              </a:rPr>
              <a:t>sekundární citace</a:t>
            </a:r>
          </a:p>
          <a:p>
            <a:pPr lvl="1"/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[Aron citován in Keller 2005: 382]</a:t>
            </a:r>
          </a:p>
          <a:p>
            <a:pPr lvl="1"/>
            <a:r>
              <a:rPr lang="cs-CZ" sz="2900" dirty="0">
                <a:latin typeface="Arial" panose="020B0604020202020204" pitchFamily="34" charset="0"/>
              </a:rPr>
              <a:t>v seznamu literatury bude jen publikace od Kellera z roku 2005</a:t>
            </a:r>
          </a:p>
          <a:p>
            <a:pPr marL="457200" lvl="1" indent="0">
              <a:buNone/>
            </a:pPr>
            <a:endParaRPr lang="cs-CZ" sz="2900" dirty="0">
              <a:latin typeface="Arial" panose="020B0604020202020204" pitchFamily="34" charset="0"/>
            </a:endParaRPr>
          </a:p>
          <a:p>
            <a:pPr lvl="1"/>
            <a:r>
              <a:rPr lang="cs-CZ" sz="2900" dirty="0" err="1">
                <a:latin typeface="Arial" panose="020B0604020202020204" pitchFamily="34" charset="0"/>
              </a:rPr>
              <a:t>Pozn</a:t>
            </a:r>
            <a:r>
              <a:rPr lang="cs-CZ" sz="2900" dirty="0">
                <a:latin typeface="Arial" panose="020B0604020202020204" pitchFamily="34" charset="0"/>
              </a:rPr>
              <a:t>: pokud je to možné, nepoužívejte sekundární citace,  dohledejte původní zdroj a citujte pak tento dokument</a:t>
            </a:r>
          </a:p>
          <a:p>
            <a:pPr marL="457200" lvl="1" indent="0">
              <a:buNone/>
            </a:pPr>
            <a:endParaRPr lang="cs-CZ" sz="29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cs-CZ" sz="2900" dirty="0">
                <a:latin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Seznam literatury</a:t>
            </a:r>
          </a:p>
          <a:p>
            <a:pPr algn="ctr">
              <a:buFontTx/>
              <a:buNone/>
            </a:pPr>
            <a:r>
              <a:rPr lang="cs-CZ" sz="5100" b="1" dirty="0"/>
              <a:t>tvorba bibliografických citací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07524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dodržujte pořadí a tvar všech údajů (kurzíva, uvozovky,  tečky/čárky atd.)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každý záznam končí tečkou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38746"/>
            <a:ext cx="8568952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pořadí, v jakém jsou uvedeni v dokumentu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pouze iniciály křestního jména/jmen a příjmení</a:t>
            </a: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jméno prvního autora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v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(tzn. nejprve příjmení): Příjmení, Iniciála křestního jména/jmen: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další autory zapisujeme ve tvaru Iniciála Příjmení: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N.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Winter.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jednotlivé autory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oddělujeme čárkou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nepoužíváme spojky, spojovníky, &amp; atd.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editora/editorů uvádíme za jménem/jmény zkratku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.) příp.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 posledním údajem píšeme tečku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nedohledáme-li autora ani instituci, vynecháme tento údaj a záznam začne názvem publikace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Institucionální autorství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buď uvedeme instituci jako autora - Název organizace (bez obchodních zkratek)</a:t>
            </a:r>
          </a:p>
          <a:p>
            <a:pPr lvl="2"/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vzdělávací fond. 1998. </a:t>
            </a:r>
            <a:r>
              <a:rPr lang="cs-CZ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veřejné správy České republiky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Národní vzdělávací fond.</a:t>
            </a:r>
          </a:p>
          <a:p>
            <a:pPr lvl="2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[Národní vzdělávací fond 1998]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nebo začne záznam přímo názvem publikace</a:t>
            </a:r>
          </a:p>
          <a:p>
            <a:pPr lvl="2"/>
            <a:r>
              <a:rPr lang="cs-CZ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veřejné správy České republiky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1998. Praha: Národní vzdělávací fond.</a:t>
            </a:r>
          </a:p>
          <a:p>
            <a:pPr lvl="2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[Analýza veřejné správy České republiky 1998]</a:t>
            </a: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není datum vydání uvedeno, zapisujeme zkratu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n. d. 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(no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tato zkratka se uvádí i v citacích v textu [Novák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.: 32]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název celého dokumentu (knihy, sborníku, časopisu, atd.)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název článku z časopisu nebo ze sborníku uvádíme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 uvozovkách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kurzívou, tečku za názvem píšeme před uvozovky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anglických názvů píšeme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všechna slova názvu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(kromě členů, předložek a spojek)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 velkými počátečními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od názvu dvojtečkou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1. vyd. se neuvádí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 případě dalších vydání je možné údaj uvést za názvem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solidFill>
                  <a:srgbClr val="7030A0"/>
                </a:solidFill>
              </a:rPr>
              <a:t>Disman</a:t>
            </a:r>
            <a:r>
              <a:rPr lang="cs-CZ" sz="1600" dirty="0">
                <a:solidFill>
                  <a:srgbClr val="7030A0"/>
                </a:solidFill>
              </a:rPr>
              <a:t>, M. 2011. </a:t>
            </a:r>
            <a:r>
              <a:rPr lang="cs-CZ" sz="1600" i="1" dirty="0">
                <a:solidFill>
                  <a:srgbClr val="7030A0"/>
                </a:solidFill>
              </a:rPr>
              <a:t>Jak se vyrábí sociologická znalost: příručka pro uživatele</a:t>
            </a:r>
            <a:r>
              <a:rPr lang="cs-CZ" sz="1600" dirty="0">
                <a:solidFill>
                  <a:srgbClr val="7030A0"/>
                </a:solidFill>
              </a:rPr>
              <a:t>. 4. vyd. Praha: Karolinum.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uvádíme v jazyce dokumentu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vydání, uvádíme všechny, oddělujeme je čárkou,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např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London, New York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lvl="1"/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ročník (číslo): strany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(1): 5-26 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Rozsah stran u článků ze sborníku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hned za názvem článku ve tvaru: Pp. první strana-poslední strana příspěvku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5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pravidla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ISBN a ISSN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se neuvádí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DOI (Digital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má publikace přidělen tento údaj,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 nutné jej uvést na konci citace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 v plném internetovém tvaru: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https://doi.org/10.1111/glob.12001</a:t>
            </a:r>
          </a:p>
          <a:p>
            <a:pPr marL="457200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Elektronické dokumenty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specifikace média (typ dokumentu), píšeme v hranatých závorkách hned za názvem dokumentu: [online], [CD], [DVD], [Kindle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] atd.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online dokumentů uvádíme datum citování (stažení): [cit. 21. 5. 2019]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dostupnost (webový odkaz u online dokumentů): Dostupné z: …    </a:t>
            </a: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pokud má dokument 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není nutno uvádět specifikaci média, datum citování a odkaz, uvede se pouze DOI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>
                <a:latin typeface="+mj-lt"/>
              </a:rPr>
              <a:t>základní termíny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r>
              <a:rPr lang="cs-CZ" dirty="0">
                <a:latin typeface="Arial" panose="020B0604020202020204" pitchFamily="34" charset="0"/>
              </a:rPr>
              <a:t>u online zdrojů uvádíme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pokud má dokument DOI není nutno výše uvedené údaje uvádět</a:t>
            </a:r>
          </a:p>
          <a:p>
            <a:pPr eaLnBrk="1" hangingPunct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Citace různých druhů dokumentů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Monografie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Místo vydání: Nakladatelství.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Mareš, P., L. Rabušic, P. Soukup. 2015.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sociálněvědních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dat (nejen) v SPSS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K. 2018.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iberation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cialist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tyle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ommunist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Czechoslovakia and the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esire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1945-1989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York, NY: Cambridge University Press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http://dx.doi.org/10.1017/9781108341332.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E-monografie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 [specifikace média]</a:t>
            </a:r>
            <a:r>
              <a:rPr lang="cs-CZ" sz="2800" dirty="0">
                <a:latin typeface="Arial" panose="020B0604020202020204" pitchFamily="34" charset="0"/>
              </a:rPr>
              <a:t>. Místo vydání: Nakladatelství [datum citování stažení]. Dostupné z: odkaz. DOI.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dokument DOI, tak se neuvádí specifikace dokumentu, datum citování ani odkaz  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Rabušic, L., B. E. Chromková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Manea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2018.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Hodnoty a postoje v České republice 1991-2017: pramenná publikace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23. 7, 2019]. Dostupné z: https://munispace.muni.cz/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munispace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/1002.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Wolf, N. 1991.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Myth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[Kindle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New York: William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Morrow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912768" cy="10081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Sborník (editovaná monografie)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Editor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.)/ Editoři (</a:t>
            </a:r>
            <a:r>
              <a:rPr lang="cs-CZ" sz="2800" dirty="0" err="1">
                <a:latin typeface="Arial" panose="020B0604020202020204" pitchFamily="34" charset="0"/>
              </a:rPr>
              <a:t>eds</a:t>
            </a:r>
            <a:r>
              <a:rPr lang="cs-CZ" sz="2800" dirty="0">
                <a:latin typeface="Arial" panose="020B0604020202020204" pitchFamily="34" charset="0"/>
              </a:rPr>
              <a:t>.).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Místo vydání: Nakladatelství.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Lyons, P., R.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Kindlerová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2016.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Contemporary Czech Society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Prague: Institute of Sociology of the Czech Academy of Sciences.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Hamplová, D., T.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2018.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kultury.</a:t>
            </a:r>
          </a:p>
        </p:txBody>
      </p:sp>
    </p:spTree>
    <p:extLst>
      <p:ext uri="{BB962C8B-B14F-4D97-AF65-F5344CB8AC3E}">
        <p14:creationId xmlns:p14="http://schemas.microsoft.com/office/powerpoint/2010/main" val="114699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6696744" cy="10081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E-sborník (editovaná monografie)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Editor (</a:t>
            </a:r>
            <a:r>
              <a:rPr lang="cs-CZ" sz="2800" dirty="0" err="1">
                <a:latin typeface="Arial" panose="020B0604020202020204" pitchFamily="34" charset="0"/>
              </a:rPr>
              <a:t>ed</a:t>
            </a:r>
            <a:r>
              <a:rPr lang="cs-CZ" sz="2800" dirty="0">
                <a:latin typeface="Arial" panose="020B0604020202020204" pitchFamily="34" charset="0"/>
              </a:rPr>
              <a:t>.)/ Editoři (</a:t>
            </a:r>
            <a:r>
              <a:rPr lang="cs-CZ" sz="2800" dirty="0" err="1">
                <a:latin typeface="Arial" panose="020B0604020202020204" pitchFamily="34" charset="0"/>
              </a:rPr>
              <a:t>eds</a:t>
            </a:r>
            <a:r>
              <a:rPr lang="cs-CZ" sz="2800" dirty="0">
                <a:latin typeface="Arial" panose="020B0604020202020204" pitchFamily="34" charset="0"/>
              </a:rPr>
              <a:t>.). Rok vydání. </a:t>
            </a:r>
            <a:r>
              <a:rPr lang="cs-CZ" sz="2800" i="1" dirty="0">
                <a:latin typeface="Arial" panose="020B0604020202020204" pitchFamily="34" charset="0"/>
              </a:rPr>
              <a:t>Název: podnázev </a:t>
            </a:r>
            <a:r>
              <a:rPr lang="cs-CZ" sz="2800" dirty="0">
                <a:latin typeface="Arial" panose="020B0604020202020204" pitchFamily="34" charset="0"/>
              </a:rPr>
              <a:t>[online]. Místo vydání: Nakladatelství [datum citování]. Dostupné z: … DOI. </a:t>
            </a:r>
            <a:endParaRPr lang="cs-CZ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cs-CZ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dokument DOI, tak se neuvádí specifikace dokumentu, datum citování ani odkaz  </a:t>
            </a:r>
          </a:p>
          <a:p>
            <a:pPr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J. R.,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Grindstaff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C. Lo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Handbook of Cultural Sociology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London, New York: Routledge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[cit. 23. 7. 2019].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https://ebookcentral.proquest.com/lib/masaryk-ebooks/reader.action?docID=557240&amp;ppg=4.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Mumby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D. K.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1993.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Newbury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Park: SAGE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http://dx.doi.org/10.4135/9781483345277.</a:t>
            </a:r>
          </a:p>
        </p:txBody>
      </p:sp>
    </p:spTree>
    <p:extLst>
      <p:ext uri="{BB962C8B-B14F-4D97-AF65-F5344CB8AC3E}">
        <p14:creationId xmlns:p14="http://schemas.microsoft.com/office/powerpoint/2010/main" val="1050285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</a:rPr>
              <a:t>Autor/autoři příspěvku. Rok vydání. „Název: podnázev článku.“ Rozsah stran Pp. x-</a:t>
            </a:r>
            <a:r>
              <a:rPr lang="cs-CZ" sz="2400" dirty="0" err="1">
                <a:latin typeface="Arial" panose="020B0604020202020204" pitchFamily="34" charset="0"/>
              </a:rPr>
              <a:t>xx</a:t>
            </a:r>
            <a:r>
              <a:rPr lang="cs-CZ" sz="2400" dirty="0">
                <a:latin typeface="Arial" panose="020B0604020202020204" pitchFamily="34" charset="0"/>
              </a:rPr>
              <a:t> in: Editor (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.) / Editoři (</a:t>
            </a:r>
            <a:r>
              <a:rPr lang="cs-CZ" sz="2400" dirty="0" err="1">
                <a:latin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</a:rPr>
              <a:t>.). </a:t>
            </a:r>
            <a:r>
              <a:rPr lang="cs-CZ" sz="2400" i="1" dirty="0">
                <a:latin typeface="Arial" panose="020B0604020202020204" pitchFamily="34" charset="0"/>
              </a:rPr>
              <a:t>Název: podnázev sborníku</a:t>
            </a:r>
            <a:r>
              <a:rPr lang="cs-CZ" sz="2400" dirty="0">
                <a:latin typeface="Arial" panose="020B0604020202020204" pitchFamily="34" charset="0"/>
              </a:rPr>
              <a:t>. Místo vydání: Nakladatelství. </a:t>
            </a:r>
            <a:endParaRPr lang="cs-CZ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Lišková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K. 2018. „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Sexological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Spring? The 1968 International Gathering of Sexologists in Prague as a Turning Point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 Pp. 114-127 in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Manning, M. Savelli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2018.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ransformations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ife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ciences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1945-1980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Pittsburgh: University of Pittsburgh press.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Fučík, P., B. Chromková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Manea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2018. „Vzdělání a rodičovství." Pp. 89-108 in D. Hamplová, T.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 e-sborníku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příspěvku. Rok vydání. „Název: podnázev článku.“ Strany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Pp. první strana – poslední strana článku i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n: Editor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.) / Editoři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Název: podnázev sborníku </a:t>
            </a:r>
            <a:r>
              <a:rPr lang="cs-CZ" sz="2600" dirty="0">
                <a:latin typeface="Arial" panose="020B0604020202020204" pitchFamily="34" charset="0"/>
              </a:rPr>
              <a:t>[typ dokumentu].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 [datum citování]. Dostupné z: odkaz. </a:t>
            </a:r>
            <a:r>
              <a:rPr lang="cs-CZ" sz="2600" dirty="0">
                <a:latin typeface="Arial" panose="020B0604020202020204" pitchFamily="34" charset="0"/>
              </a:rPr>
              <a:t>DOI.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článek DOI, tak se neuvádí specifikace dokumentu, datum citování ani odkaz 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1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Couldry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N. 2010. „Sociology and Cultural Studies: an Interrupted Dialogue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" Pp. 77-86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J. R.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Grindstaff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M. C. Lo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Handbook of Cultural Sociology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[online]. London, New York: Routledge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[cit. 23. 7. 2019].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z: https://ebookcentral.proquest.com/lib/masaryk-ebooks/reader.action?docID=557240&amp;ppg=4.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Vondráčková, P., D. Šmahel. 2018. „Internet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." Pp. 4223-4233 in M.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Khosrow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-Pour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Science and Technology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4th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Hershey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IGI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http://dx.doi.org/10.4018/978-1-5225-2255-3.ch366.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Přímá citace (citát)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textu neděláme žádné úpravy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pokud citát obsahuje aspoň jednu celou větu dává se tečka před uvozovky, pokud se přebírá jen část věty, tak je tečka až za uvozovkami a odkazem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celá věta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… něčím jiným.</a:t>
            </a:r>
            <a:r>
              <a:rPr lang="cs-CZ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</a:t>
            </a:r>
            <a:b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část věty 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… něčím jiným“ [</a:t>
            </a:r>
            <a:r>
              <a:rPr lang="cs-CZ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4 a více řádků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odsazení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Článek v časopisu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 článku. Rok vydání. „Název článku: podnázev článku.“ </a:t>
            </a:r>
            <a:r>
              <a:rPr lang="cs-CZ" sz="3400" i="1" dirty="0">
                <a:latin typeface="Arial" panose="020B0604020202020204" pitchFamily="34" charset="0"/>
              </a:rPr>
              <a:t>Název časopisu</a:t>
            </a:r>
            <a:r>
              <a:rPr lang="cs-CZ" sz="3400" dirty="0">
                <a:latin typeface="Arial" panose="020B0604020202020204" pitchFamily="34" charset="0"/>
              </a:rPr>
              <a:t> ročník (číslo): první strana – poslední strana článku, DOI.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Vidovićová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L. 2018. „New Roles for Older People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Journal of Population Ageing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(1): 1-6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http://dx.doi.org/10.1007/s12062-017-9217-z.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Doseděl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T., T.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Katrňák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2017. „Economic and Non-economic Returns to Higher Education during a Period of Educational Expansion in the Czech Republic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Sociologický časopis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53 (5)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693-718,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http://dx.doi.org/10.13060/00380288.2017.53.5.361.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E-článek v časopisu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Autor/autoři článku. Rok vydání. „Název článku: podnázev článku.“ </a:t>
            </a:r>
            <a:r>
              <a:rPr lang="cs-CZ" sz="2800" i="1" dirty="0">
                <a:latin typeface="Arial" panose="020B0604020202020204" pitchFamily="34" charset="0"/>
              </a:rPr>
              <a:t>Název časopisu</a:t>
            </a:r>
            <a:r>
              <a:rPr lang="cs-CZ" sz="2800" dirty="0">
                <a:latin typeface="Arial" panose="020B0604020202020204" pitchFamily="34" charset="0"/>
              </a:rPr>
              <a:t> [online] ročník (číslo): první strana – poslední strana článku [datum citování]. Dostupné z: odkaz. DOI.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9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Pozn.: pokud má článek DOI, tak se neuvádí specifikace dokumentu, datum citování ani odkaz  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Kvapilová Bartošová, M., P. Fučík. 2017. „Jednočlenné domácnosti mladých lidí v České republice.“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Sociální studia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[online] 14 (2): 49-72 [cit. 1. 8. 2019]. Dostupné z: https://journals.muni.cz/socialni_studia/article/view/8953/8344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Hubatková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B. 2017. „Number of Roles and Well-being among Older Adults in the Czech Republic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Ageing and Later Life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11 (2): 61-85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http://dx.doi.org/10.3384/ijal.1652-8670.16-323.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>
                <a:latin typeface="Arial" panose="020B0604020202020204" pitchFamily="34" charset="0"/>
              </a:rPr>
              <a:t>Autor. Rok. </a:t>
            </a:r>
            <a:r>
              <a:rPr lang="cs-CZ" sz="2800" i="1" dirty="0">
                <a:latin typeface="Arial" panose="020B0604020202020204" pitchFamily="34" charset="0"/>
              </a:rPr>
              <a:t>Název: podnázev </a:t>
            </a:r>
            <a:r>
              <a:rPr lang="cs-CZ" sz="2800" dirty="0">
                <a:latin typeface="Arial" panose="020B0604020202020204" pitchFamily="34" charset="0"/>
              </a:rPr>
              <a:t>[online]. Typ práce. Sídlo univerzity, Univerzita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*</a:t>
            </a:r>
            <a:r>
              <a:rPr lang="cs-CZ" sz="2800" dirty="0">
                <a:latin typeface="Arial" panose="020B0604020202020204" pitchFamily="34" charset="0"/>
              </a:rPr>
              <a:t> [datum citování]. Dostupné z: odkaz.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B0F0"/>
                </a:solidFill>
                <a:latin typeface="Arial" panose="020B0604020202020204" pitchFamily="34" charset="0"/>
              </a:rPr>
              <a:t>* u jména univerzity je možno uvést i fakultu, příp. i katedru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Němec, J. 2003.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Subjektivní percepce kvality života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Bakalářská práce. Brno, Masarykova univerzita.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Černohousová, D. 2015. </a:t>
            </a:r>
            <a:r>
              <a:rPr lang="cs-CZ" sz="2600" i="1" dirty="0">
                <a:latin typeface="Arial" panose="020B0604020202020204" pitchFamily="34" charset="0"/>
              </a:rPr>
              <a:t>Strach ze zločinu v městském prostoru </a:t>
            </a:r>
            <a:r>
              <a:rPr lang="cs-CZ" sz="2600" dirty="0">
                <a:latin typeface="Arial" panose="020B0604020202020204" pitchFamily="34" charset="0"/>
              </a:rPr>
              <a:t>[online]. Diplomová práce. Brno,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2600" dirty="0">
                <a:latin typeface="Arial" panose="020B0604020202020204" pitchFamily="34" charset="0"/>
              </a:rPr>
              <a:t> [cit. 12. 8. 2019]. Dostupné z: https://is.muni.cz/th/f8pbi/</a:t>
            </a:r>
            <a:r>
              <a:rPr lang="en-US" sz="2600" dirty="0">
                <a:latin typeface="Arial" panose="020B0604020202020204" pitchFamily="34" charset="0"/>
              </a:rPr>
              <a:t>. 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131024" cy="778098"/>
          </a:xfrm>
        </p:spPr>
        <p:txBody>
          <a:bodyPr>
            <a:normAutofit fontScale="90000"/>
          </a:bodyPr>
          <a:lstStyle/>
          <a:p>
            <a:r>
              <a:rPr lang="cs-CZ" sz="3800" b="1" dirty="0">
                <a:solidFill>
                  <a:schemeClr val="bg1"/>
                </a:solidFill>
              </a:rPr>
              <a:t>Samostatné dokumenty dostupné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0891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000" dirty="0">
                <a:latin typeface="Arial" panose="020B0604020202020204" pitchFamily="34" charset="0"/>
              </a:rPr>
              <a:t>Pro vytvoření správné citace není rozhodující formát </a:t>
            </a:r>
            <a:r>
              <a:rPr lang="cs-CZ" sz="2400" i="1" dirty="0">
                <a:latin typeface="Arial" panose="020B0604020202020204" pitchFamily="34" charset="0"/>
              </a:rPr>
              <a:t>(</a:t>
            </a:r>
            <a:r>
              <a:rPr lang="cs-CZ" sz="2400" i="1" dirty="0" err="1">
                <a:latin typeface="Arial" panose="020B0604020202020204" pitchFamily="34" charset="0"/>
              </a:rPr>
              <a:t>pdf</a:t>
            </a:r>
            <a:r>
              <a:rPr lang="cs-CZ" sz="2400" i="1" dirty="0">
                <a:latin typeface="Arial" panose="020B0604020202020204" pitchFamily="34" charset="0"/>
              </a:rPr>
              <a:t>, doc …)</a:t>
            </a:r>
            <a:r>
              <a:rPr lang="cs-CZ" sz="3000" dirty="0">
                <a:latin typeface="Arial" panose="020B0604020202020204" pitchFamily="34" charset="0"/>
              </a:rPr>
              <a:t>, ale co v souboru je </a:t>
            </a:r>
            <a:r>
              <a:rPr lang="cs-CZ" sz="2400" i="1" dirty="0">
                <a:latin typeface="Arial" panose="020B0604020202020204" pitchFamily="34" charset="0"/>
              </a:rPr>
              <a:t>(článek, celá kniha, zpráva …)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3000" dirty="0">
                <a:latin typeface="Arial" panose="020B0604020202020204" pitchFamily="34" charset="0"/>
              </a:rPr>
              <a:t>citace pak vytvoříme dle typu dokumentu (viz. e-kniha, e-článek atd.).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2400" i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 err="1">
                <a:latin typeface="Arial" panose="020B0604020202020204" pitchFamily="34" charset="0"/>
              </a:rPr>
              <a:t>Transparency</a:t>
            </a:r>
            <a:r>
              <a:rPr lang="cs-CZ" sz="2300" dirty="0">
                <a:latin typeface="Arial" panose="020B0604020202020204" pitchFamily="34" charset="0"/>
              </a:rPr>
              <a:t> International. 2012. </a:t>
            </a:r>
            <a:r>
              <a:rPr lang="cs-CZ" sz="2300" i="1" dirty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en-US" sz="2300" dirty="0">
                <a:latin typeface="Arial" panose="020B0604020202020204" pitchFamily="34" charset="0"/>
              </a:rPr>
              <a:t>[</a:t>
            </a:r>
            <a:r>
              <a:rPr lang="cs-CZ" sz="2300" dirty="0">
                <a:latin typeface="Arial" panose="020B0604020202020204" pitchFamily="34" charset="0"/>
              </a:rPr>
              <a:t>online</a:t>
            </a:r>
            <a:r>
              <a:rPr lang="en-US" sz="2300" dirty="0">
                <a:latin typeface="Arial" panose="020B0604020202020204" pitchFamily="34" charset="0"/>
              </a:rPr>
              <a:t>]</a:t>
            </a:r>
            <a:r>
              <a:rPr lang="cs-CZ" sz="2300" dirty="0">
                <a:latin typeface="Arial" panose="020B0604020202020204" pitchFamily="34" charset="0"/>
              </a:rPr>
              <a:t>. Praha, </a:t>
            </a:r>
            <a:r>
              <a:rPr lang="cs-CZ" sz="2300" dirty="0" err="1">
                <a:latin typeface="Arial" panose="020B0604020202020204" pitchFamily="34" charset="0"/>
              </a:rPr>
              <a:t>Transparency</a:t>
            </a:r>
            <a:r>
              <a:rPr lang="cs-CZ" sz="2300" dirty="0">
                <a:latin typeface="Arial" panose="020B0604020202020204" pitchFamily="34" charset="0"/>
              </a:rPr>
              <a:t> International </a:t>
            </a:r>
            <a:r>
              <a:rPr lang="en-US" sz="2300" dirty="0">
                <a:latin typeface="Arial" panose="020B0604020202020204" pitchFamily="34" charset="0"/>
              </a:rPr>
              <a:t>[</a:t>
            </a:r>
            <a:r>
              <a:rPr lang="cs-CZ" sz="2300" dirty="0">
                <a:latin typeface="Arial" panose="020B0604020202020204" pitchFamily="34" charset="0"/>
              </a:rPr>
              <a:t>cit. 18. 10. 2018</a:t>
            </a:r>
            <a:r>
              <a:rPr lang="en-US" sz="2300" dirty="0">
                <a:latin typeface="Arial" panose="020B0604020202020204" pitchFamily="34" charset="0"/>
              </a:rPr>
              <a:t>]</a:t>
            </a:r>
            <a:r>
              <a:rPr lang="cs-CZ" sz="23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2300" dirty="0">
                <a:latin typeface="Arial" panose="020B0604020202020204" pitchFamily="34" charset="0"/>
              </a:rPr>
            </a:br>
            <a:endParaRPr lang="cs-CZ" sz="23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2014.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[cit. </a:t>
            </a:r>
            <a:r>
              <a:rPr lang="cs-CZ" sz="2300" dirty="0">
                <a:latin typeface="Arial" panose="020B0604020202020204" pitchFamily="34" charset="0"/>
              </a:rPr>
              <a:t>18. 10. 2018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z: https://www.muni.cz/media/24153/knihovni-rad-2014.pdf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Antošová, V., M.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Bédiová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Birčiaková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L. Kubíčková, M.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Rašticová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2016.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Analýza kvality života seniorů v České republice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[online]. Brno [cit. 12. 8. 2019]. Dostupné z: https://www.mpsv.cz/documents/20142/372809/Kvalita_zivota_senioru_-_finalni_verze.pdf/47641324-d8b7-56ac-2e78-b7ab3b83fb5a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Webové stránky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</a:t>
            </a:r>
            <a:r>
              <a:rPr lang="cs-CZ" sz="2600" i="1" dirty="0">
                <a:latin typeface="Arial" panose="020B0604020202020204" pitchFamily="34" charset="0"/>
              </a:rPr>
              <a:t>Název: podnázev webu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Sídlo provozovatele: Provozovatel webu, rok/datum vydání (datum copyrightu)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Dostupné z: …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  <a:t>* pokud nelze dohledat sídlo nebo název provozovatele webu, tak se údaj/údaje vynechají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  <a:t>* datum vydání je možno převzít z údajů o copyrightu</a:t>
            </a:r>
            <a:br>
              <a:rPr lang="cs-CZ" sz="18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1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2019. Brno: Masarykova univerzita [cit. 5. 8. 2019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Dostupné z: http://</a:t>
            </a:r>
            <a:r>
              <a:rPr lang="cs-CZ" sz="2400" dirty="0" err="1">
                <a:latin typeface="Arial" panose="020B0604020202020204" pitchFamily="34" charset="0"/>
              </a:rPr>
              <a:t>www.muni.cz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Autor/autoři. Rok. „Název: podnázev příspěvku</a:t>
            </a:r>
            <a:r>
              <a:rPr lang="cs-CZ" sz="2600" i="1" dirty="0">
                <a:latin typeface="Arial" panose="020B0604020202020204" pitchFamily="34" charset="0"/>
              </a:rPr>
              <a:t>.“ 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cs-CZ" sz="2600" i="1" dirty="0">
                <a:latin typeface="Arial" panose="020B0604020202020204" pitchFamily="34" charset="0"/>
              </a:rPr>
              <a:t>Název: podnázev webu</a:t>
            </a:r>
            <a:r>
              <a:rPr lang="cs-CZ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Sídlo provozovatele: Provozovatel webu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Dostupné z: …</a:t>
            </a:r>
            <a:br>
              <a:rPr lang="cs-CZ" sz="2600" dirty="0">
                <a:latin typeface="Arial" panose="020B0604020202020204" pitchFamily="34" charset="0"/>
              </a:rPr>
            </a:br>
            <a:endParaRPr lang="cs-CZ" sz="26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Gürlich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2011. „Cizinci a koupě nemovitostí: Jaká jsou omezení?“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Finance.cz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[cit. 10. 8. 2019]. Dostupné z: http://www.finance.cz/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zpravy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/finance/322466‑cizinci‑a‑koupe‑nemovitosti‑jaka‑jsou‑omezeni‑/.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omaštík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J. 2013.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10. 8. 2019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https://www.youtube.com/watch?v=gElIDFoS1yY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ČSÚ. 2011. „Porodnost a plodnost – 2006 až 2010“ [online]. Český statistický úřad [cit. 15. 10. 2017]. Dostupné z: https://www.czso.cz/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csu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czso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/porodnost-a-plodnost-2006-az-2010-bei2lxvhdf.</a:t>
            </a:r>
          </a:p>
          <a:p>
            <a:pPr marL="0" indent="0">
              <a:buNone/>
            </a:pP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Seznam literatury </a:t>
            </a:r>
          </a:p>
          <a:p>
            <a:pPr algn="ctr">
              <a:buFontTx/>
              <a:buNone/>
            </a:pPr>
            <a:r>
              <a:rPr lang="cs-CZ" sz="4700" b="1" dirty="0"/>
              <a:t>úprava abecedního seznamu </a:t>
            </a:r>
          </a:p>
          <a:p>
            <a:pPr algn="ctr">
              <a:buFontTx/>
              <a:buNone/>
            </a:pPr>
            <a:r>
              <a:rPr lang="cs-CZ" sz="4700" b="1" dirty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337814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Seznam literatury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507288" cy="5733256"/>
          </a:xfrm>
        </p:spPr>
        <p:txBody>
          <a:bodyPr>
            <a:normAutofit fontScale="32500" lnSpcReduction="20000"/>
          </a:bodyPr>
          <a:lstStyle/>
          <a:p>
            <a:r>
              <a:rPr lang="cs-CZ" sz="5500" dirty="0">
                <a:latin typeface="Arial" panose="020B0604020202020204" pitchFamily="34" charset="0"/>
              </a:rPr>
              <a:t>abecední řazení podle příjmení prvního autora, u organizace podle prvního slova z jména organizace, u děl bez autora podle prvního významového slova v názvu</a:t>
            </a:r>
          </a:p>
          <a:p>
            <a:r>
              <a:rPr lang="cs-CZ" sz="55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5500" dirty="0">
                <a:latin typeface="Arial" panose="020B0604020202020204" pitchFamily="34" charset="0"/>
              </a:rPr>
              <a:t>publikace jednoho autora předchází citacím děl u nichž má spoluautory</a:t>
            </a:r>
          </a:p>
          <a:p>
            <a:r>
              <a:rPr lang="cs-CZ" sz="5500" dirty="0">
                <a:latin typeface="Arial" panose="020B0604020202020204" pitchFamily="34" charset="0"/>
              </a:rPr>
              <a:t>více publikací od stejného autora/autorů ze stejného roku – za rok uvádíme malé písmeno a, b, c … 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2005. „War Is Peace: On Post-National War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(1): 5-26.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2007a.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2007b.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 politiky: k teorii reflexivní modernizace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2009. </a:t>
            </a:r>
            <a:r>
              <a:rPr lang="en-US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</a:t>
            </a:r>
            <a:r>
              <a:rPr lang="cs-CZ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4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Cambridge: Polity Press.</a:t>
            </a:r>
            <a:endParaRPr lang="cs-CZ" sz="4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(2004) 2018.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N. 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Winter. 2003.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ultural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onsequences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lobalization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Aft>
                <a:spcPts val="600"/>
              </a:spcAft>
              <a:buNone/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E. Grande, C.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Cronin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2007. </a:t>
            </a:r>
            <a:r>
              <a:rPr lang="cs-CZ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lvl="1" indent="0">
              <a:spcAft>
                <a:spcPts val="600"/>
              </a:spcAft>
              <a:buNone/>
            </a:pP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A. Blok, D. 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Y. Zhang. 2013. „Cosmopolitan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ommunities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limate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nceptual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mpirical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uggestions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genda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49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 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(1): 1-21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http://dx.doi.org/10.1111/glob.12001.</a:t>
            </a:r>
            <a:endParaRPr lang="cs-CZ" sz="4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u="sng" dirty="0"/>
              <a:t>Citační software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Přímá citace (citát)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jiným.</a:t>
            </a:r>
            <a:r>
              <a:rPr lang="cs-CZ" sz="3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</a:t>
            </a:r>
            <a:endParaRPr lang="cs-CZ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>
                <a:solidFill>
                  <a:schemeClr val="bg1"/>
                </a:solidFill>
              </a:rPr>
              <a:t>Citační software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390893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991"/>
            <a:ext cx="7921625" cy="547211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univerzita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zadejte UČO a sekundární heslo</a:t>
            </a:r>
          </a:p>
        </p:txBody>
      </p:sp>
      <p:pic>
        <p:nvPicPr>
          <p:cNvPr id="10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678470" cy="2670222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14" y="3385993"/>
            <a:ext cx="4084556" cy="2900252"/>
          </a:xfrm>
          <a:prstGeom prst="rect">
            <a:avLst/>
          </a:prstGeom>
        </p:spPr>
      </p:pic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4355976" y="5013176"/>
            <a:ext cx="746737" cy="50405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5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301608" cy="4525963"/>
          </a:xfrm>
        </p:spPr>
        <p:txBody>
          <a:bodyPr/>
          <a:lstStyle/>
          <a:p>
            <a:r>
              <a:rPr lang="cs-CZ" dirty="0"/>
              <a:t>Vytváření citace:</a:t>
            </a:r>
          </a:p>
          <a:p>
            <a:pPr lvl="1"/>
            <a:r>
              <a:rPr lang="cs-CZ" b="1" dirty="0"/>
              <a:t>Vytvořit</a:t>
            </a:r>
            <a:r>
              <a:rPr lang="cs-CZ" dirty="0"/>
              <a:t> –&gt; v menu vybrat požadovaný typ dokumentu</a:t>
            </a:r>
          </a:p>
          <a:p>
            <a:pPr lvl="1"/>
            <a:r>
              <a:rPr lang="cs-CZ" dirty="0"/>
              <a:t>formulář vyplnit </a:t>
            </a:r>
            <a:br>
              <a:rPr lang="cs-CZ" dirty="0"/>
            </a:br>
            <a:r>
              <a:rPr lang="cs-CZ" dirty="0"/>
              <a:t>ručně / automaticky</a:t>
            </a:r>
            <a:br>
              <a:rPr lang="cs-CZ" dirty="0"/>
            </a:br>
            <a:r>
              <a:rPr lang="cs-CZ" dirty="0"/>
              <a:t>přes ISBN, DOI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5254111" cy="4075304"/>
          </a:xfrm>
          <a:prstGeom prst="rect">
            <a:avLst/>
          </a:prstGeom>
        </p:spPr>
      </p:pic>
      <p:pic>
        <p:nvPicPr>
          <p:cNvPr id="5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03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3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05" y="1124744"/>
            <a:ext cx="8229600" cy="452596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4" y="2276872"/>
            <a:ext cx="6663521" cy="4248472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20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80958"/>
            <a:ext cx="4944386" cy="447806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68760"/>
            <a:ext cx="8085584" cy="4525963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60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456865"/>
            <a:ext cx="3600400" cy="122413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24744"/>
            <a:ext cx="2520280" cy="21807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24944"/>
            <a:ext cx="7515002" cy="3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7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4525963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0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https://www.zotero.org/support/quick_start_guide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interaktivní tutoriál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29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4316223" cy="3744416"/>
          </a:xfrm>
          <a:prstGeom prst="rect">
            <a:avLst/>
          </a:prstGeom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4824536" cy="511207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7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564904"/>
            <a:ext cx="7308304" cy="404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42"/>
            <a:ext cx="2740520" cy="10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6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43775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Další citační manažery</a:t>
            </a:r>
          </a:p>
        </p:txBody>
      </p:sp>
      <p:pic>
        <p:nvPicPr>
          <p:cNvPr id="5" name="Picture 2" descr="Výsledek obrázku pro refworks logo"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4296" cy="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136904" cy="1800200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https://refworks.proquest.com/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producent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cloudová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služba – ukládání, sdílení záznamů i plných textů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vytváření bibliografií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správa citací, exporty, importy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doplněk do prohlížečů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389"/>
            <a:ext cx="2376264" cy="6717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5556" y="4677517"/>
            <a:ext cx="77768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http://www.easybib.com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nástroj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vytváření citací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na plagiátorství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238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Citace v </a:t>
            </a:r>
            <a:r>
              <a:rPr lang="cs-CZ" sz="3600" b="1" dirty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Import citací do Citace PRO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Kontrola importovaných citací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kontrolovat a případně upravit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4824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Odkaz na úkol v IS MU –&gt; Studijní materiály –&gt;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 (celkem 45 bodů)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vyhotovit do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27. 10. 2019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povinný, hodnocení:</a:t>
            </a:r>
          </a:p>
          <a:p>
            <a:pPr lvl="1"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dosažení 40-45 b. = 3 body</a:t>
            </a:r>
          </a:p>
          <a:p>
            <a:pPr lvl="1"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dosažení 30-39 b. = 2 body</a:t>
            </a:r>
          </a:p>
          <a:p>
            <a:pPr lvl="1"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dosažení 11-29 b.  = 1 bod</a:t>
            </a:r>
          </a:p>
          <a:p>
            <a:pPr lvl="1"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dosažení 0-10 b. = 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Bc. Blanka Farkašová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 </a:t>
            </a: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O., J.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2011.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 [cit. 15. 7.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http://www.citace.com/CSN-ISO-690.pdf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D., B.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Drobíková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R. Papík. 2008.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Nitra: Enigma.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Kratochvíl, J. 2014.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univerzita, Knihovna univerzitního kampusu [cit. 15. 7.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https://kuk.muni.cz/animace/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eiz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pdf.php?file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publikacni_etika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/citace.pdf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Kratochvíl, J. 2017.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 [cit. 2019-04-08].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https://kuk.muni.cz/vyuka/materialy/zotero/index.html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2019. „Plagiátorství.“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10.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https://www.muni.cz/o-univerzite/uredni-deska/plagiatorstvi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Rétiová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A. 2017. „Citační zásady“ in S.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Ferenčuhová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Rapošová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Rétiová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Tipy a triky v akademickém psaní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univerzita [cit. 10.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https://is.muni.cz/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/do/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fss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/SOCIOLOGIE/el/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tipy_a_triky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library.html?topic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=-Kw1sg4MAeMu04fa1moM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Sociologický ústav AV ČR. 2019. „Citační zásady Sociologického časopisu.“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Sociologický časopis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[online]. [cit. 19. 8. 2019]. Dostupné z: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http://sreview.soc.cas.cz/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uploads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file_service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/b93c01a31f8da94aff10fbe549818e0c/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/Citacni_zasady_18072019.pdf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[</a:t>
            </a:r>
            <a:r>
              <a:rPr lang="cs-CZ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1997: 194].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21146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U. 1997. </a:t>
            </a:r>
            <a:r>
              <a:rPr lang="pt-BR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Votobia.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700808"/>
            <a:ext cx="7632700" cy="3240359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12294</TotalTime>
  <Words>3158</Words>
  <Application>Microsoft Office PowerPoint</Application>
  <PresentationFormat>Předvádění na obrazovce (4:3)</PresentationFormat>
  <Paragraphs>424</Paragraphs>
  <Slides>68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75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Citace a citační software</vt:lpstr>
      <vt:lpstr>Obsah přednášky</vt:lpstr>
      <vt:lpstr>Prezentace aplikace PowerPoint</vt:lpstr>
      <vt:lpstr>Přímá citace (citát)</vt:lpstr>
      <vt:lpstr>Přímá citace (citát)</vt:lpstr>
      <vt:lpstr>Parafráze</vt:lpstr>
      <vt:lpstr>Parafráze - ukázka</vt:lpstr>
      <vt:lpstr>Bibliografické citace/reference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Prezentace aplikace PowerPoint</vt:lpstr>
      <vt:lpstr>Citace v textu</vt:lpstr>
      <vt:lpstr>Citace v textu</vt:lpstr>
      <vt:lpstr>Citace v textu</vt:lpstr>
      <vt:lpstr>Citace v textu</vt:lpstr>
      <vt:lpstr>Prezentace aplikace PowerPoint</vt:lpstr>
      <vt:lpstr>Základní pravidla</vt:lpstr>
      <vt:lpstr>Základní pravidla</vt:lpstr>
      <vt:lpstr>Základní pravidla</vt:lpstr>
      <vt:lpstr>Základní pravidla</vt:lpstr>
      <vt:lpstr>Základní pravidla</vt:lpstr>
      <vt:lpstr>Prezentace aplikace PowerPoint</vt:lpstr>
      <vt:lpstr>Citování tištěných dokumentů</vt:lpstr>
      <vt:lpstr>Citování elektronických dokumentů</vt:lpstr>
      <vt:lpstr>Prezentace aplikace PowerPoint</vt:lpstr>
      <vt:lpstr>Monografie</vt:lpstr>
      <vt:lpstr>E-monografie</vt:lpstr>
      <vt:lpstr>Sborník (editovaná monografie)</vt:lpstr>
      <vt:lpstr>E-sborník (editovaná monografie)</vt:lpstr>
      <vt:lpstr>Článek ve sborníku</vt:lpstr>
      <vt:lpstr>Článek v e-sborníku</vt:lpstr>
      <vt:lpstr>Článek v časopisu</vt:lpstr>
      <vt:lpstr>E-článek v časopisu</vt:lpstr>
      <vt:lpstr>Akademická práce/e-práce</vt:lpstr>
      <vt:lpstr>Samostatné dokumenty dostupné online</vt:lpstr>
      <vt:lpstr>Webové stránky</vt:lpstr>
      <vt:lpstr>Příspěvek na webu</vt:lpstr>
      <vt:lpstr>Prezentace aplikace PowerPoint</vt:lpstr>
      <vt:lpstr>Seznam literatury</vt:lpstr>
      <vt:lpstr>Prezentace aplikace PowerPoint</vt:lpstr>
      <vt:lpstr>Prezentace aplikace PowerPoint</vt:lpstr>
      <vt:lpstr>Citační software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 v katalogu knihoven MU</vt:lpstr>
      <vt:lpstr>Import citací do Citace PRO</vt:lpstr>
      <vt:lpstr>Kontrola importovaných citací</vt:lpstr>
      <vt:lpstr>Odevzdej.cz</vt:lpstr>
      <vt:lpstr>Úkol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 Farkašová</cp:lastModifiedBy>
  <cp:revision>997</cp:revision>
  <cp:lastPrinted>2015-10-03T15:31:46Z</cp:lastPrinted>
  <dcterms:created xsi:type="dcterms:W3CDTF">2008-06-02T21:04:14Z</dcterms:created>
  <dcterms:modified xsi:type="dcterms:W3CDTF">2019-10-16T16:20:01Z</dcterms:modified>
</cp:coreProperties>
</file>