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8" r:id="rId5"/>
    <p:sldId id="259" r:id="rId6"/>
    <p:sldId id="260" r:id="rId7"/>
    <p:sldId id="262" r:id="rId8"/>
    <p:sldId id="261" r:id="rId9"/>
    <p:sldId id="264" r:id="rId10"/>
    <p:sldId id="265" r:id="rId11"/>
    <p:sldId id="266" r:id="rId12"/>
    <p:sldId id="268" r:id="rId13"/>
    <p:sldId id="269" r:id="rId14"/>
    <p:sldId id="263"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672CB3-6F9A-4E1E-ACD2-638BDFBB27D4}"/>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F81FD791-C895-478F-8F29-36F03DCB53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2430DF15-F7FB-44D0-88BF-929691BC9067}"/>
              </a:ext>
            </a:extLst>
          </p:cNvPr>
          <p:cNvSpPr>
            <a:spLocks noGrp="1"/>
          </p:cNvSpPr>
          <p:nvPr>
            <p:ph type="dt" sz="half" idx="10"/>
          </p:nvPr>
        </p:nvSpPr>
        <p:spPr/>
        <p:txBody>
          <a:bodyPr/>
          <a:lstStyle/>
          <a:p>
            <a:fld id="{D0803FF9-8ACB-4C03-B4B3-5CBE740F70CB}" type="datetimeFigureOut">
              <a:rPr lang="cs-CZ" smtClean="0"/>
              <a:t>5. 12. 2018</a:t>
            </a:fld>
            <a:endParaRPr lang="cs-CZ"/>
          </a:p>
        </p:txBody>
      </p:sp>
      <p:sp>
        <p:nvSpPr>
          <p:cNvPr id="5" name="Zástupný symbol pro zápatí 4">
            <a:extLst>
              <a:ext uri="{FF2B5EF4-FFF2-40B4-BE49-F238E27FC236}">
                <a16:creationId xmlns:a16="http://schemas.microsoft.com/office/drawing/2014/main" id="{F46E6439-3964-4ED4-9AC6-594577068BA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0BCAAD9-A0A4-4E62-91BC-ABF013A98E0E}"/>
              </a:ext>
            </a:extLst>
          </p:cNvPr>
          <p:cNvSpPr>
            <a:spLocks noGrp="1"/>
          </p:cNvSpPr>
          <p:nvPr>
            <p:ph type="sldNum" sz="quarter" idx="12"/>
          </p:nvPr>
        </p:nvSpPr>
        <p:spPr/>
        <p:txBody>
          <a:bodyPr/>
          <a:lstStyle/>
          <a:p>
            <a:fld id="{E20CAB96-721D-46DD-ADAA-8F97DF2FCA3B}" type="slidenum">
              <a:rPr lang="cs-CZ" smtClean="0"/>
              <a:t>‹#›</a:t>
            </a:fld>
            <a:endParaRPr lang="cs-CZ"/>
          </a:p>
        </p:txBody>
      </p:sp>
    </p:spTree>
    <p:extLst>
      <p:ext uri="{BB962C8B-B14F-4D97-AF65-F5344CB8AC3E}">
        <p14:creationId xmlns:p14="http://schemas.microsoft.com/office/powerpoint/2010/main" val="1726305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0EA938-99E2-4EA3-BC85-547785AF428C}"/>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6154B1DD-8BE5-4CD8-8515-7D8554D6C665}"/>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876F757-1FD1-4648-A4C8-A8A40D9D7AE1}"/>
              </a:ext>
            </a:extLst>
          </p:cNvPr>
          <p:cNvSpPr>
            <a:spLocks noGrp="1"/>
          </p:cNvSpPr>
          <p:nvPr>
            <p:ph type="dt" sz="half" idx="10"/>
          </p:nvPr>
        </p:nvSpPr>
        <p:spPr/>
        <p:txBody>
          <a:bodyPr/>
          <a:lstStyle/>
          <a:p>
            <a:fld id="{D0803FF9-8ACB-4C03-B4B3-5CBE740F70CB}" type="datetimeFigureOut">
              <a:rPr lang="cs-CZ" smtClean="0"/>
              <a:t>5. 12. 2018</a:t>
            </a:fld>
            <a:endParaRPr lang="cs-CZ"/>
          </a:p>
        </p:txBody>
      </p:sp>
      <p:sp>
        <p:nvSpPr>
          <p:cNvPr id="5" name="Zástupný symbol pro zápatí 4">
            <a:extLst>
              <a:ext uri="{FF2B5EF4-FFF2-40B4-BE49-F238E27FC236}">
                <a16:creationId xmlns:a16="http://schemas.microsoft.com/office/drawing/2014/main" id="{9404FA0C-FA56-4F8A-829F-517C5ACA90B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F11E3B3-919B-4D1D-9233-74E9E33A105B}"/>
              </a:ext>
            </a:extLst>
          </p:cNvPr>
          <p:cNvSpPr>
            <a:spLocks noGrp="1"/>
          </p:cNvSpPr>
          <p:nvPr>
            <p:ph type="sldNum" sz="quarter" idx="12"/>
          </p:nvPr>
        </p:nvSpPr>
        <p:spPr/>
        <p:txBody>
          <a:bodyPr/>
          <a:lstStyle/>
          <a:p>
            <a:fld id="{E20CAB96-721D-46DD-ADAA-8F97DF2FCA3B}" type="slidenum">
              <a:rPr lang="cs-CZ" smtClean="0"/>
              <a:t>‹#›</a:t>
            </a:fld>
            <a:endParaRPr lang="cs-CZ"/>
          </a:p>
        </p:txBody>
      </p:sp>
    </p:spTree>
    <p:extLst>
      <p:ext uri="{BB962C8B-B14F-4D97-AF65-F5344CB8AC3E}">
        <p14:creationId xmlns:p14="http://schemas.microsoft.com/office/powerpoint/2010/main" val="81873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ADC9542D-1EB6-4886-92D0-C4598B61C87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97E66E46-8D50-4D6C-9EC7-00B9C8E620A9}"/>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69B5422-E22A-4647-86B2-0E26311D4735}"/>
              </a:ext>
            </a:extLst>
          </p:cNvPr>
          <p:cNvSpPr>
            <a:spLocks noGrp="1"/>
          </p:cNvSpPr>
          <p:nvPr>
            <p:ph type="dt" sz="half" idx="10"/>
          </p:nvPr>
        </p:nvSpPr>
        <p:spPr/>
        <p:txBody>
          <a:bodyPr/>
          <a:lstStyle/>
          <a:p>
            <a:fld id="{D0803FF9-8ACB-4C03-B4B3-5CBE740F70CB}" type="datetimeFigureOut">
              <a:rPr lang="cs-CZ" smtClean="0"/>
              <a:t>5. 12. 2018</a:t>
            </a:fld>
            <a:endParaRPr lang="cs-CZ"/>
          </a:p>
        </p:txBody>
      </p:sp>
      <p:sp>
        <p:nvSpPr>
          <p:cNvPr id="5" name="Zástupný symbol pro zápatí 4">
            <a:extLst>
              <a:ext uri="{FF2B5EF4-FFF2-40B4-BE49-F238E27FC236}">
                <a16:creationId xmlns:a16="http://schemas.microsoft.com/office/drawing/2014/main" id="{940D43C5-BE47-44D8-878D-ABF52F2256F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79498A2-2E2C-4980-9F16-2181B889CBA7}"/>
              </a:ext>
            </a:extLst>
          </p:cNvPr>
          <p:cNvSpPr>
            <a:spLocks noGrp="1"/>
          </p:cNvSpPr>
          <p:nvPr>
            <p:ph type="sldNum" sz="quarter" idx="12"/>
          </p:nvPr>
        </p:nvSpPr>
        <p:spPr/>
        <p:txBody>
          <a:bodyPr/>
          <a:lstStyle/>
          <a:p>
            <a:fld id="{E20CAB96-721D-46DD-ADAA-8F97DF2FCA3B}" type="slidenum">
              <a:rPr lang="cs-CZ" smtClean="0"/>
              <a:t>‹#›</a:t>
            </a:fld>
            <a:endParaRPr lang="cs-CZ"/>
          </a:p>
        </p:txBody>
      </p:sp>
    </p:spTree>
    <p:extLst>
      <p:ext uri="{BB962C8B-B14F-4D97-AF65-F5344CB8AC3E}">
        <p14:creationId xmlns:p14="http://schemas.microsoft.com/office/powerpoint/2010/main" val="2724705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8FE3EB-6288-4A1A-9C0D-8620E57B5F8C}"/>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BB6112FC-0280-44B2-8B4E-9FA00A81E502}"/>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865C2EA-4D7A-49DF-B8A0-BFE908F817BF}"/>
              </a:ext>
            </a:extLst>
          </p:cNvPr>
          <p:cNvSpPr>
            <a:spLocks noGrp="1"/>
          </p:cNvSpPr>
          <p:nvPr>
            <p:ph type="dt" sz="half" idx="10"/>
          </p:nvPr>
        </p:nvSpPr>
        <p:spPr/>
        <p:txBody>
          <a:bodyPr/>
          <a:lstStyle/>
          <a:p>
            <a:fld id="{D0803FF9-8ACB-4C03-B4B3-5CBE740F70CB}" type="datetimeFigureOut">
              <a:rPr lang="cs-CZ" smtClean="0"/>
              <a:t>5. 12. 2018</a:t>
            </a:fld>
            <a:endParaRPr lang="cs-CZ"/>
          </a:p>
        </p:txBody>
      </p:sp>
      <p:sp>
        <p:nvSpPr>
          <p:cNvPr id="5" name="Zástupný symbol pro zápatí 4">
            <a:extLst>
              <a:ext uri="{FF2B5EF4-FFF2-40B4-BE49-F238E27FC236}">
                <a16:creationId xmlns:a16="http://schemas.microsoft.com/office/drawing/2014/main" id="{6EF8C1E3-126D-410D-BEA9-BF749084793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5F5368F-1881-48A7-B850-0BF9F13E87A5}"/>
              </a:ext>
            </a:extLst>
          </p:cNvPr>
          <p:cNvSpPr>
            <a:spLocks noGrp="1"/>
          </p:cNvSpPr>
          <p:nvPr>
            <p:ph type="sldNum" sz="quarter" idx="12"/>
          </p:nvPr>
        </p:nvSpPr>
        <p:spPr/>
        <p:txBody>
          <a:bodyPr/>
          <a:lstStyle/>
          <a:p>
            <a:fld id="{E20CAB96-721D-46DD-ADAA-8F97DF2FCA3B}" type="slidenum">
              <a:rPr lang="cs-CZ" smtClean="0"/>
              <a:t>‹#›</a:t>
            </a:fld>
            <a:endParaRPr lang="cs-CZ"/>
          </a:p>
        </p:txBody>
      </p:sp>
    </p:spTree>
    <p:extLst>
      <p:ext uri="{BB962C8B-B14F-4D97-AF65-F5344CB8AC3E}">
        <p14:creationId xmlns:p14="http://schemas.microsoft.com/office/powerpoint/2010/main" val="2185147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EC1D3C-0578-4433-B6EE-1079887813B4}"/>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9CDE6917-4799-4BBD-A4EB-A5AF2B04B9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63A1796D-9228-4DB3-963A-C6C58AF49FAC}"/>
              </a:ext>
            </a:extLst>
          </p:cNvPr>
          <p:cNvSpPr>
            <a:spLocks noGrp="1"/>
          </p:cNvSpPr>
          <p:nvPr>
            <p:ph type="dt" sz="half" idx="10"/>
          </p:nvPr>
        </p:nvSpPr>
        <p:spPr/>
        <p:txBody>
          <a:bodyPr/>
          <a:lstStyle/>
          <a:p>
            <a:fld id="{D0803FF9-8ACB-4C03-B4B3-5CBE740F70CB}" type="datetimeFigureOut">
              <a:rPr lang="cs-CZ" smtClean="0"/>
              <a:t>5. 12. 2018</a:t>
            </a:fld>
            <a:endParaRPr lang="cs-CZ"/>
          </a:p>
        </p:txBody>
      </p:sp>
      <p:sp>
        <p:nvSpPr>
          <p:cNvPr id="5" name="Zástupný symbol pro zápatí 4">
            <a:extLst>
              <a:ext uri="{FF2B5EF4-FFF2-40B4-BE49-F238E27FC236}">
                <a16:creationId xmlns:a16="http://schemas.microsoft.com/office/drawing/2014/main" id="{01E474F8-CCA9-4EEC-8279-1A24BCCA4AA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C23E531-2AED-4670-8A66-177358094AA6}"/>
              </a:ext>
            </a:extLst>
          </p:cNvPr>
          <p:cNvSpPr>
            <a:spLocks noGrp="1"/>
          </p:cNvSpPr>
          <p:nvPr>
            <p:ph type="sldNum" sz="quarter" idx="12"/>
          </p:nvPr>
        </p:nvSpPr>
        <p:spPr/>
        <p:txBody>
          <a:bodyPr/>
          <a:lstStyle/>
          <a:p>
            <a:fld id="{E20CAB96-721D-46DD-ADAA-8F97DF2FCA3B}" type="slidenum">
              <a:rPr lang="cs-CZ" smtClean="0"/>
              <a:t>‹#›</a:t>
            </a:fld>
            <a:endParaRPr lang="cs-CZ"/>
          </a:p>
        </p:txBody>
      </p:sp>
    </p:spTree>
    <p:extLst>
      <p:ext uri="{BB962C8B-B14F-4D97-AF65-F5344CB8AC3E}">
        <p14:creationId xmlns:p14="http://schemas.microsoft.com/office/powerpoint/2010/main" val="203506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B2653F-696D-472E-984B-F4E9DB5AED91}"/>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39AD50E6-BC06-4926-A17E-C25879E937D6}"/>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E9EE35E9-1DF0-4FCC-AB2E-BC38121A1614}"/>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92108E71-08DE-4038-B935-B766758BF2A4}"/>
              </a:ext>
            </a:extLst>
          </p:cNvPr>
          <p:cNvSpPr>
            <a:spLocks noGrp="1"/>
          </p:cNvSpPr>
          <p:nvPr>
            <p:ph type="dt" sz="half" idx="10"/>
          </p:nvPr>
        </p:nvSpPr>
        <p:spPr/>
        <p:txBody>
          <a:bodyPr/>
          <a:lstStyle/>
          <a:p>
            <a:fld id="{D0803FF9-8ACB-4C03-B4B3-5CBE740F70CB}" type="datetimeFigureOut">
              <a:rPr lang="cs-CZ" smtClean="0"/>
              <a:t>5. 12. 2018</a:t>
            </a:fld>
            <a:endParaRPr lang="cs-CZ"/>
          </a:p>
        </p:txBody>
      </p:sp>
      <p:sp>
        <p:nvSpPr>
          <p:cNvPr id="6" name="Zástupný symbol pro zápatí 5">
            <a:extLst>
              <a:ext uri="{FF2B5EF4-FFF2-40B4-BE49-F238E27FC236}">
                <a16:creationId xmlns:a16="http://schemas.microsoft.com/office/drawing/2014/main" id="{D38E61C4-C3AD-42DA-85C5-5FDD2286BEA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BAC81A0-A692-4D4A-8F6E-770054D2704A}"/>
              </a:ext>
            </a:extLst>
          </p:cNvPr>
          <p:cNvSpPr>
            <a:spLocks noGrp="1"/>
          </p:cNvSpPr>
          <p:nvPr>
            <p:ph type="sldNum" sz="quarter" idx="12"/>
          </p:nvPr>
        </p:nvSpPr>
        <p:spPr/>
        <p:txBody>
          <a:bodyPr/>
          <a:lstStyle/>
          <a:p>
            <a:fld id="{E20CAB96-721D-46DD-ADAA-8F97DF2FCA3B}" type="slidenum">
              <a:rPr lang="cs-CZ" smtClean="0"/>
              <a:t>‹#›</a:t>
            </a:fld>
            <a:endParaRPr lang="cs-CZ"/>
          </a:p>
        </p:txBody>
      </p:sp>
    </p:spTree>
    <p:extLst>
      <p:ext uri="{BB962C8B-B14F-4D97-AF65-F5344CB8AC3E}">
        <p14:creationId xmlns:p14="http://schemas.microsoft.com/office/powerpoint/2010/main" val="120400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3F0E8F-5D68-4D83-8E1A-F04596CBE146}"/>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4F1BB451-20D5-420A-B659-9A7A8264DE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E186187B-69C1-470D-ADA1-F5710D9A6864}"/>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6E72737E-F324-476C-881C-31F5AED1F7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3D733A5B-E271-4CAC-884B-5DBB68AA36A9}"/>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F4BE7F97-B9A3-4090-AFC3-D5B6CBD2FB81}"/>
              </a:ext>
            </a:extLst>
          </p:cNvPr>
          <p:cNvSpPr>
            <a:spLocks noGrp="1"/>
          </p:cNvSpPr>
          <p:nvPr>
            <p:ph type="dt" sz="half" idx="10"/>
          </p:nvPr>
        </p:nvSpPr>
        <p:spPr/>
        <p:txBody>
          <a:bodyPr/>
          <a:lstStyle/>
          <a:p>
            <a:fld id="{D0803FF9-8ACB-4C03-B4B3-5CBE740F70CB}" type="datetimeFigureOut">
              <a:rPr lang="cs-CZ" smtClean="0"/>
              <a:t>5. 12. 2018</a:t>
            </a:fld>
            <a:endParaRPr lang="cs-CZ"/>
          </a:p>
        </p:txBody>
      </p:sp>
      <p:sp>
        <p:nvSpPr>
          <p:cNvPr id="8" name="Zástupný symbol pro zápatí 7">
            <a:extLst>
              <a:ext uri="{FF2B5EF4-FFF2-40B4-BE49-F238E27FC236}">
                <a16:creationId xmlns:a16="http://schemas.microsoft.com/office/drawing/2014/main" id="{40374C50-3707-40BE-99EA-A61335D4A7D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B368D31-A519-4AA6-896B-866346035E38}"/>
              </a:ext>
            </a:extLst>
          </p:cNvPr>
          <p:cNvSpPr>
            <a:spLocks noGrp="1"/>
          </p:cNvSpPr>
          <p:nvPr>
            <p:ph type="sldNum" sz="quarter" idx="12"/>
          </p:nvPr>
        </p:nvSpPr>
        <p:spPr/>
        <p:txBody>
          <a:bodyPr/>
          <a:lstStyle/>
          <a:p>
            <a:fld id="{E20CAB96-721D-46DD-ADAA-8F97DF2FCA3B}" type="slidenum">
              <a:rPr lang="cs-CZ" smtClean="0"/>
              <a:t>‹#›</a:t>
            </a:fld>
            <a:endParaRPr lang="cs-CZ"/>
          </a:p>
        </p:txBody>
      </p:sp>
    </p:spTree>
    <p:extLst>
      <p:ext uri="{BB962C8B-B14F-4D97-AF65-F5344CB8AC3E}">
        <p14:creationId xmlns:p14="http://schemas.microsoft.com/office/powerpoint/2010/main" val="2085956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A9609F-F1F7-417A-BBB8-BA0CA6C4ADF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44E143E9-E461-4D59-BD49-F51EE99388BB}"/>
              </a:ext>
            </a:extLst>
          </p:cNvPr>
          <p:cNvSpPr>
            <a:spLocks noGrp="1"/>
          </p:cNvSpPr>
          <p:nvPr>
            <p:ph type="dt" sz="half" idx="10"/>
          </p:nvPr>
        </p:nvSpPr>
        <p:spPr/>
        <p:txBody>
          <a:bodyPr/>
          <a:lstStyle/>
          <a:p>
            <a:fld id="{D0803FF9-8ACB-4C03-B4B3-5CBE740F70CB}" type="datetimeFigureOut">
              <a:rPr lang="cs-CZ" smtClean="0"/>
              <a:t>5. 12. 2018</a:t>
            </a:fld>
            <a:endParaRPr lang="cs-CZ"/>
          </a:p>
        </p:txBody>
      </p:sp>
      <p:sp>
        <p:nvSpPr>
          <p:cNvPr id="4" name="Zástupný symbol pro zápatí 3">
            <a:extLst>
              <a:ext uri="{FF2B5EF4-FFF2-40B4-BE49-F238E27FC236}">
                <a16:creationId xmlns:a16="http://schemas.microsoft.com/office/drawing/2014/main" id="{3FDFEAE9-33FF-44A1-944C-B59B7365C80A}"/>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680A7CB3-6A6F-48CB-AFF1-06D999D6C26E}"/>
              </a:ext>
            </a:extLst>
          </p:cNvPr>
          <p:cNvSpPr>
            <a:spLocks noGrp="1"/>
          </p:cNvSpPr>
          <p:nvPr>
            <p:ph type="sldNum" sz="quarter" idx="12"/>
          </p:nvPr>
        </p:nvSpPr>
        <p:spPr/>
        <p:txBody>
          <a:bodyPr/>
          <a:lstStyle/>
          <a:p>
            <a:fld id="{E20CAB96-721D-46DD-ADAA-8F97DF2FCA3B}" type="slidenum">
              <a:rPr lang="cs-CZ" smtClean="0"/>
              <a:t>‹#›</a:t>
            </a:fld>
            <a:endParaRPr lang="cs-CZ"/>
          </a:p>
        </p:txBody>
      </p:sp>
    </p:spTree>
    <p:extLst>
      <p:ext uri="{BB962C8B-B14F-4D97-AF65-F5344CB8AC3E}">
        <p14:creationId xmlns:p14="http://schemas.microsoft.com/office/powerpoint/2010/main" val="3813193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61FE2E5-2045-4B22-A42F-1996DCFB9FE8}"/>
              </a:ext>
            </a:extLst>
          </p:cNvPr>
          <p:cNvSpPr>
            <a:spLocks noGrp="1"/>
          </p:cNvSpPr>
          <p:nvPr>
            <p:ph type="dt" sz="half" idx="10"/>
          </p:nvPr>
        </p:nvSpPr>
        <p:spPr/>
        <p:txBody>
          <a:bodyPr/>
          <a:lstStyle/>
          <a:p>
            <a:fld id="{D0803FF9-8ACB-4C03-B4B3-5CBE740F70CB}" type="datetimeFigureOut">
              <a:rPr lang="cs-CZ" smtClean="0"/>
              <a:t>5. 12. 2018</a:t>
            </a:fld>
            <a:endParaRPr lang="cs-CZ"/>
          </a:p>
        </p:txBody>
      </p:sp>
      <p:sp>
        <p:nvSpPr>
          <p:cNvPr id="3" name="Zástupný symbol pro zápatí 2">
            <a:extLst>
              <a:ext uri="{FF2B5EF4-FFF2-40B4-BE49-F238E27FC236}">
                <a16:creationId xmlns:a16="http://schemas.microsoft.com/office/drawing/2014/main" id="{77004FC1-9CB2-4134-B21F-CA688EEEA99B}"/>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56210E14-D0E9-4C60-8128-0F2419183D3C}"/>
              </a:ext>
            </a:extLst>
          </p:cNvPr>
          <p:cNvSpPr>
            <a:spLocks noGrp="1"/>
          </p:cNvSpPr>
          <p:nvPr>
            <p:ph type="sldNum" sz="quarter" idx="12"/>
          </p:nvPr>
        </p:nvSpPr>
        <p:spPr/>
        <p:txBody>
          <a:bodyPr/>
          <a:lstStyle/>
          <a:p>
            <a:fld id="{E20CAB96-721D-46DD-ADAA-8F97DF2FCA3B}" type="slidenum">
              <a:rPr lang="cs-CZ" smtClean="0"/>
              <a:t>‹#›</a:t>
            </a:fld>
            <a:endParaRPr lang="cs-CZ"/>
          </a:p>
        </p:txBody>
      </p:sp>
    </p:spTree>
    <p:extLst>
      <p:ext uri="{BB962C8B-B14F-4D97-AF65-F5344CB8AC3E}">
        <p14:creationId xmlns:p14="http://schemas.microsoft.com/office/powerpoint/2010/main" val="408326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F2EA1E-8CCE-43EE-BBB4-8A625F82852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C8661565-2C01-44CF-9D1F-0011C9265E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7274685E-0335-4A8C-8C9C-08D329D01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1C365761-C610-4348-996D-DCCCC788777D}"/>
              </a:ext>
            </a:extLst>
          </p:cNvPr>
          <p:cNvSpPr>
            <a:spLocks noGrp="1"/>
          </p:cNvSpPr>
          <p:nvPr>
            <p:ph type="dt" sz="half" idx="10"/>
          </p:nvPr>
        </p:nvSpPr>
        <p:spPr/>
        <p:txBody>
          <a:bodyPr/>
          <a:lstStyle/>
          <a:p>
            <a:fld id="{D0803FF9-8ACB-4C03-B4B3-5CBE740F70CB}" type="datetimeFigureOut">
              <a:rPr lang="cs-CZ" smtClean="0"/>
              <a:t>5. 12. 2018</a:t>
            </a:fld>
            <a:endParaRPr lang="cs-CZ"/>
          </a:p>
        </p:txBody>
      </p:sp>
      <p:sp>
        <p:nvSpPr>
          <p:cNvPr id="6" name="Zástupný symbol pro zápatí 5">
            <a:extLst>
              <a:ext uri="{FF2B5EF4-FFF2-40B4-BE49-F238E27FC236}">
                <a16:creationId xmlns:a16="http://schemas.microsoft.com/office/drawing/2014/main" id="{7D0A07E0-55DA-44F9-9BE0-2143CA47E35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F5C4667-0C86-4200-9A17-DEBBDE780F37}"/>
              </a:ext>
            </a:extLst>
          </p:cNvPr>
          <p:cNvSpPr>
            <a:spLocks noGrp="1"/>
          </p:cNvSpPr>
          <p:nvPr>
            <p:ph type="sldNum" sz="quarter" idx="12"/>
          </p:nvPr>
        </p:nvSpPr>
        <p:spPr/>
        <p:txBody>
          <a:bodyPr/>
          <a:lstStyle/>
          <a:p>
            <a:fld id="{E20CAB96-721D-46DD-ADAA-8F97DF2FCA3B}" type="slidenum">
              <a:rPr lang="cs-CZ" smtClean="0"/>
              <a:t>‹#›</a:t>
            </a:fld>
            <a:endParaRPr lang="cs-CZ"/>
          </a:p>
        </p:txBody>
      </p:sp>
    </p:spTree>
    <p:extLst>
      <p:ext uri="{BB962C8B-B14F-4D97-AF65-F5344CB8AC3E}">
        <p14:creationId xmlns:p14="http://schemas.microsoft.com/office/powerpoint/2010/main" val="2794618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039075-26ED-4ECE-BAB0-61D1EFD9B7A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F38CD02-E1A6-433C-9CC2-9138BDB36E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47259AD1-3C41-4C07-8D06-5BA9B18533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6E7C7436-13AC-4B57-BBAE-5CD7B12C44C2}"/>
              </a:ext>
            </a:extLst>
          </p:cNvPr>
          <p:cNvSpPr>
            <a:spLocks noGrp="1"/>
          </p:cNvSpPr>
          <p:nvPr>
            <p:ph type="dt" sz="half" idx="10"/>
          </p:nvPr>
        </p:nvSpPr>
        <p:spPr/>
        <p:txBody>
          <a:bodyPr/>
          <a:lstStyle/>
          <a:p>
            <a:fld id="{D0803FF9-8ACB-4C03-B4B3-5CBE740F70CB}" type="datetimeFigureOut">
              <a:rPr lang="cs-CZ" smtClean="0"/>
              <a:t>5. 12. 2018</a:t>
            </a:fld>
            <a:endParaRPr lang="cs-CZ"/>
          </a:p>
        </p:txBody>
      </p:sp>
      <p:sp>
        <p:nvSpPr>
          <p:cNvPr id="6" name="Zástupný symbol pro zápatí 5">
            <a:extLst>
              <a:ext uri="{FF2B5EF4-FFF2-40B4-BE49-F238E27FC236}">
                <a16:creationId xmlns:a16="http://schemas.microsoft.com/office/drawing/2014/main" id="{55CD7BC2-E6FA-4B38-949C-4EFC8CDF5C4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A5A96D6-1215-4F13-B6AB-1E33AD4D4C2E}"/>
              </a:ext>
            </a:extLst>
          </p:cNvPr>
          <p:cNvSpPr>
            <a:spLocks noGrp="1"/>
          </p:cNvSpPr>
          <p:nvPr>
            <p:ph type="sldNum" sz="quarter" idx="12"/>
          </p:nvPr>
        </p:nvSpPr>
        <p:spPr/>
        <p:txBody>
          <a:bodyPr/>
          <a:lstStyle/>
          <a:p>
            <a:fld id="{E20CAB96-721D-46DD-ADAA-8F97DF2FCA3B}" type="slidenum">
              <a:rPr lang="cs-CZ" smtClean="0"/>
              <a:t>‹#›</a:t>
            </a:fld>
            <a:endParaRPr lang="cs-CZ"/>
          </a:p>
        </p:txBody>
      </p:sp>
    </p:spTree>
    <p:extLst>
      <p:ext uri="{BB962C8B-B14F-4D97-AF65-F5344CB8AC3E}">
        <p14:creationId xmlns:p14="http://schemas.microsoft.com/office/powerpoint/2010/main" val="1610994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40B24D93-3EE0-4CFA-961F-6BCB788BFE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3A39A397-58C3-46AF-A211-BE049928F1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01C11B3-3837-474A-BAA6-8D05A92CE4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03FF9-8ACB-4C03-B4B3-5CBE740F70CB}" type="datetimeFigureOut">
              <a:rPr lang="cs-CZ" smtClean="0"/>
              <a:t>5. 12. 2018</a:t>
            </a:fld>
            <a:endParaRPr lang="cs-CZ"/>
          </a:p>
        </p:txBody>
      </p:sp>
      <p:sp>
        <p:nvSpPr>
          <p:cNvPr id="5" name="Zástupný symbol pro zápatí 4">
            <a:extLst>
              <a:ext uri="{FF2B5EF4-FFF2-40B4-BE49-F238E27FC236}">
                <a16:creationId xmlns:a16="http://schemas.microsoft.com/office/drawing/2014/main" id="{F53F27F1-D7AB-45A4-A941-A17812EC92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A8270645-2CB8-49C1-937E-C44B4A4BA3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CAB96-721D-46DD-ADAA-8F97DF2FCA3B}" type="slidenum">
              <a:rPr lang="cs-CZ" smtClean="0"/>
              <a:t>‹#›</a:t>
            </a:fld>
            <a:endParaRPr lang="cs-CZ"/>
          </a:p>
        </p:txBody>
      </p:sp>
    </p:spTree>
    <p:extLst>
      <p:ext uri="{BB962C8B-B14F-4D97-AF65-F5344CB8AC3E}">
        <p14:creationId xmlns:p14="http://schemas.microsoft.com/office/powerpoint/2010/main" val="1918014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B89E2C-192B-46EF-AB97-78A6213CBE84}"/>
              </a:ext>
            </a:extLst>
          </p:cNvPr>
          <p:cNvSpPr>
            <a:spLocks noGrp="1"/>
          </p:cNvSpPr>
          <p:nvPr>
            <p:ph type="ctrTitle"/>
          </p:nvPr>
        </p:nvSpPr>
        <p:spPr>
          <a:xfrm>
            <a:off x="433136" y="5091762"/>
            <a:ext cx="7834193" cy="1264588"/>
          </a:xfrm>
        </p:spPr>
        <p:txBody>
          <a:bodyPr anchor="ctr">
            <a:normAutofit/>
          </a:bodyPr>
          <a:lstStyle/>
          <a:p>
            <a:pPr algn="r"/>
            <a:r>
              <a:rPr lang="cs-CZ" sz="4200"/>
              <a:t>Ekonomika a ekonomizování v antropologii</a:t>
            </a:r>
          </a:p>
        </p:txBody>
      </p:sp>
      <p:sp>
        <p:nvSpPr>
          <p:cNvPr id="3" name="Podnadpis 2">
            <a:extLst>
              <a:ext uri="{FF2B5EF4-FFF2-40B4-BE49-F238E27FC236}">
                <a16:creationId xmlns:a16="http://schemas.microsoft.com/office/drawing/2014/main" id="{DE5CBF28-E7D1-4C51-8B09-9201F865C1A6}"/>
              </a:ext>
            </a:extLst>
          </p:cNvPr>
          <p:cNvSpPr>
            <a:spLocks noGrp="1"/>
          </p:cNvSpPr>
          <p:nvPr>
            <p:ph type="subTitle" idx="1"/>
          </p:nvPr>
        </p:nvSpPr>
        <p:spPr>
          <a:xfrm>
            <a:off x="8499107" y="5091763"/>
            <a:ext cx="2974207" cy="1264587"/>
          </a:xfrm>
        </p:spPr>
        <p:txBody>
          <a:bodyPr anchor="ctr">
            <a:normAutofit/>
          </a:bodyPr>
          <a:lstStyle/>
          <a:p>
            <a:pPr algn="l"/>
            <a:r>
              <a:rPr lang="cs-CZ" sz="2000" dirty="0"/>
              <a:t>.</a:t>
            </a:r>
          </a:p>
        </p:txBody>
      </p:sp>
      <p:pic>
        <p:nvPicPr>
          <p:cNvPr id="1026" name="Picture 2" descr="VÃ½sledek obrÃ¡zku pro barter">
            <a:extLst>
              <a:ext uri="{FF2B5EF4-FFF2-40B4-BE49-F238E27FC236}">
                <a16:creationId xmlns:a16="http://schemas.microsoft.com/office/drawing/2014/main" id="{35CC2C49-E9C3-4F8A-8CBF-3E4C01B136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975" b="17846"/>
          <a:stretch/>
        </p:blipFill>
        <p:spPr bwMode="auto">
          <a:xfrm>
            <a:off x="-3983" y="10"/>
            <a:ext cx="12192000" cy="4571990"/>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86794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51634DC5-10A7-4200-B9B6-106DFF6799F9}"/>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cs-CZ" sz="4800" kern="1200" dirty="0">
                <a:solidFill>
                  <a:srgbClr val="FFFFFF"/>
                </a:solidFill>
                <a:latin typeface="+mj-lt"/>
                <a:ea typeface="+mj-ea"/>
                <a:cs typeface="+mj-cs"/>
              </a:rPr>
              <a:t>Kula </a:t>
            </a:r>
            <a:r>
              <a:rPr lang="cs-CZ" sz="4800" kern="1200" dirty="0" err="1">
                <a:solidFill>
                  <a:srgbClr val="FFFFFF"/>
                </a:solidFill>
                <a:latin typeface="+mj-lt"/>
                <a:ea typeface="+mj-ea"/>
                <a:cs typeface="+mj-cs"/>
              </a:rPr>
              <a:t>Trobriandské</a:t>
            </a:r>
            <a:r>
              <a:rPr lang="cs-CZ" sz="4800" kern="1200" dirty="0">
                <a:solidFill>
                  <a:srgbClr val="FFFFFF"/>
                </a:solidFill>
                <a:latin typeface="+mj-lt"/>
                <a:ea typeface="+mj-ea"/>
                <a:cs typeface="+mj-cs"/>
              </a:rPr>
              <a:t> ostrovy</a:t>
            </a:r>
            <a:endParaRPr lang="en-US" sz="4800" kern="1200" dirty="0">
              <a:solidFill>
                <a:srgbClr val="FFFFFF"/>
              </a:solidFill>
              <a:latin typeface="+mj-lt"/>
              <a:ea typeface="+mj-ea"/>
              <a:cs typeface="+mj-cs"/>
            </a:endParaRPr>
          </a:p>
        </p:txBody>
      </p:sp>
      <p:pic>
        <p:nvPicPr>
          <p:cNvPr id="2052" name="Picture 4" descr="VÃ½sledek obrÃ¡zku pro trobriand islands kula">
            <a:extLst>
              <a:ext uri="{FF2B5EF4-FFF2-40B4-BE49-F238E27FC236}">
                <a16:creationId xmlns:a16="http://schemas.microsoft.com/office/drawing/2014/main" id="{DFD40C02-4D2C-49D0-AC84-7957286FC9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907"/>
          <a:stretch/>
        </p:blipFill>
        <p:spPr bwMode="auto">
          <a:xfrm>
            <a:off x="317635" y="321733"/>
            <a:ext cx="4151681" cy="302683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Ã½sledek obrÃ¡zku pro trobriand islands kula">
            <a:extLst>
              <a:ext uri="{FF2B5EF4-FFF2-40B4-BE49-F238E27FC236}">
                <a16:creationId xmlns:a16="http://schemas.microsoft.com/office/drawing/2014/main" id="{0086751A-A8DC-4677-B513-09396D1D6D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189" b="-2"/>
          <a:stretch/>
        </p:blipFill>
        <p:spPr bwMode="auto">
          <a:xfrm>
            <a:off x="4638955" y="321733"/>
            <a:ext cx="3539976" cy="298581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Ã½sledek obrÃ¡zku pro trobriand islands kula">
            <a:extLst>
              <a:ext uri="{FF2B5EF4-FFF2-40B4-BE49-F238E27FC236}">
                <a16:creationId xmlns:a16="http://schemas.microsoft.com/office/drawing/2014/main" id="{9E1722FE-60E9-4C34-B848-6BC8D7944B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102"/>
          <a:stretch/>
        </p:blipFill>
        <p:spPr bwMode="auto">
          <a:xfrm>
            <a:off x="8348570" y="321734"/>
            <a:ext cx="3535590" cy="2985818"/>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4" name="Picture 6" descr="VÃ½sledek obrÃ¡zku pro trobriand islands kula">
            <a:extLst>
              <a:ext uri="{FF2B5EF4-FFF2-40B4-BE49-F238E27FC236}">
                <a16:creationId xmlns:a16="http://schemas.microsoft.com/office/drawing/2014/main" id="{00CA4841-E371-4C28-B60E-A356A8A6EA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234" r="1" b="1"/>
          <a:stretch/>
        </p:blipFill>
        <p:spPr bwMode="auto">
          <a:xfrm>
            <a:off x="317635" y="3509433"/>
            <a:ext cx="4160452" cy="302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501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6A7403D5-C7C9-435D-84AE-D05B2B79087A}"/>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Tlingit - Aljaška</a:t>
            </a:r>
          </a:p>
        </p:txBody>
      </p:sp>
      <p:pic>
        <p:nvPicPr>
          <p:cNvPr id="3074" name="Picture 2" descr="VÃ½sledek obrÃ¡zku pro tlingit alaska">
            <a:extLst>
              <a:ext uri="{FF2B5EF4-FFF2-40B4-BE49-F238E27FC236}">
                <a16:creationId xmlns:a16="http://schemas.microsoft.com/office/drawing/2014/main" id="{3777E231-3637-40AA-93FE-4BB702D784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857" b="-2"/>
          <a:stretch/>
        </p:blipFill>
        <p:spPr bwMode="auto">
          <a:xfrm>
            <a:off x="317635" y="321733"/>
            <a:ext cx="4151681" cy="30268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Ã½sledek obrÃ¡zku pro tlingit alaska">
            <a:extLst>
              <a:ext uri="{FF2B5EF4-FFF2-40B4-BE49-F238E27FC236}">
                <a16:creationId xmlns:a16="http://schemas.microsoft.com/office/drawing/2014/main" id="{26719C3D-3BFF-4599-89FA-1068D94C92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775" r="1" b="22285"/>
          <a:stretch/>
        </p:blipFill>
        <p:spPr bwMode="auto">
          <a:xfrm>
            <a:off x="4638955" y="321733"/>
            <a:ext cx="3539976" cy="298581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VÃ½sledek obrÃ¡zku pro tlingit alaska">
            <a:extLst>
              <a:ext uri="{FF2B5EF4-FFF2-40B4-BE49-F238E27FC236}">
                <a16:creationId xmlns:a16="http://schemas.microsoft.com/office/drawing/2014/main" id="{EC0C7A9E-8981-4BA8-8182-96F1E78ECD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628" r="6574"/>
          <a:stretch/>
        </p:blipFill>
        <p:spPr bwMode="auto">
          <a:xfrm>
            <a:off x="8348570" y="321734"/>
            <a:ext cx="3535590" cy="2985818"/>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080" name="Picture 8" descr="VÃ½sledek obrÃ¡zku pro tlingit alaska">
            <a:extLst>
              <a:ext uri="{FF2B5EF4-FFF2-40B4-BE49-F238E27FC236}">
                <a16:creationId xmlns:a16="http://schemas.microsoft.com/office/drawing/2014/main" id="{179A6B5B-170F-49A3-B270-966063307ED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981" r="1550"/>
          <a:stretch/>
        </p:blipFill>
        <p:spPr bwMode="auto">
          <a:xfrm>
            <a:off x="317635" y="3509433"/>
            <a:ext cx="4160452" cy="302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434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F1D305-4B38-487F-AEDA-696080B28D6A}"/>
              </a:ext>
            </a:extLst>
          </p:cNvPr>
          <p:cNvSpPr>
            <a:spLocks noGrp="1"/>
          </p:cNvSpPr>
          <p:nvPr>
            <p:ph type="title"/>
          </p:nvPr>
        </p:nvSpPr>
        <p:spPr>
          <a:xfrm>
            <a:off x="831850" y="304801"/>
            <a:ext cx="10515600" cy="463550"/>
          </a:xfrm>
        </p:spPr>
        <p:txBody>
          <a:bodyPr>
            <a:normAutofit/>
          </a:bodyPr>
          <a:lstStyle/>
          <a:p>
            <a:r>
              <a:rPr lang="cs-CZ" sz="2400" dirty="0"/>
              <a:t>Konzumace u nespecializovaných společností</a:t>
            </a:r>
          </a:p>
        </p:txBody>
      </p:sp>
      <p:sp>
        <p:nvSpPr>
          <p:cNvPr id="3" name="Zástupný symbol pro text 2">
            <a:extLst>
              <a:ext uri="{FF2B5EF4-FFF2-40B4-BE49-F238E27FC236}">
                <a16:creationId xmlns:a16="http://schemas.microsoft.com/office/drawing/2014/main" id="{5A9C4A35-E691-469D-9085-51E3C53F26D8}"/>
              </a:ext>
            </a:extLst>
          </p:cNvPr>
          <p:cNvSpPr>
            <a:spLocks noGrp="1"/>
          </p:cNvSpPr>
          <p:nvPr>
            <p:ph type="body" idx="1"/>
          </p:nvPr>
        </p:nvSpPr>
        <p:spPr>
          <a:xfrm>
            <a:off x="831850" y="861391"/>
            <a:ext cx="10515600" cy="5228259"/>
          </a:xfrm>
        </p:spPr>
        <p:txBody>
          <a:bodyPr>
            <a:noAutofit/>
          </a:bodyPr>
          <a:lstStyle/>
          <a:p>
            <a:pPr marL="342900" indent="-342900">
              <a:buFontTx/>
              <a:buChar char="-"/>
            </a:pPr>
            <a:r>
              <a:rPr lang="cs-CZ" sz="1200" dirty="0"/>
              <a:t>Většina těchto skupin je malého rázu a provozuje jednoduchou ekonomiku typu ´co se doma vyprodukuje, to se i zkonzumuje´. Tento způsob výroby a konzumace nepodporuje nadprodukci, protože ta vede pouze ke směně za stejnou komoditu, jakou mám už doma. Příkladem toho mimo jiné jsou Inuité. Je to společnost roztroušeného typu (rodiny žijí samostatně v prostoru, tvoří větší osady pouze v době tání sněhu, v době mrazu se pohybují samostatně prostorem). Každá rodina musí být samostatná a soběstačná. Muži loví, rybaří a vyrábí zbraně a nástroje, ženy se starají o domácnost a děti, vyrábí a opravuje oblečení, zpracovává potravu. Tento tým může zabezpečit pouze menší rodiny, rodiny s menším počtem dětí, proto starší texty ukazují velmi specifický přístup ke starým a nemohoucím či po sobě rychle narozeným dětem (opouštění, zanechávání napospas in J. </a:t>
            </a:r>
            <a:r>
              <a:rPr lang="cs-CZ" sz="1200" dirty="0" err="1"/>
              <a:t>Briggs</a:t>
            </a:r>
            <a:r>
              <a:rPr lang="cs-CZ" sz="1200" dirty="0"/>
              <a:t>: </a:t>
            </a:r>
            <a:r>
              <a:rPr lang="cs-CZ" sz="1200" dirty="0" err="1"/>
              <a:t>Never</a:t>
            </a:r>
            <a:r>
              <a:rPr lang="cs-CZ" sz="1200" dirty="0"/>
              <a:t> in </a:t>
            </a:r>
            <a:r>
              <a:rPr lang="cs-CZ" sz="1200" dirty="0" err="1"/>
              <a:t>Anger</a:t>
            </a:r>
            <a:r>
              <a:rPr lang="cs-CZ" sz="1200" dirty="0"/>
              <a:t>). Všechen nadbytek u Inuitů je rozdělen mezi ostatní členy, je to povinnost. Kdo ji nedodrží, při prvním nezdaru (vlastního nedostatku) jsou ostatními nechány napospas – tj. není jim recipročně pomoženo. Dělí se o vše, co je důležité pro přežití. Tato věta je velmi podstatná – nedělí se tedy o všechno, jen o to, co je důležité pro přežití. Není to komunismus</a:t>
            </a:r>
            <a:r>
              <a:rPr lang="cs-CZ" sz="1200" dirty="0">
                <a:sym typeface="Wingdings" panose="05000000000000000000" pitchFamily="2" charset="2"/>
              </a:rPr>
              <a:t></a:t>
            </a:r>
          </a:p>
          <a:p>
            <a:pPr marL="342900" indent="-342900">
              <a:buFontTx/>
              <a:buChar char="-"/>
            </a:pPr>
            <a:r>
              <a:rPr lang="cs-CZ" sz="1200" dirty="0">
                <a:sym typeface="Wingdings" panose="05000000000000000000" pitchFamily="2" charset="2"/>
              </a:rPr>
              <a:t>- dalším příkladem jsou kočovné národy. Bohatství je promítáno do věcí, které se dají snadno sbalit a přenést, nebo si přejde samo (např. dobytek, ženy, děti, zlato apod.). Tyto národy tradičně nevyrábí nadbytek a zásoby, protože je není kde skladovat a jejich převoz je složitý. Proto i jejich způsob obživy je většinou spojený a napojený na pohyb (tj. raději pastevectví než zemědělství, služby víc než výroba, pokud výroba tak z materiálů obecně dostupných a nekazivých a výroba jen taková, která je okamžitě </a:t>
            </a:r>
            <a:r>
              <a:rPr lang="cs-CZ" sz="1200" dirty="0" err="1">
                <a:sym typeface="Wingdings" panose="05000000000000000000" pitchFamily="2" charset="2"/>
              </a:rPr>
              <a:t>distribuovatelná</a:t>
            </a:r>
            <a:r>
              <a:rPr lang="cs-CZ" sz="1200" dirty="0">
                <a:sym typeface="Wingdings" panose="05000000000000000000" pitchFamily="2" charset="2"/>
              </a:rPr>
              <a:t>). </a:t>
            </a:r>
          </a:p>
          <a:p>
            <a:pPr marL="342900" indent="-342900">
              <a:buFontTx/>
              <a:buChar char="-"/>
            </a:pPr>
            <a:r>
              <a:rPr lang="cs-CZ" sz="1200" dirty="0">
                <a:sym typeface="Wingdings" panose="05000000000000000000" pitchFamily="2" charset="2"/>
              </a:rPr>
              <a:t>- Oproti tomu usazené společnosti, žijící v oblasti bohaté na zdroje, hustě osídlené, disponují většinou  produktivními technologiemi, které dávají možnost vzniku trvanlivých a přemístitelných předmětů vedou ke složitým sítím re-distribuce předmětů. Tím vznikají společenské systémy se složitou hierarchií, ve kterých se jednotlivci snaží vyměnit ekonomický nadbytek za moc a prestiž. Příkladem toho jsou i </a:t>
            </a:r>
            <a:r>
              <a:rPr lang="cs-CZ" sz="1200" dirty="0" err="1">
                <a:sym typeface="Wingdings" panose="05000000000000000000" pitchFamily="2" charset="2"/>
              </a:rPr>
              <a:t>Tlingité</a:t>
            </a:r>
            <a:r>
              <a:rPr lang="cs-CZ" sz="1200" dirty="0">
                <a:sym typeface="Wingdings" panose="05000000000000000000" pitchFamily="2" charset="2"/>
              </a:rPr>
              <a:t> z Aljašky</a:t>
            </a:r>
          </a:p>
          <a:p>
            <a:pPr marL="342900" indent="-342900">
              <a:buFontTx/>
              <a:buChar char="-"/>
            </a:pPr>
            <a:r>
              <a:rPr lang="cs-CZ" sz="1200" dirty="0" err="1">
                <a:sym typeface="Wingdings" panose="05000000000000000000" pitchFamily="2" charset="2"/>
              </a:rPr>
              <a:t>Tlingit</a:t>
            </a:r>
            <a:r>
              <a:rPr lang="cs-CZ" sz="1200" dirty="0">
                <a:sym typeface="Wingdings" panose="05000000000000000000" pitchFamily="2" charset="2"/>
              </a:rPr>
              <a:t> (Aljaška) a celá řada dalších indiánských kmenů žijících v této oblasti (zajímavě shrnuté v Muzeu národů v Kanadě). Status a společenské postavení u </a:t>
            </a:r>
            <a:r>
              <a:rPr lang="cs-CZ" sz="1200" dirty="0" err="1">
                <a:sym typeface="Wingdings" panose="05000000000000000000" pitchFamily="2" charset="2"/>
              </a:rPr>
              <a:t>Tlingitů</a:t>
            </a:r>
            <a:r>
              <a:rPr lang="cs-CZ" sz="1200" dirty="0">
                <a:sym typeface="Wingdings" panose="05000000000000000000" pitchFamily="2" charset="2"/>
              </a:rPr>
              <a:t> je dědičné, zároveň však musí být upevňováno pořádáním okázalých slavností a ceremonií, skrze které je potvrzováno vlastnictví civilních i sakrálních předmětů. Kdykoliv rodina shromáždila nadbytek, zvou své blízké na slavnost, podobné jako jsou u nás např. společenské rodinné večeře. Očekává se, že v budoucnu bude toto pozvání opětováno ve stejné nebo větší hojnosti. Podobně se pořádají slavnosti i při speciálních životních událostech (svatba, křtiny, smrt, postavení nového domu apod.). Tato slavnost se jmenuje Potlač. Trvá několik dnů a jejím účelem je obdarovat svoje hosty co možná nejvíce, v extrémních případech i nerozdělený majetek rituálně spálit či zničit. Být obdarován či přihlížet ničení majetku znamená pro dotyčného uznání podřízeného postavení. Jediná cesta, jak zvýšit svou prestiž, je uspořádat slavnost sám. Atmosféra rituálu je napjatá, mocenská. V minulosti se kanadská vláda snažila o to, aby majetek, především tradiční rituální předměty, byly zachovány a snažila se kmeny donutit, aby jej prodala vládě a ničila ´jen´ utržené peníze. Praktici tohoto rituálu však záhy doložily, že to není totéž, že rituál </a:t>
            </a:r>
            <a:r>
              <a:rPr lang="cs-CZ" sz="1200" dirty="0" err="1">
                <a:sym typeface="Wingdings" panose="05000000000000000000" pitchFamily="2" charset="2"/>
              </a:rPr>
              <a:t>Potlače</a:t>
            </a:r>
            <a:r>
              <a:rPr lang="cs-CZ" sz="1200" dirty="0">
                <a:sym typeface="Wingdings" panose="05000000000000000000" pitchFamily="2" charset="2"/>
              </a:rPr>
              <a:t> je tímto znehodnocen, že jeho politická moc a síla existuje jedině tehdy, pokud jsou předměty ztraceny nenávratně, nikoliv zachráněny penězi. </a:t>
            </a:r>
          </a:p>
          <a:p>
            <a:pPr marL="342900" indent="-342900">
              <a:buFontTx/>
              <a:buChar char="-"/>
            </a:pPr>
            <a:r>
              <a:rPr lang="cs-CZ" sz="1200" dirty="0">
                <a:sym typeface="Wingdings" panose="05000000000000000000" pitchFamily="2" charset="2"/>
              </a:rPr>
              <a:t>Tato soutěživá forma </a:t>
            </a:r>
            <a:r>
              <a:rPr lang="cs-CZ" sz="1200" dirty="0" err="1">
                <a:sym typeface="Wingdings" panose="05000000000000000000" pitchFamily="2" charset="2"/>
              </a:rPr>
              <a:t>hospitality</a:t>
            </a:r>
            <a:r>
              <a:rPr lang="cs-CZ" sz="1200" dirty="0">
                <a:sym typeface="Wingdings" panose="05000000000000000000" pitchFamily="2" charset="2"/>
              </a:rPr>
              <a:t> ve své extrémní podobě se objevuje téměř ve všech společnostech. V té české o ní píše krásně Václav Havel ve své divadelní hře Vernisáž (velmi dobře zpracované brněnským Hadivadlem – vřele doporučuji )</a:t>
            </a:r>
          </a:p>
        </p:txBody>
      </p:sp>
    </p:spTree>
    <p:extLst>
      <p:ext uri="{BB962C8B-B14F-4D97-AF65-F5344CB8AC3E}">
        <p14:creationId xmlns:p14="http://schemas.microsoft.com/office/powerpoint/2010/main" val="2081589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101279-A452-474D-B651-275229786127}"/>
              </a:ext>
            </a:extLst>
          </p:cNvPr>
          <p:cNvSpPr>
            <a:spLocks noGrp="1"/>
          </p:cNvSpPr>
          <p:nvPr>
            <p:ph type="title"/>
          </p:nvPr>
        </p:nvSpPr>
        <p:spPr>
          <a:xfrm>
            <a:off x="831850" y="1709739"/>
            <a:ext cx="10515600" cy="874436"/>
          </a:xfrm>
        </p:spPr>
        <p:txBody>
          <a:bodyPr>
            <a:normAutofit fontScale="90000"/>
          </a:bodyPr>
          <a:lstStyle/>
          <a:p>
            <a:r>
              <a:rPr lang="cs-CZ" dirty="0"/>
              <a:t>Shrnutí</a:t>
            </a:r>
          </a:p>
        </p:txBody>
      </p:sp>
      <p:sp>
        <p:nvSpPr>
          <p:cNvPr id="3" name="Zástupný symbol pro text 2">
            <a:extLst>
              <a:ext uri="{FF2B5EF4-FFF2-40B4-BE49-F238E27FC236}">
                <a16:creationId xmlns:a16="http://schemas.microsoft.com/office/drawing/2014/main" id="{9EB1C408-7B83-4F06-9A65-A87B62245AF2}"/>
              </a:ext>
            </a:extLst>
          </p:cNvPr>
          <p:cNvSpPr>
            <a:spLocks noGrp="1"/>
          </p:cNvSpPr>
          <p:nvPr>
            <p:ph type="body" idx="1"/>
          </p:nvPr>
        </p:nvSpPr>
        <p:spPr>
          <a:xfrm>
            <a:off x="831850" y="2716697"/>
            <a:ext cx="10515600" cy="3372954"/>
          </a:xfrm>
        </p:spPr>
        <p:txBody>
          <a:bodyPr>
            <a:normAutofit fontScale="92500" lnSpcReduction="10000"/>
          </a:bodyPr>
          <a:lstStyle/>
          <a:p>
            <a:r>
              <a:rPr lang="cs-CZ" dirty="0">
                <a:sym typeface="Wingdings" panose="05000000000000000000" pitchFamily="2" charset="2"/>
              </a:rPr>
              <a:t>Většina společností produkuje proto, aby se uživila, konzumuje více zboží a služeb než nutně potřebuje a vztahy mezi produkcí, distribucí a konzumací odráží mocenské a politické nastavení jednotky/skupiny/kultury. Porovnáme-li vzorce produkce, distribuce a konzumace ve společnostech napříč světem, je snadné najít rozdíly mezi komplexními společnostmi a např. nomády. Problém aplikování principů západní ekonomie na všechny ekonomické systémy spočívá ve správné identifikaci oblastí, kde dochází ke směňování a </a:t>
            </a:r>
            <a:r>
              <a:rPr lang="cs-CZ" dirty="0" err="1">
                <a:sym typeface="Wingdings" panose="05000000000000000000" pitchFamily="2" charset="2"/>
              </a:rPr>
              <a:t>trhovnickým</a:t>
            </a:r>
            <a:r>
              <a:rPr lang="cs-CZ" dirty="0">
                <a:sym typeface="Wingdings" panose="05000000000000000000" pitchFamily="2" charset="2"/>
              </a:rPr>
              <a:t> aktivitám a ve správné identifikaci ceny a hodnoty v oblastech, kterým není připisována vyčíslitelná cena. Pokud se nám jako antropologům podaří </a:t>
            </a:r>
            <a:r>
              <a:rPr lang="cs-CZ" dirty="0" err="1">
                <a:sym typeface="Wingdings" panose="05000000000000000000" pitchFamily="2" charset="2"/>
              </a:rPr>
              <a:t>přetransponovat</a:t>
            </a:r>
            <a:r>
              <a:rPr lang="cs-CZ" dirty="0">
                <a:sym typeface="Wingdings" panose="05000000000000000000" pitchFamily="2" charset="2"/>
              </a:rPr>
              <a:t> tuto teorii tak, aby vyhovovala podmínkám dané jednotky/skupiny/kultury, pak shledáme, že maximalizace, racionalizace a podmínky nabídky a poptávky operují ve všech lidských společnostech. </a:t>
            </a:r>
            <a:endParaRPr lang="cs-CZ" dirty="0"/>
          </a:p>
          <a:p>
            <a:endParaRPr lang="cs-CZ" dirty="0"/>
          </a:p>
        </p:txBody>
      </p:sp>
    </p:spTree>
    <p:extLst>
      <p:ext uri="{BB962C8B-B14F-4D97-AF65-F5344CB8AC3E}">
        <p14:creationId xmlns:p14="http://schemas.microsoft.com/office/powerpoint/2010/main" val="2620103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407726F-C5E3-45EE-AE61-5D3350679DF4}"/>
              </a:ext>
            </a:extLst>
          </p:cNvPr>
          <p:cNvSpPr>
            <a:spLocks noGrp="1"/>
          </p:cNvSpPr>
          <p:nvPr>
            <p:ph type="title"/>
          </p:nvPr>
        </p:nvSpPr>
        <p:spPr>
          <a:xfrm>
            <a:off x="838200" y="365125"/>
            <a:ext cx="10515600" cy="6049743"/>
          </a:xfrm>
        </p:spPr>
        <p:txBody>
          <a:bodyPr>
            <a:normAutofit/>
          </a:bodyPr>
          <a:lstStyle/>
          <a:p>
            <a:r>
              <a:rPr lang="cs-CZ" dirty="0"/>
              <a:t>Pětiminutovka 22.11.2018</a:t>
            </a:r>
            <a:br>
              <a:rPr lang="cs-CZ" dirty="0"/>
            </a:br>
            <a:br>
              <a:rPr lang="cs-CZ" dirty="0"/>
            </a:br>
            <a:r>
              <a:rPr lang="cs-CZ" dirty="0"/>
              <a:t>1) Vysvětlete pojem ´</a:t>
            </a:r>
            <a:r>
              <a:rPr lang="cs-CZ" dirty="0" err="1"/>
              <a:t>liminalita</a:t>
            </a:r>
            <a:r>
              <a:rPr lang="cs-CZ" dirty="0"/>
              <a:t>´ z antropologické perspektivy</a:t>
            </a:r>
            <a:br>
              <a:rPr lang="cs-CZ" dirty="0"/>
            </a:br>
            <a:br>
              <a:rPr lang="cs-CZ" dirty="0"/>
            </a:br>
            <a:r>
              <a:rPr lang="cs-CZ" dirty="0"/>
              <a:t>2) Čím se liší jihoamerický šaman od západního uživatel drog? </a:t>
            </a:r>
          </a:p>
        </p:txBody>
      </p:sp>
    </p:spTree>
    <p:extLst>
      <p:ext uri="{BB962C8B-B14F-4D97-AF65-F5344CB8AC3E}">
        <p14:creationId xmlns:p14="http://schemas.microsoft.com/office/powerpoint/2010/main" val="2261678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CE87961D-7C26-4E76-81C2-3A91C91498BC}"/>
              </a:ext>
            </a:extLst>
          </p:cNvPr>
          <p:cNvSpPr>
            <a:spLocks noGrp="1"/>
          </p:cNvSpPr>
          <p:nvPr>
            <p:ph type="title"/>
          </p:nvPr>
        </p:nvSpPr>
        <p:spPr>
          <a:xfrm>
            <a:off x="1018604" y="2565929"/>
            <a:ext cx="4458424" cy="45719"/>
          </a:xfrm>
        </p:spPr>
        <p:txBody>
          <a:bodyPr vert="horz" lIns="91440" tIns="45720" rIns="91440" bIns="45720" rtlCol="0" anchor="b">
            <a:normAutofit fontScale="90000"/>
          </a:bodyPr>
          <a:lstStyle/>
          <a:p>
            <a:r>
              <a:rPr lang="en-US" dirty="0" err="1">
                <a:solidFill>
                  <a:srgbClr val="FFFFFF"/>
                </a:solidFill>
              </a:rPr>
              <a:t>Západní</a:t>
            </a:r>
            <a:r>
              <a:rPr lang="en-US" dirty="0">
                <a:solidFill>
                  <a:srgbClr val="FFFFFF"/>
                </a:solidFill>
              </a:rPr>
              <a:t> </a:t>
            </a:r>
            <a:r>
              <a:rPr lang="en-US" dirty="0" err="1">
                <a:solidFill>
                  <a:srgbClr val="FFFFFF"/>
                </a:solidFill>
              </a:rPr>
              <a:t>teorie</a:t>
            </a:r>
            <a:r>
              <a:rPr lang="en-US" dirty="0">
                <a:solidFill>
                  <a:srgbClr val="FFFFFF"/>
                </a:solidFill>
              </a:rPr>
              <a:t>: R. Firth</a:t>
            </a:r>
          </a:p>
        </p:txBody>
      </p:sp>
      <p:sp>
        <p:nvSpPr>
          <p:cNvPr id="3" name="Zástupný symbol pro text 2">
            <a:extLst>
              <a:ext uri="{FF2B5EF4-FFF2-40B4-BE49-F238E27FC236}">
                <a16:creationId xmlns:a16="http://schemas.microsoft.com/office/drawing/2014/main" id="{F3F94DA2-6A29-4F8F-9E81-7C13AA7DC5C2}"/>
              </a:ext>
            </a:extLst>
          </p:cNvPr>
          <p:cNvSpPr>
            <a:spLocks noGrp="1"/>
          </p:cNvSpPr>
          <p:nvPr>
            <p:ph type="body" idx="1"/>
          </p:nvPr>
        </p:nvSpPr>
        <p:spPr>
          <a:xfrm>
            <a:off x="1018604" y="4201832"/>
            <a:ext cx="4458424" cy="1603125"/>
          </a:xfrm>
        </p:spPr>
        <p:txBody>
          <a:bodyPr vert="horz" lIns="91440" tIns="45720" rIns="91440" bIns="45720" rtlCol="0">
            <a:normAutofit/>
          </a:bodyPr>
          <a:lstStyle/>
          <a:p>
            <a:r>
              <a:rPr lang="en-US" sz="3600" dirty="0" err="1">
                <a:solidFill>
                  <a:srgbClr val="FFFFFF"/>
                </a:solidFill>
              </a:rPr>
              <a:t>Substantivní</a:t>
            </a:r>
            <a:r>
              <a:rPr lang="en-US" sz="3600" dirty="0">
                <a:solidFill>
                  <a:srgbClr val="FFFFFF"/>
                </a:solidFill>
              </a:rPr>
              <a:t> </a:t>
            </a:r>
            <a:r>
              <a:rPr lang="en-US" sz="3600" dirty="0" err="1">
                <a:solidFill>
                  <a:srgbClr val="FFFFFF"/>
                </a:solidFill>
              </a:rPr>
              <a:t>ekonomie</a:t>
            </a:r>
            <a:r>
              <a:rPr lang="en-US" sz="3600" dirty="0">
                <a:solidFill>
                  <a:srgbClr val="FFFFFF"/>
                </a:solidFill>
              </a:rPr>
              <a:t>: P. Bohannon a G. Dalton</a:t>
            </a:r>
          </a:p>
        </p:txBody>
      </p:sp>
      <p:pic>
        <p:nvPicPr>
          <p:cNvPr id="2052" name="Picture 4" descr="VÃ½sledek obrÃ¡zku pro businessman">
            <a:extLst>
              <a:ext uri="{FF2B5EF4-FFF2-40B4-BE49-F238E27FC236}">
                <a16:creationId xmlns:a16="http://schemas.microsoft.com/office/drawing/2014/main" id="{B48BBEDF-1B38-4A8B-BDFE-24127B7102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1320" y="321734"/>
            <a:ext cx="4185911" cy="2785534"/>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0" name="Picture 2" descr="VÃ½sledek obrÃ¡zku pro barter">
            <a:extLst>
              <a:ext uri="{FF2B5EF4-FFF2-40B4-BE49-F238E27FC236}">
                <a16:creationId xmlns:a16="http://schemas.microsoft.com/office/drawing/2014/main" id="{81B9FFB9-90E8-4093-9A09-8E62AE9B1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1071" y="3750733"/>
            <a:ext cx="3726409" cy="2794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082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3">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8DE215FF-0C5A-4F0F-94DB-53F36E845177}"/>
              </a:ext>
            </a:extLst>
          </p:cNvPr>
          <p:cNvSpPr>
            <a:spLocks noGrp="1"/>
          </p:cNvSpPr>
          <p:nvPr>
            <p:ph type="title"/>
          </p:nvPr>
        </p:nvSpPr>
        <p:spPr>
          <a:xfrm>
            <a:off x="2555631" y="1441938"/>
            <a:ext cx="7080738" cy="3974124"/>
          </a:xfrm>
        </p:spPr>
        <p:txBody>
          <a:bodyPr>
            <a:normAutofit/>
          </a:bodyPr>
          <a:lstStyle/>
          <a:p>
            <a:pPr algn="ctr"/>
            <a:r>
              <a:rPr lang="cs-CZ" sz="4600">
                <a:solidFill>
                  <a:schemeClr val="bg1">
                    <a:lumMod val="95000"/>
                    <a:lumOff val="5000"/>
                  </a:schemeClr>
                </a:solidFill>
              </a:rPr>
              <a:t>Substantivní přístup k ekonomii</a:t>
            </a:r>
            <a:br>
              <a:rPr lang="cs-CZ" sz="4600">
                <a:solidFill>
                  <a:schemeClr val="bg1">
                    <a:lumMod val="95000"/>
                    <a:lumOff val="5000"/>
                  </a:schemeClr>
                </a:solidFill>
              </a:rPr>
            </a:br>
            <a:r>
              <a:rPr lang="cs-CZ" sz="4600">
                <a:solidFill>
                  <a:schemeClr val="bg1">
                    <a:lumMod val="95000"/>
                    <a:lumOff val="5000"/>
                  </a:schemeClr>
                </a:solidFill>
              </a:rPr>
              <a:t>=</a:t>
            </a:r>
            <a:br>
              <a:rPr lang="cs-CZ" sz="4600">
                <a:solidFill>
                  <a:schemeClr val="bg1">
                    <a:lumMod val="95000"/>
                    <a:lumOff val="5000"/>
                  </a:schemeClr>
                </a:solidFill>
              </a:rPr>
            </a:br>
            <a:r>
              <a:rPr lang="cs-CZ" sz="4600">
                <a:solidFill>
                  <a:schemeClr val="bg1">
                    <a:lumMod val="95000"/>
                    <a:lumOff val="5000"/>
                  </a:schemeClr>
                </a:solidFill>
              </a:rPr>
              <a:t>Vzájemnost: pěstovaná skrze dar, charitu, velkorysost</a:t>
            </a:r>
          </a:p>
        </p:txBody>
      </p:sp>
    </p:spTree>
    <p:extLst>
      <p:ext uri="{BB962C8B-B14F-4D97-AF65-F5344CB8AC3E}">
        <p14:creationId xmlns:p14="http://schemas.microsoft.com/office/powerpoint/2010/main" val="212942271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765F4110-C0FC-4D61-ACD2-A7C950EAE9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FB5FED8-7C6A-4404-B835-19478F4426DD}"/>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Aboriginové Austrálie</a:t>
            </a:r>
          </a:p>
        </p:txBody>
      </p:sp>
      <p:cxnSp>
        <p:nvCxnSpPr>
          <p:cNvPr id="75" name="Straight Connector 74">
            <a:extLst>
              <a:ext uri="{FF2B5EF4-FFF2-40B4-BE49-F238E27FC236}">
                <a16:creationId xmlns:a16="http://schemas.microsoft.com/office/drawing/2014/main" id="{CC94CBDB-A76C-499E-95AB-C0A049E315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074" name="Picture 2" descr="VÃ½sledek obrÃ¡zku pro aboriginals">
            <a:extLst>
              <a:ext uri="{FF2B5EF4-FFF2-40B4-BE49-F238E27FC236}">
                <a16:creationId xmlns:a16="http://schemas.microsoft.com/office/drawing/2014/main" id="{C00932A7-6187-4671-A826-609D05F616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96" r="9719" b="-2"/>
          <a:stretch/>
        </p:blipFill>
        <p:spPr bwMode="auto">
          <a:xfrm>
            <a:off x="317635" y="321733"/>
            <a:ext cx="4160452" cy="62145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Ã½sledek obrÃ¡zku pro aboriginals">
            <a:extLst>
              <a:ext uri="{FF2B5EF4-FFF2-40B4-BE49-F238E27FC236}">
                <a16:creationId xmlns:a16="http://schemas.microsoft.com/office/drawing/2014/main" id="{B3E822F7-8F0E-4969-82C9-F13DCAD123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37322"/>
          <a:stretch/>
        </p:blipFill>
        <p:spPr bwMode="auto">
          <a:xfrm>
            <a:off x="4654296" y="299363"/>
            <a:ext cx="7217085" cy="3008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310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VÃ½sledek obrÃ¡zku pro kÅ¯Å">
            <a:extLst>
              <a:ext uri="{FF2B5EF4-FFF2-40B4-BE49-F238E27FC236}">
                <a16:creationId xmlns:a16="http://schemas.microsoft.com/office/drawing/2014/main" id="{FF5F1F37-FEB4-44C8-9A24-4CBB5C8B82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37" r="25715"/>
          <a:stretch/>
        </p:blipFill>
        <p:spPr bwMode="auto">
          <a:xfrm>
            <a:off x="20" y="10"/>
            <a:ext cx="4003019" cy="338888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VÃ½sledek obrÃ¡zku pro luÄnÃ­ kobylka">
            <a:extLst>
              <a:ext uri="{FF2B5EF4-FFF2-40B4-BE49-F238E27FC236}">
                <a16:creationId xmlns:a16="http://schemas.microsoft.com/office/drawing/2014/main" id="{03864D3C-3991-4B66-B7AA-6C79957FC3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37"/>
          <a:stretch/>
        </p:blipFill>
        <p:spPr bwMode="auto">
          <a:xfrm>
            <a:off x="4094479" y="10"/>
            <a:ext cx="4014047" cy="33832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Ã½sledek obrÃ¡zku pro pes">
            <a:extLst>
              <a:ext uri="{FF2B5EF4-FFF2-40B4-BE49-F238E27FC236}">
                <a16:creationId xmlns:a16="http://schemas.microsoft.com/office/drawing/2014/main" id="{B671CE15-D48B-428D-A515-858C778833A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882" r="12565" b="2"/>
          <a:stretch/>
        </p:blipFill>
        <p:spPr bwMode="auto">
          <a:xfrm>
            <a:off x="8188960" y="10"/>
            <a:ext cx="4003039" cy="338327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VÃ½sledek obrÃ¡zku pro koÄka">
            <a:extLst>
              <a:ext uri="{FF2B5EF4-FFF2-40B4-BE49-F238E27FC236}">
                <a16:creationId xmlns:a16="http://schemas.microsoft.com/office/drawing/2014/main" id="{38A86270-1C4C-4E54-826E-1FAEBD889C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639" r="9213"/>
          <a:stretch/>
        </p:blipFill>
        <p:spPr bwMode="auto">
          <a:xfrm>
            <a:off x="20" y="3469102"/>
            <a:ext cx="4003019" cy="338889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VÃ½sledek obrÃ¡zku pro mouÄnÃ­ Äervi">
            <a:extLst>
              <a:ext uri="{FF2B5EF4-FFF2-40B4-BE49-F238E27FC236}">
                <a16:creationId xmlns:a16="http://schemas.microsoft.com/office/drawing/2014/main" id="{BA7C622D-6DCA-4DF7-84AD-AC45F774AB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020" r="11029" b="1"/>
          <a:stretch/>
        </p:blipFill>
        <p:spPr bwMode="auto">
          <a:xfrm>
            <a:off x="4094479" y="3469102"/>
            <a:ext cx="4014047" cy="338328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VÃ½sledek obrÃ¡zku pro Å¾alud">
            <a:extLst>
              <a:ext uri="{FF2B5EF4-FFF2-40B4-BE49-F238E27FC236}">
                <a16:creationId xmlns:a16="http://schemas.microsoft.com/office/drawing/2014/main" id="{38BD5082-D953-4CF2-94DD-0462E163A2D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1895" r="2" b="2"/>
          <a:stretch/>
        </p:blipFill>
        <p:spPr bwMode="auto">
          <a:xfrm>
            <a:off x="8199966" y="3469102"/>
            <a:ext cx="3992034" cy="3388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373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Picture 4" descr="VÃ½sledek obrÃ¡zku pro taboo">
            <a:extLst>
              <a:ext uri="{FF2B5EF4-FFF2-40B4-BE49-F238E27FC236}">
                <a16:creationId xmlns:a16="http://schemas.microsoft.com/office/drawing/2014/main" id="{7FA0B57C-9849-4D94-9BD9-45B52E7E5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67" y="1662906"/>
            <a:ext cx="5291666" cy="353218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VÃ½sledek obrÃ¡zku pro inuit">
            <a:extLst>
              <a:ext uri="{FF2B5EF4-FFF2-40B4-BE49-F238E27FC236}">
                <a16:creationId xmlns:a16="http://schemas.microsoft.com/office/drawing/2014/main" id="{E86A7DE8-C5F4-4EE6-A6A7-951BA82BA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6865" y="1668318"/>
            <a:ext cx="5291667" cy="352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104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VÃ½sledek obrÃ¡zku pro siriono">
            <a:extLst>
              <a:ext uri="{FF2B5EF4-FFF2-40B4-BE49-F238E27FC236}">
                <a16:creationId xmlns:a16="http://schemas.microsoft.com/office/drawing/2014/main" id="{FBD29B7F-5C4E-4F02-AF06-6AF974BF76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93" b="563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547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VÃ½sledek obrÃ¡zku pro women gathering wood">
            <a:extLst>
              <a:ext uri="{FF2B5EF4-FFF2-40B4-BE49-F238E27FC236}">
                <a16:creationId xmlns:a16="http://schemas.microsoft.com/office/drawing/2014/main" id="{C558762B-9AA9-44F0-BE20-F20F4C3515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66" r="-3" b="11005"/>
          <a:stretch/>
        </p:blipFill>
        <p:spPr bwMode="auto">
          <a:xfrm>
            <a:off x="321730" y="321732"/>
            <a:ext cx="5728548" cy="307919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VÃ½sledek obrÃ¡zku pro women making a hut">
            <a:extLst>
              <a:ext uri="{FF2B5EF4-FFF2-40B4-BE49-F238E27FC236}">
                <a16:creationId xmlns:a16="http://schemas.microsoft.com/office/drawing/2014/main" id="{07E96310-1591-4A41-8818-8BC46C8703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303" r="-1" b="-1"/>
          <a:stretch/>
        </p:blipFill>
        <p:spPr bwMode="auto">
          <a:xfrm>
            <a:off x="321730" y="3489158"/>
            <a:ext cx="5728548" cy="304710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VÃ½sledek obrÃ¡zku pro women fetching water">
            <a:extLst>
              <a:ext uri="{FF2B5EF4-FFF2-40B4-BE49-F238E27FC236}">
                <a16:creationId xmlns:a16="http://schemas.microsoft.com/office/drawing/2014/main" id="{00748CDC-C83B-4C19-B979-13C39EFEFF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554" r="20139"/>
          <a:stretch/>
        </p:blipFill>
        <p:spPr bwMode="auto">
          <a:xfrm>
            <a:off x="6141723" y="321732"/>
            <a:ext cx="5728547" cy="621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573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CDB4E5-03DB-47EC-AB49-90BAEBB62640}"/>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2400" kern="1200">
                <a:solidFill>
                  <a:schemeClr val="tx1"/>
                </a:solidFill>
                <a:latin typeface="+mj-lt"/>
                <a:ea typeface="+mj-ea"/>
                <a:cs typeface="+mj-cs"/>
              </a:rPr>
              <a:t>Mixe </a:t>
            </a:r>
            <a:br>
              <a:rPr lang="en-US" sz="2400" kern="1200">
                <a:solidFill>
                  <a:schemeClr val="tx1"/>
                </a:solidFill>
                <a:latin typeface="+mj-lt"/>
                <a:ea typeface="+mj-ea"/>
                <a:cs typeface="+mj-cs"/>
              </a:rPr>
            </a:br>
            <a:r>
              <a:rPr lang="en-US" sz="2400" kern="1200">
                <a:solidFill>
                  <a:schemeClr val="tx1"/>
                </a:solidFill>
                <a:latin typeface="+mj-lt"/>
                <a:ea typeface="+mj-ea"/>
                <a:cs typeface="+mj-cs"/>
              </a:rPr>
              <a:t>Zapotec indiáni</a:t>
            </a:r>
            <a:br>
              <a:rPr lang="en-US" sz="2400" kern="1200">
                <a:solidFill>
                  <a:schemeClr val="tx1"/>
                </a:solidFill>
                <a:latin typeface="+mj-lt"/>
                <a:ea typeface="+mj-ea"/>
                <a:cs typeface="+mj-cs"/>
              </a:rPr>
            </a:br>
            <a:r>
              <a:rPr lang="en-US" sz="2400" kern="1200">
                <a:solidFill>
                  <a:schemeClr val="tx1"/>
                </a:solidFill>
                <a:latin typeface="+mj-lt"/>
                <a:ea typeface="+mj-ea"/>
                <a:cs typeface="+mj-cs"/>
              </a:rPr>
              <a:t>Hopi</a:t>
            </a:r>
          </a:p>
        </p:txBody>
      </p:sp>
      <p:pic>
        <p:nvPicPr>
          <p:cNvPr id="1026" name="Picture 2" descr="VÃ½sledek obrÃ¡zku pro mixe indians">
            <a:extLst>
              <a:ext uri="{FF2B5EF4-FFF2-40B4-BE49-F238E27FC236}">
                <a16:creationId xmlns:a16="http://schemas.microsoft.com/office/drawing/2014/main" id="{7997B484-900F-4959-93E7-D901EEEC8F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32" r="-1" b="24490"/>
          <a:stretch/>
        </p:blipFill>
        <p:spPr bwMode="auto">
          <a:xfrm>
            <a:off x="321628" y="320511"/>
            <a:ext cx="3794760" cy="39309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Ã½sledek obrÃ¡zku pro hopi indians">
            <a:extLst>
              <a:ext uri="{FF2B5EF4-FFF2-40B4-BE49-F238E27FC236}">
                <a16:creationId xmlns:a16="http://schemas.microsoft.com/office/drawing/2014/main" id="{A4FF93D4-ABCE-4468-9A5E-A6E051DF65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053" b="4"/>
          <a:stretch/>
        </p:blipFill>
        <p:spPr bwMode="auto">
          <a:xfrm>
            <a:off x="8240080" y="320511"/>
            <a:ext cx="3794760" cy="39309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Ã½sledek obrÃ¡zku pro zapotec indians">
            <a:extLst>
              <a:ext uri="{FF2B5EF4-FFF2-40B4-BE49-F238E27FC236}">
                <a16:creationId xmlns:a16="http://schemas.microsoft.com/office/drawing/2014/main" id="{D5E9D926-220E-4B7E-9A20-91EC102FFF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67" r="22863" b="2"/>
          <a:stretch/>
        </p:blipFill>
        <p:spPr bwMode="auto">
          <a:xfrm>
            <a:off x="4280854" y="320511"/>
            <a:ext cx="3794760" cy="3930978"/>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6A9AD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7725553"/>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869</Words>
  <Application>Microsoft Office PowerPoint</Application>
  <PresentationFormat>Širokoúhlá obrazovka</PresentationFormat>
  <Paragraphs>18</Paragraphs>
  <Slides>14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14</vt:i4>
      </vt:variant>
    </vt:vector>
  </HeadingPairs>
  <TitlesOfParts>
    <vt:vector size="18" baseType="lpstr">
      <vt:lpstr>Arial</vt:lpstr>
      <vt:lpstr>Calibri</vt:lpstr>
      <vt:lpstr>Calibri Light</vt:lpstr>
      <vt:lpstr>Motiv Office</vt:lpstr>
      <vt:lpstr>Ekonomika a ekonomizování v antropologii</vt:lpstr>
      <vt:lpstr>Západní teorie: R. Firth</vt:lpstr>
      <vt:lpstr>Substantivní přístup k ekonomii = Vzájemnost: pěstovaná skrze dar, charitu, velkorysost</vt:lpstr>
      <vt:lpstr>Aboriginové Austrálie</vt:lpstr>
      <vt:lpstr>Prezentace aplikace PowerPoint</vt:lpstr>
      <vt:lpstr>Prezentace aplikace PowerPoint</vt:lpstr>
      <vt:lpstr>Prezentace aplikace PowerPoint</vt:lpstr>
      <vt:lpstr>Prezentace aplikace PowerPoint</vt:lpstr>
      <vt:lpstr>Mixe  Zapotec indiáni Hopi</vt:lpstr>
      <vt:lpstr>Kula Trobriandské ostrovy</vt:lpstr>
      <vt:lpstr>Tlingit - Aljaška</vt:lpstr>
      <vt:lpstr>Konzumace u nespecializovaných společností</vt:lpstr>
      <vt:lpstr>Shrnutí</vt:lpstr>
      <vt:lpstr>Pětiminutovka 22.11.2018  1) Vysvětlete pojem ´liminalita´ z antropologické perspektivy  2) Čím se liší jihoamerický šaman od západního uživatel drog?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Ekonomika a ekonomizování v antropologii</dc:title>
  <dc:creator>Irena Kašparová</dc:creator>
  <cp:lastModifiedBy>Irena Kašparová</cp:lastModifiedBy>
  <cp:revision>6</cp:revision>
  <dcterms:created xsi:type="dcterms:W3CDTF">2018-11-22T08:43:01Z</dcterms:created>
  <dcterms:modified xsi:type="dcterms:W3CDTF">2018-12-05T13:19:49Z</dcterms:modified>
</cp:coreProperties>
</file>