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8"/>
  </p:notesMasterIdLst>
  <p:handoutMasterIdLst>
    <p:handoutMasterId r:id="rId49"/>
  </p:handoutMasterIdLst>
  <p:sldIdLst>
    <p:sldId id="256" r:id="rId2"/>
    <p:sldId id="298" r:id="rId3"/>
    <p:sldId id="299" r:id="rId4"/>
    <p:sldId id="300" r:id="rId5"/>
    <p:sldId id="301" r:id="rId6"/>
    <p:sldId id="302" r:id="rId7"/>
    <p:sldId id="303" r:id="rId8"/>
    <p:sldId id="304"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258" r:id="rId25"/>
    <p:sldId id="268" r:id="rId26"/>
    <p:sldId id="269" r:id="rId27"/>
    <p:sldId id="272" r:id="rId28"/>
    <p:sldId id="273" r:id="rId29"/>
    <p:sldId id="276" r:id="rId30"/>
    <p:sldId id="277" r:id="rId31"/>
    <p:sldId id="278" r:id="rId32"/>
    <p:sldId id="279" r:id="rId33"/>
    <p:sldId id="282" r:id="rId34"/>
    <p:sldId id="283" r:id="rId35"/>
    <p:sldId id="284" r:id="rId36"/>
    <p:sldId id="285" r:id="rId37"/>
    <p:sldId id="286" r:id="rId38"/>
    <p:sldId id="287" r:id="rId39"/>
    <p:sldId id="288" r:id="rId40"/>
    <p:sldId id="289" r:id="rId41"/>
    <p:sldId id="290" r:id="rId42"/>
    <p:sldId id="291" r:id="rId43"/>
    <p:sldId id="292" r:id="rId44"/>
    <p:sldId id="294" r:id="rId45"/>
    <p:sldId id="295" r:id="rId46"/>
    <p:sldId id="296" r:id="rId47"/>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větlý styl 1 – zvýraznění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09" d="100"/>
          <a:sy n="109" d="100"/>
        </p:scale>
        <p:origin x="67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979377C-C16A-4B33-848F-97AC1A69FDEF}" type="datetimeFigureOut">
              <a:rPr lang="cs-CZ" smtClean="0"/>
              <a:t>24.10.2019</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406267C-9C59-49F2-9FBE-A7158F4F2341}" type="slidenum">
              <a:rPr lang="cs-CZ" smtClean="0"/>
              <a:t>‹#›</a:t>
            </a:fld>
            <a:endParaRPr lang="cs-CZ"/>
          </a:p>
        </p:txBody>
      </p:sp>
    </p:spTree>
    <p:extLst>
      <p:ext uri="{BB962C8B-B14F-4D97-AF65-F5344CB8AC3E}">
        <p14:creationId xmlns:p14="http://schemas.microsoft.com/office/powerpoint/2010/main" val="749983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D2A81FB-7E2F-48DF-BD45-F71020FC06C4}" type="datetimeFigureOut">
              <a:rPr lang="cs-CZ" smtClean="0"/>
              <a:t>24.10.2019</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77E77A8-59AE-4481-8DE1-A11B3AB24A2C}" type="slidenum">
              <a:rPr lang="cs-CZ" smtClean="0"/>
              <a:t>‹#›</a:t>
            </a:fld>
            <a:endParaRPr lang="cs-CZ"/>
          </a:p>
        </p:txBody>
      </p:sp>
    </p:spTree>
    <p:extLst>
      <p:ext uri="{BB962C8B-B14F-4D97-AF65-F5344CB8AC3E}">
        <p14:creationId xmlns:p14="http://schemas.microsoft.com/office/powerpoint/2010/main" val="3548424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Buchanan, D., </a:t>
            </a:r>
            <a:r>
              <a:rPr lang="en-US" sz="1200" b="1" i="0" u="none" strike="noStrike" kern="1200" baseline="0" dirty="0" err="1" smtClean="0">
                <a:solidFill>
                  <a:schemeClr val="tx1"/>
                </a:solidFill>
                <a:latin typeface="+mn-lt"/>
                <a:ea typeface="+mn-ea"/>
                <a:cs typeface="+mn-cs"/>
              </a:rPr>
              <a:t>Boddy</a:t>
            </a:r>
            <a:r>
              <a:rPr lang="en-US" sz="1200" b="1" i="0" u="none" strike="noStrike" kern="1200" baseline="0" dirty="0" smtClean="0">
                <a:solidFill>
                  <a:schemeClr val="tx1"/>
                </a:solidFill>
                <a:latin typeface="+mn-lt"/>
                <a:ea typeface="+mn-ea"/>
                <a:cs typeface="+mn-cs"/>
              </a:rPr>
              <a:t>, D. &amp; Mc </a:t>
            </a:r>
            <a:r>
              <a:rPr lang="en-US" sz="1200" b="1" i="0" u="none" strike="noStrike" kern="1200" baseline="0" dirty="0" err="1" smtClean="0">
                <a:solidFill>
                  <a:schemeClr val="tx1"/>
                </a:solidFill>
                <a:latin typeface="+mn-lt"/>
                <a:ea typeface="+mn-ea"/>
                <a:cs typeface="+mn-cs"/>
              </a:rPr>
              <a:t>Calman</a:t>
            </a:r>
            <a:r>
              <a:rPr lang="en-US" sz="1200" b="1" i="0" u="none" strike="noStrike" kern="1200" baseline="0" dirty="0" smtClean="0">
                <a:solidFill>
                  <a:schemeClr val="tx1"/>
                </a:solidFill>
                <a:latin typeface="+mn-lt"/>
                <a:ea typeface="+mn-ea"/>
                <a:cs typeface="+mn-cs"/>
              </a:rPr>
              <a:t>, J. (1988) Getting In, Getting On, Getting Out and Getting Back, In Bryman, A. ed. Doing Research in </a:t>
            </a:r>
            <a:r>
              <a:rPr lang="en-US" sz="1200" b="1" i="0" u="none" strike="noStrike" kern="1200" baseline="0" dirty="0" err="1" smtClean="0">
                <a:solidFill>
                  <a:schemeClr val="tx1"/>
                </a:solidFill>
                <a:latin typeface="+mn-lt"/>
                <a:ea typeface="+mn-ea"/>
                <a:cs typeface="+mn-cs"/>
              </a:rPr>
              <a:t>Organisations</a:t>
            </a:r>
            <a:r>
              <a:rPr lang="en-US" sz="1200" b="1" i="0" u="none" strike="noStrike" kern="1200" baseline="0" dirty="0" smtClean="0">
                <a:solidFill>
                  <a:schemeClr val="tx1"/>
                </a:solidFill>
                <a:latin typeface="+mn-lt"/>
                <a:ea typeface="+mn-ea"/>
                <a:cs typeface="+mn-cs"/>
              </a:rPr>
              <a:t>, pp. 53-67, London: Routledge. </a:t>
            </a:r>
            <a:endParaRPr lang="cs-CZ" sz="1200" b="1"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At the getting in stage researchers are expected to be clear about their objectives, time and resources. Once access has been gained it becomes necessary to renegotiate entry into the actual lives of people in the organization, whereby having basic interpersonal skills and procedures such as good appearance, verbal and nonverbal communication plays an important role (Burgess, 1984). As for the getting out stage, the best strategy is agreeing on a deadline for the closure of data collection process. Finally, the option of returning back for further fieldwork should be maintained, thus, the researcher must be able to manage the process of withdrawal from the </a:t>
            </a:r>
            <a:r>
              <a:rPr lang="en-US" sz="1200" b="0" i="0" u="none" strike="noStrike" kern="1200" baseline="0" dirty="0" err="1" smtClean="0">
                <a:solidFill>
                  <a:schemeClr val="tx1"/>
                </a:solidFill>
                <a:latin typeface="+mn-lt"/>
                <a:ea typeface="+mn-ea"/>
                <a:cs typeface="+mn-cs"/>
              </a:rPr>
              <a:t>organisation</a:t>
            </a:r>
            <a:r>
              <a:rPr lang="en-US" sz="1200" b="0" i="0" u="none" strike="noStrike" kern="1200" baseline="0" dirty="0" smtClean="0">
                <a:solidFill>
                  <a:schemeClr val="tx1"/>
                </a:solidFill>
                <a:latin typeface="+mn-lt"/>
                <a:ea typeface="+mn-ea"/>
                <a:cs typeface="+mn-cs"/>
              </a:rPr>
              <a:t> favorably (Buchanan et al, 1998). </a:t>
            </a:r>
            <a:endParaRPr lang="cs-CZ" sz="1200" b="0" i="0" u="none" strike="noStrike" kern="1200" baseline="0" dirty="0" smtClean="0">
              <a:solidFill>
                <a:schemeClr val="tx1"/>
              </a:solidFill>
              <a:latin typeface="+mn-lt"/>
              <a:ea typeface="+mn-ea"/>
              <a:cs typeface="+mn-cs"/>
            </a:endParaRPr>
          </a:p>
          <a:p>
            <a:endParaRPr lang="cs-CZ" b="1" dirty="0" smtClean="0"/>
          </a:p>
          <a:p>
            <a:r>
              <a:rPr lang="en-US" sz="1200" b="0" i="0" u="none" strike="noStrike" kern="1200" baseline="0" dirty="0" err="1" smtClean="0">
                <a:solidFill>
                  <a:schemeClr val="tx1"/>
                </a:solidFill>
                <a:latin typeface="+mn-lt"/>
                <a:ea typeface="+mn-ea"/>
                <a:cs typeface="+mn-cs"/>
              </a:rPr>
              <a:t>Gummesson</a:t>
            </a:r>
            <a:r>
              <a:rPr lang="en-US" sz="1200" b="0" i="0" u="none" strike="noStrike" kern="1200" baseline="0" dirty="0" smtClean="0">
                <a:solidFill>
                  <a:schemeClr val="tx1"/>
                </a:solidFill>
                <a:latin typeface="+mn-lt"/>
                <a:ea typeface="+mn-ea"/>
                <a:cs typeface="+mn-cs"/>
              </a:rPr>
              <a:t> (2000) also identified three different types of access. The first, physical access is where the researcher is considered to have the ability to get close to the object of study. The second, continued access, refers to maintaining an ongoing physical access to the research setting. The third, mental access, refers to the researcher being able to understand what is happening and why it is happening in the investigated settings (</a:t>
            </a:r>
            <a:r>
              <a:rPr lang="en-US" sz="1200" b="0" i="0" u="none" strike="noStrike" kern="1200" baseline="0" dirty="0" err="1" smtClean="0">
                <a:solidFill>
                  <a:schemeClr val="tx1"/>
                </a:solidFill>
                <a:latin typeface="+mn-lt"/>
                <a:ea typeface="+mn-ea"/>
                <a:cs typeface="+mn-cs"/>
              </a:rPr>
              <a:t>Okumus</a:t>
            </a:r>
            <a:r>
              <a:rPr lang="en-US" sz="1200" b="0" i="0" u="none" strike="noStrike" kern="1200" baseline="0" dirty="0" smtClean="0">
                <a:solidFill>
                  <a:schemeClr val="tx1"/>
                </a:solidFill>
                <a:latin typeface="+mn-lt"/>
                <a:ea typeface="+mn-ea"/>
                <a:cs typeface="+mn-cs"/>
              </a:rPr>
              <a:t> et al., 2006). </a:t>
            </a:r>
            <a:endParaRPr lang="cs-CZ" b="1" dirty="0"/>
          </a:p>
        </p:txBody>
      </p:sp>
      <p:sp>
        <p:nvSpPr>
          <p:cNvPr id="4" name="Zástupný symbol pro číslo snímku 3"/>
          <p:cNvSpPr>
            <a:spLocks noGrp="1"/>
          </p:cNvSpPr>
          <p:nvPr>
            <p:ph type="sldNum" sz="quarter" idx="10"/>
          </p:nvPr>
        </p:nvSpPr>
        <p:spPr/>
        <p:txBody>
          <a:bodyPr/>
          <a:lstStyle/>
          <a:p>
            <a:fld id="{3EF7CC9F-8853-4F7B-9EFC-35A5C25944A4}" type="slidenum">
              <a:rPr lang="cs-CZ" smtClean="0"/>
              <a:t>30</a:t>
            </a:fld>
            <a:endParaRPr lang="cs-CZ"/>
          </a:p>
        </p:txBody>
      </p:sp>
    </p:spTree>
    <p:extLst>
      <p:ext uri="{BB962C8B-B14F-4D97-AF65-F5344CB8AC3E}">
        <p14:creationId xmlns:p14="http://schemas.microsoft.com/office/powerpoint/2010/main" val="2928701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E34298-77C3-42F6-A74C-8E26D42423A6}" type="slidenum">
              <a:rPr lang="cs-CZ" altLang="cs-CZ"/>
              <a:pPr/>
              <a:t>43</a:t>
            </a:fld>
            <a:endParaRPr lang="cs-CZ" altLang="cs-CZ"/>
          </a:p>
        </p:txBody>
      </p:sp>
      <p:sp>
        <p:nvSpPr>
          <p:cNvPr id="43010" name="Rectangle 2"/>
          <p:cNvSpPr>
            <a:spLocks noGrp="1" noRot="1" noChangeAspect="1" noChangeArrowheads="1" noTextEdit="1"/>
          </p:cNvSpPr>
          <p:nvPr>
            <p:ph type="sldImg"/>
          </p:nvPr>
        </p:nvSpPr>
        <p:spPr>
          <a:xfrm>
            <a:off x="-223838" y="808038"/>
            <a:ext cx="7185026" cy="4041775"/>
          </a:xfrm>
          <a:ln/>
        </p:spPr>
      </p:sp>
      <p:sp>
        <p:nvSpPr>
          <p:cNvPr id="43011"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310643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E15629-FA85-45F7-AE01-957E48AFA7B6}" type="slidenum">
              <a:rPr lang="cs-CZ" altLang="cs-CZ"/>
              <a:pPr/>
              <a:t>44</a:t>
            </a:fld>
            <a:endParaRPr lang="cs-CZ" altLang="cs-CZ"/>
          </a:p>
        </p:txBody>
      </p:sp>
      <p:sp>
        <p:nvSpPr>
          <p:cNvPr id="45058" name="Rectangle 2"/>
          <p:cNvSpPr>
            <a:spLocks noGrp="1" noRot="1" noChangeAspect="1" noChangeArrowheads="1" noTextEdit="1"/>
          </p:cNvSpPr>
          <p:nvPr>
            <p:ph type="sldImg"/>
          </p:nvPr>
        </p:nvSpPr>
        <p:spPr>
          <a:xfrm>
            <a:off x="-223838" y="808038"/>
            <a:ext cx="7185026" cy="4041775"/>
          </a:xfrm>
          <a:ln/>
        </p:spPr>
      </p:sp>
      <p:sp>
        <p:nvSpPr>
          <p:cNvPr id="45059"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338815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2302F1-996D-4AA9-AECD-56634A8F22FD}" type="slidenum">
              <a:rPr lang="cs-CZ" altLang="cs-CZ"/>
              <a:pPr/>
              <a:t>45</a:t>
            </a:fld>
            <a:endParaRPr lang="cs-CZ" altLang="cs-CZ"/>
          </a:p>
        </p:txBody>
      </p:sp>
      <p:sp>
        <p:nvSpPr>
          <p:cNvPr id="46082" name="Rectangle 2"/>
          <p:cNvSpPr>
            <a:spLocks noGrp="1" noRot="1" noChangeAspect="1" noChangeArrowheads="1" noTextEdit="1"/>
          </p:cNvSpPr>
          <p:nvPr>
            <p:ph type="sldImg"/>
          </p:nvPr>
        </p:nvSpPr>
        <p:spPr>
          <a:xfrm>
            <a:off x="-223838" y="808038"/>
            <a:ext cx="7185026" cy="4041775"/>
          </a:xfrm>
          <a:ln/>
        </p:spPr>
      </p:sp>
      <p:sp>
        <p:nvSpPr>
          <p:cNvPr id="46083"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1942576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644B96-AC64-4419-8EA9-76696BEA1A56}" type="slidenum">
              <a:rPr lang="cs-CZ" altLang="cs-CZ"/>
              <a:pPr/>
              <a:t>34</a:t>
            </a:fld>
            <a:endParaRPr lang="cs-CZ" altLang="cs-CZ"/>
          </a:p>
        </p:txBody>
      </p:sp>
      <p:sp>
        <p:nvSpPr>
          <p:cNvPr id="35842" name="Rectangle 2"/>
          <p:cNvSpPr>
            <a:spLocks noGrp="1" noRot="1" noChangeAspect="1" noChangeArrowheads="1" noTextEdit="1"/>
          </p:cNvSpPr>
          <p:nvPr>
            <p:ph type="sldImg"/>
          </p:nvPr>
        </p:nvSpPr>
        <p:spPr>
          <a:xfrm>
            <a:off x="-223838" y="808038"/>
            <a:ext cx="7185026" cy="4041775"/>
          </a:xfrm>
          <a:ln/>
        </p:spPr>
      </p:sp>
      <p:sp>
        <p:nvSpPr>
          <p:cNvPr id="35843"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2647855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BC9192-463B-49A0-92B1-E6D80FF4A18D}" type="slidenum">
              <a:rPr lang="cs-CZ" altLang="cs-CZ"/>
              <a:pPr/>
              <a:t>36</a:t>
            </a:fld>
            <a:endParaRPr lang="cs-CZ" altLang="cs-CZ"/>
          </a:p>
        </p:txBody>
      </p:sp>
      <p:sp>
        <p:nvSpPr>
          <p:cNvPr id="14338" name="Rectangle 2"/>
          <p:cNvSpPr>
            <a:spLocks noGrp="1" noRot="1" noChangeAspect="1" noChangeArrowheads="1" noTextEdit="1"/>
          </p:cNvSpPr>
          <p:nvPr>
            <p:ph type="sldImg"/>
          </p:nvPr>
        </p:nvSpPr>
        <p:spPr>
          <a:xfrm>
            <a:off x="-223838" y="808038"/>
            <a:ext cx="7185026" cy="4041775"/>
          </a:xfrm>
          <a:ln/>
        </p:spPr>
      </p:sp>
      <p:sp>
        <p:nvSpPr>
          <p:cNvPr id="14339"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3762048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9440A6-9A9A-40E0-BDEE-B3DDD172E30E}" type="slidenum">
              <a:rPr lang="cs-CZ" altLang="cs-CZ"/>
              <a:pPr/>
              <a:t>37</a:t>
            </a:fld>
            <a:endParaRPr lang="cs-CZ" altLang="cs-CZ"/>
          </a:p>
        </p:txBody>
      </p:sp>
      <p:sp>
        <p:nvSpPr>
          <p:cNvPr id="36866" name="Rectangle 2"/>
          <p:cNvSpPr>
            <a:spLocks noGrp="1" noRot="1" noChangeAspect="1" noChangeArrowheads="1" noTextEdit="1"/>
          </p:cNvSpPr>
          <p:nvPr>
            <p:ph type="sldImg"/>
          </p:nvPr>
        </p:nvSpPr>
        <p:spPr>
          <a:xfrm>
            <a:off x="-223838" y="808038"/>
            <a:ext cx="7185026" cy="4041775"/>
          </a:xfrm>
          <a:ln/>
        </p:spPr>
      </p:sp>
      <p:sp>
        <p:nvSpPr>
          <p:cNvPr id="36867"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1026438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471502-7223-4A79-A542-3DBC07222B8D}" type="slidenum">
              <a:rPr lang="cs-CZ" altLang="cs-CZ"/>
              <a:pPr/>
              <a:t>38</a:t>
            </a:fld>
            <a:endParaRPr lang="cs-CZ" altLang="cs-CZ"/>
          </a:p>
        </p:txBody>
      </p:sp>
      <p:sp>
        <p:nvSpPr>
          <p:cNvPr id="37890" name="Rectangle 2"/>
          <p:cNvSpPr>
            <a:spLocks noGrp="1" noRot="1" noChangeAspect="1" noChangeArrowheads="1" noTextEdit="1"/>
          </p:cNvSpPr>
          <p:nvPr>
            <p:ph type="sldImg"/>
          </p:nvPr>
        </p:nvSpPr>
        <p:spPr>
          <a:xfrm>
            <a:off x="-223838" y="808038"/>
            <a:ext cx="7185026" cy="4041775"/>
          </a:xfrm>
          <a:ln/>
        </p:spPr>
      </p:sp>
      <p:sp>
        <p:nvSpPr>
          <p:cNvPr id="37891"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848608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4727BF-6D2F-4259-8C96-0D47A88712E5}" type="slidenum">
              <a:rPr lang="cs-CZ" altLang="cs-CZ"/>
              <a:pPr/>
              <a:t>39</a:t>
            </a:fld>
            <a:endParaRPr lang="cs-CZ" altLang="cs-CZ"/>
          </a:p>
        </p:txBody>
      </p:sp>
      <p:sp>
        <p:nvSpPr>
          <p:cNvPr id="38914" name="Rectangle 2"/>
          <p:cNvSpPr>
            <a:spLocks noGrp="1" noRot="1" noChangeAspect="1" noChangeArrowheads="1" noTextEdit="1"/>
          </p:cNvSpPr>
          <p:nvPr>
            <p:ph type="sldImg"/>
          </p:nvPr>
        </p:nvSpPr>
        <p:spPr>
          <a:xfrm>
            <a:off x="-223838" y="808038"/>
            <a:ext cx="7185026" cy="4041775"/>
          </a:xfrm>
          <a:ln/>
        </p:spPr>
      </p:sp>
      <p:sp>
        <p:nvSpPr>
          <p:cNvPr id="38915"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744854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7903AF-AB32-497E-87AC-D5FC803EF851}" type="slidenum">
              <a:rPr lang="cs-CZ" altLang="cs-CZ"/>
              <a:pPr/>
              <a:t>40</a:t>
            </a:fld>
            <a:endParaRPr lang="cs-CZ" altLang="cs-CZ"/>
          </a:p>
        </p:txBody>
      </p:sp>
      <p:sp>
        <p:nvSpPr>
          <p:cNvPr id="39938" name="Rectangle 2"/>
          <p:cNvSpPr>
            <a:spLocks noGrp="1" noRot="1" noChangeAspect="1" noChangeArrowheads="1" noTextEdit="1"/>
          </p:cNvSpPr>
          <p:nvPr>
            <p:ph type="sldImg"/>
          </p:nvPr>
        </p:nvSpPr>
        <p:spPr>
          <a:xfrm>
            <a:off x="-223838" y="808038"/>
            <a:ext cx="7185026" cy="4041775"/>
          </a:xfrm>
          <a:ln/>
        </p:spPr>
      </p:sp>
      <p:sp>
        <p:nvSpPr>
          <p:cNvPr id="39939"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283931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D899D-50D7-4173-90A1-285BF4E1C21F}" type="slidenum">
              <a:rPr lang="cs-CZ" altLang="cs-CZ"/>
              <a:pPr/>
              <a:t>41</a:t>
            </a:fld>
            <a:endParaRPr lang="cs-CZ" altLang="cs-CZ"/>
          </a:p>
        </p:txBody>
      </p:sp>
      <p:sp>
        <p:nvSpPr>
          <p:cNvPr id="40962" name="Rectangle 2"/>
          <p:cNvSpPr>
            <a:spLocks noGrp="1" noRot="1" noChangeAspect="1" noChangeArrowheads="1" noTextEdit="1"/>
          </p:cNvSpPr>
          <p:nvPr>
            <p:ph type="sldImg"/>
          </p:nvPr>
        </p:nvSpPr>
        <p:spPr>
          <a:xfrm>
            <a:off x="-223838" y="808038"/>
            <a:ext cx="7185026" cy="4041775"/>
          </a:xfrm>
          <a:ln/>
        </p:spPr>
      </p:sp>
      <p:sp>
        <p:nvSpPr>
          <p:cNvPr id="40963"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69710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9AD005-6A5F-4C4D-8A6F-6A144A7AEA49}" type="slidenum">
              <a:rPr lang="cs-CZ" altLang="cs-CZ"/>
              <a:pPr/>
              <a:t>42</a:t>
            </a:fld>
            <a:endParaRPr lang="cs-CZ" altLang="cs-CZ"/>
          </a:p>
        </p:txBody>
      </p:sp>
      <p:sp>
        <p:nvSpPr>
          <p:cNvPr id="41986" name="Rectangle 2"/>
          <p:cNvSpPr>
            <a:spLocks noGrp="1" noRot="1" noChangeAspect="1" noChangeArrowheads="1" noTextEdit="1"/>
          </p:cNvSpPr>
          <p:nvPr>
            <p:ph type="sldImg"/>
          </p:nvPr>
        </p:nvSpPr>
        <p:spPr>
          <a:xfrm>
            <a:off x="-223838" y="808038"/>
            <a:ext cx="7185026" cy="4041775"/>
          </a:xfrm>
          <a:ln/>
        </p:spPr>
      </p:sp>
      <p:sp>
        <p:nvSpPr>
          <p:cNvPr id="41987"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2547924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557" name="Group 1556"/>
          <p:cNvGrpSpPr/>
          <p:nvPr/>
        </p:nvGrpSpPr>
        <p:grpSpPr>
          <a:xfrm>
            <a:off x="0" y="420256"/>
            <a:ext cx="12188952" cy="3795497"/>
            <a:chOff x="0" y="420256"/>
            <a:chExt cx="12188952" cy="3795497"/>
          </a:xfrm>
        </p:grpSpPr>
        <p:cxnSp>
          <p:nvCxnSpPr>
            <p:cNvPr id="1558" name="Straight Connector 1557"/>
            <p:cNvCxnSpPr/>
            <p:nvPr/>
          </p:nvCxnSpPr>
          <p:spPr>
            <a:xfrm>
              <a:off x="0" y="4215753"/>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9" name="Straight Connector 1558"/>
            <p:cNvCxnSpPr/>
            <p:nvPr/>
          </p:nvCxnSpPr>
          <p:spPr>
            <a:xfrm>
              <a:off x="0" y="379403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0" name="Straight Connector 1559"/>
            <p:cNvCxnSpPr/>
            <p:nvPr/>
          </p:nvCxnSpPr>
          <p:spPr>
            <a:xfrm>
              <a:off x="0" y="337231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1" name="Straight Connector 1560"/>
            <p:cNvCxnSpPr/>
            <p:nvPr/>
          </p:nvCxnSpPr>
          <p:spPr>
            <a:xfrm>
              <a:off x="0" y="295058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2" name="Straight Connector 1561"/>
            <p:cNvCxnSpPr/>
            <p:nvPr/>
          </p:nvCxnSpPr>
          <p:spPr>
            <a:xfrm>
              <a:off x="0" y="252886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3" name="Straight Connector 1562"/>
            <p:cNvCxnSpPr/>
            <p:nvPr/>
          </p:nvCxnSpPr>
          <p:spPr>
            <a:xfrm>
              <a:off x="0" y="2107144"/>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4" name="Straight Connector 1563"/>
            <p:cNvCxnSpPr/>
            <p:nvPr/>
          </p:nvCxnSpPr>
          <p:spPr>
            <a:xfrm>
              <a:off x="0" y="168542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5" name="Straight Connector 1564"/>
            <p:cNvCxnSpPr/>
            <p:nvPr/>
          </p:nvCxnSpPr>
          <p:spPr>
            <a:xfrm>
              <a:off x="0" y="126370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6" name="Straight Connector 1565"/>
            <p:cNvCxnSpPr/>
            <p:nvPr/>
          </p:nvCxnSpPr>
          <p:spPr>
            <a:xfrm>
              <a:off x="0" y="84197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7" name="Straight Connector 1566"/>
            <p:cNvCxnSpPr/>
            <p:nvPr/>
          </p:nvCxnSpPr>
          <p:spPr>
            <a:xfrm>
              <a:off x="0" y="42025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568"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69"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0"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1"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2"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3"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4"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5"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6"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7"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8"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9"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0"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1"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2"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3"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4"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5"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6"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7"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8"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9"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0"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1"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2"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3"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4"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5"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6"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7"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8"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9"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0"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1"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2"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3"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4"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5"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6"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7"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8"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9" name="Oval 1608"/>
          <p:cNvSpPr/>
          <p:nvPr/>
        </p:nvSpPr>
        <p:spPr>
          <a:xfrm>
            <a:off x="71204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0"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1" name="Oval 1610"/>
          <p:cNvSpPr/>
          <p:nvPr/>
        </p:nvSpPr>
        <p:spPr>
          <a:xfrm>
            <a:off x="3774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2"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3"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4"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5"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6"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7"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8" name="Oval 1617"/>
          <p:cNvSpPr/>
          <p:nvPr/>
        </p:nvSpPr>
        <p:spPr>
          <a:xfrm>
            <a:off x="12203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9" name="Oval 1618"/>
          <p:cNvSpPr/>
          <p:nvPr/>
        </p:nvSpPr>
        <p:spPr>
          <a:xfrm>
            <a:off x="20632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0" name="Oval 1619"/>
          <p:cNvSpPr/>
          <p:nvPr/>
        </p:nvSpPr>
        <p:spPr>
          <a:xfrm>
            <a:off x="29060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1" name="Oval 1620"/>
          <p:cNvSpPr/>
          <p:nvPr/>
        </p:nvSpPr>
        <p:spPr>
          <a:xfrm>
            <a:off x="37489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2" name="Oval 1621"/>
          <p:cNvSpPr/>
          <p:nvPr/>
        </p:nvSpPr>
        <p:spPr>
          <a:xfrm>
            <a:off x="45918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3" name="Oval 1622"/>
          <p:cNvSpPr/>
          <p:nvPr/>
        </p:nvSpPr>
        <p:spPr>
          <a:xfrm>
            <a:off x="54347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4" name="Oval 1623"/>
          <p:cNvSpPr/>
          <p:nvPr/>
        </p:nvSpPr>
        <p:spPr>
          <a:xfrm>
            <a:off x="62776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6" name="Oval 1625"/>
          <p:cNvSpPr/>
          <p:nvPr/>
        </p:nvSpPr>
        <p:spPr>
          <a:xfrm>
            <a:off x="88062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7"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8" name="Oval 1627"/>
          <p:cNvSpPr/>
          <p:nvPr/>
        </p:nvSpPr>
        <p:spPr>
          <a:xfrm>
            <a:off x="79633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9"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0" name="Oval 1629"/>
          <p:cNvSpPr/>
          <p:nvPr/>
        </p:nvSpPr>
        <p:spPr>
          <a:xfrm>
            <a:off x="104920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1"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2" name="Oval 1631"/>
          <p:cNvSpPr/>
          <p:nvPr/>
        </p:nvSpPr>
        <p:spPr>
          <a:xfrm>
            <a:off x="96491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3"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4"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5" name="Oval 1634"/>
          <p:cNvSpPr/>
          <p:nvPr/>
        </p:nvSpPr>
        <p:spPr>
          <a:xfrm>
            <a:off x="113348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6"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7" name="Oval 1636"/>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8"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9" name="Oval 1638"/>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0" name="Oval 1639"/>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1" name="Oval 1640"/>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2" name="Oval 1641"/>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3" name="Oval 1642"/>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4" name="Oval 1643"/>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5" name="Oval 1644"/>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6" name="Oval 1645"/>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7" name="Oval 1646"/>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8" name="Oval 1647"/>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9" name="Oval 1648"/>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0" name="Oval 1649"/>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1" name="Oval 1650"/>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2"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3"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4"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5"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6"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7"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8"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9"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0"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1"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2"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3"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4"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5"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6"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7" name="Oval 1666"/>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8" name="Oval 1667"/>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9" name="Oval 1668"/>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0" name="Oval 1669"/>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1" name="Oval 1670"/>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2" name="Oval 1671"/>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3" name="Oval 1672"/>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4" name="Oval 1673"/>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5" name="Oval 1674"/>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6" name="Oval 1675"/>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7" name="Oval 1676"/>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8" name="Oval 1677"/>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9" name="Oval 1678"/>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0"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1" name="Oval 1680"/>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2"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3"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4"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5"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6"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7"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8"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9"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0"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1"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2"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3"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4"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5"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6"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7"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8"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9"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0"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1" name="Oval 1700"/>
          <p:cNvSpPr/>
          <p:nvPr/>
        </p:nvSpPr>
        <p:spPr>
          <a:xfrm>
            <a:off x="71204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2"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3" name="Oval 1702"/>
          <p:cNvSpPr/>
          <p:nvPr/>
        </p:nvSpPr>
        <p:spPr>
          <a:xfrm>
            <a:off x="3774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4"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5"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6"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7"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8"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9"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0" name="Oval 1709"/>
          <p:cNvSpPr/>
          <p:nvPr/>
        </p:nvSpPr>
        <p:spPr>
          <a:xfrm>
            <a:off x="12203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1" name="Oval 1710"/>
          <p:cNvSpPr/>
          <p:nvPr/>
        </p:nvSpPr>
        <p:spPr>
          <a:xfrm>
            <a:off x="20632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2" name="Oval 1711"/>
          <p:cNvSpPr/>
          <p:nvPr/>
        </p:nvSpPr>
        <p:spPr>
          <a:xfrm>
            <a:off x="29060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3" name="Oval 1712"/>
          <p:cNvSpPr/>
          <p:nvPr/>
        </p:nvSpPr>
        <p:spPr>
          <a:xfrm>
            <a:off x="37489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4" name="Oval 1713"/>
          <p:cNvSpPr/>
          <p:nvPr/>
        </p:nvSpPr>
        <p:spPr>
          <a:xfrm>
            <a:off x="45918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5" name="Oval 1714"/>
          <p:cNvSpPr/>
          <p:nvPr/>
        </p:nvSpPr>
        <p:spPr>
          <a:xfrm>
            <a:off x="54347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6" name="Oval 1715"/>
          <p:cNvSpPr/>
          <p:nvPr/>
        </p:nvSpPr>
        <p:spPr>
          <a:xfrm>
            <a:off x="62776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7"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8" name="Oval 1717"/>
          <p:cNvSpPr/>
          <p:nvPr/>
        </p:nvSpPr>
        <p:spPr>
          <a:xfrm>
            <a:off x="88062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9"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0" name="Oval 1719"/>
          <p:cNvSpPr/>
          <p:nvPr/>
        </p:nvSpPr>
        <p:spPr>
          <a:xfrm>
            <a:off x="79633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1"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2" name="Oval 1721"/>
          <p:cNvSpPr/>
          <p:nvPr/>
        </p:nvSpPr>
        <p:spPr>
          <a:xfrm>
            <a:off x="104920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3"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4" name="Oval 1723"/>
          <p:cNvSpPr/>
          <p:nvPr/>
        </p:nvSpPr>
        <p:spPr>
          <a:xfrm>
            <a:off x="96491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5"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6"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7" name="Oval 1726"/>
          <p:cNvSpPr/>
          <p:nvPr/>
        </p:nvSpPr>
        <p:spPr>
          <a:xfrm>
            <a:off x="113348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8"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9" name="Oval 1728"/>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0" name="Oval 1729"/>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1" name="Oval 1730"/>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2" name="Oval 1731"/>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3" name="Oval 1732"/>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4" name="Oval 1733"/>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5" name="Oval 1734"/>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6" name="Oval 1735"/>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7" name="Oval 1736"/>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8" name="Oval 1737"/>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9" name="Oval 1738"/>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0" name="Oval 1739"/>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1" name="Oval 1740"/>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2" name="Oval 1741"/>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3"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4"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5"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6"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7"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8"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9"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0"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1"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2"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3"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4"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5"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6"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7"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8" name="Oval 1757"/>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9" name="Oval 1758"/>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0" name="Oval 1759"/>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1" name="Oval 1760"/>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2" name="Oval 1761"/>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3" name="Oval 1762"/>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4" name="Oval 1763"/>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5" name="Oval 1764"/>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6" name="Oval 1765"/>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7" name="Oval 1766"/>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8" name="Oval 1767"/>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9" name="Oval 1768"/>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0" name="Oval 1769"/>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1" name="Oval 1770"/>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2"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3" name="Oval 1772"/>
          <p:cNvSpPr/>
          <p:nvPr/>
        </p:nvSpPr>
        <p:spPr>
          <a:xfrm>
            <a:off x="71204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5" name="Oval 1774"/>
          <p:cNvSpPr/>
          <p:nvPr/>
        </p:nvSpPr>
        <p:spPr>
          <a:xfrm>
            <a:off x="3774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6"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7"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8"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9"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0"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1"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2" name="Oval 1781"/>
          <p:cNvSpPr/>
          <p:nvPr/>
        </p:nvSpPr>
        <p:spPr>
          <a:xfrm>
            <a:off x="12203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3" name="Oval 1782"/>
          <p:cNvSpPr/>
          <p:nvPr/>
        </p:nvSpPr>
        <p:spPr>
          <a:xfrm>
            <a:off x="20632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4" name="Oval 1783"/>
          <p:cNvSpPr/>
          <p:nvPr/>
        </p:nvSpPr>
        <p:spPr>
          <a:xfrm>
            <a:off x="29060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5" name="Oval 1784"/>
          <p:cNvSpPr/>
          <p:nvPr/>
        </p:nvSpPr>
        <p:spPr>
          <a:xfrm>
            <a:off x="37489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6" name="Oval 1785"/>
          <p:cNvSpPr/>
          <p:nvPr/>
        </p:nvSpPr>
        <p:spPr>
          <a:xfrm>
            <a:off x="45918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7" name="Oval 1786"/>
          <p:cNvSpPr/>
          <p:nvPr/>
        </p:nvSpPr>
        <p:spPr>
          <a:xfrm>
            <a:off x="54347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8" name="Oval 1787"/>
          <p:cNvSpPr/>
          <p:nvPr/>
        </p:nvSpPr>
        <p:spPr>
          <a:xfrm>
            <a:off x="62776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9"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0" name="Oval 1789"/>
          <p:cNvSpPr/>
          <p:nvPr/>
        </p:nvSpPr>
        <p:spPr>
          <a:xfrm>
            <a:off x="88062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1"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2" name="Oval 1791"/>
          <p:cNvSpPr/>
          <p:nvPr/>
        </p:nvSpPr>
        <p:spPr>
          <a:xfrm>
            <a:off x="79633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4" name="Oval 1793"/>
          <p:cNvSpPr/>
          <p:nvPr/>
        </p:nvSpPr>
        <p:spPr>
          <a:xfrm>
            <a:off x="104920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5"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6" name="Oval 1795"/>
          <p:cNvSpPr/>
          <p:nvPr/>
        </p:nvSpPr>
        <p:spPr>
          <a:xfrm>
            <a:off x="96491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7"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8"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9" name="Oval 1798"/>
          <p:cNvSpPr/>
          <p:nvPr/>
        </p:nvSpPr>
        <p:spPr>
          <a:xfrm>
            <a:off x="113348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00"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1" name="Oval 1800"/>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2" name="Oval 1801"/>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3" name="Oval 1802"/>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4" name="Oval 1803"/>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5" name="Oval 1804"/>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6" name="Oval 1805"/>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7" name="Oval 1806"/>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8" name="Oval 1807"/>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9" name="Oval 1808"/>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0" name="Oval 1809"/>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1" name="Oval 1810"/>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2" name="Oval 1811"/>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3" name="Oval 1812"/>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4" name="Oval 1813"/>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5"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6"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7"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8"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9"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0"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1"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2"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3"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4"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5"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6"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7"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8"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9"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0" name="Oval 1829"/>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1" name="Oval 1830"/>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2" name="Oval 1831"/>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3" name="Oval 1832"/>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4" name="Oval 1833"/>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5" name="Oval 1834"/>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6" name="Oval 1835"/>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7" name="Oval 1836"/>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8" name="Oval 1837"/>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9" name="Oval 1838"/>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0" name="Oval 1839"/>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1" name="Oval 1840"/>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2" name="Oval 1841"/>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3" name="Oval 1842"/>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4"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5" name="Oval 1844"/>
          <p:cNvSpPr/>
          <p:nvPr/>
        </p:nvSpPr>
        <p:spPr>
          <a:xfrm>
            <a:off x="71204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6"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7" name="Oval 1846"/>
          <p:cNvSpPr/>
          <p:nvPr/>
        </p:nvSpPr>
        <p:spPr>
          <a:xfrm>
            <a:off x="3774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8"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9"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0"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1"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2"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3"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4" name="Oval 1853"/>
          <p:cNvSpPr/>
          <p:nvPr/>
        </p:nvSpPr>
        <p:spPr>
          <a:xfrm>
            <a:off x="12203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5" name="Oval 1854"/>
          <p:cNvSpPr/>
          <p:nvPr/>
        </p:nvSpPr>
        <p:spPr>
          <a:xfrm>
            <a:off x="20632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6" name="Oval 1855"/>
          <p:cNvSpPr/>
          <p:nvPr/>
        </p:nvSpPr>
        <p:spPr>
          <a:xfrm>
            <a:off x="29060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7" name="Oval 1856"/>
          <p:cNvSpPr/>
          <p:nvPr/>
        </p:nvSpPr>
        <p:spPr>
          <a:xfrm>
            <a:off x="37489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8" name="Oval 1857"/>
          <p:cNvSpPr/>
          <p:nvPr/>
        </p:nvSpPr>
        <p:spPr>
          <a:xfrm>
            <a:off x="45918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9" name="Oval 1858"/>
          <p:cNvSpPr/>
          <p:nvPr/>
        </p:nvSpPr>
        <p:spPr>
          <a:xfrm>
            <a:off x="54347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0" name="Oval 1859"/>
          <p:cNvSpPr/>
          <p:nvPr/>
        </p:nvSpPr>
        <p:spPr>
          <a:xfrm>
            <a:off x="62776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1"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2" name="Oval 1861"/>
          <p:cNvSpPr/>
          <p:nvPr/>
        </p:nvSpPr>
        <p:spPr>
          <a:xfrm>
            <a:off x="88062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3"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4" name="Oval 1863"/>
          <p:cNvSpPr/>
          <p:nvPr/>
        </p:nvSpPr>
        <p:spPr>
          <a:xfrm>
            <a:off x="79633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5"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6" name="Oval 1865"/>
          <p:cNvSpPr/>
          <p:nvPr/>
        </p:nvSpPr>
        <p:spPr>
          <a:xfrm>
            <a:off x="104920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7"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8" name="Oval 1867"/>
          <p:cNvSpPr/>
          <p:nvPr/>
        </p:nvSpPr>
        <p:spPr>
          <a:xfrm>
            <a:off x="96491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9"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0"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1" name="Oval 1870"/>
          <p:cNvSpPr/>
          <p:nvPr/>
        </p:nvSpPr>
        <p:spPr>
          <a:xfrm>
            <a:off x="113348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72"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3" name="Oval 1872"/>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4" name="Oval 1873"/>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5" name="Oval 1874"/>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6" name="Oval 1875"/>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7" name="Oval 1876"/>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8" name="Oval 1877"/>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9" name="Oval 1878"/>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0" name="Oval 1879"/>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1" name="Oval 1880"/>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2" name="Oval 1881"/>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3" name="Oval 1882"/>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4" name="Oval 1883"/>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5" name="Oval 1884"/>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6" name="Oval 1885"/>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7"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8"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9"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0"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1"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2"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3"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4"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5"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6"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7"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8"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9"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0"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1"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2" name="Oval 1901"/>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3" name="Oval 1902"/>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4" name="Oval 1903"/>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5" name="Oval 1904"/>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6" name="Oval 1905"/>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7" name="Oval 1906"/>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8" name="Oval 1907"/>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9" name="Oval 1908"/>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0" name="Oval 1909"/>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1" name="Oval 1910"/>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2" name="Oval 1911"/>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3" name="Oval 1912"/>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4" name="Oval 1913"/>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5" name="Oval 1914"/>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6"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7" name="Oval 1916"/>
          <p:cNvSpPr/>
          <p:nvPr/>
        </p:nvSpPr>
        <p:spPr>
          <a:xfrm>
            <a:off x="71204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18"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9" name="Oval 1918"/>
          <p:cNvSpPr/>
          <p:nvPr/>
        </p:nvSpPr>
        <p:spPr>
          <a:xfrm>
            <a:off x="3774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0"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1"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2"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3"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4"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5"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6" name="Oval 1925"/>
          <p:cNvSpPr/>
          <p:nvPr/>
        </p:nvSpPr>
        <p:spPr>
          <a:xfrm>
            <a:off x="12203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7" name="Oval 1926"/>
          <p:cNvSpPr/>
          <p:nvPr/>
        </p:nvSpPr>
        <p:spPr>
          <a:xfrm>
            <a:off x="20632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8" name="Oval 1927"/>
          <p:cNvSpPr/>
          <p:nvPr/>
        </p:nvSpPr>
        <p:spPr>
          <a:xfrm>
            <a:off x="29060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9" name="Oval 1928"/>
          <p:cNvSpPr/>
          <p:nvPr/>
        </p:nvSpPr>
        <p:spPr>
          <a:xfrm>
            <a:off x="37489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0" name="Oval 1929"/>
          <p:cNvSpPr/>
          <p:nvPr/>
        </p:nvSpPr>
        <p:spPr>
          <a:xfrm>
            <a:off x="45918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1" name="Oval 1930"/>
          <p:cNvSpPr/>
          <p:nvPr/>
        </p:nvSpPr>
        <p:spPr>
          <a:xfrm>
            <a:off x="54347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2" name="Oval 1931"/>
          <p:cNvSpPr/>
          <p:nvPr/>
        </p:nvSpPr>
        <p:spPr>
          <a:xfrm>
            <a:off x="62776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3"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4" name="Oval 1933"/>
          <p:cNvSpPr/>
          <p:nvPr/>
        </p:nvSpPr>
        <p:spPr>
          <a:xfrm>
            <a:off x="88062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5"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6" name="Oval 1935"/>
          <p:cNvSpPr/>
          <p:nvPr/>
        </p:nvSpPr>
        <p:spPr>
          <a:xfrm>
            <a:off x="79633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7"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8" name="Oval 1937"/>
          <p:cNvSpPr/>
          <p:nvPr/>
        </p:nvSpPr>
        <p:spPr>
          <a:xfrm>
            <a:off x="104920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9"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0" name="Oval 1939"/>
          <p:cNvSpPr/>
          <p:nvPr/>
        </p:nvSpPr>
        <p:spPr>
          <a:xfrm>
            <a:off x="96491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3" name="Oval 1942"/>
          <p:cNvSpPr/>
          <p:nvPr/>
        </p:nvSpPr>
        <p:spPr>
          <a:xfrm>
            <a:off x="113348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4"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5" name="Oval 1944"/>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6" name="Oval 1945"/>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7" name="Oval 1946"/>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8" name="Oval 1947"/>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9" name="Oval 1948"/>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0" name="Oval 1949"/>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1" name="Oval 1950"/>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2" name="Oval 1951"/>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3" name="Oval 1952"/>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4" name="Oval 1953"/>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5" name="Oval 1954"/>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6" name="Oval 1955"/>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7" name="Oval 1956"/>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8" name="Oval 1957"/>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9"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0"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1"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2"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3"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4"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5"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6"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7"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8"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9"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0"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1"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2"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3"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4" name="Oval 1973"/>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5" name="Oval 1974"/>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6" name="Oval 1975"/>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7" name="Oval 1976"/>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8" name="Oval 1977"/>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9" name="Oval 1978"/>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0" name="Oval 1979"/>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1" name="Oval 1980"/>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2" name="Oval 1981"/>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3" name="Oval 1982"/>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4" name="Oval 1983"/>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5" name="Oval 1984"/>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6" name="Oval 1985"/>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7" name="Oval 1986"/>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8"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9"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0"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1"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2"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3"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4"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5"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6"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7"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8"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9"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0"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1"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2"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3"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smtClean="0"/>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61BDD67E-1256-4B1B-BC9B-E692FDBCC05D}" type="datetimeFigureOut">
              <a:rPr lang="cs-CZ" smtClean="0"/>
              <a:t>24.10.2019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16081BF-45C7-438D-8F26-CDF0E888CE2A}" type="slidenum">
              <a:rPr lang="cs-CZ" smtClean="0"/>
              <a:t>‹#›</a:t>
            </a:fld>
            <a:endParaRPr lang="cs-CZ"/>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8373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1BDD67E-1256-4B1B-BC9B-E692FDBCC05D}" type="datetimeFigureOut">
              <a:rPr lang="cs-CZ" smtClean="0"/>
              <a:t>24.10.2019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16081BF-45C7-438D-8F26-CDF0E888CE2A}" type="slidenum">
              <a:rPr lang="cs-CZ" smtClean="0"/>
              <a:t>‹#›</a:t>
            </a:fld>
            <a:endParaRPr lang="cs-CZ"/>
          </a:p>
        </p:txBody>
      </p:sp>
    </p:spTree>
    <p:extLst>
      <p:ext uri="{BB962C8B-B14F-4D97-AF65-F5344CB8AC3E}">
        <p14:creationId xmlns:p14="http://schemas.microsoft.com/office/powerpoint/2010/main" val="3137666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smtClean="0"/>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1BDD67E-1256-4B1B-BC9B-E692FDBCC05D}" type="datetimeFigureOut">
              <a:rPr lang="cs-CZ" smtClean="0"/>
              <a:t>24.10.2019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16081BF-45C7-438D-8F26-CDF0E888CE2A}" type="slidenum">
              <a:rPr lang="cs-CZ" smtClean="0"/>
              <a:t>‹#›</a:t>
            </a:fld>
            <a:endParaRPr lang="cs-CZ"/>
          </a:p>
        </p:txBody>
      </p:sp>
      <p:cxnSp>
        <p:nvCxnSpPr>
          <p:cNvPr id="7" name="Straight Connector 6"/>
          <p:cNvCxnSpPr/>
          <p:nvPr/>
        </p:nvCxnSpPr>
        <p:spPr>
          <a:xfrm rot="5400000" flipV="1">
            <a:off x="10058400" y="59263"/>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1089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1BDD67E-1256-4B1B-BC9B-E692FDBCC05D}" type="datetimeFigureOut">
              <a:rPr lang="cs-CZ" smtClean="0"/>
              <a:t>24.10.2019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16081BF-45C7-438D-8F26-CDF0E888CE2A}" type="slidenum">
              <a:rPr lang="cs-CZ" smtClean="0"/>
              <a:t>‹#›</a:t>
            </a:fld>
            <a:endParaRPr lang="cs-CZ"/>
          </a:p>
        </p:txBody>
      </p:sp>
    </p:spTree>
    <p:extLst>
      <p:ext uri="{BB962C8B-B14F-4D97-AF65-F5344CB8AC3E}">
        <p14:creationId xmlns:p14="http://schemas.microsoft.com/office/powerpoint/2010/main" val="3457102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grpSp>
        <p:nvGrpSpPr>
          <p:cNvPr id="526" name="Group 525"/>
          <p:cNvGrpSpPr/>
          <p:nvPr/>
        </p:nvGrpSpPr>
        <p:grpSpPr>
          <a:xfrm>
            <a:off x="0" y="420256"/>
            <a:ext cx="12188952" cy="3795497"/>
            <a:chOff x="0" y="420256"/>
            <a:chExt cx="12188952" cy="3795497"/>
          </a:xfrm>
        </p:grpSpPr>
        <p:cxnSp>
          <p:nvCxnSpPr>
            <p:cNvPr id="527" name="Straight Connector 526"/>
            <p:cNvCxnSpPr/>
            <p:nvPr/>
          </p:nvCxnSpPr>
          <p:spPr>
            <a:xfrm>
              <a:off x="0" y="4215753"/>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a:off x="0" y="379403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a:off x="0" y="337231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0" name="Straight Connector 529"/>
            <p:cNvCxnSpPr/>
            <p:nvPr/>
          </p:nvCxnSpPr>
          <p:spPr>
            <a:xfrm>
              <a:off x="0" y="295058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1" name="Straight Connector 530"/>
            <p:cNvCxnSpPr/>
            <p:nvPr/>
          </p:nvCxnSpPr>
          <p:spPr>
            <a:xfrm>
              <a:off x="0" y="252886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2" name="Straight Connector 531"/>
            <p:cNvCxnSpPr/>
            <p:nvPr/>
          </p:nvCxnSpPr>
          <p:spPr>
            <a:xfrm>
              <a:off x="0" y="2107144"/>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3" name="Straight Connector 532"/>
            <p:cNvCxnSpPr/>
            <p:nvPr/>
          </p:nvCxnSpPr>
          <p:spPr>
            <a:xfrm>
              <a:off x="0" y="168542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4" name="Straight Connector 533"/>
            <p:cNvCxnSpPr/>
            <p:nvPr/>
          </p:nvCxnSpPr>
          <p:spPr>
            <a:xfrm>
              <a:off x="0" y="126370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5" name="Straight Connector 534"/>
            <p:cNvCxnSpPr/>
            <p:nvPr/>
          </p:nvCxnSpPr>
          <p:spPr>
            <a:xfrm>
              <a:off x="0" y="84197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6" name="Straight Connector 535"/>
            <p:cNvCxnSpPr/>
            <p:nvPr/>
          </p:nvCxnSpPr>
          <p:spPr>
            <a:xfrm>
              <a:off x="0" y="42025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37"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8"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9"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0"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1"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2"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3"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4"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5"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6"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7"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8"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9"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0"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1"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2"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3"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4"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5"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6"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7"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8"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9"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0"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1"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2"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3"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4"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5"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6"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7"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8"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9"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0"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1"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2"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3"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4"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5"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6"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7"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8"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9"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0"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1"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2"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3"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4"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6"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7"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8"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9"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0"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1"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2" name="Oval 591"/>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3"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4" name="Oval 593"/>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5" name="Oval 594"/>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6" name="Oval 595"/>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7" name="Oval 596"/>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8" name="Oval 597"/>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9" name="Oval 598"/>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0" name="Oval 599"/>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1" name="Oval 600"/>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2" name="Oval 601"/>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3" name="Oval 602"/>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4" name="Oval 603"/>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5" name="Oval 604"/>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6" name="Oval 605"/>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7"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8"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9"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0"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1"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2"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3"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4"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5"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6"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7"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8"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9"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0"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1"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2" name="Oval 621"/>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3" name="Oval 622"/>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4" name="Oval 623"/>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5" name="Oval 624"/>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6" name="Oval 625"/>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7" name="Oval 626"/>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8" name="Oval 627"/>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9" name="Oval 628"/>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0" name="Oval 629"/>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1" name="Oval 630"/>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2" name="Oval 631"/>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3" name="Oval 632"/>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4" name="Oval 633"/>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5"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6" name="Oval 635"/>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7"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8"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9"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0"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1"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2"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3"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4"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5"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6"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7"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8"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9"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0"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1"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2"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3"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4"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5"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6"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7"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8"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9"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0"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1"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2"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3"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4"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5"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6"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7"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8"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9"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0" name="Oval 669"/>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1" name="Oval 670"/>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2" name="Oval 671"/>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3" name="Oval 672"/>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4" name="Oval 673"/>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5" name="Oval 674"/>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6" name="Oval 675"/>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7" name="Oval 676"/>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8" name="Oval 677"/>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9" name="Oval 678"/>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0" name="Oval 679"/>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1" name="Oval 680"/>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2" name="Oval 681"/>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3" name="Oval 682"/>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4"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5"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6"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7"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8"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9"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0"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1"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2"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3"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4"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5"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6"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7"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8"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9" name="Oval 698"/>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0" name="Oval 699"/>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1" name="Oval 700"/>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2" name="Oval 701"/>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3" name="Oval 702"/>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4" name="Oval 703"/>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5" name="Oval 704"/>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6" name="Oval 705"/>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7" name="Oval 706"/>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8" name="Oval 707"/>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9" name="Oval 708"/>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0" name="Oval 709"/>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1" name="Oval 710"/>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2" name="Oval 711"/>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3"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5"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6"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7"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8"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9"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0"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1"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2"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4"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5"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6"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7"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8" name="Oval 727"/>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9" name="Oval 728"/>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0" name="Oval 729"/>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1" name="Oval 730"/>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2" name="Oval 731"/>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3" name="Oval 732"/>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4" name="Oval 733"/>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5" name="Oval 734"/>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6" name="Oval 735"/>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7" name="Oval 736"/>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8" name="Oval 737"/>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9" name="Oval 738"/>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0" name="Oval 739"/>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1" name="Oval 740"/>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2"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3"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4"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5"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6"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7"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8"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9"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0"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1"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2"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3"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4"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5"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6"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7" name="Oval 756"/>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8" name="Oval 757"/>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9" name="Oval 758"/>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0" name="Oval 759"/>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1" name="Oval 760"/>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2" name="Oval 761"/>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3" name="Oval 762"/>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4" name="Oval 763"/>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5" name="Oval 764"/>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6" name="Oval 765"/>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7" name="Oval 766"/>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8" name="Oval 767"/>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9" name="Oval 768"/>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0" name="Oval 769"/>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1"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2"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4"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5"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6"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7"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8"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9"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0"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1"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2"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3"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4"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5"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6" name="Oval 785"/>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7" name="Oval 786"/>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8" name="Oval 787"/>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9" name="Oval 788"/>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0" name="Oval 789"/>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1" name="Oval 790"/>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2" name="Oval 791"/>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3" name="Oval 792"/>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4" name="Oval 793"/>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5" name="Oval 794"/>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6" name="Oval 795"/>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7" name="Oval 796"/>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8" name="Oval 797"/>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9" name="Oval 798"/>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0"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1"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2"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3"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4"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5"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6"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7"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8"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9"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0"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1"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2"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3"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4"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5" name="Oval 814"/>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6" name="Oval 815"/>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7" name="Oval 816"/>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8" name="Oval 817"/>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 name="Oval 818"/>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0" name="Oval 819"/>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1" name="Oval 820"/>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2" name="Oval 821"/>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3" name="Oval 822"/>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4" name="Oval 823"/>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5" name="Oval 824"/>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6" name="Oval 825"/>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7" name="Oval 826"/>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8" name="Oval 827"/>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9"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0"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1"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2"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3"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4"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5"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6"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7"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8"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9"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0"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3"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4" name="Oval 843"/>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5" name="Oval 844"/>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6" name="Oval 845"/>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7" name="Oval 846"/>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8" name="Oval 847"/>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9" name="Oval 848"/>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 name="Oval 849"/>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1" name="Oval 850"/>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2" name="Oval 851"/>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3" name="Oval 852"/>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4" name="Oval 853"/>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5" name="Oval 854"/>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6" name="Oval 855"/>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7" name="Oval 856"/>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8"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9"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0"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1"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2"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3"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4"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5"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6"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7"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8"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9"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0"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1"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2"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3" name="Oval 872"/>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4" name="Oval 873"/>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5" name="Oval 874"/>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6" name="Oval 875"/>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7" name="Oval 876"/>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8" name="Oval 877"/>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9" name="Oval 878"/>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0" name="Oval 879"/>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1" name="Oval 880"/>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2" name="Oval 881"/>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3" name="Oval 882"/>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4" name="Oval 883"/>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5" name="Oval 884"/>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6" name="Oval 885"/>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7"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8"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9"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0"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1"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2"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3"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4"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5"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6"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7"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8"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9"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0"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1"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2"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3" name="Oval 902"/>
          <p:cNvSpPr/>
          <p:nvPr/>
        </p:nvSpPr>
        <p:spPr>
          <a:xfrm>
            <a:off x="71204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4" name="Oval 903"/>
          <p:cNvSpPr/>
          <p:nvPr/>
        </p:nvSpPr>
        <p:spPr>
          <a:xfrm>
            <a:off x="3774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5" name="Oval 904"/>
          <p:cNvSpPr/>
          <p:nvPr/>
        </p:nvSpPr>
        <p:spPr>
          <a:xfrm>
            <a:off x="12203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6" name="Oval 905"/>
          <p:cNvSpPr/>
          <p:nvPr/>
        </p:nvSpPr>
        <p:spPr>
          <a:xfrm>
            <a:off x="20632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7" name="Oval 906"/>
          <p:cNvSpPr/>
          <p:nvPr/>
        </p:nvSpPr>
        <p:spPr>
          <a:xfrm>
            <a:off x="29060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8" name="Oval 907"/>
          <p:cNvSpPr/>
          <p:nvPr/>
        </p:nvSpPr>
        <p:spPr>
          <a:xfrm>
            <a:off x="37489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9" name="Oval 908"/>
          <p:cNvSpPr/>
          <p:nvPr/>
        </p:nvSpPr>
        <p:spPr>
          <a:xfrm>
            <a:off x="45918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0" name="Oval 909"/>
          <p:cNvSpPr/>
          <p:nvPr/>
        </p:nvSpPr>
        <p:spPr>
          <a:xfrm>
            <a:off x="54347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1" name="Oval 910"/>
          <p:cNvSpPr/>
          <p:nvPr/>
        </p:nvSpPr>
        <p:spPr>
          <a:xfrm>
            <a:off x="62776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2" name="Oval 911"/>
          <p:cNvSpPr/>
          <p:nvPr/>
        </p:nvSpPr>
        <p:spPr>
          <a:xfrm>
            <a:off x="88062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3" name="Oval 912"/>
          <p:cNvSpPr/>
          <p:nvPr/>
        </p:nvSpPr>
        <p:spPr>
          <a:xfrm>
            <a:off x="79633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4" name="Oval 913"/>
          <p:cNvSpPr/>
          <p:nvPr/>
        </p:nvSpPr>
        <p:spPr>
          <a:xfrm>
            <a:off x="104920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5" name="Oval 914"/>
          <p:cNvSpPr/>
          <p:nvPr/>
        </p:nvSpPr>
        <p:spPr>
          <a:xfrm>
            <a:off x="96491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6" name="Oval 915"/>
          <p:cNvSpPr/>
          <p:nvPr/>
        </p:nvSpPr>
        <p:spPr>
          <a:xfrm>
            <a:off x="113348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7" name="Oval 916"/>
          <p:cNvSpPr/>
          <p:nvPr/>
        </p:nvSpPr>
        <p:spPr>
          <a:xfrm>
            <a:off x="71204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8" name="Oval 917"/>
          <p:cNvSpPr/>
          <p:nvPr/>
        </p:nvSpPr>
        <p:spPr>
          <a:xfrm>
            <a:off x="3774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9" name="Oval 918"/>
          <p:cNvSpPr/>
          <p:nvPr/>
        </p:nvSpPr>
        <p:spPr>
          <a:xfrm>
            <a:off x="12203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0" name="Oval 919"/>
          <p:cNvSpPr/>
          <p:nvPr/>
        </p:nvSpPr>
        <p:spPr>
          <a:xfrm>
            <a:off x="20632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1" name="Oval 920"/>
          <p:cNvSpPr/>
          <p:nvPr/>
        </p:nvSpPr>
        <p:spPr>
          <a:xfrm>
            <a:off x="29060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2" name="Oval 921"/>
          <p:cNvSpPr/>
          <p:nvPr/>
        </p:nvSpPr>
        <p:spPr>
          <a:xfrm>
            <a:off x="37489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3" name="Oval 922"/>
          <p:cNvSpPr/>
          <p:nvPr/>
        </p:nvSpPr>
        <p:spPr>
          <a:xfrm>
            <a:off x="45918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4" name="Oval 923"/>
          <p:cNvSpPr/>
          <p:nvPr/>
        </p:nvSpPr>
        <p:spPr>
          <a:xfrm>
            <a:off x="54347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5" name="Oval 924"/>
          <p:cNvSpPr/>
          <p:nvPr/>
        </p:nvSpPr>
        <p:spPr>
          <a:xfrm>
            <a:off x="62776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6" name="Oval 925"/>
          <p:cNvSpPr/>
          <p:nvPr/>
        </p:nvSpPr>
        <p:spPr>
          <a:xfrm>
            <a:off x="88062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7" name="Oval 926"/>
          <p:cNvSpPr/>
          <p:nvPr/>
        </p:nvSpPr>
        <p:spPr>
          <a:xfrm>
            <a:off x="79633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8" name="Oval 927"/>
          <p:cNvSpPr/>
          <p:nvPr/>
        </p:nvSpPr>
        <p:spPr>
          <a:xfrm>
            <a:off x="104920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9" name="Oval 928"/>
          <p:cNvSpPr/>
          <p:nvPr/>
        </p:nvSpPr>
        <p:spPr>
          <a:xfrm>
            <a:off x="96491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0" name="Oval 929"/>
          <p:cNvSpPr/>
          <p:nvPr/>
        </p:nvSpPr>
        <p:spPr>
          <a:xfrm>
            <a:off x="113348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1" name="Oval 930"/>
          <p:cNvSpPr/>
          <p:nvPr/>
        </p:nvSpPr>
        <p:spPr>
          <a:xfrm>
            <a:off x="71204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2" name="Oval 931"/>
          <p:cNvSpPr/>
          <p:nvPr/>
        </p:nvSpPr>
        <p:spPr>
          <a:xfrm>
            <a:off x="3774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3" name="Oval 932"/>
          <p:cNvSpPr/>
          <p:nvPr/>
        </p:nvSpPr>
        <p:spPr>
          <a:xfrm>
            <a:off x="12203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4" name="Oval 933"/>
          <p:cNvSpPr/>
          <p:nvPr/>
        </p:nvSpPr>
        <p:spPr>
          <a:xfrm>
            <a:off x="20632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5" name="Oval 934"/>
          <p:cNvSpPr/>
          <p:nvPr/>
        </p:nvSpPr>
        <p:spPr>
          <a:xfrm>
            <a:off x="29060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6" name="Oval 935"/>
          <p:cNvSpPr/>
          <p:nvPr/>
        </p:nvSpPr>
        <p:spPr>
          <a:xfrm>
            <a:off x="37489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7" name="Oval 936"/>
          <p:cNvSpPr/>
          <p:nvPr/>
        </p:nvSpPr>
        <p:spPr>
          <a:xfrm>
            <a:off x="45918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8" name="Oval 937"/>
          <p:cNvSpPr/>
          <p:nvPr/>
        </p:nvSpPr>
        <p:spPr>
          <a:xfrm>
            <a:off x="54347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9" name="Oval 938"/>
          <p:cNvSpPr/>
          <p:nvPr/>
        </p:nvSpPr>
        <p:spPr>
          <a:xfrm>
            <a:off x="62776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0" name="Oval 939"/>
          <p:cNvSpPr/>
          <p:nvPr/>
        </p:nvSpPr>
        <p:spPr>
          <a:xfrm>
            <a:off x="88062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1" name="Oval 940"/>
          <p:cNvSpPr/>
          <p:nvPr/>
        </p:nvSpPr>
        <p:spPr>
          <a:xfrm>
            <a:off x="79633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2" name="Oval 941"/>
          <p:cNvSpPr/>
          <p:nvPr/>
        </p:nvSpPr>
        <p:spPr>
          <a:xfrm>
            <a:off x="104920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3" name="Oval 942"/>
          <p:cNvSpPr/>
          <p:nvPr/>
        </p:nvSpPr>
        <p:spPr>
          <a:xfrm>
            <a:off x="96491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4" name="Oval 943"/>
          <p:cNvSpPr/>
          <p:nvPr/>
        </p:nvSpPr>
        <p:spPr>
          <a:xfrm>
            <a:off x="113348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5" name="Oval 944"/>
          <p:cNvSpPr/>
          <p:nvPr/>
        </p:nvSpPr>
        <p:spPr>
          <a:xfrm>
            <a:off x="71204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6" name="Oval 945"/>
          <p:cNvSpPr/>
          <p:nvPr/>
        </p:nvSpPr>
        <p:spPr>
          <a:xfrm>
            <a:off x="3774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7" name="Oval 946"/>
          <p:cNvSpPr/>
          <p:nvPr/>
        </p:nvSpPr>
        <p:spPr>
          <a:xfrm>
            <a:off x="12203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8" name="Oval 947"/>
          <p:cNvSpPr/>
          <p:nvPr/>
        </p:nvSpPr>
        <p:spPr>
          <a:xfrm>
            <a:off x="20632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9" name="Oval 948"/>
          <p:cNvSpPr/>
          <p:nvPr/>
        </p:nvSpPr>
        <p:spPr>
          <a:xfrm>
            <a:off x="29060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0" name="Oval 949"/>
          <p:cNvSpPr/>
          <p:nvPr/>
        </p:nvSpPr>
        <p:spPr>
          <a:xfrm>
            <a:off x="37489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1" name="Oval 950"/>
          <p:cNvSpPr/>
          <p:nvPr/>
        </p:nvSpPr>
        <p:spPr>
          <a:xfrm>
            <a:off x="45918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2" name="Oval 951"/>
          <p:cNvSpPr/>
          <p:nvPr/>
        </p:nvSpPr>
        <p:spPr>
          <a:xfrm>
            <a:off x="54347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3" name="Oval 952"/>
          <p:cNvSpPr/>
          <p:nvPr/>
        </p:nvSpPr>
        <p:spPr>
          <a:xfrm>
            <a:off x="62776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4" name="Oval 953"/>
          <p:cNvSpPr/>
          <p:nvPr/>
        </p:nvSpPr>
        <p:spPr>
          <a:xfrm>
            <a:off x="88062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5" name="Oval 954"/>
          <p:cNvSpPr/>
          <p:nvPr/>
        </p:nvSpPr>
        <p:spPr>
          <a:xfrm>
            <a:off x="79633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6" name="Oval 955"/>
          <p:cNvSpPr/>
          <p:nvPr/>
        </p:nvSpPr>
        <p:spPr>
          <a:xfrm>
            <a:off x="104920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7" name="Oval 956"/>
          <p:cNvSpPr/>
          <p:nvPr/>
        </p:nvSpPr>
        <p:spPr>
          <a:xfrm>
            <a:off x="96491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8" name="Oval 957"/>
          <p:cNvSpPr/>
          <p:nvPr/>
        </p:nvSpPr>
        <p:spPr>
          <a:xfrm>
            <a:off x="113348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9" name="Oval 958"/>
          <p:cNvSpPr/>
          <p:nvPr/>
        </p:nvSpPr>
        <p:spPr>
          <a:xfrm>
            <a:off x="71204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0" name="Oval 959"/>
          <p:cNvSpPr/>
          <p:nvPr/>
        </p:nvSpPr>
        <p:spPr>
          <a:xfrm>
            <a:off x="3774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1" name="Oval 960"/>
          <p:cNvSpPr/>
          <p:nvPr/>
        </p:nvSpPr>
        <p:spPr>
          <a:xfrm>
            <a:off x="12203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2" name="Oval 961"/>
          <p:cNvSpPr/>
          <p:nvPr/>
        </p:nvSpPr>
        <p:spPr>
          <a:xfrm>
            <a:off x="20632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3" name="Oval 962"/>
          <p:cNvSpPr/>
          <p:nvPr/>
        </p:nvSpPr>
        <p:spPr>
          <a:xfrm>
            <a:off x="29060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4" name="Oval 963"/>
          <p:cNvSpPr/>
          <p:nvPr/>
        </p:nvSpPr>
        <p:spPr>
          <a:xfrm>
            <a:off x="37489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5" name="Oval 964"/>
          <p:cNvSpPr/>
          <p:nvPr/>
        </p:nvSpPr>
        <p:spPr>
          <a:xfrm>
            <a:off x="45918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6" name="Oval 965"/>
          <p:cNvSpPr/>
          <p:nvPr/>
        </p:nvSpPr>
        <p:spPr>
          <a:xfrm>
            <a:off x="54347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7" name="Oval 966"/>
          <p:cNvSpPr/>
          <p:nvPr/>
        </p:nvSpPr>
        <p:spPr>
          <a:xfrm>
            <a:off x="62776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8" name="Oval 967"/>
          <p:cNvSpPr/>
          <p:nvPr/>
        </p:nvSpPr>
        <p:spPr>
          <a:xfrm>
            <a:off x="88062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9" name="Oval 968"/>
          <p:cNvSpPr/>
          <p:nvPr/>
        </p:nvSpPr>
        <p:spPr>
          <a:xfrm>
            <a:off x="79633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0" name="Oval 969"/>
          <p:cNvSpPr/>
          <p:nvPr/>
        </p:nvSpPr>
        <p:spPr>
          <a:xfrm>
            <a:off x="104920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1" name="Oval 970"/>
          <p:cNvSpPr/>
          <p:nvPr/>
        </p:nvSpPr>
        <p:spPr>
          <a:xfrm>
            <a:off x="96491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2" name="Oval 971"/>
          <p:cNvSpPr/>
          <p:nvPr/>
        </p:nvSpPr>
        <p:spPr>
          <a:xfrm>
            <a:off x="113348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smtClean="0"/>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tIns="45720" rIns="91440" bIns="4572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61BDD67E-1256-4B1B-BC9B-E692FDBCC05D}" type="datetimeFigureOut">
              <a:rPr lang="cs-CZ" smtClean="0"/>
              <a:t>24.10.2019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16081BF-45C7-438D-8F26-CDF0E888CE2A}" type="slidenum">
              <a:rPr lang="cs-CZ" smtClean="0"/>
              <a:t>‹#›</a:t>
            </a:fld>
            <a:endParaRPr lang="cs-CZ"/>
          </a:p>
        </p:txBody>
      </p:sp>
      <p:cxnSp>
        <p:nvCxnSpPr>
          <p:cNvPr id="8" name="Straight Connector 7"/>
          <p:cNvCxnSpPr/>
          <p:nvPr/>
        </p:nvCxnSpPr>
        <p:spPr>
          <a:xfrm flipV="1">
            <a:off x="8386842" y="5264106"/>
            <a:ext cx="0" cy="914400"/>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6319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1BDD67E-1256-4B1B-BC9B-E692FDBCC05D}" type="datetimeFigureOut">
              <a:rPr lang="cs-CZ" smtClean="0"/>
              <a:t>24.10.2019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16081BF-45C7-438D-8F26-CDF0E888CE2A}" type="slidenum">
              <a:rPr lang="cs-CZ" smtClean="0"/>
              <a:t>‹#›</a:t>
            </a:fld>
            <a:endParaRPr lang="cs-CZ"/>
          </a:p>
        </p:txBody>
      </p:sp>
    </p:spTree>
    <p:extLst>
      <p:ext uri="{BB962C8B-B14F-4D97-AF65-F5344CB8AC3E}">
        <p14:creationId xmlns:p14="http://schemas.microsoft.com/office/powerpoint/2010/main" val="3167662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24128" y="2967788"/>
            <a:ext cx="4754880" cy="33415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3"/>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smtClean="0"/>
              <a:t>Kliknutím lze upravit styly předlohy textu.</a:t>
            </a:r>
          </a:p>
        </p:txBody>
      </p:sp>
      <p:sp>
        <p:nvSpPr>
          <p:cNvPr id="6" name="Content Placeholder 5"/>
          <p:cNvSpPr>
            <a:spLocks noGrp="1"/>
          </p:cNvSpPr>
          <p:nvPr>
            <p:ph sz="quarter" idx="4"/>
          </p:nvPr>
        </p:nvSpPr>
        <p:spPr>
          <a:xfrm>
            <a:off x="5989320" y="2967788"/>
            <a:ext cx="4754880" cy="33415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1BDD67E-1256-4B1B-BC9B-E692FDBCC05D}" type="datetimeFigureOut">
              <a:rPr lang="cs-CZ" smtClean="0"/>
              <a:t>24.10.2019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16081BF-45C7-438D-8F26-CDF0E888CE2A}" type="slidenum">
              <a:rPr lang="cs-CZ" smtClean="0"/>
              <a:t>‹#›</a:t>
            </a:fld>
            <a:endParaRPr lang="cs-CZ"/>
          </a:p>
        </p:txBody>
      </p:sp>
    </p:spTree>
    <p:extLst>
      <p:ext uri="{BB962C8B-B14F-4D97-AF65-F5344CB8AC3E}">
        <p14:creationId xmlns:p14="http://schemas.microsoft.com/office/powerpoint/2010/main" val="14940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61BDD67E-1256-4B1B-BC9B-E692FDBCC05D}" type="datetimeFigureOut">
              <a:rPr lang="cs-CZ" smtClean="0"/>
              <a:t>24.10.2019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16081BF-45C7-438D-8F26-CDF0E888CE2A}" type="slidenum">
              <a:rPr lang="cs-CZ" smtClean="0"/>
              <a:t>‹#›</a:t>
            </a:fld>
            <a:endParaRPr lang="cs-CZ"/>
          </a:p>
        </p:txBody>
      </p:sp>
    </p:spTree>
    <p:extLst>
      <p:ext uri="{BB962C8B-B14F-4D97-AF65-F5344CB8AC3E}">
        <p14:creationId xmlns:p14="http://schemas.microsoft.com/office/powerpoint/2010/main" val="331634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BDD67E-1256-4B1B-BC9B-E692FDBCC05D}" type="datetimeFigureOut">
              <a:rPr lang="cs-CZ" smtClean="0"/>
              <a:t>24.10.2019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C16081BF-45C7-438D-8F26-CDF0E888CE2A}" type="slidenum">
              <a:rPr lang="cs-CZ" smtClean="0"/>
              <a:t>‹#›</a:t>
            </a:fld>
            <a:endParaRPr lang="cs-CZ"/>
          </a:p>
        </p:txBody>
      </p:sp>
    </p:spTree>
    <p:extLst>
      <p:ext uri="{BB962C8B-B14F-4D97-AF65-F5344CB8AC3E}">
        <p14:creationId xmlns:p14="http://schemas.microsoft.com/office/powerpoint/2010/main" val="995870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smtClean="0"/>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1BDD67E-1256-4B1B-BC9B-E692FDBCC05D}" type="datetimeFigureOut">
              <a:rPr lang="cs-CZ" smtClean="0"/>
              <a:t>24.10.2019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16081BF-45C7-438D-8F26-CDF0E888CE2A}" type="slidenum">
              <a:rPr lang="cs-CZ" smtClean="0"/>
              <a:t>‹#›</a:t>
            </a:fld>
            <a:endParaRPr lang="cs-CZ"/>
          </a:p>
        </p:txBody>
      </p:sp>
    </p:spTree>
    <p:extLst>
      <p:ext uri="{BB962C8B-B14F-4D97-AF65-F5344CB8AC3E}">
        <p14:creationId xmlns:p14="http://schemas.microsoft.com/office/powerpoint/2010/main" val="3973896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3">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1BDD67E-1256-4B1B-BC9B-E692FDBCC05D}" type="datetimeFigureOut">
              <a:rPr lang="cs-CZ" smtClean="0"/>
              <a:t>24.10.2019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16081BF-45C7-438D-8F26-CDF0E888CE2A}" type="slidenum">
              <a:rPr lang="cs-CZ" smtClean="0"/>
              <a:t>‹#›</a:t>
            </a:fld>
            <a:endParaRPr lang="cs-CZ"/>
          </a:p>
        </p:txBody>
      </p:sp>
      <p:cxnSp>
        <p:nvCxnSpPr>
          <p:cNvPr id="9" name="Straight Connector 8"/>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9187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1BDD67E-1256-4B1B-BC9B-E692FDBCC05D}" type="datetimeFigureOut">
              <a:rPr lang="cs-CZ" smtClean="0"/>
              <a:t>24.10.2019</a:t>
            </a:fld>
            <a:endParaRPr lang="cs-CZ"/>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16081BF-45C7-438D-8F26-CDF0E888CE2A}" type="slidenum">
              <a:rPr lang="cs-CZ" smtClean="0"/>
              <a:t>‹#›</a:t>
            </a:fld>
            <a:endParaRPr lang="cs-CZ"/>
          </a:p>
        </p:txBody>
      </p:sp>
      <p:cxnSp>
        <p:nvCxnSpPr>
          <p:cNvPr id="7" name="Straight Connector 6"/>
          <p:cNvCxnSpPr/>
          <p:nvPr/>
        </p:nvCxnSpPr>
        <p:spPr>
          <a:xfrm flipV="1">
            <a:off x="762000" y="826324"/>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97994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altLang="cs-CZ" sz="3000" b="1" dirty="0">
                <a:latin typeface="Cambria" panose="02040503050406030204" pitchFamily="18" charset="0"/>
                <a:cs typeface="Times New Roman" panose="02020603050405020304" pitchFamily="18" charset="0"/>
              </a:rPr>
              <a:t>CO JE ETNOGRAFIE, JAK SE DĚLÁ ETNOGRAFIE, CO JE TERÉNNÍ VÝZKUM, BRONISLAW MALINOWSKI A TRADICE TERÉNNÍHO VÝZKUMU V SOCIÁLNÍ ANTROPOLOGII</a:t>
            </a:r>
            <a:br>
              <a:rPr lang="cs-CZ" altLang="cs-CZ" sz="3000" b="1" dirty="0">
                <a:latin typeface="Cambria" panose="02040503050406030204" pitchFamily="18" charset="0"/>
                <a:cs typeface="Times New Roman" panose="02020603050405020304" pitchFamily="18" charset="0"/>
              </a:rPr>
            </a:br>
            <a:r>
              <a:rPr lang="cs-CZ" altLang="cs-CZ" sz="3000" b="1" dirty="0" smtClean="0">
                <a:latin typeface="Cambria" panose="02040503050406030204" pitchFamily="18" charset="0"/>
                <a:cs typeface="Times New Roman" panose="02020603050405020304" pitchFamily="18" charset="0"/>
              </a:rPr>
              <a:t>POZOROVÁNÍ </a:t>
            </a:r>
            <a:endParaRPr lang="cs-CZ" sz="3000"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392063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l" eaLnBrk="1" hangingPunct="1"/>
            <a:r>
              <a:rPr lang="cs-CZ" altLang="cs-CZ" sz="4000" b="1">
                <a:latin typeface="Cambria" panose="02040503050406030204" pitchFamily="18" charset="0"/>
              </a:rPr>
              <a:t>ETNOGRAFIE JAKO METODA</a:t>
            </a:r>
            <a:br>
              <a:rPr lang="cs-CZ" altLang="cs-CZ" sz="4000" b="1">
                <a:latin typeface="Cambria" panose="02040503050406030204" pitchFamily="18" charset="0"/>
              </a:rPr>
            </a:br>
            <a:r>
              <a:rPr lang="cs-CZ" altLang="cs-CZ" sz="4000" b="1">
                <a:latin typeface="Cambria" panose="02040503050406030204" pitchFamily="18" charset="0"/>
              </a:rPr>
              <a:t>(podle Hammersleyho)</a:t>
            </a:r>
          </a:p>
        </p:txBody>
      </p:sp>
      <p:sp>
        <p:nvSpPr>
          <p:cNvPr id="14339" name="Rectangle 3"/>
          <p:cNvSpPr>
            <a:spLocks noGrp="1" noChangeArrowheads="1"/>
          </p:cNvSpPr>
          <p:nvPr>
            <p:ph type="body" idx="1"/>
          </p:nvPr>
        </p:nvSpPr>
        <p:spPr>
          <a:xfrm>
            <a:off x="2057401" y="2133601"/>
            <a:ext cx="8215313" cy="4391025"/>
          </a:xfrm>
        </p:spPr>
        <p:txBody>
          <a:bodyPr/>
          <a:lstStyle/>
          <a:p>
            <a:pPr eaLnBrk="1" hangingPunct="1"/>
            <a:r>
              <a:rPr lang="cs-CZ" altLang="cs-CZ" sz="2800">
                <a:latin typeface="Cambria" panose="02040503050406030204" pitchFamily="18" charset="0"/>
              </a:rPr>
              <a:t>chování lidí studováno v každodenních kontextech spíše než v experimentálních podmínkách vytvořených výzkumníkem</a:t>
            </a:r>
          </a:p>
          <a:p>
            <a:pPr eaLnBrk="1" hangingPunct="1"/>
            <a:r>
              <a:rPr lang="cs-CZ" altLang="cs-CZ" sz="2800">
                <a:latin typeface="Cambria" panose="02040503050406030204" pitchFamily="18" charset="0"/>
              </a:rPr>
              <a:t>data sbírána z množství zdrojů, ale základními zdroji jsou pozorování a/nebo relativně neformální konverzace</a:t>
            </a:r>
          </a:p>
          <a:p>
            <a:pPr eaLnBrk="1" hangingPunct="1"/>
            <a:r>
              <a:rPr lang="cs-CZ" altLang="cs-CZ" sz="2800">
                <a:latin typeface="Cambria" panose="02040503050406030204" pitchFamily="18" charset="0"/>
              </a:rPr>
              <a:t>přístup ke sbírání dat je nestrukturovaný v tom smyslu, že nenásleduje detailní plán, ani kategorie nejsou fixní nebo předem dané </a:t>
            </a:r>
          </a:p>
        </p:txBody>
      </p:sp>
    </p:spTree>
    <p:extLst>
      <p:ext uri="{BB962C8B-B14F-4D97-AF65-F5344CB8AC3E}">
        <p14:creationId xmlns:p14="http://schemas.microsoft.com/office/powerpoint/2010/main" val="25656532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eaLnBrk="1" hangingPunct="1"/>
            <a:r>
              <a:rPr lang="cs-CZ" altLang="cs-CZ" sz="4000" b="1">
                <a:latin typeface="Cambria" panose="02040503050406030204" pitchFamily="18" charset="0"/>
              </a:rPr>
              <a:t>ETNOGRAFIE JAKO METODA</a:t>
            </a:r>
            <a:br>
              <a:rPr lang="cs-CZ" altLang="cs-CZ" sz="4000" b="1">
                <a:latin typeface="Cambria" panose="02040503050406030204" pitchFamily="18" charset="0"/>
              </a:rPr>
            </a:br>
            <a:r>
              <a:rPr lang="cs-CZ" altLang="cs-CZ" sz="4000" b="1">
                <a:latin typeface="Cambria" panose="02040503050406030204" pitchFamily="18" charset="0"/>
              </a:rPr>
              <a:t>(podle Hammersleyho)</a:t>
            </a:r>
          </a:p>
        </p:txBody>
      </p:sp>
      <p:sp>
        <p:nvSpPr>
          <p:cNvPr id="15363" name="Rectangle 3"/>
          <p:cNvSpPr>
            <a:spLocks noGrp="1" noChangeArrowheads="1"/>
          </p:cNvSpPr>
          <p:nvPr>
            <p:ph type="body" idx="1"/>
          </p:nvPr>
        </p:nvSpPr>
        <p:spPr/>
        <p:txBody>
          <a:bodyPr/>
          <a:lstStyle/>
          <a:p>
            <a:pPr eaLnBrk="1" hangingPunct="1"/>
            <a:r>
              <a:rPr lang="cs-CZ" altLang="cs-CZ" smtClean="0">
                <a:latin typeface="Cambria" panose="02040503050406030204" pitchFamily="18" charset="0"/>
              </a:rPr>
              <a:t>zaměřuje se na jedno místo (setting) nebo skupinu; v případě „life history“ výzkumu může být subjektem pouze jeden člověk</a:t>
            </a:r>
          </a:p>
          <a:p>
            <a:pPr eaLnBrk="1" hangingPunct="1"/>
            <a:r>
              <a:rPr lang="cs-CZ" altLang="cs-CZ" smtClean="0">
                <a:latin typeface="Cambria" panose="02040503050406030204" pitchFamily="18" charset="0"/>
              </a:rPr>
              <a:t>analýza dat zahrnuje interpretaci významů a funkcí </a:t>
            </a:r>
          </a:p>
        </p:txBody>
      </p:sp>
    </p:spTree>
    <p:extLst>
      <p:ext uri="{BB962C8B-B14F-4D97-AF65-F5344CB8AC3E}">
        <p14:creationId xmlns:p14="http://schemas.microsoft.com/office/powerpoint/2010/main" val="2579854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057400" y="609600"/>
            <a:ext cx="8229600" cy="1143000"/>
          </a:xfrm>
        </p:spPr>
        <p:txBody>
          <a:bodyPr/>
          <a:lstStyle/>
          <a:p>
            <a:pPr algn="l" eaLnBrk="1" hangingPunct="1"/>
            <a:r>
              <a:rPr lang="cs-CZ" altLang="cs-CZ" sz="3600" b="1">
                <a:latin typeface="Cambria" panose="02040503050406030204" pitchFamily="18" charset="0"/>
              </a:rPr>
              <a:t>ZÁSADY POZITIVISMU</a:t>
            </a:r>
            <a:r>
              <a:rPr lang="cs-CZ" altLang="cs-CZ" sz="3200">
                <a:latin typeface="Cambria" panose="02040503050406030204" pitchFamily="18" charset="0"/>
              </a:rPr>
              <a:t> </a:t>
            </a:r>
            <a:br>
              <a:rPr lang="cs-CZ" altLang="cs-CZ" sz="3200">
                <a:latin typeface="Cambria" panose="02040503050406030204" pitchFamily="18" charset="0"/>
              </a:rPr>
            </a:br>
            <a:r>
              <a:rPr lang="cs-CZ" altLang="cs-CZ" sz="2000">
                <a:latin typeface="Cambria" panose="02040503050406030204" pitchFamily="18" charset="0"/>
              </a:rPr>
              <a:t>ANEB PROČ NENÍ VHODNÝ PRO KVALITATIVNÍ VÝZKUM</a:t>
            </a:r>
          </a:p>
        </p:txBody>
      </p:sp>
      <p:sp>
        <p:nvSpPr>
          <p:cNvPr id="16387" name="Rectangle 3"/>
          <p:cNvSpPr>
            <a:spLocks noGrp="1" noChangeArrowheads="1"/>
          </p:cNvSpPr>
          <p:nvPr>
            <p:ph type="body" idx="1"/>
          </p:nvPr>
        </p:nvSpPr>
        <p:spPr>
          <a:xfrm>
            <a:off x="1981200" y="2133600"/>
            <a:ext cx="8153400" cy="4114800"/>
          </a:xfrm>
        </p:spPr>
        <p:txBody>
          <a:bodyPr/>
          <a:lstStyle/>
          <a:p>
            <a:pPr eaLnBrk="1" hangingPunct="1">
              <a:lnSpc>
                <a:spcPct val="90000"/>
              </a:lnSpc>
            </a:pPr>
            <a:r>
              <a:rPr lang="cs-CZ" altLang="cs-CZ" sz="2400" u="sng">
                <a:latin typeface="Cambria" panose="02040503050406030204" pitchFamily="18" charset="0"/>
                <a:cs typeface="Times New Roman" panose="02020603050405020304" pitchFamily="18" charset="0"/>
              </a:rPr>
              <a:t>přírodní vědy založené na pokusech jsou modelem pro sociální výzkumy</a:t>
            </a:r>
            <a:r>
              <a:rPr lang="cs-CZ" altLang="cs-CZ" sz="2400">
                <a:latin typeface="Cambria" panose="02040503050406030204" pitchFamily="18" charset="0"/>
              </a:rPr>
              <a:t> </a:t>
            </a:r>
            <a:r>
              <a:rPr lang="cs-CZ" altLang="cs-CZ" sz="2400">
                <a:latin typeface="Cambria" panose="02040503050406030204" pitchFamily="18" charset="0"/>
                <a:cs typeface="Times New Roman" panose="02020603050405020304" pitchFamily="18" charset="0"/>
              </a:rPr>
              <a:t>(kvantitativně měřené odlišnosti pomocí pokusů jsou použity pro určení vztahů mezi nimi) </a:t>
            </a:r>
            <a:endParaRPr lang="cs-CZ" altLang="cs-CZ" sz="2400">
              <a:latin typeface="Cambria" panose="02040503050406030204" pitchFamily="18" charset="0"/>
            </a:endParaRPr>
          </a:p>
          <a:p>
            <a:pPr eaLnBrk="1" hangingPunct="1">
              <a:lnSpc>
                <a:spcPct val="90000"/>
              </a:lnSpc>
            </a:pPr>
            <a:r>
              <a:rPr lang="cs-CZ" altLang="cs-CZ" sz="2400" u="sng">
                <a:latin typeface="Cambria" panose="02040503050406030204" pitchFamily="18" charset="0"/>
                <a:cs typeface="Times New Roman" panose="02020603050405020304" pitchFamily="18" charset="0"/>
              </a:rPr>
              <a:t>univerzální zákon</a:t>
            </a:r>
            <a:r>
              <a:rPr lang="cs-CZ" altLang="cs-CZ" sz="2400">
                <a:latin typeface="Cambria" panose="02040503050406030204" pitchFamily="18" charset="0"/>
              </a:rPr>
              <a:t> </a:t>
            </a:r>
            <a:r>
              <a:rPr lang="cs-CZ" altLang="cs-CZ" sz="2400">
                <a:latin typeface="Cambria" panose="02040503050406030204" pitchFamily="18" charset="0"/>
                <a:cs typeface="Times New Roman" panose="02020603050405020304" pitchFamily="18" charset="0"/>
              </a:rPr>
              <a:t>(deduktivní metoda odhalí univerzální zákon, který ustanoví konstantní vztah mezi odlišnostmi, které existují skrze různé okolnosti)</a:t>
            </a:r>
            <a:endParaRPr lang="cs-CZ" altLang="cs-CZ" sz="2400">
              <a:latin typeface="Cambria" panose="02040503050406030204" pitchFamily="18" charset="0"/>
            </a:endParaRPr>
          </a:p>
          <a:p>
            <a:pPr eaLnBrk="1" hangingPunct="1">
              <a:lnSpc>
                <a:spcPct val="90000"/>
              </a:lnSpc>
            </a:pPr>
            <a:r>
              <a:rPr lang="cs-CZ" altLang="cs-CZ" sz="2400" u="sng">
                <a:latin typeface="Cambria" panose="02040503050406030204" pitchFamily="18" charset="0"/>
                <a:cs typeface="Times New Roman" panose="02020603050405020304" pitchFamily="18" charset="0"/>
              </a:rPr>
              <a:t>neutrální pozorovací jazyk</a:t>
            </a:r>
            <a:r>
              <a:rPr lang="cs-CZ" altLang="cs-CZ" sz="2400">
                <a:latin typeface="Cambria" panose="02040503050406030204" pitchFamily="18" charset="0"/>
              </a:rPr>
              <a:t> </a:t>
            </a:r>
            <a:r>
              <a:rPr lang="cs-CZ" altLang="cs-CZ" sz="2400">
                <a:latin typeface="Cambria" panose="02040503050406030204" pitchFamily="18" charset="0"/>
                <a:cs typeface="Times New Roman" panose="02020603050405020304" pitchFamily="18" charset="0"/>
              </a:rPr>
              <a:t>(přírodní vědy musí být založeny na popisech, které odpovídají skutečnosti → musí být bez pochybností a spekulací, pro všechny sledovatelné – jako např. pohyb rtuti v teploměru) </a:t>
            </a:r>
            <a:endParaRPr lang="cs-CZ" altLang="cs-CZ" sz="2400">
              <a:latin typeface="Cambria" panose="02040503050406030204" pitchFamily="18" charset="0"/>
            </a:endParaRPr>
          </a:p>
        </p:txBody>
      </p:sp>
    </p:spTree>
    <p:extLst>
      <p:ext uri="{BB962C8B-B14F-4D97-AF65-F5344CB8AC3E}">
        <p14:creationId xmlns:p14="http://schemas.microsoft.com/office/powerpoint/2010/main" val="25768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l" eaLnBrk="1" hangingPunct="1"/>
            <a:r>
              <a:rPr lang="cs-CZ" altLang="cs-CZ" sz="3200" b="1">
                <a:latin typeface="Cambria" panose="02040503050406030204" pitchFamily="18" charset="0"/>
              </a:rPr>
              <a:t>NATURALISMUS </a:t>
            </a:r>
            <a:br>
              <a:rPr lang="cs-CZ" altLang="cs-CZ" sz="3200" b="1">
                <a:latin typeface="Cambria" panose="02040503050406030204" pitchFamily="18" charset="0"/>
              </a:rPr>
            </a:br>
            <a:r>
              <a:rPr lang="cs-CZ" altLang="cs-CZ" sz="2400">
                <a:latin typeface="Cambria" panose="02040503050406030204" pitchFamily="18" charset="0"/>
              </a:rPr>
              <a:t>JAKO REAKCE ETNOGRAFIE NA POZITIVISMUS</a:t>
            </a:r>
          </a:p>
        </p:txBody>
      </p:sp>
      <p:sp>
        <p:nvSpPr>
          <p:cNvPr id="17411" name="Rectangle 3"/>
          <p:cNvSpPr>
            <a:spLocks noGrp="1" noChangeArrowheads="1"/>
          </p:cNvSpPr>
          <p:nvPr>
            <p:ph type="body" idx="1"/>
          </p:nvPr>
        </p:nvSpPr>
        <p:spPr>
          <a:xfrm>
            <a:off x="1828800" y="2133600"/>
            <a:ext cx="7772400" cy="4724400"/>
          </a:xfrm>
        </p:spPr>
        <p:txBody>
          <a:bodyPr/>
          <a:lstStyle/>
          <a:p>
            <a:pPr eaLnBrk="1" hangingPunct="1"/>
            <a:r>
              <a:rPr lang="cs-CZ" altLang="cs-CZ" sz="2800">
                <a:latin typeface="Cambria" panose="02040503050406030204" pitchFamily="18" charset="0"/>
                <a:cs typeface="Times New Roman" panose="02020603050405020304" pitchFamily="18" charset="0"/>
              </a:rPr>
              <a:t>sociální svět by měl být studován ve svém přirozeném stavu – nerušen výzkumníky</a:t>
            </a:r>
            <a:endParaRPr lang="cs-CZ" altLang="cs-CZ" sz="2800">
              <a:latin typeface="Cambria" panose="02040503050406030204" pitchFamily="18" charset="0"/>
            </a:endParaRPr>
          </a:p>
          <a:p>
            <a:pPr eaLnBrk="1" hangingPunct="1"/>
            <a:r>
              <a:rPr lang="cs-CZ" altLang="cs-CZ" sz="2800">
                <a:latin typeface="Cambria" panose="02040503050406030204" pitchFamily="18" charset="0"/>
                <a:cs typeface="Times New Roman" panose="02020603050405020304" pitchFamily="18" charset="0"/>
              </a:rPr>
              <a:t>hlavním úkolem je </a:t>
            </a:r>
            <a:r>
              <a:rPr lang="cs-CZ" altLang="cs-CZ" sz="2800" b="1">
                <a:latin typeface="Cambria" panose="02040503050406030204" pitchFamily="18" charset="0"/>
                <a:cs typeface="Times New Roman" panose="02020603050405020304" pitchFamily="18" charset="0"/>
              </a:rPr>
              <a:t>popsat, co se děje v prostředí, jak lidé vidí své vlastní činy i činy druhých a kontext, ve kterém se akce děje</a:t>
            </a:r>
            <a:endParaRPr lang="cs-CZ" altLang="cs-CZ" sz="2800" b="1">
              <a:latin typeface="Cambria" panose="02040503050406030204" pitchFamily="18" charset="0"/>
            </a:endParaRPr>
          </a:p>
          <a:p>
            <a:pPr eaLnBrk="1" hangingPunct="1"/>
            <a:r>
              <a:rPr lang="cs-CZ" altLang="cs-CZ" sz="2800">
                <a:latin typeface="Cambria" panose="02040503050406030204" pitchFamily="18" charset="0"/>
                <a:cs typeface="Times New Roman" panose="02020603050405020304" pitchFamily="18" charset="0"/>
              </a:rPr>
              <a:t>klíčovým elementem je výzkumníkův respekt a úcta k sociálnímu světu </a:t>
            </a:r>
          </a:p>
        </p:txBody>
      </p:sp>
    </p:spTree>
    <p:extLst>
      <p:ext uri="{BB962C8B-B14F-4D97-AF65-F5344CB8AC3E}">
        <p14:creationId xmlns:p14="http://schemas.microsoft.com/office/powerpoint/2010/main" val="26693970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eaLnBrk="1" hangingPunct="1"/>
            <a:r>
              <a:rPr lang="cs-CZ" altLang="cs-CZ" sz="3200" b="1">
                <a:latin typeface="Cambria" panose="02040503050406030204" pitchFamily="18" charset="0"/>
              </a:rPr>
              <a:t>NATURALISMUS </a:t>
            </a:r>
            <a:br>
              <a:rPr lang="cs-CZ" altLang="cs-CZ" sz="3200" b="1">
                <a:latin typeface="Cambria" panose="02040503050406030204" pitchFamily="18" charset="0"/>
              </a:rPr>
            </a:br>
            <a:r>
              <a:rPr lang="cs-CZ" altLang="cs-CZ" sz="2400">
                <a:latin typeface="Cambria" panose="02040503050406030204" pitchFamily="18" charset="0"/>
              </a:rPr>
              <a:t>JAKO REAKCE ETNOGRAFIE NA POZITIVISMUS</a:t>
            </a:r>
          </a:p>
        </p:txBody>
      </p:sp>
      <p:sp>
        <p:nvSpPr>
          <p:cNvPr id="18435" name="Rectangle 3"/>
          <p:cNvSpPr>
            <a:spLocks noGrp="1" noChangeArrowheads="1"/>
          </p:cNvSpPr>
          <p:nvPr>
            <p:ph type="body" idx="1"/>
          </p:nvPr>
        </p:nvSpPr>
        <p:spPr/>
        <p:txBody>
          <a:bodyPr/>
          <a:lstStyle/>
          <a:p>
            <a:pPr eaLnBrk="1" hangingPunct="1">
              <a:lnSpc>
                <a:spcPct val="90000"/>
              </a:lnSpc>
            </a:pPr>
            <a:r>
              <a:rPr lang="cs-CZ" altLang="cs-CZ" sz="2400">
                <a:latin typeface="Cambria" panose="02040503050406030204" pitchFamily="18" charset="0"/>
                <a:cs typeface="Times New Roman" panose="02020603050405020304" pitchFamily="18" charset="0"/>
              </a:rPr>
              <a:t>sociální fenomény jsou </a:t>
            </a:r>
            <a:r>
              <a:rPr lang="cs-CZ" altLang="cs-CZ" sz="2400" b="1">
                <a:latin typeface="Cambria" panose="02040503050406030204" pitchFamily="18" charset="0"/>
                <a:cs typeface="Times New Roman" panose="02020603050405020304" pitchFamily="18" charset="0"/>
              </a:rPr>
              <a:t>naprosto odlišné od přírodních</a:t>
            </a:r>
            <a:r>
              <a:rPr lang="cs-CZ" altLang="cs-CZ" sz="2400">
                <a:latin typeface="Cambria" panose="02040503050406030204" pitchFamily="18" charset="0"/>
                <a:cs typeface="Times New Roman" panose="02020603050405020304" pitchFamily="18" charset="0"/>
              </a:rPr>
              <a:t> – sociálnímu světu nemůžeme porozumět v pojmech kauzálního vztahu, neexistuje univerzální zákon → lidská činnost je založena na </a:t>
            </a:r>
            <a:r>
              <a:rPr lang="cs-CZ" altLang="cs-CZ" sz="2400" b="1">
                <a:latin typeface="Cambria" panose="02040503050406030204" pitchFamily="18" charset="0"/>
                <a:cs typeface="Times New Roman" panose="02020603050405020304" pitchFamily="18" charset="0"/>
              </a:rPr>
              <a:t>záměrech, motivech, víře, pravidlech, hodnotách</a:t>
            </a:r>
            <a:r>
              <a:rPr lang="cs-CZ" altLang="cs-CZ" sz="2400">
                <a:latin typeface="Cambria" panose="02040503050406030204" pitchFamily="18" charset="0"/>
                <a:cs typeface="Times New Roman" panose="02020603050405020304" pitchFamily="18" charset="0"/>
              </a:rPr>
              <a:t>... – stejná věc může působit na každého člověka jinak, v každé situaci na téhož člověka odlišně (lidé nejsou stroje...)</a:t>
            </a:r>
          </a:p>
          <a:p>
            <a:pPr eaLnBrk="1" hangingPunct="1">
              <a:lnSpc>
                <a:spcPct val="90000"/>
              </a:lnSpc>
            </a:pPr>
            <a:r>
              <a:rPr lang="cs-CZ" altLang="cs-CZ" sz="2400">
                <a:latin typeface="Cambria" panose="02040503050406030204" pitchFamily="18" charset="0"/>
                <a:cs typeface="Times New Roman" panose="02020603050405020304" pitchFamily="18" charset="0"/>
              </a:rPr>
              <a:t>potřeba učit se kulturu těch lidí, které studujeme, je zřejmá hlavně v případě společnosti jiné než naší  → díky kultuře pochopíme, </a:t>
            </a:r>
            <a:r>
              <a:rPr lang="cs-CZ" altLang="cs-CZ" sz="2400" i="1">
                <a:latin typeface="Cambria" panose="02040503050406030204" pitchFamily="18" charset="0"/>
                <a:cs typeface="Times New Roman" panose="02020603050405020304" pitchFamily="18" charset="0"/>
              </a:rPr>
              <a:t>co</a:t>
            </a:r>
            <a:r>
              <a:rPr lang="cs-CZ" altLang="cs-CZ" sz="2400">
                <a:latin typeface="Cambria" panose="02040503050406030204" pitchFamily="18" charset="0"/>
                <a:cs typeface="Times New Roman" panose="02020603050405020304" pitchFamily="18" charset="0"/>
              </a:rPr>
              <a:t> lidé dělají a </a:t>
            </a:r>
            <a:r>
              <a:rPr lang="cs-CZ" altLang="cs-CZ" sz="2400" i="1">
                <a:latin typeface="Cambria" panose="02040503050406030204" pitchFamily="18" charset="0"/>
                <a:cs typeface="Times New Roman" panose="02020603050405020304" pitchFamily="18" charset="0"/>
              </a:rPr>
              <a:t>proč</a:t>
            </a:r>
            <a:r>
              <a:rPr lang="cs-CZ" altLang="cs-CZ" sz="2400">
                <a:latin typeface="Cambria" panose="02040503050406030204" pitchFamily="18" charset="0"/>
                <a:cs typeface="Times New Roman" panose="02020603050405020304" pitchFamily="18" charset="0"/>
              </a:rPr>
              <a:t> to dělají, </a:t>
            </a:r>
            <a:r>
              <a:rPr lang="cs-CZ" altLang="cs-CZ" sz="2400" u="sng">
                <a:latin typeface="Cambria" panose="02040503050406030204" pitchFamily="18" charset="0"/>
                <a:cs typeface="Times New Roman" panose="02020603050405020304" pitchFamily="18" charset="0"/>
              </a:rPr>
              <a:t>musíme vidět to, co členové společnosti nevidí</a:t>
            </a:r>
            <a:endParaRPr lang="cs-CZ" altLang="cs-CZ" sz="2400" u="sng">
              <a:latin typeface="Cambria" panose="02040503050406030204" pitchFamily="18" charset="0"/>
            </a:endParaRPr>
          </a:p>
          <a:p>
            <a:pPr eaLnBrk="1" hangingPunct="1">
              <a:lnSpc>
                <a:spcPct val="90000"/>
              </a:lnSpc>
            </a:pPr>
            <a:r>
              <a:rPr lang="cs-CZ" altLang="cs-CZ" sz="2400">
                <a:latin typeface="Cambria" panose="02040503050406030204" pitchFamily="18" charset="0"/>
              </a:rPr>
              <a:t>anthropological stranger, anthropologically strange</a:t>
            </a:r>
          </a:p>
        </p:txBody>
      </p:sp>
    </p:spTree>
    <p:extLst>
      <p:ext uri="{BB962C8B-B14F-4D97-AF65-F5344CB8AC3E}">
        <p14:creationId xmlns:p14="http://schemas.microsoft.com/office/powerpoint/2010/main" val="31780065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eaLnBrk="1" hangingPunct="1"/>
            <a:r>
              <a:rPr lang="cs-CZ" altLang="cs-CZ" sz="3600" b="1">
                <a:latin typeface="Cambria" panose="02040503050406030204" pitchFamily="18" charset="0"/>
              </a:rPr>
              <a:t>CO MAJÍ NATURALISMUS A POZITIVISMUS SPOLEČNÉHO?</a:t>
            </a:r>
          </a:p>
        </p:txBody>
      </p:sp>
      <p:sp>
        <p:nvSpPr>
          <p:cNvPr id="19459" name="Rectangle 3"/>
          <p:cNvSpPr>
            <a:spLocks noGrp="1" noChangeArrowheads="1"/>
          </p:cNvSpPr>
          <p:nvPr>
            <p:ph type="body" idx="1"/>
          </p:nvPr>
        </p:nvSpPr>
        <p:spPr>
          <a:xfrm>
            <a:off x="2057400" y="2133600"/>
            <a:ext cx="8153400" cy="4114800"/>
          </a:xfrm>
        </p:spPr>
        <p:txBody>
          <a:bodyPr>
            <a:normAutofit lnSpcReduction="10000"/>
          </a:bodyPr>
          <a:lstStyle/>
          <a:p>
            <a:pPr eaLnBrk="1" hangingPunct="1">
              <a:lnSpc>
                <a:spcPct val="90000"/>
              </a:lnSpc>
            </a:pPr>
            <a:r>
              <a:rPr lang="cs-CZ" altLang="cs-CZ" sz="2800">
                <a:latin typeface="Cambria" panose="02040503050406030204" pitchFamily="18" charset="0"/>
              </a:rPr>
              <a:t>odkazují na přírodu, ale každý jinak </a:t>
            </a:r>
          </a:p>
          <a:p>
            <a:pPr eaLnBrk="1" hangingPunct="1">
              <a:lnSpc>
                <a:spcPct val="90000"/>
              </a:lnSpc>
            </a:pPr>
            <a:r>
              <a:rPr lang="cs-CZ" altLang="cs-CZ" sz="2800" b="1">
                <a:latin typeface="Cambria" panose="02040503050406030204" pitchFamily="18" charset="0"/>
              </a:rPr>
              <a:t>chápou sociální fenomény jako objekty existující nezávisle na výzkumníkovi</a:t>
            </a:r>
            <a:r>
              <a:rPr lang="cs-CZ" altLang="cs-CZ" sz="2800">
                <a:latin typeface="Cambria" panose="02040503050406030204" pitchFamily="18" charset="0"/>
              </a:rPr>
              <a:t> </a:t>
            </a:r>
          </a:p>
          <a:p>
            <a:pPr eaLnBrk="1" hangingPunct="1">
              <a:lnSpc>
                <a:spcPct val="90000"/>
              </a:lnSpc>
            </a:pPr>
            <a:r>
              <a:rPr lang="cs-CZ" altLang="cs-CZ" sz="2800">
                <a:latin typeface="Cambria" panose="02040503050406030204" pitchFamily="18" charset="0"/>
              </a:rPr>
              <a:t>praktický či politický přínos výzkumníka musí být externí k výzkumu, jinak jej ruší</a:t>
            </a:r>
          </a:p>
          <a:p>
            <a:pPr eaLnBrk="1" hangingPunct="1">
              <a:lnSpc>
                <a:spcPct val="90000"/>
              </a:lnSpc>
            </a:pPr>
            <a:r>
              <a:rPr lang="cs-CZ" altLang="cs-CZ" sz="2800">
                <a:latin typeface="Cambria" panose="02040503050406030204" pitchFamily="18" charset="0"/>
              </a:rPr>
              <a:t>Naturalismus jako literární zápis toho, co se děje kolem?</a:t>
            </a:r>
          </a:p>
          <a:p>
            <a:pPr eaLnBrk="1" hangingPunct="1">
              <a:lnSpc>
                <a:spcPct val="90000"/>
              </a:lnSpc>
            </a:pPr>
            <a:r>
              <a:rPr lang="cs-CZ" altLang="cs-CZ" sz="2800">
                <a:latin typeface="Cambria" panose="02040503050406030204" pitchFamily="18" charset="0"/>
              </a:rPr>
              <a:t>ALE… v čem je sociální svět odlišný oproti světu přírodnímu?</a:t>
            </a:r>
          </a:p>
        </p:txBody>
      </p:sp>
    </p:spTree>
    <p:extLst>
      <p:ext uri="{BB962C8B-B14F-4D97-AF65-F5344CB8AC3E}">
        <p14:creationId xmlns:p14="http://schemas.microsoft.com/office/powerpoint/2010/main" val="2736531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p:txBody>
          <a:bodyPr/>
          <a:lstStyle/>
          <a:p>
            <a:pPr eaLnBrk="1" hangingPunct="1">
              <a:lnSpc>
                <a:spcPct val="90000"/>
              </a:lnSpc>
            </a:pPr>
            <a:r>
              <a:rPr lang="cs-CZ" altLang="cs-CZ">
                <a:latin typeface="Cambria" panose="02040503050406030204" pitchFamily="18" charset="0"/>
              </a:rPr>
              <a:t>„Opustíme-li myšlenku, že společenská povaha výzkumu by mohla být definitivně standardizována či zcela eliminována tím, že se výzkumník stane </a:t>
            </a:r>
            <a:r>
              <a:rPr lang="cs-CZ" altLang="cs-CZ">
                <a:latin typeface="Cambria" panose="02040503050406030204" pitchFamily="18" charset="0"/>
                <a:cs typeface="Arial" panose="020B0604020202020204" pitchFamily="34" charset="0"/>
              </a:rPr>
              <a:t>‚mouchou na zdi‛ nebo ‚plnohodnotným ú</a:t>
            </a:r>
            <a:r>
              <a:rPr lang="cs-CZ" altLang="cs-CZ">
                <a:latin typeface="Cambria" panose="02040503050406030204" pitchFamily="18" charset="0"/>
              </a:rPr>
              <a:t>č</a:t>
            </a:r>
            <a:r>
              <a:rPr lang="cs-CZ" altLang="cs-CZ">
                <a:latin typeface="Cambria" panose="02040503050406030204" pitchFamily="18" charset="0"/>
                <a:cs typeface="Arial" panose="020B0604020202020204" pitchFamily="34" charset="0"/>
              </a:rPr>
              <a:t>astníkem‛,  vyjasní se, </a:t>
            </a:r>
            <a:r>
              <a:rPr lang="cs-CZ" altLang="cs-CZ">
                <a:latin typeface="Cambria" panose="02040503050406030204" pitchFamily="18" charset="0"/>
              </a:rPr>
              <a:t>že</a:t>
            </a:r>
            <a:r>
              <a:rPr lang="cs-CZ" altLang="cs-CZ">
                <a:latin typeface="Cambria" panose="02040503050406030204" pitchFamily="18" charset="0"/>
                <a:cs typeface="Arial" panose="020B0604020202020204" pitchFamily="34" charset="0"/>
              </a:rPr>
              <a:t> výzkumník/výzkumnice zaujímá ve výzkumném procesu roli aktivního ú</a:t>
            </a:r>
            <a:r>
              <a:rPr lang="cs-CZ" altLang="cs-CZ">
                <a:latin typeface="Cambria" panose="02040503050406030204" pitchFamily="18" charset="0"/>
              </a:rPr>
              <a:t>č</a:t>
            </a:r>
            <a:r>
              <a:rPr lang="cs-CZ" altLang="cs-CZ">
                <a:latin typeface="Cambria" panose="02040503050406030204" pitchFamily="18" charset="0"/>
                <a:cs typeface="Arial" panose="020B0604020202020204" pitchFamily="34" charset="0"/>
              </a:rPr>
              <a:t>astníka. Ona sama je výzkumným nástrojem </a:t>
            </a:r>
            <a:r>
              <a:rPr lang="cs-CZ" altLang="cs-CZ" i="1">
                <a:latin typeface="Cambria" panose="02040503050406030204" pitchFamily="18" charset="0"/>
                <a:cs typeface="Arial" panose="020B0604020202020204" pitchFamily="34" charset="0"/>
              </a:rPr>
              <a:t>par excellence</a:t>
            </a:r>
            <a:r>
              <a:rPr lang="cs-CZ" altLang="cs-CZ">
                <a:latin typeface="Cambria" panose="02040503050406030204" pitchFamily="18" charset="0"/>
                <a:cs typeface="Arial" panose="020B0604020202020204" pitchFamily="34" charset="0"/>
              </a:rPr>
              <a:t>.“ (Hammersley-Atkinson 1995: 19)</a:t>
            </a:r>
          </a:p>
          <a:p>
            <a:pPr marL="342900" lvl="1" indent="-342900">
              <a:buClr>
                <a:schemeClr val="hlink"/>
              </a:buClr>
              <a:buSzPct val="75000"/>
            </a:pPr>
            <a:r>
              <a:rPr lang="cs-CZ" altLang="cs-CZ" sz="2200">
                <a:latin typeface="Cambria" panose="02040503050406030204" pitchFamily="18" charset="0"/>
              </a:rPr>
              <a:t>Clifford Geertz (v návaznosti na Maxe Webera): „Člověk je bytost zachycená do sítě významů, které si sama vytvořila. Tuto síť můžeme považovat za kulturu. Její zkoumání proto není experimentální vědou, která hledá zákony, nýbrž vědou interpretující, která hledá významy.“</a:t>
            </a:r>
          </a:p>
        </p:txBody>
      </p:sp>
    </p:spTree>
    <p:extLst>
      <p:ext uri="{BB962C8B-B14F-4D97-AF65-F5344CB8AC3E}">
        <p14:creationId xmlns:p14="http://schemas.microsoft.com/office/powerpoint/2010/main" val="33090688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cs-CZ" altLang="cs-CZ" b="1" smtClean="0">
                <a:latin typeface="Cambria" panose="02040503050406030204" pitchFamily="18" charset="0"/>
              </a:rPr>
              <a:t>REALISMUS? </a:t>
            </a:r>
          </a:p>
        </p:txBody>
      </p:sp>
      <p:sp>
        <p:nvSpPr>
          <p:cNvPr id="21507" name="Rectangle 3"/>
          <p:cNvSpPr>
            <a:spLocks noGrp="1" noChangeArrowheads="1"/>
          </p:cNvSpPr>
          <p:nvPr>
            <p:ph type="body" idx="1"/>
          </p:nvPr>
        </p:nvSpPr>
        <p:spPr/>
        <p:txBody>
          <a:bodyPr/>
          <a:lstStyle/>
          <a:p>
            <a:pPr eaLnBrk="1" hangingPunct="1">
              <a:lnSpc>
                <a:spcPct val="90000"/>
              </a:lnSpc>
            </a:pPr>
            <a:r>
              <a:rPr lang="cs-CZ" altLang="cs-CZ" sz="2400">
                <a:latin typeface="Cambria" panose="02040503050406030204" pitchFamily="18" charset="0"/>
              </a:rPr>
              <a:t>neexistuje neutrální, teorie zbavené pozorování, veškeré vědění o světě je ovlivněno určitým paradigmatem, role předporozumění </a:t>
            </a:r>
          </a:p>
          <a:p>
            <a:pPr eaLnBrk="1" hangingPunct="1">
              <a:lnSpc>
                <a:spcPct val="90000"/>
              </a:lnSpc>
            </a:pPr>
            <a:r>
              <a:rPr lang="cs-CZ" altLang="cs-CZ" sz="2400">
                <a:latin typeface="Cambria" panose="02040503050406030204" pitchFamily="18" charset="0"/>
                <a:cs typeface="Times New Roman" panose="02020603050405020304" pitchFamily="18" charset="0"/>
              </a:rPr>
              <a:t>etnografie zobrazuje lidi jako konstruující sociální svět, jak skrze jejich interpretace světa, tak skrze činy založené na těchto interpretacích, jenže tento svět konstruují také </a:t>
            </a:r>
            <a:r>
              <a:rPr lang="cs-CZ" altLang="cs-CZ" sz="2400" u="sng">
                <a:latin typeface="Cambria" panose="02040503050406030204" pitchFamily="18" charset="0"/>
                <a:cs typeface="Times New Roman" panose="02020603050405020304" pitchFamily="18" charset="0"/>
              </a:rPr>
              <a:t>etnografové</a:t>
            </a:r>
            <a:r>
              <a:rPr lang="cs-CZ" altLang="cs-CZ" sz="2400">
                <a:latin typeface="Cambria" panose="02040503050406030204" pitchFamily="18" charset="0"/>
                <a:cs typeface="Times New Roman" panose="02020603050405020304" pitchFamily="18" charset="0"/>
              </a:rPr>
              <a:t> </a:t>
            </a:r>
          </a:p>
          <a:p>
            <a:pPr eaLnBrk="1" hangingPunct="1">
              <a:lnSpc>
                <a:spcPct val="90000"/>
              </a:lnSpc>
            </a:pPr>
            <a:r>
              <a:rPr lang="cs-CZ" altLang="cs-CZ" sz="2400">
                <a:latin typeface="Cambria" panose="02040503050406030204" pitchFamily="18" charset="0"/>
              </a:rPr>
              <a:t>významy nejsou stálé a pro každého stejné</a:t>
            </a:r>
          </a:p>
          <a:p>
            <a:pPr eaLnBrk="1" hangingPunct="1">
              <a:lnSpc>
                <a:spcPct val="90000"/>
              </a:lnSpc>
            </a:pPr>
            <a:r>
              <a:rPr lang="cs-CZ" altLang="cs-CZ" sz="2400">
                <a:latin typeface="Cambria" panose="02040503050406030204" pitchFamily="18" charset="0"/>
              </a:rPr>
              <a:t>hermeneutika a hermeneutický kruh</a:t>
            </a:r>
          </a:p>
          <a:p>
            <a:pPr eaLnBrk="1" hangingPunct="1">
              <a:lnSpc>
                <a:spcPct val="90000"/>
              </a:lnSpc>
            </a:pPr>
            <a:r>
              <a:rPr lang="cs-CZ" altLang="cs-CZ" sz="2400">
                <a:latin typeface="Cambria" panose="02040503050406030204" pitchFamily="18" charset="0"/>
              </a:rPr>
              <a:t>odmítnutí realismu – např. Foucault: existují odlišné režimy pravdy, ne jedna Pravda</a:t>
            </a:r>
          </a:p>
          <a:p>
            <a:pPr eaLnBrk="1" hangingPunct="1">
              <a:lnSpc>
                <a:spcPct val="90000"/>
              </a:lnSpc>
            </a:pPr>
            <a:endParaRPr lang="cs-CZ" altLang="cs-CZ" sz="2800">
              <a:latin typeface="Cambria" panose="02040503050406030204" pitchFamily="18" charset="0"/>
            </a:endParaRPr>
          </a:p>
        </p:txBody>
      </p:sp>
    </p:spTree>
    <p:extLst>
      <p:ext uri="{BB962C8B-B14F-4D97-AF65-F5344CB8AC3E}">
        <p14:creationId xmlns:p14="http://schemas.microsoft.com/office/powerpoint/2010/main" val="14842777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cs-CZ" altLang="cs-CZ" b="1" smtClean="0">
                <a:latin typeface="Cambria" panose="02040503050406030204" pitchFamily="18" charset="0"/>
              </a:rPr>
              <a:t>REFLEXIVITA ETNOGRAFIE</a:t>
            </a:r>
          </a:p>
        </p:txBody>
      </p:sp>
      <p:sp>
        <p:nvSpPr>
          <p:cNvPr id="25603" name="Rectangle 3"/>
          <p:cNvSpPr>
            <a:spLocks noGrp="1" noChangeArrowheads="1"/>
          </p:cNvSpPr>
          <p:nvPr>
            <p:ph type="body" idx="1"/>
          </p:nvPr>
        </p:nvSpPr>
        <p:spPr/>
        <p:txBody>
          <a:bodyPr/>
          <a:lstStyle/>
          <a:p>
            <a:pPr eaLnBrk="1" hangingPunct="1"/>
            <a:r>
              <a:rPr lang="cs-CZ" altLang="cs-CZ" sz="2000">
                <a:latin typeface="Cambria" panose="02040503050406030204" pitchFamily="18" charset="0"/>
                <a:cs typeface="Times New Roman" panose="02020603050405020304" pitchFamily="18" charset="0"/>
              </a:rPr>
              <a:t>ani pozitivismus ani naturalismus nevzal v úvahu to, že sociální výzkumníci jsou součástí sociálního světa, jež studují </a:t>
            </a:r>
            <a:r>
              <a:rPr lang="cs-CZ" altLang="cs-CZ" sz="2000">
                <a:latin typeface="Cambria" panose="02040503050406030204" pitchFamily="18" charset="0"/>
                <a:cs typeface="Times New Roman" panose="02020603050405020304" pitchFamily="18" charset="0"/>
                <a:sym typeface="Symbol" panose="05050102010706020507" pitchFamily="18" charset="2"/>
              </a:rPr>
              <a:t></a:t>
            </a:r>
            <a:r>
              <a:rPr lang="cs-CZ" altLang="cs-CZ" sz="2000">
                <a:latin typeface="Cambria" panose="02040503050406030204" pitchFamily="18" charset="0"/>
                <a:cs typeface="Times New Roman" panose="02020603050405020304" pitchFamily="18" charset="0"/>
              </a:rPr>
              <a:t> orientace výzkumníků je však tvarována jejich sociokulturním umístěním, hodnotami i zájmy </a:t>
            </a:r>
            <a:r>
              <a:rPr lang="cs-CZ" altLang="cs-CZ" sz="2000">
                <a:latin typeface="Cambria" panose="02040503050406030204" pitchFamily="18" charset="0"/>
                <a:cs typeface="Times New Roman" panose="02020603050405020304" pitchFamily="18" charset="0"/>
                <a:sym typeface="Symbol" panose="05050102010706020507" pitchFamily="18" charset="2"/>
              </a:rPr>
              <a:t></a:t>
            </a:r>
            <a:r>
              <a:rPr lang="cs-CZ" altLang="cs-CZ" sz="2000">
                <a:latin typeface="Cambria" panose="02040503050406030204" pitchFamily="18" charset="0"/>
                <a:cs typeface="Times New Roman" panose="02020603050405020304" pitchFamily="18" charset="0"/>
              </a:rPr>
              <a:t> </a:t>
            </a:r>
            <a:r>
              <a:rPr lang="cs-CZ" altLang="cs-CZ" sz="2000" u="sng">
                <a:latin typeface="Cambria" panose="02040503050406030204" pitchFamily="18" charset="0"/>
                <a:cs typeface="Times New Roman" panose="02020603050405020304" pitchFamily="18" charset="0"/>
              </a:rPr>
              <a:t>řešení</a:t>
            </a:r>
            <a:r>
              <a:rPr lang="cs-CZ" altLang="cs-CZ" sz="2000">
                <a:latin typeface="Cambria" panose="02040503050406030204" pitchFamily="18" charset="0"/>
                <a:cs typeface="Times New Roman" panose="02020603050405020304" pitchFamily="18" charset="0"/>
              </a:rPr>
              <a:t> (obě předpokládají možnost oddělit data od výzkumníka):</a:t>
            </a:r>
            <a:endParaRPr lang="cs-CZ" altLang="cs-CZ" sz="2000">
              <a:latin typeface="Cambria" panose="02040503050406030204" pitchFamily="18" charset="0"/>
            </a:endParaRPr>
          </a:p>
          <a:p>
            <a:pPr lvl="1" eaLnBrk="1" hangingPunct="1"/>
            <a:r>
              <a:rPr lang="cs-CZ" altLang="cs-CZ" sz="2000">
                <a:latin typeface="Cambria" panose="02040503050406030204" pitchFamily="18" charset="0"/>
                <a:cs typeface="Times New Roman" panose="02020603050405020304" pitchFamily="18" charset="0"/>
              </a:rPr>
              <a:t>standardizace výzkumných procedur (výzkumník jako automat)</a:t>
            </a:r>
            <a:endParaRPr lang="cs-CZ" altLang="cs-CZ" sz="2000">
              <a:latin typeface="Cambria" panose="02040503050406030204" pitchFamily="18" charset="0"/>
            </a:endParaRPr>
          </a:p>
          <a:p>
            <a:pPr lvl="1" eaLnBrk="1" hangingPunct="1"/>
            <a:r>
              <a:rPr lang="cs-CZ" altLang="cs-CZ" sz="2000">
                <a:latin typeface="Cambria" panose="02040503050406030204" pitchFamily="18" charset="0"/>
                <a:cs typeface="Times New Roman" panose="02020603050405020304" pitchFamily="18" charset="0"/>
              </a:rPr>
              <a:t>přímá zkušenost v sociálním světě (výzkumník jako neutrální plavidlo plavící se kulturními zkušenostmi) </a:t>
            </a:r>
          </a:p>
          <a:p>
            <a:pPr eaLnBrk="1" hangingPunct="1"/>
            <a:r>
              <a:rPr lang="cs-CZ" altLang="cs-CZ" sz="2000">
                <a:latin typeface="Cambria" panose="02040503050406030204" pitchFamily="18" charset="0"/>
                <a:cs typeface="Times New Roman" panose="02020603050405020304" pitchFamily="18" charset="0"/>
              </a:rPr>
              <a:t>ALE: všechna data zahrnují určitou teoretickou předpřipravenost</a:t>
            </a:r>
            <a:endParaRPr lang="cs-CZ" altLang="cs-CZ" sz="2000">
              <a:latin typeface="Cambria" panose="02040503050406030204" pitchFamily="18" charset="0"/>
            </a:endParaRPr>
          </a:p>
        </p:txBody>
      </p:sp>
    </p:spTree>
    <p:extLst>
      <p:ext uri="{BB962C8B-B14F-4D97-AF65-F5344CB8AC3E}">
        <p14:creationId xmlns:p14="http://schemas.microsoft.com/office/powerpoint/2010/main" val="17760095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cs-CZ" altLang="cs-CZ" b="1" smtClean="0">
                <a:latin typeface="Cambria" panose="02040503050406030204" pitchFamily="18" charset="0"/>
              </a:rPr>
              <a:t>REFLEXIVITA ETNOGRAFIE</a:t>
            </a:r>
          </a:p>
        </p:txBody>
      </p:sp>
      <p:sp>
        <p:nvSpPr>
          <p:cNvPr id="26627" name="Rectangle 3"/>
          <p:cNvSpPr>
            <a:spLocks noGrp="1" noChangeArrowheads="1"/>
          </p:cNvSpPr>
          <p:nvPr>
            <p:ph type="body" idx="1"/>
          </p:nvPr>
        </p:nvSpPr>
        <p:spPr/>
        <p:txBody>
          <a:bodyPr/>
          <a:lstStyle/>
          <a:p>
            <a:pPr eaLnBrk="1" hangingPunct="1">
              <a:lnSpc>
                <a:spcPct val="90000"/>
              </a:lnSpc>
            </a:pPr>
            <a:r>
              <a:rPr lang="cs-CZ" altLang="cs-CZ" sz="2000">
                <a:latin typeface="Cambria" panose="02040503050406030204" pitchFamily="18" charset="0"/>
                <a:cs typeface="Times New Roman" panose="02020603050405020304" pitchFamily="18" charset="0"/>
              </a:rPr>
              <a:t>reflexivita tedy naznačuje, že orientace výzkumníka je tvarována sociokulturním umístěním zahrnujícím také hodnoty a zájmy </a:t>
            </a:r>
            <a:endParaRPr lang="cs-CZ" altLang="cs-CZ" sz="2000">
              <a:latin typeface="Cambria" panose="02040503050406030204" pitchFamily="18" charset="0"/>
            </a:endParaRPr>
          </a:p>
          <a:p>
            <a:pPr eaLnBrk="1" hangingPunct="1">
              <a:lnSpc>
                <a:spcPct val="90000"/>
              </a:lnSpc>
            </a:pPr>
            <a:r>
              <a:rPr lang="cs-CZ" altLang="cs-CZ" sz="2000">
                <a:latin typeface="Cambria" panose="02040503050406030204" pitchFamily="18" charset="0"/>
                <a:cs typeface="Times New Roman" panose="02020603050405020304" pitchFamily="18" charset="0"/>
              </a:rPr>
              <a:t>sociální výzkum není prováděn v izolované oblasti ani není odříznut od biografie každého jedince </a:t>
            </a:r>
            <a:endParaRPr lang="cs-CZ" altLang="cs-CZ" sz="2000">
              <a:latin typeface="Cambria" panose="02040503050406030204" pitchFamily="18" charset="0"/>
            </a:endParaRPr>
          </a:p>
          <a:p>
            <a:pPr eaLnBrk="1" hangingPunct="1">
              <a:lnSpc>
                <a:spcPct val="90000"/>
              </a:lnSpc>
            </a:pPr>
            <a:r>
              <a:rPr lang="cs-CZ" altLang="cs-CZ" sz="2000">
                <a:latin typeface="Cambria" panose="02040503050406030204" pitchFamily="18" charset="0"/>
                <a:cs typeface="Times New Roman" panose="02020603050405020304" pitchFamily="18" charset="0"/>
              </a:rPr>
              <a:t>publikace výzkumu může vytvořit klima pro praktická či politická rozhodnutí (výsledky výzkumu nemusí být neutrální ani žádoucí) </a:t>
            </a:r>
            <a:endParaRPr lang="cs-CZ" altLang="cs-CZ" sz="2000">
              <a:latin typeface="Cambria" panose="02040503050406030204" pitchFamily="18" charset="0"/>
            </a:endParaRPr>
          </a:p>
          <a:p>
            <a:pPr eaLnBrk="1" hangingPunct="1">
              <a:lnSpc>
                <a:spcPct val="90000"/>
              </a:lnSpc>
            </a:pPr>
            <a:r>
              <a:rPr lang="cs-CZ" altLang="cs-CZ" sz="2000">
                <a:latin typeface="Cambria" panose="02040503050406030204" pitchFamily="18" charset="0"/>
                <a:cs typeface="Times New Roman" panose="02020603050405020304" pitchFamily="18" charset="0"/>
              </a:rPr>
              <a:t>reflexivita je důležitou podmínkou výzkumu – každý sociální výzkum je formou účastněného pozorování, participování v sociálním světě a reflexe produktů této participace </a:t>
            </a:r>
            <a:endParaRPr lang="cs-CZ" altLang="cs-CZ" sz="2000">
              <a:latin typeface="Cambria" panose="02040503050406030204" pitchFamily="18" charset="0"/>
            </a:endParaRPr>
          </a:p>
          <a:p>
            <a:pPr eaLnBrk="1" hangingPunct="1">
              <a:lnSpc>
                <a:spcPct val="90000"/>
              </a:lnSpc>
            </a:pPr>
            <a:r>
              <a:rPr lang="cs-CZ" altLang="cs-CZ" sz="2000">
                <a:latin typeface="Cambria" panose="02040503050406030204" pitchFamily="18" charset="0"/>
                <a:cs typeface="Times New Roman" panose="02020603050405020304" pitchFamily="18" charset="0"/>
              </a:rPr>
              <a:t>nemůžeme se vyhnout komonsenzuálnímu vědění a nemůžeme zabránit tomu, aby mělo vliv na sociální fenomény, které zkoumáme </a:t>
            </a:r>
            <a:endParaRPr lang="cs-CZ" altLang="cs-CZ" sz="2800">
              <a:latin typeface="Cambria" panose="02040503050406030204" pitchFamily="18" charset="0"/>
            </a:endParaRPr>
          </a:p>
        </p:txBody>
      </p:sp>
    </p:spTree>
    <p:extLst>
      <p:ext uri="{BB962C8B-B14F-4D97-AF65-F5344CB8AC3E}">
        <p14:creationId xmlns:p14="http://schemas.microsoft.com/office/powerpoint/2010/main" val="3347588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r>
              <a:rPr lang="cs-CZ" altLang="cs-CZ" b="1" smtClean="0">
                <a:latin typeface="Cambria" panose="02040503050406030204" pitchFamily="18" charset="0"/>
              </a:rPr>
              <a:t>Interpretace a kvalitativní výzkum</a:t>
            </a:r>
          </a:p>
        </p:txBody>
      </p:sp>
      <p:sp>
        <p:nvSpPr>
          <p:cNvPr id="5123" name="Zástupný symbol pro obsah 2"/>
          <p:cNvSpPr>
            <a:spLocks noGrp="1"/>
          </p:cNvSpPr>
          <p:nvPr>
            <p:ph idx="1"/>
          </p:nvPr>
        </p:nvSpPr>
        <p:spPr/>
        <p:txBody>
          <a:bodyPr/>
          <a:lstStyle/>
          <a:p>
            <a:r>
              <a:rPr lang="cs-CZ" altLang="cs-CZ" sz="2800" b="1">
                <a:latin typeface="Cambria" panose="02040503050406030204" pitchFamily="18" charset="0"/>
              </a:rPr>
              <a:t>Clifford Geertz a zhuštěný popis</a:t>
            </a:r>
          </a:p>
          <a:p>
            <a:r>
              <a:rPr lang="cs-CZ" altLang="cs-CZ" sz="2800">
                <a:latin typeface="Cambria" panose="02040503050406030204" pitchFamily="18" charset="0"/>
              </a:rPr>
              <a:t>„Domnívaje se, společně s Maxem Weberem, že člověk je zvíře zavěšené do pavučiny významů, kterou si samo upředlo, považuji kulturu za tyto pavučiny a její analýzu tudíž nikoliv za experimentální vědu pátrající po zákonu, nýbrž za vědu interpretativní, pátrající po významu. To, co hledám, je vysvětlení, interpretuji sociální projevy, jež jsou na povrchu záhadné." (str. 15)</a:t>
            </a:r>
          </a:p>
        </p:txBody>
      </p:sp>
    </p:spTree>
    <p:extLst>
      <p:ext uri="{BB962C8B-B14F-4D97-AF65-F5344CB8AC3E}">
        <p14:creationId xmlns:p14="http://schemas.microsoft.com/office/powerpoint/2010/main" val="2279579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cs-CZ" altLang="cs-CZ" b="1" smtClean="0">
                <a:latin typeface="Cambria" panose="02040503050406030204" pitchFamily="18" charset="0"/>
              </a:rPr>
              <a:t>REFLEXIVITA ETNOGRAFIE</a:t>
            </a:r>
          </a:p>
        </p:txBody>
      </p:sp>
      <p:sp>
        <p:nvSpPr>
          <p:cNvPr id="27651" name="Rectangle 3"/>
          <p:cNvSpPr>
            <a:spLocks noGrp="1" noChangeArrowheads="1"/>
          </p:cNvSpPr>
          <p:nvPr>
            <p:ph type="body" idx="1"/>
          </p:nvPr>
        </p:nvSpPr>
        <p:spPr/>
        <p:txBody>
          <a:bodyPr/>
          <a:lstStyle/>
          <a:p>
            <a:pPr eaLnBrk="1" hangingPunct="1"/>
            <a:r>
              <a:rPr lang="cs-CZ" altLang="cs-CZ" sz="2400">
                <a:latin typeface="Cambria" panose="02040503050406030204" pitchFamily="18" charset="0"/>
                <a:cs typeface="Times New Roman" panose="02020603050405020304" pitchFamily="18" charset="0"/>
              </a:rPr>
              <a:t>výzkum je aktivním procesem, během kterého jsou vysvětlení světa produkovány selektivně vybranými zjištěními pořízenými selektivními pozorováními a teoretickými interpretacemi – to, že jsou naše data konstruovaná, ještě neznamená, že nemohou reprezentovat sociální fenomén </a:t>
            </a:r>
          </a:p>
          <a:p>
            <a:pPr eaLnBrk="1" hangingPunct="1"/>
            <a:r>
              <a:rPr lang="cs-CZ" altLang="cs-CZ" sz="2400">
                <a:latin typeface="Cambria" panose="02040503050406030204" pitchFamily="18" charset="0"/>
                <a:cs typeface="Times New Roman" panose="02020603050405020304" pitchFamily="18" charset="0"/>
              </a:rPr>
              <a:t>raději než se snažit eliminovat dopad výzkumníka, měli bychom se snažit tomu (dopadu)  porozumět</a:t>
            </a:r>
            <a:r>
              <a:rPr lang="cs-CZ" altLang="cs-CZ" sz="2400">
                <a:latin typeface="Cambria" panose="02040503050406030204" pitchFamily="18" charset="0"/>
              </a:rPr>
              <a:t> </a:t>
            </a:r>
          </a:p>
          <a:p>
            <a:pPr eaLnBrk="1" hangingPunct="1"/>
            <a:endParaRPr lang="cs-CZ" altLang="cs-CZ" smtClean="0">
              <a:latin typeface="Cambria" panose="02040503050406030204" pitchFamily="18" charset="0"/>
            </a:endParaRPr>
          </a:p>
        </p:txBody>
      </p:sp>
    </p:spTree>
    <p:extLst>
      <p:ext uri="{BB962C8B-B14F-4D97-AF65-F5344CB8AC3E}">
        <p14:creationId xmlns:p14="http://schemas.microsoft.com/office/powerpoint/2010/main" val="18579273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r>
              <a:rPr lang="cs-CZ" altLang="cs-CZ" sz="3600" b="1">
                <a:latin typeface="Cambria" panose="02040503050406030204" pitchFamily="18" charset="0"/>
              </a:rPr>
              <a:t>CO KONKRÉTNĚ JE REFLEXIVITOU?</a:t>
            </a:r>
          </a:p>
        </p:txBody>
      </p:sp>
      <p:sp>
        <p:nvSpPr>
          <p:cNvPr id="28675" name="Zástupný symbol pro obsah 2"/>
          <p:cNvSpPr>
            <a:spLocks noGrp="1"/>
          </p:cNvSpPr>
          <p:nvPr>
            <p:ph idx="1"/>
          </p:nvPr>
        </p:nvSpPr>
        <p:spPr/>
        <p:txBody>
          <a:bodyPr/>
          <a:lstStyle/>
          <a:p>
            <a:r>
              <a:rPr lang="cs-CZ" altLang="cs-CZ" sz="2600">
                <a:latin typeface="Cambria" panose="02040503050406030204" pitchFamily="18" charset="0"/>
              </a:rPr>
              <a:t>výzkumník je integrální součástí výzkumu</a:t>
            </a:r>
          </a:p>
          <a:p>
            <a:r>
              <a:rPr lang="cs-CZ" altLang="cs-CZ" sz="2600" b="1">
                <a:latin typeface="Cambria" panose="02040503050406030204" pitchFamily="18" charset="0"/>
              </a:rPr>
              <a:t>roviny reflexivity</a:t>
            </a:r>
            <a:r>
              <a:rPr lang="cs-CZ" altLang="cs-CZ" sz="2600">
                <a:latin typeface="Cambria" panose="02040503050406030204" pitchFamily="18" charset="0"/>
              </a:rPr>
              <a:t>:</a:t>
            </a:r>
          </a:p>
          <a:p>
            <a:pPr lvl="1"/>
            <a:r>
              <a:rPr lang="cs-CZ" altLang="cs-CZ" sz="2600">
                <a:latin typeface="Cambria" panose="02040503050406030204" pitchFamily="18" charset="0"/>
              </a:rPr>
              <a:t>„pre-koncepce“ – zvýznamňování jako aktivní proces (zahrnuje též přijetí zodpovědnosti za výzkum) – reflexivita je neustálé kladení si otázek „Co vím?“ a „Jak to vím?“</a:t>
            </a:r>
          </a:p>
          <a:p>
            <a:pPr lvl="1"/>
            <a:r>
              <a:rPr lang="cs-CZ" altLang="cs-CZ" sz="2600">
                <a:latin typeface="Cambria" panose="02040503050406030204" pitchFamily="18" charset="0"/>
              </a:rPr>
              <a:t>osobní charakteristiky – „bytí výzkumníkem“ je pouze jednou z rolí </a:t>
            </a:r>
          </a:p>
          <a:p>
            <a:endParaRPr lang="cs-CZ" altLang="cs-CZ" sz="2600">
              <a:latin typeface="Cambria" panose="02040503050406030204" pitchFamily="18" charset="0"/>
            </a:endParaRPr>
          </a:p>
        </p:txBody>
      </p:sp>
    </p:spTree>
    <p:extLst>
      <p:ext uri="{BB962C8B-B14F-4D97-AF65-F5344CB8AC3E}">
        <p14:creationId xmlns:p14="http://schemas.microsoft.com/office/powerpoint/2010/main" val="40522373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l" eaLnBrk="1" hangingPunct="1"/>
            <a:r>
              <a:rPr lang="cs-CZ" altLang="cs-CZ" b="1" smtClean="0">
                <a:latin typeface="Cambria" panose="02040503050406030204" pitchFamily="18" charset="0"/>
              </a:rPr>
              <a:t>METODOLOGICKÉ</a:t>
            </a:r>
            <a:r>
              <a:rPr lang="cs-CZ" altLang="cs-CZ" smtClean="0">
                <a:latin typeface="Cambria" panose="02040503050406030204" pitchFamily="18" charset="0"/>
              </a:rPr>
              <a:t> </a:t>
            </a:r>
            <a:r>
              <a:rPr lang="cs-CZ" altLang="cs-CZ" b="1" smtClean="0">
                <a:latin typeface="Cambria" panose="02040503050406030204" pitchFamily="18" charset="0"/>
              </a:rPr>
              <a:t>PRINCIPY</a:t>
            </a:r>
          </a:p>
        </p:txBody>
      </p:sp>
      <p:sp>
        <p:nvSpPr>
          <p:cNvPr id="29699" name="Rectangle 3"/>
          <p:cNvSpPr>
            <a:spLocks noGrp="1" noChangeArrowheads="1"/>
          </p:cNvSpPr>
          <p:nvPr>
            <p:ph type="body" idx="1"/>
          </p:nvPr>
        </p:nvSpPr>
        <p:spPr>
          <a:xfrm>
            <a:off x="2057400" y="2133600"/>
            <a:ext cx="5562600" cy="4114800"/>
          </a:xfrm>
        </p:spPr>
        <p:txBody>
          <a:bodyPr>
            <a:normAutofit lnSpcReduction="10000"/>
          </a:bodyPr>
          <a:lstStyle/>
          <a:p>
            <a:pPr eaLnBrk="1" hangingPunct="1">
              <a:lnSpc>
                <a:spcPct val="90000"/>
              </a:lnSpc>
            </a:pPr>
            <a:r>
              <a:rPr lang="cs-CZ" altLang="cs-CZ" sz="2800" b="1" u="sng">
                <a:latin typeface="Cambria" panose="02040503050406030204" pitchFamily="18" charset="0"/>
              </a:rPr>
              <a:t>NATURALISMUS</a:t>
            </a:r>
            <a:r>
              <a:rPr lang="cs-CZ" altLang="cs-CZ" sz="2800">
                <a:latin typeface="Cambria" panose="02040503050406030204" pitchFamily="18" charset="0"/>
              </a:rPr>
              <a:t>: zachycení „přirozeného“, kontakty z první ruky, minimalizace vlivu výzkumníka</a:t>
            </a:r>
          </a:p>
          <a:p>
            <a:pPr eaLnBrk="1" hangingPunct="1">
              <a:lnSpc>
                <a:spcPct val="90000"/>
              </a:lnSpc>
            </a:pPr>
            <a:r>
              <a:rPr lang="cs-CZ" altLang="cs-CZ" sz="2800" b="1" u="sng">
                <a:latin typeface="Cambria" panose="02040503050406030204" pitchFamily="18" charset="0"/>
              </a:rPr>
              <a:t>POCHOPENÍ</a:t>
            </a:r>
            <a:r>
              <a:rPr lang="cs-CZ" altLang="cs-CZ" sz="2800">
                <a:latin typeface="Cambria" panose="02040503050406030204" pitchFamily="18" charset="0"/>
              </a:rPr>
              <a:t>: lidské jednání se liší od fyzických objektů, nutnost naučit se chápat </a:t>
            </a:r>
          </a:p>
          <a:p>
            <a:pPr eaLnBrk="1" hangingPunct="1">
              <a:lnSpc>
                <a:spcPct val="90000"/>
              </a:lnSpc>
            </a:pPr>
            <a:r>
              <a:rPr lang="cs-CZ" altLang="cs-CZ" sz="2800" b="1" u="sng">
                <a:latin typeface="Cambria" panose="02040503050406030204" pitchFamily="18" charset="0"/>
              </a:rPr>
              <a:t>OBJEVOVÁNÍ</a:t>
            </a:r>
            <a:r>
              <a:rPr lang="cs-CZ" altLang="cs-CZ" sz="2800">
                <a:latin typeface="Cambria" panose="02040503050406030204" pitchFamily="18" charset="0"/>
              </a:rPr>
              <a:t>: induktivní povaha založená na objevování spíše než na testování hypotéz</a:t>
            </a:r>
          </a:p>
        </p:txBody>
      </p:sp>
      <p:pic>
        <p:nvPicPr>
          <p:cNvPr id="29700" name="Picture 5" descr="http://t3.gstatic.com/images?q=tbn:ANd9GcQXzdSWKPkxm14tuO-LwKBWSqy5AABNWKf5XtP4n3MV63lO1CJcq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9214" y="3048001"/>
            <a:ext cx="2998787" cy="25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41947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altLang="cs-CZ" sz="3600" b="1">
                <a:latin typeface="Cambria" panose="02040503050406030204" pitchFamily="18" charset="0"/>
              </a:rPr>
              <a:t>ETNOGRAFIE: CO STUDOVAT?</a:t>
            </a:r>
            <a:r>
              <a:rPr lang="cs-CZ" altLang="cs-CZ" smtClean="0">
                <a:latin typeface="Cambria" panose="02040503050406030204" pitchFamily="18" charset="0"/>
              </a:rPr>
              <a:t> </a:t>
            </a:r>
          </a:p>
        </p:txBody>
      </p:sp>
      <p:sp>
        <p:nvSpPr>
          <p:cNvPr id="30723" name="Rectangle 3"/>
          <p:cNvSpPr>
            <a:spLocks noGrp="1" noChangeArrowheads="1"/>
          </p:cNvSpPr>
          <p:nvPr>
            <p:ph type="body" idx="1"/>
          </p:nvPr>
        </p:nvSpPr>
        <p:spPr/>
        <p:txBody>
          <a:bodyPr/>
          <a:lstStyle/>
          <a:p>
            <a:pPr eaLnBrk="1" hangingPunct="1"/>
            <a:r>
              <a:rPr lang="cs-CZ" altLang="cs-CZ" sz="2000" u="sng">
                <a:latin typeface="Cambria" panose="02040503050406030204" pitchFamily="18" charset="0"/>
                <a:cs typeface="Times New Roman" panose="02020603050405020304" pitchFamily="18" charset="0"/>
              </a:rPr>
              <a:t>elementy sociálního světa</a:t>
            </a:r>
            <a:r>
              <a:rPr lang="cs-CZ" altLang="cs-CZ" sz="2000">
                <a:latin typeface="Cambria" panose="02040503050406030204" pitchFamily="18" charset="0"/>
                <a:cs typeface="Times New Roman" panose="02020603050405020304" pitchFamily="18" charset="0"/>
              </a:rPr>
              <a:t>, které můžeme studovat:</a:t>
            </a:r>
            <a:endParaRPr lang="cs-CZ" altLang="cs-CZ" sz="2000">
              <a:latin typeface="Cambria" panose="02040503050406030204" pitchFamily="18" charset="0"/>
            </a:endParaRPr>
          </a:p>
          <a:p>
            <a:pPr lvl="1" eaLnBrk="1" hangingPunct="1"/>
            <a:r>
              <a:rPr lang="cs-CZ" altLang="cs-CZ" sz="2000">
                <a:latin typeface="Cambria" panose="02040503050406030204" pitchFamily="18" charset="0"/>
                <a:cs typeface="Times New Roman" panose="02020603050405020304" pitchFamily="18" charset="0"/>
              </a:rPr>
              <a:t>jednání – čtení knihy</a:t>
            </a:r>
            <a:endParaRPr lang="cs-CZ" altLang="cs-CZ" sz="2000">
              <a:latin typeface="Cambria" panose="02040503050406030204" pitchFamily="18" charset="0"/>
            </a:endParaRPr>
          </a:p>
          <a:p>
            <a:pPr lvl="1" eaLnBrk="1" hangingPunct="1"/>
            <a:r>
              <a:rPr lang="cs-CZ" altLang="cs-CZ" sz="2000">
                <a:latin typeface="Cambria" panose="02040503050406030204" pitchFamily="18" charset="0"/>
                <a:cs typeface="Times New Roman" panose="02020603050405020304" pitchFamily="18" charset="0"/>
              </a:rPr>
              <a:t>epizody – rozvod, zločin, nemoc</a:t>
            </a:r>
            <a:endParaRPr lang="cs-CZ" altLang="cs-CZ" sz="2000">
              <a:latin typeface="Cambria" panose="02040503050406030204" pitchFamily="18" charset="0"/>
            </a:endParaRPr>
          </a:p>
          <a:p>
            <a:pPr lvl="1" eaLnBrk="1" hangingPunct="1"/>
            <a:r>
              <a:rPr lang="cs-CZ" altLang="cs-CZ" sz="2000">
                <a:latin typeface="Cambria" panose="02040503050406030204" pitchFamily="18" charset="0"/>
                <a:cs typeface="Times New Roman" panose="02020603050405020304" pitchFamily="18" charset="0"/>
              </a:rPr>
              <a:t>setkání – interakce mezi lidmi</a:t>
            </a:r>
            <a:endParaRPr lang="cs-CZ" altLang="cs-CZ" sz="2000">
              <a:latin typeface="Cambria" panose="02040503050406030204" pitchFamily="18" charset="0"/>
            </a:endParaRPr>
          </a:p>
          <a:p>
            <a:pPr lvl="1" eaLnBrk="1" hangingPunct="1"/>
            <a:r>
              <a:rPr lang="cs-CZ" altLang="cs-CZ" sz="2000">
                <a:latin typeface="Cambria" panose="02040503050406030204" pitchFamily="18" charset="0"/>
                <a:cs typeface="Times New Roman" panose="02020603050405020304" pitchFamily="18" charset="0"/>
              </a:rPr>
              <a:t>role – práce, rodina</a:t>
            </a:r>
            <a:endParaRPr lang="cs-CZ" altLang="cs-CZ" sz="2000">
              <a:latin typeface="Cambria" panose="02040503050406030204" pitchFamily="18" charset="0"/>
            </a:endParaRPr>
          </a:p>
          <a:p>
            <a:pPr lvl="1" eaLnBrk="1" hangingPunct="1"/>
            <a:r>
              <a:rPr lang="cs-CZ" altLang="cs-CZ" sz="2000">
                <a:latin typeface="Cambria" panose="02040503050406030204" pitchFamily="18" charset="0"/>
                <a:cs typeface="Times New Roman" panose="02020603050405020304" pitchFamily="18" charset="0"/>
              </a:rPr>
              <a:t>vztahy – matka-syn vztah</a:t>
            </a:r>
            <a:endParaRPr lang="cs-CZ" altLang="cs-CZ" sz="2000">
              <a:latin typeface="Cambria" panose="02040503050406030204" pitchFamily="18" charset="0"/>
            </a:endParaRPr>
          </a:p>
          <a:p>
            <a:pPr lvl="1" eaLnBrk="1" hangingPunct="1"/>
            <a:r>
              <a:rPr lang="cs-CZ" altLang="cs-CZ" sz="2000">
                <a:latin typeface="Cambria" panose="02040503050406030204" pitchFamily="18" charset="0"/>
                <a:cs typeface="Times New Roman" panose="02020603050405020304" pitchFamily="18" charset="0"/>
              </a:rPr>
              <a:t>skupiny – atletický tým, pracovní skupina</a:t>
            </a:r>
            <a:endParaRPr lang="cs-CZ" altLang="cs-CZ" sz="2000">
              <a:latin typeface="Cambria" panose="02040503050406030204" pitchFamily="18" charset="0"/>
            </a:endParaRPr>
          </a:p>
          <a:p>
            <a:pPr lvl="1" eaLnBrk="1" hangingPunct="1"/>
            <a:r>
              <a:rPr lang="cs-CZ" altLang="cs-CZ" sz="2000">
                <a:latin typeface="Cambria" panose="02040503050406030204" pitchFamily="18" charset="0"/>
                <a:cs typeface="Times New Roman" panose="02020603050405020304" pitchFamily="18" charset="0"/>
              </a:rPr>
              <a:t>organizace – nemocnice, školy</a:t>
            </a:r>
            <a:endParaRPr lang="cs-CZ" altLang="cs-CZ" sz="2000">
              <a:latin typeface="Cambria" panose="02040503050406030204" pitchFamily="18" charset="0"/>
            </a:endParaRPr>
          </a:p>
          <a:p>
            <a:pPr lvl="1" eaLnBrk="1" hangingPunct="1"/>
            <a:r>
              <a:rPr lang="cs-CZ" altLang="cs-CZ" sz="2000">
                <a:latin typeface="Cambria" panose="02040503050406030204" pitchFamily="18" charset="0"/>
                <a:cs typeface="Times New Roman" panose="02020603050405020304" pitchFamily="18" charset="0"/>
              </a:rPr>
              <a:t>sídla – gheta, sousedství</a:t>
            </a:r>
            <a:endParaRPr lang="cs-CZ" altLang="cs-CZ" sz="2000">
              <a:latin typeface="Cambria" panose="02040503050406030204" pitchFamily="18" charset="0"/>
            </a:endParaRPr>
          </a:p>
          <a:p>
            <a:pPr lvl="1" eaLnBrk="1" hangingPunct="1"/>
            <a:r>
              <a:rPr lang="cs-CZ" altLang="cs-CZ" sz="2000">
                <a:latin typeface="Cambria" panose="02040503050406030204" pitchFamily="18" charset="0"/>
                <a:cs typeface="Times New Roman" panose="02020603050405020304" pitchFamily="18" charset="0"/>
              </a:rPr>
              <a:t>sociální světy – sportovní svět nebo Wall Street</a:t>
            </a:r>
            <a:endParaRPr lang="cs-CZ" altLang="cs-CZ" sz="2000">
              <a:latin typeface="Cambria" panose="02040503050406030204" pitchFamily="18" charset="0"/>
            </a:endParaRPr>
          </a:p>
          <a:p>
            <a:pPr lvl="1" eaLnBrk="1" hangingPunct="1"/>
            <a:r>
              <a:rPr lang="cs-CZ" altLang="cs-CZ" sz="2000">
                <a:latin typeface="Cambria" panose="02040503050406030204" pitchFamily="18" charset="0"/>
                <a:cs typeface="Times New Roman" panose="02020603050405020304" pitchFamily="18" charset="0"/>
              </a:rPr>
              <a:t>životní styly nebo subkultury </a:t>
            </a:r>
          </a:p>
          <a:p>
            <a:pPr eaLnBrk="1" hangingPunct="1"/>
            <a:endParaRPr lang="cs-CZ" altLang="cs-CZ" sz="2000">
              <a:latin typeface="Cambria" panose="02040503050406030204" pitchFamily="18" charset="0"/>
            </a:endParaRPr>
          </a:p>
        </p:txBody>
      </p:sp>
    </p:spTree>
    <p:extLst>
      <p:ext uri="{BB962C8B-B14F-4D97-AF65-F5344CB8AC3E}">
        <p14:creationId xmlns:p14="http://schemas.microsoft.com/office/powerpoint/2010/main" val="29420371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pozorování</a:t>
            </a:r>
            <a:endParaRPr lang="cs-CZ" dirty="0"/>
          </a:p>
        </p:txBody>
      </p:sp>
      <p:sp>
        <p:nvSpPr>
          <p:cNvPr id="3" name="Zástupný symbol pro obsah 2"/>
          <p:cNvSpPr>
            <a:spLocks noGrp="1"/>
          </p:cNvSpPr>
          <p:nvPr>
            <p:ph idx="1"/>
          </p:nvPr>
        </p:nvSpPr>
        <p:spPr/>
        <p:txBody>
          <a:bodyPr/>
          <a:lstStyle/>
          <a:p>
            <a:pPr>
              <a:buFont typeface="Wingdings" panose="05000000000000000000" pitchFamily="2" charset="2"/>
              <a:buChar char="Ø"/>
            </a:pPr>
            <a:r>
              <a:rPr lang="cs-CZ" dirty="0" smtClean="0"/>
              <a:t>Rozhovory jako „co si lidé myslí“ versus pozorování jako „co se skutečně děje“?</a:t>
            </a:r>
          </a:p>
          <a:p>
            <a:pPr>
              <a:buFont typeface="Wingdings" panose="05000000000000000000" pitchFamily="2" charset="2"/>
              <a:buChar char="Ø"/>
            </a:pPr>
            <a:r>
              <a:rPr lang="cs-CZ" dirty="0" smtClean="0"/>
              <a:t>Nejde jen o vizuální, ale také sluchové, čichové a pocitové vjemy!</a:t>
            </a:r>
          </a:p>
          <a:p>
            <a:pPr>
              <a:buFont typeface="Wingdings" panose="05000000000000000000" pitchFamily="2" charset="2"/>
              <a:buChar char="Ø"/>
            </a:pPr>
            <a:r>
              <a:rPr lang="cs-CZ" dirty="0" smtClean="0"/>
              <a:t>Je samozřejmou součástí mnoha výzkumů kvalitativního charakteru </a:t>
            </a:r>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18304012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Dimenze pozorování </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867938861"/>
              </p:ext>
            </p:extLst>
          </p:nvPr>
        </p:nvGraphicFramePr>
        <p:xfrm>
          <a:off x="1023938" y="2286000"/>
          <a:ext cx="9720262" cy="2743200"/>
        </p:xfrm>
        <a:graphic>
          <a:graphicData uri="http://schemas.openxmlformats.org/drawingml/2006/table">
            <a:tbl>
              <a:tblPr firstRow="1" bandRow="1">
                <a:tableStyleId>{3B4B98B0-60AC-42C2-AFA5-B58CD77FA1E5}</a:tableStyleId>
              </a:tblPr>
              <a:tblGrid>
                <a:gridCol w="4860131">
                  <a:extLst>
                    <a:ext uri="{9D8B030D-6E8A-4147-A177-3AD203B41FA5}">
                      <a16:colId xmlns:a16="http://schemas.microsoft.com/office/drawing/2014/main" val="20000"/>
                    </a:ext>
                  </a:extLst>
                </a:gridCol>
                <a:gridCol w="4860131">
                  <a:extLst>
                    <a:ext uri="{9D8B030D-6E8A-4147-A177-3AD203B41FA5}">
                      <a16:colId xmlns:a16="http://schemas.microsoft.com/office/drawing/2014/main" val="20001"/>
                    </a:ext>
                  </a:extLst>
                </a:gridCol>
              </a:tblGrid>
              <a:tr h="370840">
                <a:tc>
                  <a:txBody>
                    <a:bodyPr/>
                    <a:lstStyle/>
                    <a:p>
                      <a:r>
                        <a:rPr lang="cs-CZ" sz="3000" b="1" dirty="0" smtClean="0"/>
                        <a:t>skryté</a:t>
                      </a:r>
                      <a:endParaRPr lang="cs-CZ" sz="3000" b="1" dirty="0"/>
                    </a:p>
                  </a:txBody>
                  <a:tcPr/>
                </a:tc>
                <a:tc>
                  <a:txBody>
                    <a:bodyPr/>
                    <a:lstStyle/>
                    <a:p>
                      <a:r>
                        <a:rPr lang="cs-CZ" sz="3000" b="1" dirty="0" smtClean="0"/>
                        <a:t>otevřené </a:t>
                      </a:r>
                      <a:endParaRPr lang="cs-CZ" sz="3000" b="1" dirty="0"/>
                    </a:p>
                  </a:txBody>
                  <a:tcPr/>
                </a:tc>
                <a:extLst>
                  <a:ext uri="{0D108BD9-81ED-4DB2-BD59-A6C34878D82A}">
                    <a16:rowId xmlns:a16="http://schemas.microsoft.com/office/drawing/2014/main" val="10000"/>
                  </a:ext>
                </a:extLst>
              </a:tr>
              <a:tr h="370840">
                <a:tc>
                  <a:txBody>
                    <a:bodyPr/>
                    <a:lstStyle/>
                    <a:p>
                      <a:r>
                        <a:rPr lang="cs-CZ" sz="3000" b="1" dirty="0" smtClean="0"/>
                        <a:t>zúčastněné</a:t>
                      </a:r>
                      <a:endParaRPr lang="cs-CZ" sz="3000" b="1" dirty="0"/>
                    </a:p>
                  </a:txBody>
                  <a:tcPr/>
                </a:tc>
                <a:tc>
                  <a:txBody>
                    <a:bodyPr/>
                    <a:lstStyle/>
                    <a:p>
                      <a:r>
                        <a:rPr lang="cs-CZ" sz="3000" b="1" dirty="0" smtClean="0"/>
                        <a:t>nezúčastněné</a:t>
                      </a:r>
                      <a:endParaRPr lang="cs-CZ" sz="3000" b="1" dirty="0"/>
                    </a:p>
                  </a:txBody>
                  <a:tcPr/>
                </a:tc>
                <a:extLst>
                  <a:ext uri="{0D108BD9-81ED-4DB2-BD59-A6C34878D82A}">
                    <a16:rowId xmlns:a16="http://schemas.microsoft.com/office/drawing/2014/main" val="10001"/>
                  </a:ext>
                </a:extLst>
              </a:tr>
              <a:tr h="370840">
                <a:tc>
                  <a:txBody>
                    <a:bodyPr/>
                    <a:lstStyle/>
                    <a:p>
                      <a:r>
                        <a:rPr lang="cs-CZ" sz="3000" b="1" dirty="0" smtClean="0"/>
                        <a:t>strukturované</a:t>
                      </a:r>
                      <a:endParaRPr lang="cs-CZ" sz="3000" b="1" dirty="0"/>
                    </a:p>
                  </a:txBody>
                  <a:tcPr/>
                </a:tc>
                <a:tc>
                  <a:txBody>
                    <a:bodyPr/>
                    <a:lstStyle/>
                    <a:p>
                      <a:r>
                        <a:rPr lang="cs-CZ" sz="3000" b="1" dirty="0" smtClean="0"/>
                        <a:t>nestrukturované </a:t>
                      </a:r>
                      <a:endParaRPr lang="cs-CZ" sz="3000" b="1" dirty="0"/>
                    </a:p>
                  </a:txBody>
                  <a:tcPr/>
                </a:tc>
                <a:extLst>
                  <a:ext uri="{0D108BD9-81ED-4DB2-BD59-A6C34878D82A}">
                    <a16:rowId xmlns:a16="http://schemas.microsoft.com/office/drawing/2014/main" val="10002"/>
                  </a:ext>
                </a:extLst>
              </a:tr>
              <a:tr h="370840">
                <a:tc>
                  <a:txBody>
                    <a:bodyPr/>
                    <a:lstStyle/>
                    <a:p>
                      <a:r>
                        <a:rPr lang="cs-CZ" sz="3000" b="1" dirty="0" smtClean="0"/>
                        <a:t>v umělé situaci</a:t>
                      </a:r>
                      <a:endParaRPr lang="cs-CZ" sz="3000" b="1" dirty="0"/>
                    </a:p>
                  </a:txBody>
                  <a:tcPr/>
                </a:tc>
                <a:tc>
                  <a:txBody>
                    <a:bodyPr/>
                    <a:lstStyle/>
                    <a:p>
                      <a:r>
                        <a:rPr lang="cs-CZ" sz="3000" b="1" dirty="0" smtClean="0"/>
                        <a:t>v přirozené situaci </a:t>
                      </a:r>
                      <a:endParaRPr lang="cs-CZ" sz="3000" b="1" dirty="0"/>
                    </a:p>
                  </a:txBody>
                  <a:tcPr/>
                </a:tc>
                <a:extLst>
                  <a:ext uri="{0D108BD9-81ED-4DB2-BD59-A6C34878D82A}">
                    <a16:rowId xmlns:a16="http://schemas.microsoft.com/office/drawing/2014/main" val="10003"/>
                  </a:ext>
                </a:extLst>
              </a:tr>
              <a:tr h="370840">
                <a:tc>
                  <a:txBody>
                    <a:bodyPr/>
                    <a:lstStyle/>
                    <a:p>
                      <a:r>
                        <a:rPr lang="cs-CZ" sz="3000" b="1" dirty="0" smtClean="0"/>
                        <a:t>sebe samého</a:t>
                      </a:r>
                      <a:endParaRPr lang="cs-CZ" sz="3000" b="1" dirty="0"/>
                    </a:p>
                  </a:txBody>
                  <a:tcPr/>
                </a:tc>
                <a:tc>
                  <a:txBody>
                    <a:bodyPr/>
                    <a:lstStyle/>
                    <a:p>
                      <a:r>
                        <a:rPr lang="cs-CZ" sz="3000" b="1" dirty="0" smtClean="0"/>
                        <a:t>někoho jiného</a:t>
                      </a:r>
                      <a:endParaRPr lang="cs-CZ" sz="3000" b="1"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54013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Role pozorovatele </a:t>
            </a:r>
            <a:endParaRPr lang="cs-CZ" dirty="0"/>
          </a:p>
        </p:txBody>
      </p:sp>
      <p:sp>
        <p:nvSpPr>
          <p:cNvPr id="3" name="Zástupný symbol pro obsah 2"/>
          <p:cNvSpPr>
            <a:spLocks noGrp="1"/>
          </p:cNvSpPr>
          <p:nvPr>
            <p:ph idx="1"/>
          </p:nvPr>
        </p:nvSpPr>
        <p:spPr>
          <a:xfrm>
            <a:off x="1024128" y="2286000"/>
            <a:ext cx="9720071" cy="2657475"/>
          </a:xfrm>
        </p:spPr>
        <p:txBody>
          <a:bodyPr vert="vert270">
            <a:noAutofit/>
          </a:bodyPr>
          <a:lstStyle/>
          <a:p>
            <a:r>
              <a:rPr lang="cs-CZ" sz="3000" dirty="0"/>
              <a:t>ú</a:t>
            </a:r>
            <a:r>
              <a:rPr lang="cs-CZ" sz="3000" dirty="0" smtClean="0"/>
              <a:t>plný účastník	</a:t>
            </a:r>
          </a:p>
          <a:p>
            <a:r>
              <a:rPr lang="cs-CZ" sz="3000" dirty="0" smtClean="0"/>
              <a:t>	</a:t>
            </a:r>
            <a:endParaRPr lang="cs-CZ" sz="3000" dirty="0"/>
          </a:p>
          <a:p>
            <a:endParaRPr lang="cs-CZ" sz="3000" dirty="0" smtClean="0"/>
          </a:p>
          <a:p>
            <a:endParaRPr lang="cs-CZ" sz="3000" dirty="0" smtClean="0"/>
          </a:p>
          <a:p>
            <a:r>
              <a:rPr lang="cs-CZ" sz="3000" dirty="0" smtClean="0"/>
              <a:t>účastník jako pozorovatel	</a:t>
            </a:r>
          </a:p>
          <a:p>
            <a:endParaRPr lang="cs-CZ" sz="3000" dirty="0"/>
          </a:p>
          <a:p>
            <a:endParaRPr lang="cs-CZ" sz="3000" dirty="0" smtClean="0"/>
          </a:p>
          <a:p>
            <a:endParaRPr lang="cs-CZ" sz="3000" dirty="0" smtClean="0"/>
          </a:p>
          <a:p>
            <a:r>
              <a:rPr lang="cs-CZ" sz="3000" dirty="0" smtClean="0"/>
              <a:t>pozorovatel jako účastník	</a:t>
            </a:r>
          </a:p>
          <a:p>
            <a:endParaRPr lang="cs-CZ" sz="3000" dirty="0" smtClean="0"/>
          </a:p>
          <a:p>
            <a:pPr marL="0" indent="0">
              <a:buNone/>
            </a:pPr>
            <a:endParaRPr lang="cs-CZ" sz="3000" dirty="0" smtClean="0"/>
          </a:p>
          <a:p>
            <a:endParaRPr lang="cs-CZ" sz="3000" dirty="0" smtClean="0"/>
          </a:p>
          <a:p>
            <a:r>
              <a:rPr lang="cs-CZ" sz="3000" dirty="0" smtClean="0"/>
              <a:t>úplný pozorovatel </a:t>
            </a:r>
            <a:endParaRPr lang="cs-CZ" sz="3000" dirty="0"/>
          </a:p>
        </p:txBody>
      </p:sp>
      <p:sp>
        <p:nvSpPr>
          <p:cNvPr id="6" name="Šipka doprava 5"/>
          <p:cNvSpPr/>
          <p:nvPr/>
        </p:nvSpPr>
        <p:spPr>
          <a:xfrm>
            <a:off x="1024128" y="5200650"/>
            <a:ext cx="9720071" cy="8286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3000" dirty="0" smtClean="0">
                <a:solidFill>
                  <a:schemeClr val="tx1"/>
                </a:solidFill>
              </a:rPr>
              <a:t>MÍRA ÚČASTI NA DĚNÍ </a:t>
            </a:r>
            <a:endParaRPr lang="cs-CZ" sz="3000" dirty="0">
              <a:solidFill>
                <a:schemeClr val="tx1"/>
              </a:solidFill>
            </a:endParaRPr>
          </a:p>
        </p:txBody>
      </p:sp>
    </p:spTree>
    <p:extLst>
      <p:ext uri="{BB962C8B-B14F-4D97-AF65-F5344CB8AC3E}">
        <p14:creationId xmlns:p14="http://schemas.microsoft.com/office/powerpoint/2010/main" val="15002700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Dovednosti potřebné v pozorování </a:t>
            </a:r>
            <a:endParaRPr lang="cs-CZ" dirty="0"/>
          </a:p>
        </p:txBody>
      </p:sp>
      <p:sp>
        <p:nvSpPr>
          <p:cNvPr id="4" name="TextovéPole 3"/>
          <p:cNvSpPr txBox="1"/>
          <p:nvPr/>
        </p:nvSpPr>
        <p:spPr>
          <a:xfrm>
            <a:off x="1900238" y="2084832"/>
            <a:ext cx="1671637" cy="63094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cs-CZ" sz="3500" dirty="0" smtClean="0"/>
              <a:t>JAZYK </a:t>
            </a:r>
            <a:endParaRPr lang="cs-CZ" sz="3500" dirty="0"/>
          </a:p>
        </p:txBody>
      </p:sp>
      <p:sp>
        <p:nvSpPr>
          <p:cNvPr id="5" name="TextovéPole 4"/>
          <p:cNvSpPr txBox="1"/>
          <p:nvPr/>
        </p:nvSpPr>
        <p:spPr>
          <a:xfrm>
            <a:off x="4691227" y="2943747"/>
            <a:ext cx="2909793" cy="1169551"/>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cs-CZ" sz="3500" dirty="0" smtClean="0"/>
              <a:t>EXPLICIT AWARENESS</a:t>
            </a:r>
            <a:endParaRPr lang="cs-CZ" sz="3500" dirty="0"/>
          </a:p>
        </p:txBody>
      </p:sp>
      <p:sp>
        <p:nvSpPr>
          <p:cNvPr id="6" name="TextovéPole 5"/>
          <p:cNvSpPr txBox="1"/>
          <p:nvPr/>
        </p:nvSpPr>
        <p:spPr>
          <a:xfrm>
            <a:off x="7834407" y="1883347"/>
            <a:ext cx="2909793" cy="630942"/>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cs-CZ" sz="3500" dirty="0" smtClean="0"/>
              <a:t>PAMĚŤ</a:t>
            </a:r>
            <a:endParaRPr lang="cs-CZ" sz="3500" dirty="0"/>
          </a:p>
        </p:txBody>
      </p:sp>
      <p:sp>
        <p:nvSpPr>
          <p:cNvPr id="7" name="TextovéPole 6"/>
          <p:cNvSpPr txBox="1"/>
          <p:nvPr/>
        </p:nvSpPr>
        <p:spPr>
          <a:xfrm>
            <a:off x="8134445" y="4972213"/>
            <a:ext cx="2909793" cy="630942"/>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r>
              <a:rPr lang="cs-CZ" sz="3500" dirty="0" smtClean="0"/>
              <a:t>NAIVITA</a:t>
            </a:r>
            <a:endParaRPr lang="cs-CZ" sz="3500" dirty="0"/>
          </a:p>
        </p:txBody>
      </p:sp>
      <p:sp>
        <p:nvSpPr>
          <p:cNvPr id="8" name="TextovéPole 7"/>
          <p:cNvSpPr txBox="1"/>
          <p:nvPr/>
        </p:nvSpPr>
        <p:spPr>
          <a:xfrm>
            <a:off x="1281159" y="4215390"/>
            <a:ext cx="2909793" cy="1169551"/>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cs-CZ" sz="3500" dirty="0" smtClean="0"/>
              <a:t>"WRITING SKILLS</a:t>
            </a:r>
            <a:endParaRPr lang="cs-CZ" sz="3500" dirty="0"/>
          </a:p>
        </p:txBody>
      </p:sp>
      <p:sp>
        <p:nvSpPr>
          <p:cNvPr id="9" name="TextovéPole 8"/>
          <p:cNvSpPr txBox="1"/>
          <p:nvPr/>
        </p:nvSpPr>
        <p:spPr>
          <a:xfrm>
            <a:off x="8815531" y="3052631"/>
            <a:ext cx="2909793" cy="1169551"/>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cs-CZ" sz="3500" dirty="0" smtClean="0"/>
              <a:t>POFLAKOVAT SE</a:t>
            </a:r>
            <a:endParaRPr lang="cs-CZ" sz="3500" dirty="0"/>
          </a:p>
        </p:txBody>
      </p:sp>
      <p:sp>
        <p:nvSpPr>
          <p:cNvPr id="10" name="TextovéPole 9"/>
          <p:cNvSpPr txBox="1"/>
          <p:nvPr/>
        </p:nvSpPr>
        <p:spPr>
          <a:xfrm>
            <a:off x="4691228" y="5384941"/>
            <a:ext cx="2909793" cy="630942"/>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cs-CZ" sz="3500" dirty="0" smtClean="0"/>
              <a:t>OBJEKTIVITA</a:t>
            </a:r>
            <a:endParaRPr lang="cs-CZ" sz="3500" dirty="0"/>
          </a:p>
        </p:txBody>
      </p:sp>
    </p:spTree>
    <p:extLst>
      <p:ext uri="{BB962C8B-B14F-4D97-AF65-F5344CB8AC3E}">
        <p14:creationId xmlns:p14="http://schemas.microsoft.com/office/powerpoint/2010/main" val="2313604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down)">
                                      <p:cBhvr>
                                        <p:cTn id="43" dur="580">
                                          <p:stCondLst>
                                            <p:cond delay="0"/>
                                          </p:stCondLst>
                                        </p:cTn>
                                        <p:tgtEl>
                                          <p:spTgt spid="6"/>
                                        </p:tgtEl>
                                      </p:cBhvr>
                                    </p:animEffect>
                                    <p:anim calcmode="lin" valueType="num">
                                      <p:cBhvr>
                                        <p:cTn id="4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9" dur="26">
                                          <p:stCondLst>
                                            <p:cond delay="650"/>
                                          </p:stCondLst>
                                        </p:cTn>
                                        <p:tgtEl>
                                          <p:spTgt spid="6"/>
                                        </p:tgtEl>
                                      </p:cBhvr>
                                      <p:to x="100000" y="60000"/>
                                    </p:animScale>
                                    <p:animScale>
                                      <p:cBhvr>
                                        <p:cTn id="50" dur="166" decel="50000">
                                          <p:stCondLst>
                                            <p:cond delay="676"/>
                                          </p:stCondLst>
                                        </p:cTn>
                                        <p:tgtEl>
                                          <p:spTgt spid="6"/>
                                        </p:tgtEl>
                                      </p:cBhvr>
                                      <p:to x="100000" y="100000"/>
                                    </p:animScale>
                                    <p:animScale>
                                      <p:cBhvr>
                                        <p:cTn id="51" dur="26">
                                          <p:stCondLst>
                                            <p:cond delay="1312"/>
                                          </p:stCondLst>
                                        </p:cTn>
                                        <p:tgtEl>
                                          <p:spTgt spid="6"/>
                                        </p:tgtEl>
                                      </p:cBhvr>
                                      <p:to x="100000" y="80000"/>
                                    </p:animScale>
                                    <p:animScale>
                                      <p:cBhvr>
                                        <p:cTn id="52" dur="166" decel="50000">
                                          <p:stCondLst>
                                            <p:cond delay="1338"/>
                                          </p:stCondLst>
                                        </p:cTn>
                                        <p:tgtEl>
                                          <p:spTgt spid="6"/>
                                        </p:tgtEl>
                                      </p:cBhvr>
                                      <p:to x="100000" y="100000"/>
                                    </p:animScale>
                                    <p:animScale>
                                      <p:cBhvr>
                                        <p:cTn id="53" dur="26">
                                          <p:stCondLst>
                                            <p:cond delay="1642"/>
                                          </p:stCondLst>
                                        </p:cTn>
                                        <p:tgtEl>
                                          <p:spTgt spid="6"/>
                                        </p:tgtEl>
                                      </p:cBhvr>
                                      <p:to x="100000" y="90000"/>
                                    </p:animScale>
                                    <p:animScale>
                                      <p:cBhvr>
                                        <p:cTn id="54" dur="166" decel="50000">
                                          <p:stCondLst>
                                            <p:cond delay="1668"/>
                                          </p:stCondLst>
                                        </p:cTn>
                                        <p:tgtEl>
                                          <p:spTgt spid="6"/>
                                        </p:tgtEl>
                                      </p:cBhvr>
                                      <p:to x="100000" y="100000"/>
                                    </p:animScale>
                                    <p:animScale>
                                      <p:cBhvr>
                                        <p:cTn id="55" dur="26">
                                          <p:stCondLst>
                                            <p:cond delay="1808"/>
                                          </p:stCondLst>
                                        </p:cTn>
                                        <p:tgtEl>
                                          <p:spTgt spid="6"/>
                                        </p:tgtEl>
                                      </p:cBhvr>
                                      <p:to x="100000" y="95000"/>
                                    </p:animScale>
                                    <p:animScale>
                                      <p:cBhvr>
                                        <p:cTn id="56" dur="166" decel="50000">
                                          <p:stCondLst>
                                            <p:cond delay="1834"/>
                                          </p:stCondLst>
                                        </p:cTn>
                                        <p:tgtEl>
                                          <p:spTgt spid="6"/>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Effect transition="in" filter="wipe(down)">
                                      <p:cBhvr>
                                        <p:cTn id="61" dur="580">
                                          <p:stCondLst>
                                            <p:cond delay="0"/>
                                          </p:stCondLst>
                                        </p:cTn>
                                        <p:tgtEl>
                                          <p:spTgt spid="7"/>
                                        </p:tgtEl>
                                      </p:cBhvr>
                                    </p:animEffect>
                                    <p:anim calcmode="lin" valueType="num">
                                      <p:cBhvr>
                                        <p:cTn id="6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7" dur="26">
                                          <p:stCondLst>
                                            <p:cond delay="650"/>
                                          </p:stCondLst>
                                        </p:cTn>
                                        <p:tgtEl>
                                          <p:spTgt spid="7"/>
                                        </p:tgtEl>
                                      </p:cBhvr>
                                      <p:to x="100000" y="60000"/>
                                    </p:animScale>
                                    <p:animScale>
                                      <p:cBhvr>
                                        <p:cTn id="68" dur="166" decel="50000">
                                          <p:stCondLst>
                                            <p:cond delay="676"/>
                                          </p:stCondLst>
                                        </p:cTn>
                                        <p:tgtEl>
                                          <p:spTgt spid="7"/>
                                        </p:tgtEl>
                                      </p:cBhvr>
                                      <p:to x="100000" y="100000"/>
                                    </p:animScale>
                                    <p:animScale>
                                      <p:cBhvr>
                                        <p:cTn id="69" dur="26">
                                          <p:stCondLst>
                                            <p:cond delay="1312"/>
                                          </p:stCondLst>
                                        </p:cTn>
                                        <p:tgtEl>
                                          <p:spTgt spid="7"/>
                                        </p:tgtEl>
                                      </p:cBhvr>
                                      <p:to x="100000" y="80000"/>
                                    </p:animScale>
                                    <p:animScale>
                                      <p:cBhvr>
                                        <p:cTn id="70" dur="166" decel="50000">
                                          <p:stCondLst>
                                            <p:cond delay="1338"/>
                                          </p:stCondLst>
                                        </p:cTn>
                                        <p:tgtEl>
                                          <p:spTgt spid="7"/>
                                        </p:tgtEl>
                                      </p:cBhvr>
                                      <p:to x="100000" y="100000"/>
                                    </p:animScale>
                                    <p:animScale>
                                      <p:cBhvr>
                                        <p:cTn id="71" dur="26">
                                          <p:stCondLst>
                                            <p:cond delay="1642"/>
                                          </p:stCondLst>
                                        </p:cTn>
                                        <p:tgtEl>
                                          <p:spTgt spid="7"/>
                                        </p:tgtEl>
                                      </p:cBhvr>
                                      <p:to x="100000" y="90000"/>
                                    </p:animScale>
                                    <p:animScale>
                                      <p:cBhvr>
                                        <p:cTn id="72" dur="166" decel="50000">
                                          <p:stCondLst>
                                            <p:cond delay="1668"/>
                                          </p:stCondLst>
                                        </p:cTn>
                                        <p:tgtEl>
                                          <p:spTgt spid="7"/>
                                        </p:tgtEl>
                                      </p:cBhvr>
                                      <p:to x="100000" y="100000"/>
                                    </p:animScale>
                                    <p:animScale>
                                      <p:cBhvr>
                                        <p:cTn id="73" dur="26">
                                          <p:stCondLst>
                                            <p:cond delay="1808"/>
                                          </p:stCondLst>
                                        </p:cTn>
                                        <p:tgtEl>
                                          <p:spTgt spid="7"/>
                                        </p:tgtEl>
                                      </p:cBhvr>
                                      <p:to x="100000" y="95000"/>
                                    </p:animScale>
                                    <p:animScale>
                                      <p:cBhvr>
                                        <p:cTn id="74" dur="166" decel="50000">
                                          <p:stCondLst>
                                            <p:cond delay="1834"/>
                                          </p:stCondLst>
                                        </p:cTn>
                                        <p:tgtEl>
                                          <p:spTgt spid="7"/>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8"/>
                                        </p:tgtEl>
                                        <p:attrNameLst>
                                          <p:attrName>style.visibility</p:attrName>
                                        </p:attrNameLst>
                                      </p:cBhvr>
                                      <p:to>
                                        <p:strVal val="visible"/>
                                      </p:to>
                                    </p:set>
                                    <p:animEffect transition="in" filter="wipe(down)">
                                      <p:cBhvr>
                                        <p:cTn id="79" dur="580">
                                          <p:stCondLst>
                                            <p:cond delay="0"/>
                                          </p:stCondLst>
                                        </p:cTn>
                                        <p:tgtEl>
                                          <p:spTgt spid="8"/>
                                        </p:tgtEl>
                                      </p:cBhvr>
                                    </p:animEffect>
                                    <p:anim calcmode="lin" valueType="num">
                                      <p:cBhvr>
                                        <p:cTn id="80"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85" dur="26">
                                          <p:stCondLst>
                                            <p:cond delay="650"/>
                                          </p:stCondLst>
                                        </p:cTn>
                                        <p:tgtEl>
                                          <p:spTgt spid="8"/>
                                        </p:tgtEl>
                                      </p:cBhvr>
                                      <p:to x="100000" y="60000"/>
                                    </p:animScale>
                                    <p:animScale>
                                      <p:cBhvr>
                                        <p:cTn id="86" dur="166" decel="50000">
                                          <p:stCondLst>
                                            <p:cond delay="676"/>
                                          </p:stCondLst>
                                        </p:cTn>
                                        <p:tgtEl>
                                          <p:spTgt spid="8"/>
                                        </p:tgtEl>
                                      </p:cBhvr>
                                      <p:to x="100000" y="100000"/>
                                    </p:animScale>
                                    <p:animScale>
                                      <p:cBhvr>
                                        <p:cTn id="87" dur="26">
                                          <p:stCondLst>
                                            <p:cond delay="1312"/>
                                          </p:stCondLst>
                                        </p:cTn>
                                        <p:tgtEl>
                                          <p:spTgt spid="8"/>
                                        </p:tgtEl>
                                      </p:cBhvr>
                                      <p:to x="100000" y="80000"/>
                                    </p:animScale>
                                    <p:animScale>
                                      <p:cBhvr>
                                        <p:cTn id="88" dur="166" decel="50000">
                                          <p:stCondLst>
                                            <p:cond delay="1338"/>
                                          </p:stCondLst>
                                        </p:cTn>
                                        <p:tgtEl>
                                          <p:spTgt spid="8"/>
                                        </p:tgtEl>
                                      </p:cBhvr>
                                      <p:to x="100000" y="100000"/>
                                    </p:animScale>
                                    <p:animScale>
                                      <p:cBhvr>
                                        <p:cTn id="89" dur="26">
                                          <p:stCondLst>
                                            <p:cond delay="1642"/>
                                          </p:stCondLst>
                                        </p:cTn>
                                        <p:tgtEl>
                                          <p:spTgt spid="8"/>
                                        </p:tgtEl>
                                      </p:cBhvr>
                                      <p:to x="100000" y="90000"/>
                                    </p:animScale>
                                    <p:animScale>
                                      <p:cBhvr>
                                        <p:cTn id="90" dur="166" decel="50000">
                                          <p:stCondLst>
                                            <p:cond delay="1668"/>
                                          </p:stCondLst>
                                        </p:cTn>
                                        <p:tgtEl>
                                          <p:spTgt spid="8"/>
                                        </p:tgtEl>
                                      </p:cBhvr>
                                      <p:to x="100000" y="100000"/>
                                    </p:animScale>
                                    <p:animScale>
                                      <p:cBhvr>
                                        <p:cTn id="91" dur="26">
                                          <p:stCondLst>
                                            <p:cond delay="1808"/>
                                          </p:stCondLst>
                                        </p:cTn>
                                        <p:tgtEl>
                                          <p:spTgt spid="8"/>
                                        </p:tgtEl>
                                      </p:cBhvr>
                                      <p:to x="100000" y="95000"/>
                                    </p:animScale>
                                    <p:animScale>
                                      <p:cBhvr>
                                        <p:cTn id="92" dur="166" decel="50000">
                                          <p:stCondLst>
                                            <p:cond delay="1834"/>
                                          </p:stCondLst>
                                        </p:cTn>
                                        <p:tgtEl>
                                          <p:spTgt spid="8"/>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9"/>
                                        </p:tgtEl>
                                        <p:attrNameLst>
                                          <p:attrName>style.visibility</p:attrName>
                                        </p:attrNameLst>
                                      </p:cBhvr>
                                      <p:to>
                                        <p:strVal val="visible"/>
                                      </p:to>
                                    </p:set>
                                    <p:animEffect transition="in" filter="wipe(down)">
                                      <p:cBhvr>
                                        <p:cTn id="97" dur="580">
                                          <p:stCondLst>
                                            <p:cond delay="0"/>
                                          </p:stCondLst>
                                        </p:cTn>
                                        <p:tgtEl>
                                          <p:spTgt spid="9"/>
                                        </p:tgtEl>
                                      </p:cBhvr>
                                    </p:animEffect>
                                    <p:anim calcmode="lin" valueType="num">
                                      <p:cBhvr>
                                        <p:cTn id="9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03" dur="26">
                                          <p:stCondLst>
                                            <p:cond delay="650"/>
                                          </p:stCondLst>
                                        </p:cTn>
                                        <p:tgtEl>
                                          <p:spTgt spid="9"/>
                                        </p:tgtEl>
                                      </p:cBhvr>
                                      <p:to x="100000" y="60000"/>
                                    </p:animScale>
                                    <p:animScale>
                                      <p:cBhvr>
                                        <p:cTn id="104" dur="166" decel="50000">
                                          <p:stCondLst>
                                            <p:cond delay="676"/>
                                          </p:stCondLst>
                                        </p:cTn>
                                        <p:tgtEl>
                                          <p:spTgt spid="9"/>
                                        </p:tgtEl>
                                      </p:cBhvr>
                                      <p:to x="100000" y="100000"/>
                                    </p:animScale>
                                    <p:animScale>
                                      <p:cBhvr>
                                        <p:cTn id="105" dur="26">
                                          <p:stCondLst>
                                            <p:cond delay="1312"/>
                                          </p:stCondLst>
                                        </p:cTn>
                                        <p:tgtEl>
                                          <p:spTgt spid="9"/>
                                        </p:tgtEl>
                                      </p:cBhvr>
                                      <p:to x="100000" y="80000"/>
                                    </p:animScale>
                                    <p:animScale>
                                      <p:cBhvr>
                                        <p:cTn id="106" dur="166" decel="50000">
                                          <p:stCondLst>
                                            <p:cond delay="1338"/>
                                          </p:stCondLst>
                                        </p:cTn>
                                        <p:tgtEl>
                                          <p:spTgt spid="9"/>
                                        </p:tgtEl>
                                      </p:cBhvr>
                                      <p:to x="100000" y="100000"/>
                                    </p:animScale>
                                    <p:animScale>
                                      <p:cBhvr>
                                        <p:cTn id="107" dur="26">
                                          <p:stCondLst>
                                            <p:cond delay="1642"/>
                                          </p:stCondLst>
                                        </p:cTn>
                                        <p:tgtEl>
                                          <p:spTgt spid="9"/>
                                        </p:tgtEl>
                                      </p:cBhvr>
                                      <p:to x="100000" y="90000"/>
                                    </p:animScale>
                                    <p:animScale>
                                      <p:cBhvr>
                                        <p:cTn id="108" dur="166" decel="50000">
                                          <p:stCondLst>
                                            <p:cond delay="1668"/>
                                          </p:stCondLst>
                                        </p:cTn>
                                        <p:tgtEl>
                                          <p:spTgt spid="9"/>
                                        </p:tgtEl>
                                      </p:cBhvr>
                                      <p:to x="100000" y="100000"/>
                                    </p:animScale>
                                    <p:animScale>
                                      <p:cBhvr>
                                        <p:cTn id="109" dur="26">
                                          <p:stCondLst>
                                            <p:cond delay="1808"/>
                                          </p:stCondLst>
                                        </p:cTn>
                                        <p:tgtEl>
                                          <p:spTgt spid="9"/>
                                        </p:tgtEl>
                                      </p:cBhvr>
                                      <p:to x="100000" y="95000"/>
                                    </p:animScale>
                                    <p:animScale>
                                      <p:cBhvr>
                                        <p:cTn id="110" dur="166" decel="50000">
                                          <p:stCondLst>
                                            <p:cond delay="1834"/>
                                          </p:stCondLst>
                                        </p:cTn>
                                        <p:tgtEl>
                                          <p:spTgt spid="9"/>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10"/>
                                        </p:tgtEl>
                                        <p:attrNameLst>
                                          <p:attrName>style.visibility</p:attrName>
                                        </p:attrNameLst>
                                      </p:cBhvr>
                                      <p:to>
                                        <p:strVal val="visible"/>
                                      </p:to>
                                    </p:set>
                                    <p:animEffect transition="in" filter="wipe(down)">
                                      <p:cBhvr>
                                        <p:cTn id="115" dur="580">
                                          <p:stCondLst>
                                            <p:cond delay="0"/>
                                          </p:stCondLst>
                                        </p:cTn>
                                        <p:tgtEl>
                                          <p:spTgt spid="10"/>
                                        </p:tgtEl>
                                      </p:cBhvr>
                                    </p:animEffect>
                                    <p:anim calcmode="lin" valueType="num">
                                      <p:cBhvr>
                                        <p:cTn id="11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21" dur="26">
                                          <p:stCondLst>
                                            <p:cond delay="650"/>
                                          </p:stCondLst>
                                        </p:cTn>
                                        <p:tgtEl>
                                          <p:spTgt spid="10"/>
                                        </p:tgtEl>
                                      </p:cBhvr>
                                      <p:to x="100000" y="60000"/>
                                    </p:animScale>
                                    <p:animScale>
                                      <p:cBhvr>
                                        <p:cTn id="122" dur="166" decel="50000">
                                          <p:stCondLst>
                                            <p:cond delay="676"/>
                                          </p:stCondLst>
                                        </p:cTn>
                                        <p:tgtEl>
                                          <p:spTgt spid="10"/>
                                        </p:tgtEl>
                                      </p:cBhvr>
                                      <p:to x="100000" y="100000"/>
                                    </p:animScale>
                                    <p:animScale>
                                      <p:cBhvr>
                                        <p:cTn id="123" dur="26">
                                          <p:stCondLst>
                                            <p:cond delay="1312"/>
                                          </p:stCondLst>
                                        </p:cTn>
                                        <p:tgtEl>
                                          <p:spTgt spid="10"/>
                                        </p:tgtEl>
                                      </p:cBhvr>
                                      <p:to x="100000" y="80000"/>
                                    </p:animScale>
                                    <p:animScale>
                                      <p:cBhvr>
                                        <p:cTn id="124" dur="166" decel="50000">
                                          <p:stCondLst>
                                            <p:cond delay="1338"/>
                                          </p:stCondLst>
                                        </p:cTn>
                                        <p:tgtEl>
                                          <p:spTgt spid="10"/>
                                        </p:tgtEl>
                                      </p:cBhvr>
                                      <p:to x="100000" y="100000"/>
                                    </p:animScale>
                                    <p:animScale>
                                      <p:cBhvr>
                                        <p:cTn id="125" dur="26">
                                          <p:stCondLst>
                                            <p:cond delay="1642"/>
                                          </p:stCondLst>
                                        </p:cTn>
                                        <p:tgtEl>
                                          <p:spTgt spid="10"/>
                                        </p:tgtEl>
                                      </p:cBhvr>
                                      <p:to x="100000" y="90000"/>
                                    </p:animScale>
                                    <p:animScale>
                                      <p:cBhvr>
                                        <p:cTn id="126" dur="166" decel="50000">
                                          <p:stCondLst>
                                            <p:cond delay="1668"/>
                                          </p:stCondLst>
                                        </p:cTn>
                                        <p:tgtEl>
                                          <p:spTgt spid="10"/>
                                        </p:tgtEl>
                                      </p:cBhvr>
                                      <p:to x="100000" y="100000"/>
                                    </p:animScale>
                                    <p:animScale>
                                      <p:cBhvr>
                                        <p:cTn id="127" dur="26">
                                          <p:stCondLst>
                                            <p:cond delay="1808"/>
                                          </p:stCondLst>
                                        </p:cTn>
                                        <p:tgtEl>
                                          <p:spTgt spid="10"/>
                                        </p:tgtEl>
                                      </p:cBhvr>
                                      <p:to x="100000" y="95000"/>
                                    </p:animScale>
                                    <p:animScale>
                                      <p:cBhvr>
                                        <p:cTn id="128"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FÁZE POZOROVÁNÍ </a:t>
            </a:r>
            <a:endParaRPr lang="cs-CZ" dirty="0"/>
          </a:p>
        </p:txBody>
      </p:sp>
      <p:sp>
        <p:nvSpPr>
          <p:cNvPr id="3" name="Zástupný symbol pro obsah 2"/>
          <p:cNvSpPr>
            <a:spLocks noGrp="1"/>
          </p:cNvSpPr>
          <p:nvPr>
            <p:ph idx="1"/>
          </p:nvPr>
        </p:nvSpPr>
        <p:spPr/>
        <p:txBody>
          <a:bodyPr/>
          <a:lstStyle/>
          <a:p>
            <a:pPr marL="457200" indent="-457200">
              <a:buFont typeface="+mj-lt"/>
              <a:buAutoNum type="arabicParenR"/>
            </a:pPr>
            <a:r>
              <a:rPr lang="cs-CZ" b="1" dirty="0" smtClean="0"/>
              <a:t>PRVOTNÍ KONTAKT</a:t>
            </a:r>
          </a:p>
          <a:p>
            <a:pPr marL="457200" indent="-457200">
              <a:buFont typeface="+mj-lt"/>
              <a:buAutoNum type="arabicParenR"/>
            </a:pPr>
            <a:r>
              <a:rPr lang="cs-CZ" b="1" dirty="0" smtClean="0"/>
              <a:t>ŠOK</a:t>
            </a:r>
          </a:p>
          <a:p>
            <a:pPr marL="457200" indent="-457200">
              <a:buFont typeface="+mj-lt"/>
              <a:buAutoNum type="arabicParenR"/>
            </a:pPr>
            <a:r>
              <a:rPr lang="cs-CZ" b="1" dirty="0" smtClean="0"/>
              <a:t>OBJEVOVÁNÍ ZŘEJMÉNO </a:t>
            </a:r>
          </a:p>
          <a:p>
            <a:pPr marL="457200" indent="-457200">
              <a:buFont typeface="+mj-lt"/>
              <a:buAutoNum type="arabicParenR"/>
            </a:pPr>
            <a:r>
              <a:rPr lang="cs-CZ" b="1" dirty="0" smtClean="0"/>
              <a:t>ZLOM</a:t>
            </a:r>
          </a:p>
          <a:p>
            <a:pPr marL="457200" indent="-457200">
              <a:buFont typeface="+mj-lt"/>
              <a:buAutoNum type="arabicParenR"/>
            </a:pPr>
            <a:r>
              <a:rPr lang="cs-CZ" b="1" dirty="0" smtClean="0"/>
              <a:t>ZAMĚŘENÍ </a:t>
            </a:r>
          </a:p>
          <a:p>
            <a:pPr marL="457200" indent="-457200">
              <a:buFont typeface="+mj-lt"/>
              <a:buAutoNum type="arabicParenR"/>
            </a:pPr>
            <a:r>
              <a:rPr lang="cs-CZ" b="1" dirty="0" smtClean="0"/>
              <a:t>VYČERPÁNÍ, DRUHÝ ZLOM A ZOUFALÁ AKTIVITA</a:t>
            </a:r>
          </a:p>
          <a:p>
            <a:pPr marL="457200" indent="-457200">
              <a:buFont typeface="+mj-lt"/>
              <a:buAutoNum type="arabicParenR"/>
            </a:pPr>
            <a:r>
              <a:rPr lang="cs-CZ" b="1" dirty="0" smtClean="0"/>
              <a:t>OPOUŠTĚNÍ TERÉNU </a:t>
            </a:r>
          </a:p>
        </p:txBody>
      </p:sp>
    </p:spTree>
    <p:extLst>
      <p:ext uri="{BB962C8B-B14F-4D97-AF65-F5344CB8AC3E}">
        <p14:creationId xmlns:p14="http://schemas.microsoft.com/office/powerpoint/2010/main" val="2527668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Vstup do terénu</a:t>
            </a:r>
            <a:br>
              <a:rPr lang="cs-CZ" b="1" dirty="0" smtClean="0"/>
            </a:br>
            <a:r>
              <a:rPr lang="cs-CZ" b="1" dirty="0" smtClean="0"/>
              <a:t>proč důležitý?</a:t>
            </a:r>
            <a:endParaRPr lang="cs-CZ" b="1" dirty="0"/>
          </a:p>
        </p:txBody>
      </p:sp>
      <p:sp>
        <p:nvSpPr>
          <p:cNvPr id="3" name="Zástupný symbol pro obsah 2"/>
          <p:cNvSpPr>
            <a:spLocks noGrp="1"/>
          </p:cNvSpPr>
          <p:nvPr>
            <p:ph idx="1"/>
          </p:nvPr>
        </p:nvSpPr>
        <p:spPr/>
        <p:txBody>
          <a:bodyPr>
            <a:normAutofit/>
          </a:bodyPr>
          <a:lstStyle/>
          <a:p>
            <a:r>
              <a:rPr lang="cs-CZ" sz="2400" dirty="0" smtClean="0"/>
              <a:t>Jeden z největších „</a:t>
            </a:r>
            <a:r>
              <a:rPr lang="cs-CZ" sz="2400" dirty="0" err="1" smtClean="0"/>
              <a:t>pitfalls</a:t>
            </a:r>
            <a:r>
              <a:rPr lang="cs-CZ" sz="2400" dirty="0" smtClean="0"/>
              <a:t>“ ve výzkumu </a:t>
            </a:r>
          </a:p>
          <a:p>
            <a:r>
              <a:rPr lang="cs-CZ" sz="2400" dirty="0" smtClean="0"/>
              <a:t>O to složitější, pokud se jedná o citlivé téma</a:t>
            </a:r>
          </a:p>
          <a:p>
            <a:r>
              <a:rPr lang="cs-CZ" sz="2400" dirty="0" smtClean="0"/>
              <a:t>Vyžaduje sociální dovednosti – otázka navázání důvěry</a:t>
            </a:r>
          </a:p>
          <a:p>
            <a:r>
              <a:rPr lang="cs-CZ" sz="2400" dirty="0" smtClean="0"/>
              <a:t>Otázka „jak se dostanu do terénu?“ je důležitá od samotného začátku a při definici tématu</a:t>
            </a:r>
            <a:endParaRPr lang="cs-CZ" sz="2400" dirty="0"/>
          </a:p>
        </p:txBody>
      </p:sp>
    </p:spTree>
    <p:extLst>
      <p:ext uri="{BB962C8B-B14F-4D97-AF65-F5344CB8AC3E}">
        <p14:creationId xmlns:p14="http://schemas.microsoft.com/office/powerpoint/2010/main" val="4144477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l" eaLnBrk="1" hangingPunct="1"/>
            <a:r>
              <a:rPr lang="cs-CZ" altLang="cs-CZ" b="1" smtClean="0">
                <a:latin typeface="Cambria" panose="02040503050406030204" pitchFamily="18" charset="0"/>
              </a:rPr>
              <a:t>TERÉNNÍ VÝZKUM A SOCIÁLNÍ ANTROPOLOGIE </a:t>
            </a:r>
          </a:p>
        </p:txBody>
      </p:sp>
      <p:sp>
        <p:nvSpPr>
          <p:cNvPr id="6147" name="Rectangle 3"/>
          <p:cNvSpPr>
            <a:spLocks noGrp="1" noChangeArrowheads="1"/>
          </p:cNvSpPr>
          <p:nvPr>
            <p:ph type="body" idx="1"/>
          </p:nvPr>
        </p:nvSpPr>
        <p:spPr>
          <a:xfrm>
            <a:off x="2057400" y="2133600"/>
            <a:ext cx="8153400" cy="4114800"/>
          </a:xfrm>
        </p:spPr>
        <p:txBody>
          <a:bodyPr/>
          <a:lstStyle/>
          <a:p>
            <a:pPr eaLnBrk="1" hangingPunct="1">
              <a:lnSpc>
                <a:spcPct val="90000"/>
              </a:lnSpc>
            </a:pPr>
            <a:r>
              <a:rPr lang="cs-CZ" altLang="cs-CZ" sz="2800">
                <a:latin typeface="Cambria" panose="02040503050406030204" pitchFamily="18" charset="0"/>
              </a:rPr>
              <a:t>antropologie a terénní výzkum versus sociologii a kvantitativní výzkumy?</a:t>
            </a:r>
          </a:p>
          <a:p>
            <a:pPr eaLnBrk="1" hangingPunct="1">
              <a:lnSpc>
                <a:spcPct val="90000"/>
              </a:lnSpc>
            </a:pPr>
            <a:r>
              <a:rPr lang="cs-CZ" altLang="cs-CZ" sz="2800">
                <a:latin typeface="Cambria" panose="02040503050406030204" pitchFamily="18" charset="0"/>
              </a:rPr>
              <a:t>antropologie se přesouvá do „svých“ společností a etnografický výzkum už není oním „rituálem přechodu“, jak dříve (Atkinson, Amit, aj.)</a:t>
            </a:r>
          </a:p>
          <a:p>
            <a:pPr eaLnBrk="1" hangingPunct="1">
              <a:lnSpc>
                <a:spcPct val="90000"/>
              </a:lnSpc>
            </a:pPr>
            <a:r>
              <a:rPr lang="cs-CZ" altLang="cs-CZ" sz="2800">
                <a:latin typeface="Cambria" panose="02040503050406030204" pitchFamily="18" charset="0"/>
              </a:rPr>
              <a:t>tradice etnografie v sociologii – urbánní sociologie, Chicagská škola (Thomas a Znaniecki, Wirth)</a:t>
            </a:r>
          </a:p>
          <a:p>
            <a:pPr eaLnBrk="1" hangingPunct="1">
              <a:lnSpc>
                <a:spcPct val="90000"/>
              </a:lnSpc>
            </a:pPr>
            <a:r>
              <a:rPr lang="cs-CZ" altLang="cs-CZ" sz="2800">
                <a:latin typeface="Cambria" panose="02040503050406030204" pitchFamily="18" charset="0"/>
              </a:rPr>
              <a:t>definice antropologie skrze etnografický výzkum</a:t>
            </a:r>
          </a:p>
        </p:txBody>
      </p:sp>
    </p:spTree>
    <p:extLst>
      <p:ext uri="{BB962C8B-B14F-4D97-AF65-F5344CB8AC3E}">
        <p14:creationId xmlns:p14="http://schemas.microsoft.com/office/powerpoint/2010/main" val="2356255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Vstup do </a:t>
            </a:r>
            <a:r>
              <a:rPr lang="cs-CZ" b="1" dirty="0" smtClean="0"/>
              <a:t>terénu</a:t>
            </a:r>
            <a:br>
              <a:rPr lang="cs-CZ" b="1" dirty="0" smtClean="0"/>
            </a:br>
            <a:r>
              <a:rPr lang="cs-CZ" b="1" dirty="0" smtClean="0"/>
              <a:t>není jen jeden</a:t>
            </a:r>
            <a:endParaRPr lang="cs-CZ" dirty="0"/>
          </a:p>
        </p:txBody>
      </p:sp>
      <p:sp>
        <p:nvSpPr>
          <p:cNvPr id="3" name="Zástupný symbol pro obsah 2"/>
          <p:cNvSpPr>
            <a:spLocks noGrp="1"/>
          </p:cNvSpPr>
          <p:nvPr>
            <p:ph idx="1"/>
          </p:nvPr>
        </p:nvSpPr>
        <p:spPr/>
        <p:txBody>
          <a:bodyPr>
            <a:normAutofit lnSpcReduction="10000"/>
          </a:bodyPr>
          <a:lstStyle/>
          <a:p>
            <a:r>
              <a:rPr lang="en-US" sz="2800" b="1" dirty="0"/>
              <a:t>four-stage access model</a:t>
            </a:r>
            <a:r>
              <a:rPr lang="en-US" sz="2800" dirty="0"/>
              <a:t>: </a:t>
            </a:r>
            <a:endParaRPr lang="cs-CZ" sz="2800" dirty="0" smtClean="0"/>
          </a:p>
          <a:p>
            <a:pPr lvl="1"/>
            <a:r>
              <a:rPr lang="en-US" sz="2800" dirty="0" smtClean="0"/>
              <a:t>getting </a:t>
            </a:r>
            <a:r>
              <a:rPr lang="en-US" sz="2800" dirty="0"/>
              <a:t>in, </a:t>
            </a:r>
            <a:endParaRPr lang="cs-CZ" sz="2800" dirty="0" smtClean="0"/>
          </a:p>
          <a:p>
            <a:pPr lvl="1"/>
            <a:r>
              <a:rPr lang="en-US" sz="2800" dirty="0" smtClean="0"/>
              <a:t>getting </a:t>
            </a:r>
            <a:r>
              <a:rPr lang="en-US" sz="2800" dirty="0"/>
              <a:t>on, </a:t>
            </a:r>
            <a:endParaRPr lang="cs-CZ" sz="2800" dirty="0" smtClean="0"/>
          </a:p>
          <a:p>
            <a:pPr lvl="1"/>
            <a:r>
              <a:rPr lang="en-US" sz="2800" dirty="0" smtClean="0"/>
              <a:t>getting </a:t>
            </a:r>
            <a:r>
              <a:rPr lang="en-US" sz="2800" dirty="0"/>
              <a:t>out </a:t>
            </a:r>
            <a:endParaRPr lang="cs-CZ" sz="2800" dirty="0" smtClean="0"/>
          </a:p>
          <a:p>
            <a:pPr lvl="1"/>
            <a:r>
              <a:rPr lang="en-US" sz="2800" dirty="0" smtClean="0"/>
              <a:t>and </a:t>
            </a:r>
            <a:r>
              <a:rPr lang="en-US" sz="2800" dirty="0"/>
              <a:t>getting </a:t>
            </a:r>
            <a:r>
              <a:rPr lang="en-US" sz="2800" dirty="0" smtClean="0"/>
              <a:t>back</a:t>
            </a:r>
            <a:r>
              <a:rPr lang="cs-CZ" sz="2800" dirty="0"/>
              <a:t> </a:t>
            </a:r>
            <a:r>
              <a:rPr lang="cs-CZ" sz="2800" dirty="0" smtClean="0"/>
              <a:t>(</a:t>
            </a:r>
            <a:r>
              <a:rPr lang="cs-CZ" sz="2800" dirty="0" err="1" smtClean="0"/>
              <a:t>Buchanan</a:t>
            </a:r>
            <a:r>
              <a:rPr lang="cs-CZ" sz="2800" dirty="0" smtClean="0"/>
              <a:t> et al 1988)</a:t>
            </a:r>
          </a:p>
          <a:p>
            <a:pPr lvl="0">
              <a:buClr>
                <a:srgbClr val="AD84C6"/>
              </a:buClr>
            </a:pPr>
            <a:r>
              <a:rPr lang="cs-CZ" sz="2800" b="1" dirty="0" smtClean="0">
                <a:solidFill>
                  <a:prstClr val="black">
                    <a:lumMod val="65000"/>
                    <a:lumOff val="35000"/>
                  </a:prstClr>
                </a:solidFill>
              </a:rPr>
              <a:t>Tři typy přístupů </a:t>
            </a:r>
            <a:r>
              <a:rPr lang="cs-CZ" sz="2800" dirty="0" smtClean="0"/>
              <a:t>(</a:t>
            </a:r>
            <a:r>
              <a:rPr lang="cs-CZ" sz="2800" dirty="0" err="1" smtClean="0"/>
              <a:t>Gumensson</a:t>
            </a:r>
            <a:r>
              <a:rPr lang="cs-CZ" sz="2800" dirty="0" smtClean="0"/>
              <a:t> 2000)</a:t>
            </a:r>
          </a:p>
          <a:p>
            <a:pPr lvl="1">
              <a:buClr>
                <a:srgbClr val="AD84C6"/>
              </a:buClr>
            </a:pPr>
            <a:r>
              <a:rPr lang="cs-CZ" sz="2800" dirty="0" err="1" smtClean="0"/>
              <a:t>physical</a:t>
            </a:r>
            <a:r>
              <a:rPr lang="cs-CZ" sz="2800" dirty="0" smtClean="0"/>
              <a:t>,</a:t>
            </a:r>
          </a:p>
          <a:p>
            <a:pPr lvl="1">
              <a:buClr>
                <a:srgbClr val="AD84C6"/>
              </a:buClr>
            </a:pPr>
            <a:r>
              <a:rPr lang="cs-CZ" sz="2800" dirty="0" err="1" smtClean="0"/>
              <a:t>continued</a:t>
            </a:r>
            <a:r>
              <a:rPr lang="cs-CZ" sz="2800" dirty="0" smtClean="0"/>
              <a:t>,</a:t>
            </a:r>
          </a:p>
          <a:p>
            <a:pPr lvl="1">
              <a:buClr>
                <a:srgbClr val="AD84C6"/>
              </a:buClr>
            </a:pPr>
            <a:r>
              <a:rPr lang="cs-CZ" sz="2800" dirty="0" err="1" smtClean="0"/>
              <a:t>mental</a:t>
            </a:r>
            <a:r>
              <a:rPr lang="cs-CZ" sz="2800" dirty="0" smtClean="0"/>
              <a:t>.</a:t>
            </a:r>
            <a:endParaRPr lang="cs-CZ" sz="2800" dirty="0"/>
          </a:p>
        </p:txBody>
      </p:sp>
    </p:spTree>
    <p:extLst>
      <p:ext uri="{BB962C8B-B14F-4D97-AF65-F5344CB8AC3E}">
        <p14:creationId xmlns:p14="http://schemas.microsoft.com/office/powerpoint/2010/main" val="14128682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r>
              <a:rPr lang="cs-CZ" altLang="cs-CZ" dirty="0"/>
              <a:t>Zvládnutí vstupu do cizí kultury</a:t>
            </a:r>
          </a:p>
        </p:txBody>
      </p:sp>
      <p:sp>
        <p:nvSpPr>
          <p:cNvPr id="176131" name="Rectangle 3"/>
          <p:cNvSpPr>
            <a:spLocks noGrp="1" noChangeArrowheads="1"/>
          </p:cNvSpPr>
          <p:nvPr>
            <p:ph type="body" idx="1"/>
          </p:nvPr>
        </p:nvSpPr>
        <p:spPr/>
        <p:txBody>
          <a:bodyPr>
            <a:normAutofit lnSpcReduction="10000"/>
          </a:bodyPr>
          <a:lstStyle/>
          <a:p>
            <a:pPr>
              <a:lnSpc>
                <a:spcPct val="90000"/>
              </a:lnSpc>
            </a:pPr>
            <a:r>
              <a:rPr lang="cs-CZ" altLang="cs-CZ" sz="2600" dirty="0"/>
              <a:t>Prakticky/technicky</a:t>
            </a:r>
          </a:p>
          <a:p>
            <a:pPr lvl="1"/>
            <a:r>
              <a:rPr lang="cs-CZ" altLang="cs-CZ" sz="2600" dirty="0"/>
              <a:t>vůbec se kultuře přiblížit</a:t>
            </a:r>
          </a:p>
          <a:p>
            <a:pPr lvl="1"/>
            <a:r>
              <a:rPr lang="cs-CZ" altLang="cs-CZ" sz="2600" dirty="0"/>
              <a:t>překročit vnější hranice kultury</a:t>
            </a:r>
          </a:p>
          <a:p>
            <a:pPr>
              <a:lnSpc>
                <a:spcPct val="90000"/>
              </a:lnSpc>
            </a:pPr>
            <a:endParaRPr lang="cs-CZ" altLang="cs-CZ" sz="2600" dirty="0" smtClean="0"/>
          </a:p>
          <a:p>
            <a:pPr>
              <a:lnSpc>
                <a:spcPct val="90000"/>
              </a:lnSpc>
            </a:pPr>
            <a:r>
              <a:rPr lang="cs-CZ" altLang="cs-CZ" sz="2600" dirty="0" smtClean="0"/>
              <a:t>Teoreticky </a:t>
            </a:r>
            <a:r>
              <a:rPr lang="cs-CZ" altLang="cs-CZ" sz="2600" dirty="0"/>
              <a:t>obsáhnout rodilou zběhlost v kultuře</a:t>
            </a:r>
          </a:p>
          <a:p>
            <a:pPr>
              <a:lnSpc>
                <a:spcPct val="90000"/>
              </a:lnSpc>
            </a:pPr>
            <a:endParaRPr lang="cs-CZ" altLang="cs-CZ" sz="2600" dirty="0"/>
          </a:p>
          <a:p>
            <a:pPr>
              <a:lnSpc>
                <a:spcPct val="90000"/>
              </a:lnSpc>
            </a:pPr>
            <a:r>
              <a:rPr lang="cs-CZ" altLang="cs-CZ" sz="2600" dirty="0"/>
              <a:t>Sociálně zvládnout pohyb v kultuře</a:t>
            </a:r>
            <a:br>
              <a:rPr lang="cs-CZ" altLang="cs-CZ" sz="2600" dirty="0"/>
            </a:br>
            <a:endParaRPr lang="cs-CZ" altLang="cs-CZ" sz="2600" dirty="0" smtClean="0"/>
          </a:p>
          <a:p>
            <a:pPr marL="0" indent="0">
              <a:lnSpc>
                <a:spcPct val="90000"/>
              </a:lnSpc>
              <a:buNone/>
            </a:pPr>
            <a:r>
              <a:rPr lang="cs-CZ" altLang="cs-CZ" sz="2600" dirty="0" smtClean="0"/>
              <a:t>		(</a:t>
            </a:r>
            <a:r>
              <a:rPr lang="cs-CZ" altLang="cs-CZ" sz="2600" dirty="0" err="1"/>
              <a:t>Hammersley</a:t>
            </a:r>
            <a:r>
              <a:rPr lang="cs-CZ" altLang="cs-CZ" sz="2600" dirty="0"/>
              <a:t> – Atkinson 1995:54)</a:t>
            </a:r>
          </a:p>
        </p:txBody>
      </p:sp>
    </p:spTree>
    <p:extLst>
      <p:ext uri="{BB962C8B-B14F-4D97-AF65-F5344CB8AC3E}">
        <p14:creationId xmlns:p14="http://schemas.microsoft.com/office/powerpoint/2010/main" val="39826706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Vstup do terénu </a:t>
            </a:r>
            <a:r>
              <a:rPr lang="cs-CZ" b="1" dirty="0"/>
              <a:t/>
            </a:r>
            <a:br>
              <a:rPr lang="cs-CZ" b="1" dirty="0"/>
            </a:br>
            <a:r>
              <a:rPr lang="cs-CZ" b="1" dirty="0" smtClean="0"/>
              <a:t>kdo pomáhá?</a:t>
            </a:r>
          </a:p>
        </p:txBody>
      </p:sp>
      <p:sp>
        <p:nvSpPr>
          <p:cNvPr id="3" name="Zástupný symbol pro obsah 2"/>
          <p:cNvSpPr>
            <a:spLocks noGrp="1"/>
          </p:cNvSpPr>
          <p:nvPr>
            <p:ph idx="1"/>
          </p:nvPr>
        </p:nvSpPr>
        <p:spPr/>
        <p:txBody>
          <a:bodyPr/>
          <a:lstStyle/>
          <a:p>
            <a:pPr>
              <a:lnSpc>
                <a:spcPct val="80000"/>
              </a:lnSpc>
            </a:pPr>
            <a:r>
              <a:rPr lang="cs-CZ" altLang="cs-CZ" sz="2800" dirty="0"/>
              <a:t>„</a:t>
            </a:r>
            <a:r>
              <a:rPr lang="cs-CZ" altLang="cs-CZ" sz="2800" dirty="0" err="1"/>
              <a:t>Gatekeepers</a:t>
            </a:r>
            <a:r>
              <a:rPr lang="cs-CZ" altLang="cs-CZ" sz="2800" dirty="0"/>
              <a:t>“</a:t>
            </a:r>
          </a:p>
          <a:p>
            <a:pPr lvl="1">
              <a:lnSpc>
                <a:spcPct val="80000"/>
              </a:lnSpc>
            </a:pPr>
            <a:r>
              <a:rPr lang="cs-CZ" altLang="cs-CZ" sz="2400" dirty="0"/>
              <a:t>důležití lidé, díky kterým se otevírají dveře k ostatním členům kultury, protože mají k těmto osobám respekt, který se přenese i na výzkumníka</a:t>
            </a:r>
          </a:p>
          <a:p>
            <a:pPr lvl="1">
              <a:lnSpc>
                <a:spcPct val="80000"/>
              </a:lnSpc>
            </a:pPr>
            <a:r>
              <a:rPr lang="cs-CZ" altLang="cs-CZ" sz="2400" dirty="0"/>
              <a:t>zvláště v soukromí a v neformálních prostředích, ve formálních prostředích je možno použít „požehnání oficiální autority“, se všemi výhodami a riziky</a:t>
            </a:r>
          </a:p>
          <a:p>
            <a:pPr>
              <a:lnSpc>
                <a:spcPct val="80000"/>
              </a:lnSpc>
            </a:pPr>
            <a:r>
              <a:rPr lang="cs-CZ" altLang="cs-CZ" sz="2800" dirty="0"/>
              <a:t>„</a:t>
            </a:r>
            <a:r>
              <a:rPr lang="cs-CZ" altLang="cs-CZ" sz="2800" dirty="0" err="1"/>
              <a:t>Informal</a:t>
            </a:r>
            <a:r>
              <a:rPr lang="cs-CZ" altLang="cs-CZ" sz="2800" dirty="0"/>
              <a:t> </a:t>
            </a:r>
            <a:r>
              <a:rPr lang="cs-CZ" altLang="cs-CZ" sz="2800" dirty="0" err="1"/>
              <a:t>sponsors</a:t>
            </a:r>
            <a:r>
              <a:rPr lang="cs-CZ" altLang="cs-CZ" sz="2800" dirty="0"/>
              <a:t>“</a:t>
            </a:r>
          </a:p>
          <a:p>
            <a:pPr lvl="1">
              <a:lnSpc>
                <a:spcPct val="80000"/>
              </a:lnSpc>
            </a:pPr>
            <a:r>
              <a:rPr lang="cs-CZ" altLang="cs-CZ" sz="2400" dirty="0"/>
              <a:t>lidé, kteří si z nějakého důvodu oblíbí výzkumníka a jsou mu nápomocni  v  jeho snaze, „vezmou věc za svou“.</a:t>
            </a:r>
          </a:p>
          <a:p>
            <a:endParaRPr lang="cs-CZ" dirty="0"/>
          </a:p>
        </p:txBody>
      </p:sp>
    </p:spTree>
    <p:extLst>
      <p:ext uri="{BB962C8B-B14F-4D97-AF65-F5344CB8AC3E}">
        <p14:creationId xmlns:p14="http://schemas.microsoft.com/office/powerpoint/2010/main" val="2669634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Vztahy v terénu</a:t>
            </a:r>
            <a:endParaRPr lang="cs-CZ" b="1" dirty="0"/>
          </a:p>
        </p:txBody>
      </p:sp>
      <p:sp>
        <p:nvSpPr>
          <p:cNvPr id="3" name="Zástupný symbol pro obsah 2"/>
          <p:cNvSpPr>
            <a:spLocks noGrp="1"/>
          </p:cNvSpPr>
          <p:nvPr>
            <p:ph idx="1"/>
          </p:nvPr>
        </p:nvSpPr>
        <p:spPr/>
        <p:txBody>
          <a:bodyPr/>
          <a:lstStyle/>
          <a:p>
            <a:r>
              <a:rPr lang="cs-CZ" dirty="0" smtClean="0"/>
              <a:t>Definice své vlastní teoretické role – pozice </a:t>
            </a:r>
          </a:p>
          <a:p>
            <a:r>
              <a:rPr lang="cs-CZ" dirty="0" smtClean="0"/>
              <a:t>Definice vlastních charakteristik, které mohou ovlivnit výzkum – reflexivita</a:t>
            </a:r>
          </a:p>
          <a:p>
            <a:r>
              <a:rPr lang="cs-CZ" dirty="0" smtClean="0"/>
              <a:t>Vztahy ke zkoumaným </a:t>
            </a:r>
            <a:endParaRPr lang="cs-CZ" dirty="0"/>
          </a:p>
        </p:txBody>
      </p:sp>
    </p:spTree>
    <p:extLst>
      <p:ext uri="{BB962C8B-B14F-4D97-AF65-F5344CB8AC3E}">
        <p14:creationId xmlns:p14="http://schemas.microsoft.com/office/powerpoint/2010/main" val="5133032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cs-CZ" altLang="cs-CZ" b="1">
                <a:latin typeface="Trebuchet MS" panose="020B0603020202020204" pitchFamily="34" charset="0"/>
              </a:rPr>
              <a:t>RŮZNÉ ROLE VÝZKUMNÍKA V TERÉNU</a:t>
            </a:r>
          </a:p>
        </p:txBody>
      </p:sp>
      <p:sp>
        <p:nvSpPr>
          <p:cNvPr id="1027" name="Rectangle 3" descr="Rectangle: Click to edit Master text styles&#10;Second level&#10;Third level&#10;Fourth level&#10;Fifth level"/>
          <p:cNvSpPr>
            <a:spLocks noGrp="1" noChangeArrowheads="1"/>
          </p:cNvSpPr>
          <p:nvPr>
            <p:ph type="body" sz="half" idx="1"/>
          </p:nvPr>
        </p:nvSpPr>
        <p:spPr/>
        <p:txBody>
          <a:bodyPr/>
          <a:lstStyle/>
          <a:p>
            <a:pPr>
              <a:lnSpc>
                <a:spcPct val="90000"/>
              </a:lnSpc>
            </a:pPr>
            <a:r>
              <a:rPr lang="cs-CZ" altLang="cs-CZ" sz="2400" b="1">
                <a:latin typeface="Trebuchet MS" panose="020B0603020202020204" pitchFamily="34" charset="0"/>
                <a:cs typeface="Times New Roman" panose="02020603050405020304" pitchFamily="18" charset="0"/>
              </a:rPr>
              <a:t>outsider</a:t>
            </a:r>
            <a:r>
              <a:rPr lang="cs-CZ" altLang="cs-CZ" sz="2400">
                <a:latin typeface="Trebuchet MS" panose="020B0603020202020204" pitchFamily="34" charset="0"/>
                <a:cs typeface="Times New Roman" panose="02020603050405020304" pitchFamily="18" charset="0"/>
              </a:rPr>
              <a:t> X </a:t>
            </a:r>
            <a:r>
              <a:rPr lang="cs-CZ" altLang="cs-CZ" sz="2400" b="1">
                <a:latin typeface="Trebuchet MS" panose="020B0603020202020204" pitchFamily="34" charset="0"/>
                <a:cs typeface="Times New Roman" panose="02020603050405020304" pitchFamily="18" charset="0"/>
              </a:rPr>
              <a:t>participant</a:t>
            </a:r>
            <a:endParaRPr lang="cs-CZ" altLang="cs-CZ" sz="2400" b="1">
              <a:latin typeface="Trebuchet MS" panose="020B0603020202020204" pitchFamily="34" charset="0"/>
            </a:endParaRPr>
          </a:p>
          <a:p>
            <a:pPr>
              <a:lnSpc>
                <a:spcPct val="90000"/>
              </a:lnSpc>
            </a:pPr>
            <a:r>
              <a:rPr lang="cs-CZ" altLang="cs-CZ" sz="2400" b="1">
                <a:latin typeface="Trebuchet MS" panose="020B0603020202020204" pitchFamily="34" charset="0"/>
                <a:cs typeface="Times New Roman" panose="02020603050405020304" pitchFamily="18" charset="0"/>
              </a:rPr>
              <a:t>otevřeně X skrytě </a:t>
            </a:r>
            <a:endParaRPr lang="cs-CZ" altLang="cs-CZ" sz="2400" b="1">
              <a:latin typeface="Trebuchet MS" panose="020B0603020202020204" pitchFamily="34" charset="0"/>
            </a:endParaRPr>
          </a:p>
          <a:p>
            <a:pPr lvl="1">
              <a:lnSpc>
                <a:spcPct val="90000"/>
              </a:lnSpc>
            </a:pPr>
            <a:r>
              <a:rPr lang="cs-CZ" altLang="cs-CZ" sz="2000">
                <a:latin typeface="Trebuchet MS" panose="020B0603020202020204" pitchFamily="34" charset="0"/>
                <a:cs typeface="Times New Roman" panose="02020603050405020304" pitchFamily="18" charset="0"/>
                <a:sym typeface="Symbol" panose="05050102010706020507" pitchFamily="18" charset="2"/>
              </a:rPr>
              <a:t></a:t>
            </a:r>
            <a:r>
              <a:rPr lang="cs-CZ" altLang="cs-CZ" sz="2000">
                <a:latin typeface="Trebuchet MS" panose="020B0603020202020204" pitchFamily="34" charset="0"/>
                <a:cs typeface="Times New Roman" panose="02020603050405020304" pitchFamily="18" charset="0"/>
              </a:rPr>
              <a:t> jaký typ si vybereme, záleží na nás, ale musíme si uvědomit etické dilema (lhát nebo říct pravdu?) </a:t>
            </a:r>
          </a:p>
          <a:p>
            <a:pPr>
              <a:lnSpc>
                <a:spcPct val="90000"/>
              </a:lnSpc>
            </a:pPr>
            <a:r>
              <a:rPr lang="cs-CZ" altLang="cs-CZ" sz="2400">
                <a:latin typeface="Trebuchet MS" panose="020B0603020202020204" pitchFamily="34" charset="0"/>
                <a:cs typeface="Times New Roman" panose="02020603050405020304" pitchFamily="18" charset="0"/>
              </a:rPr>
              <a:t>výzkumník si může naplánovat roli od úplného zúčastnění až po úplné pozorování </a:t>
            </a:r>
            <a:r>
              <a:rPr lang="cs-CZ" altLang="cs-CZ" sz="2400">
                <a:latin typeface="Trebuchet MS" panose="020B0603020202020204" pitchFamily="34" charset="0"/>
                <a:cs typeface="Times New Roman" panose="02020603050405020304" pitchFamily="18" charset="0"/>
                <a:sym typeface="Symbol" panose="05050102010706020507" pitchFamily="18" charset="2"/>
              </a:rPr>
              <a:t></a:t>
            </a:r>
            <a:r>
              <a:rPr lang="cs-CZ" altLang="cs-CZ" sz="2400">
                <a:latin typeface="Trebuchet MS" panose="020B0603020202020204" pitchFamily="34" charset="0"/>
                <a:cs typeface="Times New Roman" panose="02020603050405020304" pitchFamily="18" charset="0"/>
              </a:rPr>
              <a:t> v prvním případě je běžný život výzkumníka konstruován na základě života zkoumaných X ve druhém případě pouze pozorujeme a nevstupujeme do sociální interakce</a:t>
            </a:r>
            <a:r>
              <a:rPr lang="cs-CZ" altLang="cs-CZ" sz="2400">
                <a:latin typeface="Trebuchet MS" panose="020B0603020202020204" pitchFamily="34" charset="0"/>
              </a:rPr>
              <a:t> </a:t>
            </a:r>
          </a:p>
        </p:txBody>
      </p:sp>
    </p:spTree>
    <p:extLst>
      <p:ext uri="{BB962C8B-B14F-4D97-AF65-F5344CB8AC3E}">
        <p14:creationId xmlns:p14="http://schemas.microsoft.com/office/powerpoint/2010/main" val="38298376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Teoretické sociální role ve výzkumu</a:t>
            </a:r>
            <a:endParaRPr lang="cs-CZ" b="1" dirty="0"/>
          </a:p>
        </p:txBody>
      </p:sp>
      <p:sp>
        <p:nvSpPr>
          <p:cNvPr id="3" name="Zástupný symbol pro obsah 2"/>
          <p:cNvSpPr>
            <a:spLocks noGrp="1"/>
          </p:cNvSpPr>
          <p:nvPr>
            <p:ph idx="1"/>
          </p:nvPr>
        </p:nvSpPr>
        <p:spPr/>
        <p:txBody>
          <a:bodyPr/>
          <a:lstStyle/>
          <a:p>
            <a:endParaRPr lang="cs-CZ"/>
          </a:p>
        </p:txBody>
      </p:sp>
      <p:pic>
        <p:nvPicPr>
          <p:cNvPr id="4" name="Obrázek 3"/>
          <p:cNvPicPr>
            <a:picLocks noChangeAspect="1"/>
          </p:cNvPicPr>
          <p:nvPr/>
        </p:nvPicPr>
        <p:blipFill>
          <a:blip r:embed="rId2"/>
          <a:stretch>
            <a:fillRect/>
          </a:stretch>
        </p:blipFill>
        <p:spPr>
          <a:xfrm>
            <a:off x="4082937" y="1479570"/>
            <a:ext cx="7696754" cy="5266025"/>
          </a:xfrm>
          <a:prstGeom prst="rect">
            <a:avLst/>
          </a:prstGeom>
        </p:spPr>
      </p:pic>
    </p:spTree>
    <p:extLst>
      <p:ext uri="{BB962C8B-B14F-4D97-AF65-F5344CB8AC3E}">
        <p14:creationId xmlns:p14="http://schemas.microsoft.com/office/powerpoint/2010/main" val="26211075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51567" y="2035946"/>
            <a:ext cx="2566196" cy="1499616"/>
          </a:xfrm>
        </p:spPr>
        <p:txBody>
          <a:bodyPr>
            <a:noAutofit/>
          </a:bodyPr>
          <a:lstStyle/>
          <a:p>
            <a:r>
              <a:rPr lang="cs-CZ" altLang="cs-CZ" sz="2500" b="1" dirty="0">
                <a:latin typeface="Trebuchet MS" panose="020B0603020202020204" pitchFamily="34" charset="0"/>
              </a:rPr>
              <a:t>RŮZNÉ ROLE VÝZKUMNÍKA V TERÉNU:</a:t>
            </a:r>
            <a:br>
              <a:rPr lang="cs-CZ" altLang="cs-CZ" sz="2500" b="1" dirty="0">
                <a:latin typeface="Trebuchet MS" panose="020B0603020202020204" pitchFamily="34" charset="0"/>
              </a:rPr>
            </a:br>
            <a:r>
              <a:rPr lang="cs-CZ" altLang="cs-CZ" sz="2500" b="1" dirty="0">
                <a:latin typeface="Trebuchet MS" panose="020B0603020202020204" pitchFamily="34" charset="0"/>
              </a:rPr>
              <a:t>ÚČASTNÍK VS. POZOROVATEL</a:t>
            </a:r>
          </a:p>
        </p:txBody>
      </p:sp>
      <p:sp>
        <p:nvSpPr>
          <p:cNvPr id="6147" name="Rectangle 3" descr="Rectangle: Click to edit Master text styles&#10;Second level&#10;Third level&#10;Fourth level&#10;Fifth level"/>
          <p:cNvSpPr>
            <a:spLocks noGrp="1" noChangeArrowheads="1"/>
          </p:cNvSpPr>
          <p:nvPr>
            <p:ph type="body" sz="half" idx="1"/>
          </p:nvPr>
        </p:nvSpPr>
        <p:spPr>
          <a:xfrm>
            <a:off x="3519986" y="791570"/>
            <a:ext cx="4343400" cy="5147458"/>
          </a:xfrm>
        </p:spPr>
        <p:txBody>
          <a:bodyPr/>
          <a:lstStyle/>
          <a:p>
            <a:pPr>
              <a:buFont typeface="Wingdings" panose="05000000000000000000" pitchFamily="2" charset="2"/>
              <a:buNone/>
            </a:pPr>
            <a:r>
              <a:rPr lang="cs-CZ" altLang="cs-CZ" b="1" u="sng" dirty="0">
                <a:latin typeface="Trebuchet MS" panose="020B0603020202020204" pitchFamily="34" charset="0"/>
              </a:rPr>
              <a:t>ÚČASTNÍK</a:t>
            </a:r>
          </a:p>
          <a:p>
            <a:r>
              <a:rPr lang="cs-CZ" altLang="cs-CZ" sz="1900" dirty="0">
                <a:latin typeface="Trebuchet MS" panose="020B0603020202020204" pitchFamily="34" charset="0"/>
                <a:cs typeface="Times New Roman" panose="02020603050405020304" pitchFamily="18" charset="0"/>
              </a:rPr>
              <a:t>skutečný nebo předstíraný (souhlasíme s názory zkoumaných?) </a:t>
            </a:r>
            <a:endParaRPr lang="cs-CZ" altLang="cs-CZ" sz="1900" dirty="0">
              <a:latin typeface="Trebuchet MS" panose="020B0603020202020204" pitchFamily="34" charset="0"/>
            </a:endParaRPr>
          </a:p>
          <a:p>
            <a:r>
              <a:rPr lang="cs-CZ" altLang="cs-CZ" sz="1900" dirty="0">
                <a:latin typeface="Trebuchet MS" panose="020B0603020202020204" pitchFamily="34" charset="0"/>
                <a:cs typeface="Times New Roman" panose="02020603050405020304" pitchFamily="18" charset="0"/>
              </a:rPr>
              <a:t>víra, že data získaná během </a:t>
            </a:r>
            <a:r>
              <a:rPr lang="cs-CZ" altLang="cs-CZ" sz="1900" i="1" dirty="0">
                <a:latin typeface="Trebuchet MS" panose="020B0603020202020204" pitchFamily="34" charset="0"/>
                <a:cs typeface="Times New Roman" panose="02020603050405020304" pitchFamily="18" charset="0"/>
              </a:rPr>
              <a:t>skrytého výzkumu</a:t>
            </a:r>
            <a:r>
              <a:rPr lang="cs-CZ" altLang="cs-CZ" sz="1900" dirty="0">
                <a:latin typeface="Trebuchet MS" panose="020B0603020202020204" pitchFamily="34" charset="0"/>
                <a:cs typeface="Times New Roman" panose="02020603050405020304" pitchFamily="18" charset="0"/>
              </a:rPr>
              <a:t> budou přirozenější a upřímnější </a:t>
            </a:r>
            <a:r>
              <a:rPr lang="cs-CZ" altLang="cs-CZ" sz="1900" dirty="0">
                <a:latin typeface="Trebuchet MS" panose="020B0603020202020204" pitchFamily="34" charset="0"/>
                <a:cs typeface="Times New Roman" panose="02020603050405020304" pitchFamily="18" charset="0"/>
                <a:sym typeface="Symbol" panose="05050102010706020507" pitchFamily="18" charset="2"/>
              </a:rPr>
              <a:t></a:t>
            </a:r>
            <a:r>
              <a:rPr lang="cs-CZ" altLang="cs-CZ" sz="1900" dirty="0">
                <a:latin typeface="Trebuchet MS" panose="020B0603020202020204" pitchFamily="34" charset="0"/>
                <a:cs typeface="Times New Roman" panose="02020603050405020304" pitchFamily="18" charset="0"/>
              </a:rPr>
              <a:t> pokud jedinci vědí, že jsou zkoumaní, může to ovlivnit jejich odpovědi a jednání</a:t>
            </a:r>
          </a:p>
          <a:p>
            <a:r>
              <a:rPr lang="cs-CZ" altLang="cs-CZ" sz="1900" dirty="0">
                <a:latin typeface="Trebuchet MS" panose="020B0603020202020204" pitchFamily="34" charset="0"/>
                <a:cs typeface="Times New Roman" panose="02020603050405020304" pitchFamily="18" charset="0"/>
              </a:rPr>
              <a:t>chceme-li hrát roli účastníka, musíme se účastnit, což ovlivňuje sociální procesy, které zkoumáme </a:t>
            </a:r>
            <a:r>
              <a:rPr lang="cs-CZ" altLang="cs-CZ" sz="1900" dirty="0">
                <a:latin typeface="Trebuchet MS" panose="020B0603020202020204" pitchFamily="34" charset="0"/>
                <a:cs typeface="Times New Roman" panose="02020603050405020304" pitchFamily="18" charset="0"/>
                <a:sym typeface="Symbol" panose="05050102010706020507" pitchFamily="18" charset="2"/>
              </a:rPr>
              <a:t></a:t>
            </a:r>
            <a:r>
              <a:rPr lang="cs-CZ" altLang="cs-CZ" sz="1900" dirty="0">
                <a:latin typeface="Trebuchet MS" panose="020B0603020202020204" pitchFamily="34" charset="0"/>
                <a:cs typeface="Times New Roman" panose="02020603050405020304" pitchFamily="18" charset="0"/>
              </a:rPr>
              <a:t> vše, co výzkumník udělá nebo neudělá, ovlivňuje to, co pozorujeme </a:t>
            </a:r>
            <a:endParaRPr lang="cs-CZ" altLang="cs-CZ" sz="1900" dirty="0">
              <a:latin typeface="Trebuchet MS" panose="020B0603020202020204" pitchFamily="34" charset="0"/>
            </a:endParaRPr>
          </a:p>
          <a:p>
            <a:r>
              <a:rPr lang="cs-CZ" altLang="cs-CZ" sz="1900" dirty="0">
                <a:latin typeface="Trebuchet MS" panose="020B0603020202020204" pitchFamily="34" charset="0"/>
                <a:cs typeface="Times New Roman" panose="02020603050405020304" pitchFamily="18" charset="0"/>
              </a:rPr>
              <a:t>nebezpečí „</a:t>
            </a:r>
            <a:r>
              <a:rPr lang="cs-CZ" altLang="cs-CZ" sz="1900" dirty="0" err="1">
                <a:latin typeface="Trebuchet MS" panose="020B0603020202020204" pitchFamily="34" charset="0"/>
                <a:cs typeface="Times New Roman" panose="02020603050405020304" pitchFamily="18" charset="0"/>
              </a:rPr>
              <a:t>going</a:t>
            </a:r>
            <a:r>
              <a:rPr lang="cs-CZ" altLang="cs-CZ" sz="1900" dirty="0">
                <a:latin typeface="Trebuchet MS" panose="020B0603020202020204" pitchFamily="34" charset="0"/>
                <a:cs typeface="Times New Roman" panose="02020603050405020304" pitchFamily="18" charset="0"/>
              </a:rPr>
              <a:t> </a:t>
            </a:r>
            <a:r>
              <a:rPr lang="cs-CZ" altLang="cs-CZ" sz="1900" dirty="0" err="1">
                <a:latin typeface="Trebuchet MS" panose="020B0603020202020204" pitchFamily="34" charset="0"/>
                <a:cs typeface="Times New Roman" panose="02020603050405020304" pitchFamily="18" charset="0"/>
              </a:rPr>
              <a:t>native</a:t>
            </a:r>
            <a:r>
              <a:rPr lang="cs-CZ" altLang="cs-CZ" sz="1900" dirty="0">
                <a:latin typeface="Trebuchet MS" panose="020B0603020202020204" pitchFamily="34" charset="0"/>
                <a:cs typeface="Times New Roman" panose="02020603050405020304" pitchFamily="18" charset="0"/>
              </a:rPr>
              <a:t>“</a:t>
            </a:r>
            <a:r>
              <a:rPr lang="cs-CZ" altLang="cs-CZ" sz="1900" dirty="0">
                <a:latin typeface="Trebuchet MS" panose="020B0603020202020204" pitchFamily="34" charset="0"/>
              </a:rPr>
              <a:t> </a:t>
            </a:r>
          </a:p>
        </p:txBody>
      </p:sp>
      <p:sp>
        <p:nvSpPr>
          <p:cNvPr id="6148" name="Rectangle 4" descr="Rectangle: Click to edit Master text styles&#10;Second level&#10;Third level&#10;Fourth level&#10;Fifth level"/>
          <p:cNvSpPr>
            <a:spLocks noGrp="1" noChangeArrowheads="1"/>
          </p:cNvSpPr>
          <p:nvPr>
            <p:ph type="body" sz="half" idx="2"/>
          </p:nvPr>
        </p:nvSpPr>
        <p:spPr>
          <a:xfrm>
            <a:off x="7863386" y="791570"/>
            <a:ext cx="3429000" cy="5147458"/>
          </a:xfrm>
        </p:spPr>
        <p:txBody>
          <a:bodyPr/>
          <a:lstStyle/>
          <a:p>
            <a:pPr>
              <a:buFont typeface="Wingdings" panose="05000000000000000000" pitchFamily="2" charset="2"/>
              <a:buNone/>
            </a:pPr>
            <a:r>
              <a:rPr lang="cs-CZ" altLang="cs-CZ" b="1" u="sng" dirty="0">
                <a:latin typeface="Trebuchet MS" panose="020B0603020202020204" pitchFamily="34" charset="0"/>
              </a:rPr>
              <a:t>POZOROVATEL</a:t>
            </a:r>
            <a:r>
              <a:rPr lang="cs-CZ" altLang="cs-CZ" dirty="0">
                <a:latin typeface="Trebuchet MS" panose="020B0603020202020204" pitchFamily="34" charset="0"/>
              </a:rPr>
              <a:t> </a:t>
            </a:r>
          </a:p>
          <a:p>
            <a:r>
              <a:rPr lang="cs-CZ" altLang="cs-CZ" dirty="0">
                <a:latin typeface="Trebuchet MS" panose="020B0603020202020204" pitchFamily="34" charset="0"/>
                <a:cs typeface="Times New Roman" panose="02020603050405020304" pitchFamily="18" charset="0"/>
              </a:rPr>
              <a:t>úplný pozorovatel se nestává součástí sociálních procesů, a tak zkoumaný neví, že je zkoumaný </a:t>
            </a:r>
            <a:endParaRPr lang="cs-CZ" altLang="cs-CZ" dirty="0">
              <a:latin typeface="Trebuchet MS" panose="020B0603020202020204" pitchFamily="34" charset="0"/>
            </a:endParaRPr>
          </a:p>
          <a:p>
            <a:pPr>
              <a:buFont typeface="Wingdings" panose="05000000000000000000" pitchFamily="2" charset="2"/>
              <a:buNone/>
            </a:pPr>
            <a:endParaRPr lang="cs-CZ" altLang="cs-CZ" dirty="0">
              <a:latin typeface="Trebuchet MS" panose="020B0603020202020204" pitchFamily="34" charset="0"/>
            </a:endParaRPr>
          </a:p>
          <a:p>
            <a:r>
              <a:rPr lang="cs-CZ" altLang="cs-CZ" u="sng" dirty="0">
                <a:latin typeface="Trebuchet MS" panose="020B0603020202020204" pitchFamily="34" charset="0"/>
              </a:rPr>
              <a:t>Oxymóron – zúčastněný pozorovatel? Je možné participovat a pozorovat?</a:t>
            </a:r>
          </a:p>
          <a:p>
            <a:endParaRPr lang="cs-CZ" altLang="cs-CZ" dirty="0">
              <a:latin typeface="Trebuchet MS" panose="020B0603020202020204" pitchFamily="34" charset="0"/>
            </a:endParaRPr>
          </a:p>
          <a:p>
            <a:r>
              <a:rPr lang="cs-CZ" altLang="cs-CZ" sz="2400" b="1" dirty="0">
                <a:latin typeface="Trebuchet MS" panose="020B0603020202020204" pitchFamily="34" charset="0"/>
              </a:rPr>
              <a:t>MARŤAN VERSUS KONVERTOVANÝ</a:t>
            </a:r>
          </a:p>
          <a:p>
            <a:pPr>
              <a:buFont typeface="Wingdings" panose="05000000000000000000" pitchFamily="2" charset="2"/>
              <a:buNone/>
            </a:pPr>
            <a:endParaRPr lang="cs-CZ" altLang="cs-CZ" sz="2400" dirty="0">
              <a:latin typeface="Trebuchet MS" panose="020B0603020202020204" pitchFamily="34" charset="0"/>
            </a:endParaRPr>
          </a:p>
        </p:txBody>
      </p:sp>
    </p:spTree>
    <p:extLst>
      <p:ext uri="{BB962C8B-B14F-4D97-AF65-F5344CB8AC3E}">
        <p14:creationId xmlns:p14="http://schemas.microsoft.com/office/powerpoint/2010/main" val="2978361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24128" y="620385"/>
            <a:ext cx="2158687" cy="1499616"/>
          </a:xfrm>
        </p:spPr>
        <p:txBody>
          <a:bodyPr>
            <a:normAutofit fontScale="90000"/>
          </a:bodyPr>
          <a:lstStyle/>
          <a:p>
            <a:r>
              <a:rPr lang="cs-CZ" altLang="cs-CZ" b="1" dirty="0">
                <a:latin typeface="Trebuchet MS" panose="020B0603020202020204" pitchFamily="34" charset="0"/>
              </a:rPr>
              <a:t>GOING</a:t>
            </a:r>
            <a:r>
              <a:rPr lang="cs-CZ" altLang="cs-CZ" dirty="0">
                <a:latin typeface="Trebuchet MS" panose="020B0603020202020204" pitchFamily="34" charset="0"/>
              </a:rPr>
              <a:t> </a:t>
            </a:r>
            <a:r>
              <a:rPr lang="cs-CZ" altLang="cs-CZ" b="1" dirty="0">
                <a:latin typeface="Trebuchet MS" panose="020B0603020202020204" pitchFamily="34" charset="0"/>
              </a:rPr>
              <a:t>NATIVE</a:t>
            </a:r>
            <a:r>
              <a:rPr lang="cs-CZ" altLang="cs-CZ" dirty="0">
                <a:latin typeface="Trebuchet MS" panose="020B0603020202020204" pitchFamily="34" charset="0"/>
              </a:rPr>
              <a:t> </a:t>
            </a:r>
          </a:p>
        </p:txBody>
      </p:sp>
      <p:sp>
        <p:nvSpPr>
          <p:cNvPr id="12291" name="Rectangle 3" descr="Rectangle: Click to edit Master text styles&#10;Second level&#10;Third level&#10;Fourth level&#10;Fifth level"/>
          <p:cNvSpPr>
            <a:spLocks noGrp="1" noChangeArrowheads="1"/>
          </p:cNvSpPr>
          <p:nvPr>
            <p:ph type="body" idx="1"/>
          </p:nvPr>
        </p:nvSpPr>
        <p:spPr>
          <a:xfrm>
            <a:off x="3725838" y="764275"/>
            <a:ext cx="4503761" cy="5255525"/>
          </a:xfrm>
        </p:spPr>
        <p:txBody>
          <a:bodyPr>
            <a:normAutofit fontScale="92500" lnSpcReduction="10000"/>
          </a:bodyPr>
          <a:lstStyle/>
          <a:p>
            <a:pPr>
              <a:lnSpc>
                <a:spcPct val="90000"/>
              </a:lnSpc>
            </a:pPr>
            <a:r>
              <a:rPr lang="cs-CZ" altLang="cs-CZ" sz="2800" dirty="0">
                <a:latin typeface="Trebuchet MS" panose="020B0603020202020204" pitchFamily="34" charset="0"/>
              </a:rPr>
              <a:t>výzkumník se stává jedním z těch, které zkoumá</a:t>
            </a:r>
          </a:p>
          <a:p>
            <a:pPr>
              <a:lnSpc>
                <a:spcPct val="90000"/>
              </a:lnSpc>
            </a:pPr>
            <a:r>
              <a:rPr lang="cs-CZ" altLang="cs-CZ" sz="2800" dirty="0">
                <a:latin typeface="Trebuchet MS" panose="020B0603020202020204" pitchFamily="34" charset="0"/>
              </a:rPr>
              <a:t>upřednostňování jednoho hlediska na výklad fenoménu, většinou hlediska, které je v souladu s výkladem jedné preferované výzkumné skupiny</a:t>
            </a:r>
          </a:p>
          <a:p>
            <a:pPr>
              <a:lnSpc>
                <a:spcPct val="90000"/>
              </a:lnSpc>
            </a:pPr>
            <a:r>
              <a:rPr lang="cs-CZ" altLang="cs-CZ" sz="2800" dirty="0">
                <a:latin typeface="Trebuchet MS" panose="020B0603020202020204" pitchFamily="34" charset="0"/>
              </a:rPr>
              <a:t>neexistence odstupu od hlediska preferované skupiny</a:t>
            </a:r>
          </a:p>
          <a:p>
            <a:pPr>
              <a:lnSpc>
                <a:spcPct val="90000"/>
              </a:lnSpc>
            </a:pPr>
            <a:r>
              <a:rPr lang="cs-CZ" altLang="cs-CZ" sz="2800" dirty="0">
                <a:latin typeface="Trebuchet MS" panose="020B0603020202020204" pitchFamily="34" charset="0"/>
              </a:rPr>
              <a:t>ochrana a oslava preferované skupiny</a:t>
            </a:r>
          </a:p>
        </p:txBody>
      </p:sp>
      <p:pic>
        <p:nvPicPr>
          <p:cNvPr id="12293" name="Picture 5" descr="ANd9GcTa6ntEe-Hlw-mtePlFtSs1o9JCu7u-o0zEqNI5o5ylUuGRdMl3d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39118" y="172480"/>
            <a:ext cx="2800350" cy="2098440"/>
          </a:xfrm>
          <a:prstGeom prst="rect">
            <a:avLst/>
          </a:prstGeom>
          <a:noFill/>
          <a:extLst>
            <a:ext uri="{909E8E84-426E-40DD-AFC4-6F175D3DCCD1}">
              <a14:hiddenFill xmlns:a14="http://schemas.microsoft.com/office/drawing/2010/main">
                <a:solidFill>
                  <a:srgbClr val="FFFFFF"/>
                </a:solidFill>
              </a14:hiddenFill>
            </a:ext>
          </a:extLst>
        </p:spPr>
      </p:pic>
      <p:pic>
        <p:nvPicPr>
          <p:cNvPr id="12295" name="Picture 7" descr="ANd9GcQA-Mii2ECfJutp31SAvZciRysvoPdllnQYRGiSq6ofLmjWdSvj"/>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39118" y="2705077"/>
            <a:ext cx="2800350" cy="1738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80050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2954" y="4286778"/>
            <a:ext cx="3310480" cy="1499616"/>
          </a:xfrm>
        </p:spPr>
        <p:txBody>
          <a:bodyPr>
            <a:normAutofit fontScale="90000"/>
          </a:bodyPr>
          <a:lstStyle/>
          <a:p>
            <a:r>
              <a:rPr lang="cs-CZ" altLang="cs-CZ" b="1" dirty="0">
                <a:latin typeface="Trebuchet MS" panose="020B0603020202020204" pitchFamily="34" charset="0"/>
              </a:rPr>
              <a:t>INSIDER VS. OUTSIDER</a:t>
            </a:r>
          </a:p>
        </p:txBody>
      </p:sp>
      <p:sp>
        <p:nvSpPr>
          <p:cNvPr id="23555" name="Rectangle 3" descr="Rectangle: Click to edit Master text styles&#10;Second level&#10;Third level&#10;Fourth level&#10;Fifth level"/>
          <p:cNvSpPr>
            <a:spLocks noGrp="1" noChangeArrowheads="1"/>
          </p:cNvSpPr>
          <p:nvPr>
            <p:ph type="body" idx="1"/>
          </p:nvPr>
        </p:nvSpPr>
        <p:spPr>
          <a:xfrm>
            <a:off x="3904210" y="1242178"/>
            <a:ext cx="4141968" cy="5120640"/>
          </a:xfrm>
        </p:spPr>
        <p:txBody>
          <a:bodyPr>
            <a:normAutofit fontScale="92500" lnSpcReduction="20000"/>
          </a:bodyPr>
          <a:lstStyle/>
          <a:p>
            <a:r>
              <a:rPr lang="cs-CZ" altLang="cs-CZ" sz="2200" b="1" dirty="0" err="1">
                <a:latin typeface="Trebuchet MS" panose="020B0603020202020204" pitchFamily="34" charset="0"/>
              </a:rPr>
              <a:t>insider</a:t>
            </a:r>
            <a:r>
              <a:rPr lang="cs-CZ" altLang="cs-CZ" sz="2200" b="1" dirty="0">
                <a:latin typeface="Trebuchet MS" panose="020B0603020202020204" pitchFamily="34" charset="0"/>
              </a:rPr>
              <a:t> </a:t>
            </a:r>
            <a:r>
              <a:rPr lang="cs-CZ" altLang="cs-CZ" sz="2200" b="1" dirty="0" err="1">
                <a:latin typeface="Trebuchet MS" panose="020B0603020202020204" pitchFamily="34" charset="0"/>
              </a:rPr>
              <a:t>pozicionalita</a:t>
            </a:r>
            <a:r>
              <a:rPr lang="cs-CZ" altLang="cs-CZ" sz="2200" dirty="0">
                <a:latin typeface="Trebuchet MS" panose="020B0603020202020204" pitchFamily="34" charset="0"/>
              </a:rPr>
              <a:t> – ovlivňuje nejen přístup k lidem (odbourání jazykových bariér apod.), ale především analýzu dat </a:t>
            </a:r>
          </a:p>
          <a:p>
            <a:r>
              <a:rPr lang="cs-CZ" altLang="cs-CZ" sz="2200" dirty="0">
                <a:latin typeface="Trebuchet MS" panose="020B0603020202020204" pitchFamily="34" charset="0"/>
              </a:rPr>
              <a:t>Musíme být tím, koho chceme znát? Mít stejnou zkušenost? (solipsismus; </a:t>
            </a:r>
            <a:r>
              <a:rPr lang="cs-CZ" altLang="cs-CZ" sz="2200" dirty="0" err="1">
                <a:latin typeface="Trebuchet MS" panose="020B0603020202020204" pitchFamily="34" charset="0"/>
              </a:rPr>
              <a:t>solus</a:t>
            </a:r>
            <a:r>
              <a:rPr lang="cs-CZ" altLang="cs-CZ" sz="2200" dirty="0">
                <a:latin typeface="Trebuchet MS" panose="020B0603020202020204" pitchFamily="34" charset="0"/>
              </a:rPr>
              <a:t> = jediný, </a:t>
            </a:r>
            <a:r>
              <a:rPr lang="cs-CZ" altLang="cs-CZ" sz="2200" dirty="0" err="1">
                <a:latin typeface="Trebuchet MS" panose="020B0603020202020204" pitchFamily="34" charset="0"/>
              </a:rPr>
              <a:t>ipse</a:t>
            </a:r>
            <a:r>
              <a:rPr lang="cs-CZ" altLang="cs-CZ" sz="2200" dirty="0">
                <a:latin typeface="Trebuchet MS" panose="020B0603020202020204" pitchFamily="34" charset="0"/>
              </a:rPr>
              <a:t> = sám) – </a:t>
            </a:r>
            <a:r>
              <a:rPr lang="cs-CZ" altLang="cs-CZ" sz="2200" b="1" u="sng" dirty="0">
                <a:solidFill>
                  <a:srgbClr val="7030A0"/>
                </a:solidFill>
                <a:latin typeface="Trebuchet MS" panose="020B0603020202020204" pitchFamily="34" charset="0"/>
              </a:rPr>
              <a:t>účastnická epistemologie</a:t>
            </a:r>
          </a:p>
          <a:p>
            <a:r>
              <a:rPr lang="cs-CZ" altLang="cs-CZ" sz="2200" b="1" dirty="0">
                <a:latin typeface="Trebuchet MS" panose="020B0603020202020204" pitchFamily="34" charset="0"/>
              </a:rPr>
              <a:t>ALE: poznání nespočívá ve zkušenosti jako takové, ale v pochopení smyslu této zkušenosti (poznání není psychickou identifikací, ale </a:t>
            </a:r>
            <a:r>
              <a:rPr lang="cs-CZ" altLang="cs-CZ" sz="2200" b="1" dirty="0" err="1">
                <a:latin typeface="Trebuchet MS" panose="020B0603020202020204" pitchFamily="34" charset="0"/>
              </a:rPr>
              <a:t>interpretativním</a:t>
            </a:r>
            <a:r>
              <a:rPr lang="cs-CZ" altLang="cs-CZ" sz="2200" b="1" dirty="0">
                <a:latin typeface="Trebuchet MS" panose="020B0603020202020204" pitchFamily="34" charset="0"/>
              </a:rPr>
              <a:t> porozuměním)</a:t>
            </a:r>
          </a:p>
          <a:p>
            <a:r>
              <a:rPr lang="cs-CZ" altLang="cs-CZ" sz="2200" dirty="0" err="1">
                <a:latin typeface="Trebuchet MS" panose="020B0603020202020204" pitchFamily="34" charset="0"/>
              </a:rPr>
              <a:t>Hammersley</a:t>
            </a:r>
            <a:r>
              <a:rPr lang="cs-CZ" altLang="cs-CZ" sz="2200" dirty="0">
                <a:latin typeface="Trebuchet MS" panose="020B0603020202020204" pitchFamily="34" charset="0"/>
              </a:rPr>
              <a:t>: chápat (zkoumané) jedince neznamená sdílet s nimi jejich názory, mít něco společného – to by jinak radikálně redukovalo naše výzkumné možnosti</a:t>
            </a:r>
            <a:endParaRPr lang="cs-CZ" altLang="cs-CZ" sz="2200" b="1" dirty="0">
              <a:latin typeface="Trebuchet MS" panose="020B0603020202020204" pitchFamily="34" charset="0"/>
            </a:endParaRPr>
          </a:p>
        </p:txBody>
      </p:sp>
      <p:sp>
        <p:nvSpPr>
          <p:cNvPr id="2" name="Šipka doprava 1"/>
          <p:cNvSpPr/>
          <p:nvPr/>
        </p:nvSpPr>
        <p:spPr>
          <a:xfrm rot="13299394">
            <a:off x="2278036" y="1988242"/>
            <a:ext cx="1705970" cy="1160060"/>
          </a:xfrm>
          <a:prstGeom prst="rightArrow">
            <a:avLst/>
          </a:prstGeom>
          <a:solidFill>
            <a:schemeClr val="accent1">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solidFill>
                <a:schemeClr val="bg1"/>
              </a:solidFill>
            </a:endParaRPr>
          </a:p>
        </p:txBody>
      </p:sp>
      <p:sp>
        <p:nvSpPr>
          <p:cNvPr id="3" name="TextovéPole 2"/>
          <p:cNvSpPr txBox="1"/>
          <p:nvPr/>
        </p:nvSpPr>
        <p:spPr>
          <a:xfrm>
            <a:off x="358753" y="558640"/>
            <a:ext cx="3404681" cy="1200329"/>
          </a:xfrm>
          <a:prstGeom prst="rect">
            <a:avLst/>
          </a:prstGeom>
          <a:solidFill>
            <a:schemeClr val="accent2">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cs-CZ" sz="2400" dirty="0" smtClean="0">
                <a:solidFill>
                  <a:srgbClr val="7030A0"/>
                </a:solidFill>
              </a:rPr>
              <a:t>NAJDĚTE ARGUMENTY PRO A PROTI TOMUTO PŘEDPOKLADU</a:t>
            </a:r>
            <a:endParaRPr lang="cs-CZ" sz="2400" dirty="0">
              <a:solidFill>
                <a:srgbClr val="7030A0"/>
              </a:solidFill>
            </a:endParaRPr>
          </a:p>
        </p:txBody>
      </p:sp>
      <p:sp>
        <p:nvSpPr>
          <p:cNvPr id="5" name="TextovéPole 4"/>
          <p:cNvSpPr txBox="1"/>
          <p:nvPr/>
        </p:nvSpPr>
        <p:spPr>
          <a:xfrm>
            <a:off x="8134068" y="175991"/>
            <a:ext cx="3589359" cy="6592574"/>
          </a:xfrm>
          <a:prstGeom prst="rect">
            <a:avLst/>
          </a:prstGeom>
          <a:noFill/>
        </p:spPr>
        <p:txBody>
          <a:bodyPr wrap="square" rtlCol="0">
            <a:spAutoFit/>
          </a:bodyPr>
          <a:lstStyle/>
          <a:p>
            <a:pPr>
              <a:lnSpc>
                <a:spcPct val="80000"/>
              </a:lnSpc>
            </a:pPr>
            <a:r>
              <a:rPr lang="cs-CZ" altLang="cs-CZ" sz="2400" dirty="0" smtClean="0">
                <a:solidFill>
                  <a:srgbClr val="7030A0"/>
                </a:solidFill>
              </a:rPr>
              <a:t>Kdyby platila uvedená teze, pak by pojem „sociální věda“ byl pojem </a:t>
            </a:r>
            <a:r>
              <a:rPr lang="cs-CZ" altLang="cs-CZ" sz="2400" dirty="0" err="1" smtClean="0">
                <a:solidFill>
                  <a:srgbClr val="7030A0"/>
                </a:solidFill>
              </a:rPr>
              <a:t>oxymorický</a:t>
            </a:r>
            <a:r>
              <a:rPr lang="cs-CZ" altLang="cs-CZ" sz="2400" dirty="0" smtClean="0">
                <a:solidFill>
                  <a:srgbClr val="7030A0"/>
                </a:solidFill>
              </a:rPr>
              <a:t>. Vyloučila by vědecké zkoumání člověka. „Znát“ neznamená jen něco prožívat, ale i chápat  význam. Být někým není ani nutnou, ani postačující podmínkou. Poznání tohoto někoho. Není to postačující, protože můžeme být někým, a přesto nevědět, o co v našem životě jde. Není to nutné, neboť můžeme pochopit význam určité zkušenosti, i když jsme ji sami neměli, ač jsme úplně jiní, nežli lidé, kteří ji mají. (</a:t>
            </a:r>
            <a:r>
              <a:rPr lang="cs-CZ" altLang="cs-CZ" sz="2400" dirty="0" err="1" smtClean="0">
                <a:solidFill>
                  <a:srgbClr val="7030A0"/>
                </a:solidFill>
              </a:rPr>
              <a:t>Fay</a:t>
            </a:r>
            <a:r>
              <a:rPr lang="cs-CZ" altLang="cs-CZ" sz="2400" dirty="0" smtClean="0">
                <a:solidFill>
                  <a:srgbClr val="7030A0"/>
                </a:solidFill>
              </a:rPr>
              <a:t>, s. 42)</a:t>
            </a:r>
            <a:endParaRPr lang="cs-CZ" sz="2400" dirty="0">
              <a:solidFill>
                <a:srgbClr val="7030A0"/>
              </a:solidFill>
            </a:endParaRPr>
          </a:p>
        </p:txBody>
      </p:sp>
      <p:sp>
        <p:nvSpPr>
          <p:cNvPr id="7" name="Šipka doprava 6"/>
          <p:cNvSpPr/>
          <p:nvPr/>
        </p:nvSpPr>
        <p:spPr>
          <a:xfrm>
            <a:off x="3934292" y="0"/>
            <a:ext cx="4172478" cy="1160060"/>
          </a:xfrm>
          <a:prstGeom prst="rightArrow">
            <a:avLst/>
          </a:prstGeom>
          <a:solidFill>
            <a:schemeClr val="accent1">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solidFill>
                <a:schemeClr val="bg1"/>
              </a:solidFill>
            </a:endParaRPr>
          </a:p>
        </p:txBody>
      </p:sp>
    </p:spTree>
    <p:extLst>
      <p:ext uri="{BB962C8B-B14F-4D97-AF65-F5344CB8AC3E}">
        <p14:creationId xmlns:p14="http://schemas.microsoft.com/office/powerpoint/2010/main" val="3420744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555">
                                            <p:txEl>
                                              <p:pRg st="2" end="2"/>
                                            </p:txEl>
                                          </p:spTgt>
                                        </p:tgtEl>
                                        <p:attrNameLst>
                                          <p:attrName>style.visibility</p:attrName>
                                        </p:attrNameLst>
                                      </p:cBhvr>
                                      <p:to>
                                        <p:strVal val="visible"/>
                                      </p:to>
                                    </p:set>
                                    <p:anim calcmode="lin" valueType="num">
                                      <p:cBhvr additive="base">
                                        <p:cTn id="31" dur="5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35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555">
                                            <p:txEl>
                                              <p:pRg st="3" end="3"/>
                                            </p:txEl>
                                          </p:spTgt>
                                        </p:tgtEl>
                                        <p:attrNameLst>
                                          <p:attrName>style.visibility</p:attrName>
                                        </p:attrNameLst>
                                      </p:cBhvr>
                                      <p:to>
                                        <p:strVal val="visible"/>
                                      </p:to>
                                    </p:set>
                                    <p:anim calcmode="lin" valueType="num">
                                      <p:cBhvr additive="base">
                                        <p:cTn id="37" dur="5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35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P spid="2" grpId="0" animBg="1"/>
      <p:bldP spid="3" grpId="0" animBg="1"/>
      <p:bldP spid="5" grpId="0"/>
      <p:bldP spid="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cs-CZ" altLang="cs-CZ" b="1">
                <a:latin typeface="Trebuchet MS" panose="020B0603020202020204" pitchFamily="34" charset="0"/>
              </a:rPr>
              <a:t>VÝZKUMNÍK JAKO CIZINEC</a:t>
            </a:r>
          </a:p>
        </p:txBody>
      </p:sp>
      <p:sp>
        <p:nvSpPr>
          <p:cNvPr id="27651" name="Rectangle 3" descr="Rectangle: Click to edit Master text styles&#10;Second level&#10;Third level&#10;Fourth level&#10;Fifth level"/>
          <p:cNvSpPr>
            <a:spLocks noGrp="1" noChangeArrowheads="1"/>
          </p:cNvSpPr>
          <p:nvPr>
            <p:ph type="body" idx="1"/>
          </p:nvPr>
        </p:nvSpPr>
        <p:spPr/>
        <p:txBody>
          <a:bodyPr/>
          <a:lstStyle/>
          <a:p>
            <a:r>
              <a:rPr lang="cs-CZ" altLang="cs-CZ">
                <a:latin typeface="Trebuchet MS" panose="020B0603020202020204" pitchFamily="34" charset="0"/>
              </a:rPr>
              <a:t>výzkumník coby cizinec se snaží přiblížit, případně „zneviditelnit se“, ale nesplynout, zachovat si kritický odstup</a:t>
            </a:r>
          </a:p>
          <a:p>
            <a:r>
              <a:rPr lang="cs-CZ" altLang="cs-CZ">
                <a:latin typeface="Trebuchet MS" panose="020B0603020202020204" pitchFamily="34" charset="0"/>
              </a:rPr>
              <a:t>analytická pozice cizince znamená, že výzkumník se brání resocializaci do poznávané kultury, zachovává si svou perspektivu a snaží se neztratit rozlišovací schopnost mezi oběma</a:t>
            </a:r>
          </a:p>
        </p:txBody>
      </p:sp>
    </p:spTree>
    <p:extLst>
      <p:ext uri="{BB962C8B-B14F-4D97-AF65-F5344CB8AC3E}">
        <p14:creationId xmlns:p14="http://schemas.microsoft.com/office/powerpoint/2010/main" val="646436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altLang="cs-CZ" b="1" smtClean="0">
                <a:latin typeface="Cambria" panose="02040503050406030204" pitchFamily="18" charset="0"/>
              </a:rPr>
              <a:t>BRONISLAW MALINOWSKI</a:t>
            </a:r>
          </a:p>
        </p:txBody>
      </p:sp>
      <p:sp>
        <p:nvSpPr>
          <p:cNvPr id="7171" name="Rectangle 3"/>
          <p:cNvSpPr>
            <a:spLocks noGrp="1" noChangeArrowheads="1"/>
          </p:cNvSpPr>
          <p:nvPr>
            <p:ph type="body" idx="1"/>
          </p:nvPr>
        </p:nvSpPr>
        <p:spPr>
          <a:xfrm>
            <a:off x="2057400" y="2133600"/>
            <a:ext cx="5715000" cy="4114800"/>
          </a:xfrm>
        </p:spPr>
        <p:txBody>
          <a:bodyPr/>
          <a:lstStyle/>
          <a:p>
            <a:pPr eaLnBrk="1" hangingPunct="1">
              <a:lnSpc>
                <a:spcPct val="90000"/>
              </a:lnSpc>
            </a:pPr>
            <a:r>
              <a:rPr lang="cs-CZ" altLang="cs-CZ" sz="2400">
                <a:latin typeface="Cambria" panose="02040503050406030204" pitchFamily="18" charset="0"/>
              </a:rPr>
              <a:t>v letech 1914-1918 provedl několik terénních výzkumů, které mu zaručily místo mezi nejvýznamnějšími představiteli oboru </a:t>
            </a:r>
          </a:p>
          <a:p>
            <a:pPr eaLnBrk="1" hangingPunct="1">
              <a:lnSpc>
                <a:spcPct val="90000"/>
              </a:lnSpc>
            </a:pPr>
            <a:r>
              <a:rPr lang="cs-CZ" altLang="cs-CZ" sz="2400">
                <a:latin typeface="Cambria" panose="02040503050406030204" pitchFamily="18" charset="0"/>
              </a:rPr>
              <a:t>trpěl osamělostí, emocionální i intelektuální krizí, frustracemi a depresemi</a:t>
            </a:r>
          </a:p>
          <a:p>
            <a:pPr eaLnBrk="1" hangingPunct="1">
              <a:lnSpc>
                <a:spcPct val="90000"/>
              </a:lnSpc>
            </a:pPr>
            <a:r>
              <a:rPr lang="cs-CZ" altLang="cs-CZ" sz="2400">
                <a:latin typeface="Cambria" panose="02040503050406030204" pitchFamily="18" charset="0"/>
              </a:rPr>
              <a:t>je to </a:t>
            </a:r>
            <a:r>
              <a:rPr lang="cs-CZ" altLang="cs-CZ" sz="2400" b="1">
                <a:latin typeface="Cambria" panose="02040503050406030204" pitchFamily="18" charset="0"/>
              </a:rPr>
              <a:t>živoucí přítomnost, </a:t>
            </a:r>
            <a:r>
              <a:rPr lang="cs-CZ" altLang="cs-CZ" sz="2400">
                <a:latin typeface="Cambria" panose="02040503050406030204" pitchFamily="18" charset="0"/>
              </a:rPr>
              <a:t>nikoli</a:t>
            </a:r>
            <a:r>
              <a:rPr lang="cs-CZ" altLang="cs-CZ" sz="2400" b="1">
                <a:latin typeface="Cambria" panose="02040503050406030204" pitchFamily="18" charset="0"/>
              </a:rPr>
              <a:t> </a:t>
            </a:r>
            <a:r>
              <a:rPr lang="cs-CZ" altLang="cs-CZ" sz="2400">
                <a:latin typeface="Cambria" panose="02040503050406030204" pitchFamily="18" charset="0"/>
              </a:rPr>
              <a:t>akademická</a:t>
            </a:r>
            <a:r>
              <a:rPr lang="cs-CZ" altLang="cs-CZ" sz="2400" b="1">
                <a:latin typeface="Cambria" panose="02040503050406030204" pitchFamily="18" charset="0"/>
              </a:rPr>
              <a:t> rekonstrukce minulosti, </a:t>
            </a:r>
            <a:r>
              <a:rPr lang="cs-CZ" altLang="cs-CZ" sz="2400">
                <a:latin typeface="Cambria" panose="02040503050406030204" pitchFamily="18" charset="0"/>
              </a:rPr>
              <a:t>která otevírá cestu k</a:t>
            </a:r>
            <a:r>
              <a:rPr lang="cs-CZ" altLang="cs-CZ" sz="2400" b="1">
                <a:latin typeface="Cambria" panose="02040503050406030204" pitchFamily="18" charset="0"/>
              </a:rPr>
              <a:t> porozumění </a:t>
            </a:r>
            <a:r>
              <a:rPr lang="cs-CZ" altLang="cs-CZ" sz="2400">
                <a:latin typeface="Cambria" panose="02040503050406030204" pitchFamily="18" charset="0"/>
              </a:rPr>
              <a:t>domorodého společenství</a:t>
            </a:r>
            <a:r>
              <a:rPr lang="cs-CZ" altLang="cs-CZ" sz="2400" b="1">
                <a:latin typeface="Cambria" panose="02040503050406030204" pitchFamily="18" charset="0"/>
              </a:rPr>
              <a:t> </a:t>
            </a:r>
            <a:endParaRPr lang="cs-CZ" altLang="cs-CZ" sz="2400">
              <a:latin typeface="Cambria" panose="02040503050406030204" pitchFamily="18" charset="0"/>
            </a:endParaRPr>
          </a:p>
        </p:txBody>
      </p:sp>
      <p:pic>
        <p:nvPicPr>
          <p:cNvPr id="7172" name="Picture 5" descr="http://t0.gstatic.com/images?q=tbn:ANd9GcQCh-4WAPjalSOwrDPn_S3J8k6uT5tzdYfEORrRuhi09VCc7HE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4425" y="2276475"/>
            <a:ext cx="2903538"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98523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cs-CZ" b="1">
                <a:latin typeface="Trebuchet MS" panose="020B0603020202020204" pitchFamily="34" charset="0"/>
              </a:rPr>
              <a:t>VÝZKUMNÍK JAKO CIZINEC VE ZNÁMÉM PROSTŘEDÍ</a:t>
            </a:r>
          </a:p>
        </p:txBody>
      </p:sp>
      <p:sp>
        <p:nvSpPr>
          <p:cNvPr id="28675" name="Rectangle 3" descr="Rectangle: Click to edit Master text styles&#10;Second level&#10;Third level&#10;Fourth level&#10;Fifth level"/>
          <p:cNvSpPr>
            <a:spLocks noGrp="1" noChangeArrowheads="1"/>
          </p:cNvSpPr>
          <p:nvPr>
            <p:ph type="body" idx="1"/>
          </p:nvPr>
        </p:nvSpPr>
        <p:spPr/>
        <p:txBody>
          <a:bodyPr/>
          <a:lstStyle/>
          <a:p>
            <a:pPr marL="609600" indent="-609600"/>
            <a:r>
              <a:rPr lang="cs-CZ" altLang="cs-CZ">
                <a:latin typeface="Trebuchet MS" panose="020B0603020202020204" pitchFamily="34" charset="0"/>
              </a:rPr>
              <a:t>máme předem vytvořené a zautomatizované poznávací a výkladová schémata o realitě a těžko je podrobujeme vědomému kritickému náhledu.</a:t>
            </a:r>
          </a:p>
          <a:p>
            <a:pPr marL="609600" indent="-609600"/>
            <a:r>
              <a:rPr lang="cs-CZ" altLang="cs-CZ">
                <a:latin typeface="Trebuchet MS" panose="020B0603020202020204" pitchFamily="34" charset="0"/>
              </a:rPr>
              <a:t>lidé v prostředí se těžko adaptují na to, že „jakoby nevíme“ o kultuře základní věci a ptáme se na ně</a:t>
            </a:r>
          </a:p>
        </p:txBody>
      </p:sp>
    </p:spTree>
    <p:extLst>
      <p:ext uri="{BB962C8B-B14F-4D97-AF65-F5344CB8AC3E}">
        <p14:creationId xmlns:p14="http://schemas.microsoft.com/office/powerpoint/2010/main" val="25019377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ltLang="cs-CZ" b="1">
                <a:latin typeface="Trebuchet MS" panose="020B0603020202020204" pitchFamily="34" charset="0"/>
              </a:rPr>
              <a:t>VZTAHY K SUBJEKTŮM – ZÁKLADNÍ OTÁZKY</a:t>
            </a:r>
          </a:p>
        </p:txBody>
      </p:sp>
      <p:sp>
        <p:nvSpPr>
          <p:cNvPr id="9219" name="Rectangle 3" descr="Rectangle: Click to edit Master text styles&#10;Second level&#10;Third level&#10;Fourth level&#10;Fifth level"/>
          <p:cNvSpPr>
            <a:spLocks noGrp="1" noChangeArrowheads="1"/>
          </p:cNvSpPr>
          <p:nvPr>
            <p:ph type="body" idx="1"/>
          </p:nvPr>
        </p:nvSpPr>
        <p:spPr/>
        <p:txBody>
          <a:bodyPr>
            <a:normAutofit fontScale="92500"/>
          </a:bodyPr>
          <a:lstStyle/>
          <a:p>
            <a:pPr>
              <a:lnSpc>
                <a:spcPct val="90000"/>
              </a:lnSpc>
            </a:pPr>
            <a:r>
              <a:rPr lang="cs-CZ" altLang="cs-CZ" sz="2300" dirty="0">
                <a:latin typeface="Trebuchet MS" panose="020B0603020202020204" pitchFamily="34" charset="0"/>
                <a:cs typeface="Times New Roman" panose="02020603050405020304" pitchFamily="18" charset="0"/>
              </a:rPr>
              <a:t>může</a:t>
            </a:r>
            <a:r>
              <a:rPr lang="cs-CZ" altLang="cs-CZ" sz="2300" dirty="0">
                <a:latin typeface="Trebuchet MS" panose="020B0603020202020204" pitchFamily="34" charset="0"/>
              </a:rPr>
              <a:t>me</a:t>
            </a:r>
            <a:r>
              <a:rPr lang="cs-CZ" altLang="cs-CZ" sz="2300" dirty="0">
                <a:latin typeface="Trebuchet MS" panose="020B0603020202020204" pitchFamily="34" charset="0"/>
                <a:cs typeface="Times New Roman" panose="02020603050405020304" pitchFamily="18" charset="0"/>
              </a:rPr>
              <a:t> se připojit k určité skupině nebo předstírat, že jsme se k ní připojili </a:t>
            </a:r>
            <a:endParaRPr lang="cs-CZ" altLang="cs-CZ" sz="2300" dirty="0">
              <a:latin typeface="Trebuchet MS" panose="020B0603020202020204" pitchFamily="34" charset="0"/>
            </a:endParaRPr>
          </a:p>
          <a:p>
            <a:pPr>
              <a:lnSpc>
                <a:spcPct val="90000"/>
              </a:lnSpc>
            </a:pPr>
            <a:r>
              <a:rPr lang="cs-CZ" altLang="cs-CZ" sz="2300" dirty="0">
                <a:latin typeface="Trebuchet MS" panose="020B0603020202020204" pitchFamily="34" charset="0"/>
                <a:cs typeface="Times New Roman" panose="02020603050405020304" pitchFamily="18" charset="0"/>
              </a:rPr>
              <a:t>abychom byli schopni porozumět tomu nebo těm, co zkoumáme, měli bychom přijmout jejich názor jako pravdivý (alespoň dočasně) </a:t>
            </a:r>
            <a:r>
              <a:rPr lang="cs-CZ" altLang="cs-CZ" sz="2300" dirty="0">
                <a:latin typeface="Trebuchet MS" panose="020B0603020202020204" pitchFamily="34" charset="0"/>
                <a:cs typeface="Times New Roman" panose="02020603050405020304" pitchFamily="18" charset="0"/>
                <a:sym typeface="Symbol" panose="05050102010706020507" pitchFamily="18" charset="2"/>
              </a:rPr>
              <a:t></a:t>
            </a:r>
            <a:r>
              <a:rPr lang="cs-CZ" altLang="cs-CZ" sz="2300" dirty="0">
                <a:latin typeface="Trebuchet MS" panose="020B0603020202020204" pitchFamily="34" charset="0"/>
                <a:cs typeface="Times New Roman" panose="02020603050405020304" pitchFamily="18" charset="0"/>
              </a:rPr>
              <a:t> to může být někdy velmi složité, zvláště když je pro nás těžké vůbec tolerovat jejich názory (příklad sekt apod.)</a:t>
            </a:r>
            <a:endParaRPr lang="cs-CZ" altLang="cs-CZ" sz="2300" dirty="0">
              <a:latin typeface="Trebuchet MS" panose="020B0603020202020204" pitchFamily="34" charset="0"/>
            </a:endParaRPr>
          </a:p>
          <a:p>
            <a:pPr>
              <a:lnSpc>
                <a:spcPct val="90000"/>
              </a:lnSpc>
            </a:pPr>
            <a:r>
              <a:rPr lang="cs-CZ" altLang="cs-CZ" sz="2300" dirty="0">
                <a:latin typeface="Trebuchet MS" panose="020B0603020202020204" pitchFamily="34" charset="0"/>
                <a:cs typeface="Times New Roman" panose="02020603050405020304" pitchFamily="18" charset="0"/>
              </a:rPr>
              <a:t>Robert </a:t>
            </a:r>
            <a:r>
              <a:rPr lang="cs-CZ" altLang="cs-CZ" sz="2300" dirty="0" err="1">
                <a:latin typeface="Trebuchet MS" panose="020B0603020202020204" pitchFamily="34" charset="0"/>
                <a:cs typeface="Times New Roman" panose="02020603050405020304" pitchFamily="18" charset="0"/>
              </a:rPr>
              <a:t>Bellah</a:t>
            </a:r>
            <a:r>
              <a:rPr lang="cs-CZ" altLang="cs-CZ" sz="2300" dirty="0">
                <a:latin typeface="Trebuchet MS" panose="020B0603020202020204" pitchFamily="34" charset="0"/>
                <a:cs typeface="Times New Roman" panose="02020603050405020304" pitchFamily="18" charset="0"/>
              </a:rPr>
              <a:t>: symbolický realismus – nutnost, aby sociální výzkumník uznal víru zkoumaných </a:t>
            </a:r>
            <a:endParaRPr lang="cs-CZ" altLang="cs-CZ" sz="2300" dirty="0">
              <a:latin typeface="Trebuchet MS" panose="020B0603020202020204" pitchFamily="34" charset="0"/>
            </a:endParaRPr>
          </a:p>
          <a:p>
            <a:pPr>
              <a:lnSpc>
                <a:spcPct val="90000"/>
              </a:lnSpc>
            </a:pPr>
            <a:r>
              <a:rPr lang="cs-CZ" altLang="cs-CZ" sz="2300" dirty="0">
                <a:latin typeface="Trebuchet MS" panose="020B0603020202020204" pitchFamily="34" charset="0"/>
                <a:cs typeface="Times New Roman" panose="02020603050405020304" pitchFamily="18" charset="0"/>
              </a:rPr>
              <a:t>otázka reflexivity – naše vlastní charakteristiky ovlivňují to, co vidíme a jak to interpretujeme </a:t>
            </a:r>
          </a:p>
          <a:p>
            <a:pPr>
              <a:lnSpc>
                <a:spcPct val="90000"/>
              </a:lnSpc>
            </a:pPr>
            <a:r>
              <a:rPr lang="cs-CZ" altLang="cs-CZ" sz="2300" dirty="0">
                <a:latin typeface="Trebuchet MS" panose="020B0603020202020204" pitchFamily="34" charset="0"/>
                <a:cs typeface="Times New Roman" panose="02020603050405020304" pitchFamily="18" charset="0"/>
              </a:rPr>
              <a:t>otázka moci – výzkumník jako subjekt, zkoumaný jako objekt </a:t>
            </a:r>
            <a:r>
              <a:rPr lang="cs-CZ" altLang="cs-CZ" sz="2300" dirty="0">
                <a:latin typeface="Trebuchet MS" panose="020B0603020202020204" pitchFamily="34" charset="0"/>
                <a:cs typeface="Times New Roman" panose="02020603050405020304" pitchFamily="18" charset="0"/>
                <a:sym typeface="Symbol" panose="05050102010706020507" pitchFamily="18" charset="2"/>
              </a:rPr>
              <a:t></a:t>
            </a:r>
            <a:r>
              <a:rPr lang="cs-CZ" altLang="cs-CZ" sz="2300" dirty="0">
                <a:latin typeface="Trebuchet MS" panose="020B0603020202020204" pitchFamily="34" charset="0"/>
                <a:cs typeface="Times New Roman" panose="02020603050405020304" pitchFamily="18" charset="0"/>
              </a:rPr>
              <a:t> výzkumník má speciální vědění, je nadřazen zkoumanému </a:t>
            </a:r>
          </a:p>
        </p:txBody>
      </p:sp>
    </p:spTree>
    <p:extLst>
      <p:ext uri="{BB962C8B-B14F-4D97-AF65-F5344CB8AC3E}">
        <p14:creationId xmlns:p14="http://schemas.microsoft.com/office/powerpoint/2010/main" val="24538230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altLang="cs-CZ" sz="3200" b="1">
                <a:latin typeface="Trebuchet MS" panose="020B0603020202020204" pitchFamily="34" charset="0"/>
                <a:cs typeface="Times New Roman" panose="02020603050405020304" pitchFamily="18" charset="0"/>
              </a:rPr>
              <a:t>POZICE ETNOGRAFA V</a:t>
            </a:r>
            <a:r>
              <a:rPr lang="cs-CZ" altLang="cs-CZ" sz="3200" b="1">
                <a:latin typeface="Trebuchet MS" panose="020B0603020202020204" pitchFamily="34" charset="0"/>
              </a:rPr>
              <a:t>ŮČ</a:t>
            </a:r>
            <a:r>
              <a:rPr lang="cs-CZ" altLang="cs-CZ" sz="3200" b="1">
                <a:latin typeface="Trebuchet MS" panose="020B0603020202020204" pitchFamily="34" charset="0"/>
                <a:cs typeface="Times New Roman" panose="02020603050405020304" pitchFamily="18" charset="0"/>
              </a:rPr>
              <a:t>I Ú</a:t>
            </a:r>
            <a:r>
              <a:rPr lang="cs-CZ" altLang="cs-CZ" sz="3200" b="1">
                <a:latin typeface="Trebuchet MS" panose="020B0603020202020204" pitchFamily="34" charset="0"/>
              </a:rPr>
              <a:t>Č</a:t>
            </a:r>
            <a:r>
              <a:rPr lang="cs-CZ" altLang="cs-CZ" sz="3200" b="1">
                <a:latin typeface="Trebuchet MS" panose="020B0603020202020204" pitchFamily="34" charset="0"/>
                <a:cs typeface="Times New Roman" panose="02020603050405020304" pitchFamily="18" charset="0"/>
              </a:rPr>
              <a:t>ASTNÍK</a:t>
            </a:r>
            <a:r>
              <a:rPr lang="cs-CZ" altLang="cs-CZ" sz="3200" b="1">
                <a:latin typeface="Trebuchet MS" panose="020B0603020202020204" pitchFamily="34" charset="0"/>
              </a:rPr>
              <a:t>Ů</a:t>
            </a:r>
            <a:r>
              <a:rPr lang="cs-CZ" altLang="cs-CZ" sz="3200" b="1">
                <a:latin typeface="Trebuchet MS" panose="020B0603020202020204" pitchFamily="34" charset="0"/>
                <a:cs typeface="Times New Roman" panose="02020603050405020304" pitchFamily="18" charset="0"/>
              </a:rPr>
              <a:t>M VÝZKUMU A JEJICH VÝPOV</a:t>
            </a:r>
            <a:r>
              <a:rPr lang="cs-CZ" altLang="cs-CZ" sz="3200" b="1">
                <a:latin typeface="Trebuchet MS" panose="020B0603020202020204" pitchFamily="34" charset="0"/>
              </a:rPr>
              <a:t>Ě</a:t>
            </a:r>
            <a:r>
              <a:rPr lang="cs-CZ" altLang="cs-CZ" sz="3200" b="1">
                <a:latin typeface="Trebuchet MS" panose="020B0603020202020204" pitchFamily="34" charset="0"/>
                <a:cs typeface="Times New Roman" panose="02020603050405020304" pitchFamily="18" charset="0"/>
              </a:rPr>
              <a:t>DÍM</a:t>
            </a:r>
          </a:p>
        </p:txBody>
      </p:sp>
      <p:sp>
        <p:nvSpPr>
          <p:cNvPr id="11267" name="Rectangle 3" descr="Rectangle: Click to edit Master text styles&#10;Second level&#10;Third level&#10;Fourth level&#10;Fifth level"/>
          <p:cNvSpPr>
            <a:spLocks noGrp="1" noChangeArrowheads="1"/>
          </p:cNvSpPr>
          <p:nvPr>
            <p:ph type="body" idx="1"/>
          </p:nvPr>
        </p:nvSpPr>
        <p:spPr/>
        <p:txBody>
          <a:bodyPr/>
          <a:lstStyle/>
          <a:p>
            <a:r>
              <a:rPr lang="cs-CZ" altLang="cs-CZ" sz="2800" b="1">
                <a:latin typeface="Trebuchet MS" panose="020B0603020202020204" pitchFamily="34" charset="0"/>
              </a:rPr>
              <a:t>o</a:t>
            </a:r>
            <a:r>
              <a:rPr lang="cs-CZ" altLang="cs-CZ" sz="2800" b="1">
                <a:latin typeface="Trebuchet MS" panose="020B0603020202020204" pitchFamily="34" charset="0"/>
                <a:cs typeface="Times New Roman" panose="02020603050405020304" pitchFamily="18" charset="0"/>
              </a:rPr>
              <a:t>bhájce</a:t>
            </a:r>
            <a:r>
              <a:rPr lang="cs-CZ" altLang="cs-CZ" sz="2800">
                <a:latin typeface="Trebuchet MS" panose="020B0603020202020204" pitchFamily="34" charset="0"/>
                <a:cs typeface="Times New Roman" panose="02020603050405020304" pitchFamily="18" charset="0"/>
              </a:rPr>
              <a:t> – pomáhá těm, kte</a:t>
            </a:r>
            <a:r>
              <a:rPr lang="cs-CZ" altLang="cs-CZ" sz="2800">
                <a:latin typeface="Trebuchet MS" panose="020B0603020202020204" pitchFamily="34" charset="0"/>
              </a:rPr>
              <a:t>ř</a:t>
            </a:r>
            <a:r>
              <a:rPr lang="cs-CZ" altLang="cs-CZ" sz="2800">
                <a:latin typeface="Trebuchet MS" panose="020B0603020202020204" pitchFamily="34" charset="0"/>
                <a:cs typeface="Times New Roman" panose="02020603050405020304" pitchFamily="18" charset="0"/>
              </a:rPr>
              <a:t>í k tomu nemají prostředky, aby byli ve společnosti slyšeni</a:t>
            </a:r>
            <a:endParaRPr lang="cs-CZ" altLang="cs-CZ" sz="2800">
              <a:latin typeface="Trebuchet MS" panose="020B0603020202020204" pitchFamily="34" charset="0"/>
            </a:endParaRPr>
          </a:p>
          <a:p>
            <a:r>
              <a:rPr lang="cs-CZ" altLang="cs-CZ" sz="2800" b="1">
                <a:latin typeface="Trebuchet MS" panose="020B0603020202020204" pitchFamily="34" charset="0"/>
              </a:rPr>
              <a:t>k</a:t>
            </a:r>
            <a:r>
              <a:rPr lang="cs-CZ" altLang="cs-CZ" sz="2800" b="1">
                <a:latin typeface="Trebuchet MS" panose="020B0603020202020204" pitchFamily="34" charset="0"/>
                <a:cs typeface="Times New Roman" panose="02020603050405020304" pitchFamily="18" charset="0"/>
              </a:rPr>
              <a:t>ritik ideologie</a:t>
            </a:r>
            <a:r>
              <a:rPr lang="cs-CZ" altLang="cs-CZ" sz="2800">
                <a:latin typeface="Trebuchet MS" panose="020B0603020202020204" pitchFamily="34" charset="0"/>
                <a:cs typeface="Times New Roman" panose="02020603050405020304" pitchFamily="18" charset="0"/>
              </a:rPr>
              <a:t> – dekonstruuje vyjádření účastníků výzkumu, aby odkryl skryté předpoklady a procesy, které za vyjádřením le</a:t>
            </a:r>
            <a:r>
              <a:rPr lang="cs-CZ" altLang="cs-CZ" sz="2800">
                <a:latin typeface="Trebuchet MS" panose="020B0603020202020204" pitchFamily="34" charset="0"/>
              </a:rPr>
              <a:t>ž</a:t>
            </a:r>
            <a:r>
              <a:rPr lang="cs-CZ" altLang="cs-CZ" sz="2800">
                <a:latin typeface="Trebuchet MS" panose="020B0603020202020204" pitchFamily="34" charset="0"/>
                <a:cs typeface="Times New Roman" panose="02020603050405020304" pitchFamily="18" charset="0"/>
              </a:rPr>
              <a:t>í</a:t>
            </a:r>
            <a:endParaRPr lang="cs-CZ" altLang="cs-CZ" sz="2800">
              <a:latin typeface="Trebuchet MS" panose="020B0603020202020204" pitchFamily="34" charset="0"/>
            </a:endParaRPr>
          </a:p>
          <a:p>
            <a:r>
              <a:rPr lang="cs-CZ" altLang="cs-CZ" sz="2800" b="1">
                <a:latin typeface="Trebuchet MS" panose="020B0603020202020204" pitchFamily="34" charset="0"/>
              </a:rPr>
              <a:t>k</a:t>
            </a:r>
            <a:r>
              <a:rPr lang="cs-CZ" altLang="cs-CZ" sz="2800" b="1">
                <a:latin typeface="Trebuchet MS" panose="020B0603020202020204" pitchFamily="34" charset="0"/>
                <a:cs typeface="Times New Roman" panose="02020603050405020304" pitchFamily="18" charset="0"/>
              </a:rPr>
              <a:t>ritický výzkumník</a:t>
            </a:r>
            <a:r>
              <a:rPr lang="cs-CZ" altLang="cs-CZ" sz="2800">
                <a:latin typeface="Trebuchet MS" panose="020B0603020202020204" pitchFamily="34" charset="0"/>
                <a:cs typeface="Times New Roman" panose="02020603050405020304" pitchFamily="18" charset="0"/>
              </a:rPr>
              <a:t> – vyjádření účastníků výzkumu bere jako jeden ze zdrojů v procesu poznávání odborně definovaných fenoménů</a:t>
            </a:r>
            <a:endParaRPr lang="cs-CZ" altLang="cs-CZ" sz="2800">
              <a:latin typeface="Trebuchet MS" panose="020B0603020202020204" pitchFamily="34" charset="0"/>
            </a:endParaRPr>
          </a:p>
        </p:txBody>
      </p:sp>
    </p:spTree>
    <p:extLst>
      <p:ext uri="{BB962C8B-B14F-4D97-AF65-F5344CB8AC3E}">
        <p14:creationId xmlns:p14="http://schemas.microsoft.com/office/powerpoint/2010/main" val="18623814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cs-CZ" b="1">
                <a:latin typeface="Trebuchet MS" panose="020B0603020202020204" pitchFamily="34" charset="0"/>
              </a:rPr>
              <a:t>VÝZKUMNÍK – CO NA TO ZKOUMANÍ?</a:t>
            </a:r>
          </a:p>
        </p:txBody>
      </p:sp>
      <p:sp>
        <p:nvSpPr>
          <p:cNvPr id="25603" name="Rectangle 3" descr="Rectangle: Click to edit Master text styles&#10;Second level&#10;Third level&#10;Fourth level&#10;Fifth level"/>
          <p:cNvSpPr>
            <a:spLocks noGrp="1" noChangeArrowheads="1"/>
          </p:cNvSpPr>
          <p:nvPr>
            <p:ph type="body" idx="1"/>
          </p:nvPr>
        </p:nvSpPr>
        <p:spPr/>
        <p:txBody>
          <a:bodyPr/>
          <a:lstStyle/>
          <a:p>
            <a:r>
              <a:rPr lang="cs-CZ" altLang="cs-CZ">
                <a:latin typeface="Trebuchet MS" panose="020B0603020202020204" pitchFamily="34" charset="0"/>
              </a:rPr>
              <a:t>lidé se snaží výzkumníka nějak srozumitelně zařadit do spektra svých sociálních zkušeností a vzorců</a:t>
            </a:r>
          </a:p>
          <a:p>
            <a:r>
              <a:rPr lang="cs-CZ" altLang="cs-CZ">
                <a:latin typeface="Trebuchet MS" panose="020B0603020202020204" pitchFamily="34" charset="0"/>
              </a:rPr>
              <a:t>Co je zajímá na výzkumníkovi?</a:t>
            </a:r>
          </a:p>
          <a:p>
            <a:pPr lvl="1"/>
            <a:r>
              <a:rPr lang="cs-CZ" altLang="cs-CZ">
                <a:latin typeface="Trebuchet MS" panose="020B0603020202020204" pitchFamily="34" charset="0"/>
              </a:rPr>
              <a:t>Je možné mu věřit?</a:t>
            </a:r>
          </a:p>
          <a:p>
            <a:pPr lvl="1"/>
            <a:r>
              <a:rPr lang="cs-CZ" altLang="cs-CZ">
                <a:latin typeface="Trebuchet MS" panose="020B0603020202020204" pitchFamily="34" charset="0"/>
              </a:rPr>
              <a:t>Co nabízí jako známý, či přítel?</a:t>
            </a:r>
          </a:p>
          <a:p>
            <a:pPr lvl="1"/>
            <a:r>
              <a:rPr lang="cs-CZ" altLang="cs-CZ">
                <a:latin typeface="Trebuchet MS" panose="020B0603020202020204" pitchFamily="34" charset="0"/>
              </a:rPr>
              <a:t>Lze s ním manipulovat, je možné ho nějak zneužít?</a:t>
            </a:r>
          </a:p>
        </p:txBody>
      </p:sp>
    </p:spTree>
    <p:extLst>
      <p:ext uri="{BB962C8B-B14F-4D97-AF65-F5344CB8AC3E}">
        <p14:creationId xmlns:p14="http://schemas.microsoft.com/office/powerpoint/2010/main" val="28302879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cs-CZ" sz="4000" b="1">
                <a:latin typeface="Trebuchet MS" panose="020B0603020202020204" pitchFamily="34" charset="0"/>
              </a:rPr>
              <a:t>BLÍZKOST VÝZKUMNÝCH VZTAHŮ</a:t>
            </a:r>
          </a:p>
        </p:txBody>
      </p:sp>
      <p:sp>
        <p:nvSpPr>
          <p:cNvPr id="24579" name="Rectangle 3" descr="Rectangle: Click to edit Master text styles&#10;Second level&#10;Third level&#10;Fourth level&#10;Fifth level"/>
          <p:cNvSpPr>
            <a:spLocks noGrp="1" noChangeArrowheads="1"/>
          </p:cNvSpPr>
          <p:nvPr>
            <p:ph type="body" idx="1"/>
          </p:nvPr>
        </p:nvSpPr>
        <p:spPr/>
        <p:txBody>
          <a:bodyPr/>
          <a:lstStyle/>
          <a:p>
            <a:pPr>
              <a:lnSpc>
                <a:spcPct val="90000"/>
              </a:lnSpc>
            </a:pPr>
            <a:r>
              <a:rPr lang="cs-CZ" altLang="cs-CZ" sz="2400">
                <a:latin typeface="Trebuchet MS" panose="020B0603020202020204" pitchFamily="34" charset="0"/>
              </a:rPr>
              <a:t>pro různé typy výzkumu a v různých prostředích se hodí různé stupně zanoření do terénu</a:t>
            </a:r>
          </a:p>
          <a:p>
            <a:pPr>
              <a:lnSpc>
                <a:spcPct val="90000"/>
              </a:lnSpc>
            </a:pPr>
            <a:r>
              <a:rPr lang="cs-CZ" altLang="cs-CZ" sz="2400">
                <a:latin typeface="Trebuchet MS" panose="020B0603020202020204" pitchFamily="34" charset="0"/>
              </a:rPr>
              <a:t>neplatí, že čím bližší přístup, tím „lepší“ či „pravdivější“ zjištění, jsou prostě vždy ovlivněna způsobem, jakým byla zjištění pořízena</a:t>
            </a:r>
          </a:p>
          <a:p>
            <a:pPr>
              <a:lnSpc>
                <a:spcPct val="90000"/>
              </a:lnSpc>
            </a:pPr>
            <a:r>
              <a:rPr lang="cs-CZ" altLang="cs-CZ" sz="2400">
                <a:latin typeface="Trebuchet MS" panose="020B0603020202020204" pitchFamily="34" charset="0"/>
              </a:rPr>
              <a:t>ve feministickém pohledu je sociální blízkost etický imperativ (ale viz také kritika – záleží na různých dimenzích sociálního života)</a:t>
            </a:r>
          </a:p>
          <a:p>
            <a:pPr>
              <a:lnSpc>
                <a:spcPct val="90000"/>
              </a:lnSpc>
            </a:pPr>
            <a:r>
              <a:rPr lang="cs-CZ" altLang="cs-CZ" sz="2800" u="sng">
                <a:latin typeface="Trebuchet MS" panose="020B0603020202020204" pitchFamily="34" charset="0"/>
              </a:rPr>
              <a:t>rizika</a:t>
            </a:r>
            <a:r>
              <a:rPr lang="cs-CZ" altLang="cs-CZ" sz="2400">
                <a:latin typeface="Trebuchet MS" panose="020B0603020202020204" pitchFamily="34" charset="0"/>
              </a:rPr>
              <a:t>: omezení možnosti zkoumání skupiny nebo omezení komunikace s ostatními skupinami přílišným sblížením se s jednou skupinou</a:t>
            </a:r>
          </a:p>
        </p:txBody>
      </p:sp>
    </p:spTree>
    <p:extLst>
      <p:ext uri="{BB962C8B-B14F-4D97-AF65-F5344CB8AC3E}">
        <p14:creationId xmlns:p14="http://schemas.microsoft.com/office/powerpoint/2010/main" val="2148895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773723" y="816107"/>
            <a:ext cx="10737201" cy="889601"/>
          </a:xfrm>
        </p:spPr>
        <p:txBody>
          <a:bodyPr>
            <a:normAutofit/>
          </a:bodyPr>
          <a:lstStyle/>
          <a:p>
            <a:r>
              <a:rPr lang="cs-CZ" altLang="cs-CZ" sz="3600" b="1" dirty="0">
                <a:latin typeface="Trebuchet MS" panose="020B0603020202020204" pitchFamily="34" charset="0"/>
              </a:rPr>
              <a:t>MANAGEMENT</a:t>
            </a:r>
            <a:r>
              <a:rPr lang="cs-CZ" altLang="cs-CZ" sz="3600" dirty="0">
                <a:latin typeface="Trebuchet MS" panose="020B0603020202020204" pitchFamily="34" charset="0"/>
              </a:rPr>
              <a:t> </a:t>
            </a:r>
            <a:r>
              <a:rPr lang="cs-CZ" altLang="cs-CZ" sz="3600" b="1" dirty="0">
                <a:latin typeface="Trebuchet MS" panose="020B0603020202020204" pitchFamily="34" charset="0"/>
              </a:rPr>
              <a:t>DOJMŮ</a:t>
            </a:r>
          </a:p>
        </p:txBody>
      </p:sp>
      <p:sp>
        <p:nvSpPr>
          <p:cNvPr id="26627" name="Rectangle 3" descr="Rectangle: Click to edit Master text styles&#10;Second level&#10;Third level&#10;Fourth level&#10;Fifth level"/>
          <p:cNvSpPr>
            <a:spLocks noGrp="1" noChangeArrowheads="1"/>
          </p:cNvSpPr>
          <p:nvPr>
            <p:ph type="body" idx="1"/>
          </p:nvPr>
        </p:nvSpPr>
        <p:spPr>
          <a:xfrm>
            <a:off x="773724" y="1906352"/>
            <a:ext cx="10737201" cy="4495800"/>
          </a:xfrm>
        </p:spPr>
        <p:txBody>
          <a:bodyPr/>
          <a:lstStyle/>
          <a:p>
            <a:r>
              <a:rPr lang="cs-CZ" altLang="cs-CZ" sz="2400" dirty="0">
                <a:latin typeface="Trebuchet MS" panose="020B0603020202020204" pitchFamily="34" charset="0"/>
              </a:rPr>
              <a:t>co výzkumník může a nemůže ovlivnit?</a:t>
            </a:r>
          </a:p>
          <a:p>
            <a:pPr lvl="1"/>
            <a:r>
              <a:rPr lang="cs-CZ" altLang="cs-CZ" sz="2400" dirty="0">
                <a:latin typeface="Trebuchet MS" panose="020B0603020202020204" pitchFamily="34" charset="0"/>
              </a:rPr>
              <a:t>oblečení</a:t>
            </a:r>
          </a:p>
          <a:p>
            <a:pPr lvl="1"/>
            <a:r>
              <a:rPr lang="cs-CZ" altLang="cs-CZ" sz="2400" dirty="0">
                <a:latin typeface="Trebuchet MS" panose="020B0603020202020204" pitchFamily="34" charset="0"/>
              </a:rPr>
              <a:t>mluva (přecházení mezi prostředími)…</a:t>
            </a:r>
          </a:p>
          <a:p>
            <a:r>
              <a:rPr lang="cs-CZ" altLang="cs-CZ" sz="2400" i="1" dirty="0">
                <a:latin typeface="Trebuchet MS" panose="020B0603020202020204" pitchFamily="34" charset="0"/>
              </a:rPr>
              <a:t>„Hodnota prosté sociability jako prostředku budování důvěry by neměla být podceňována.“</a:t>
            </a:r>
          </a:p>
          <a:p>
            <a:r>
              <a:rPr lang="cs-CZ" altLang="cs-CZ" sz="2400" dirty="0">
                <a:latin typeface="Trebuchet MS" panose="020B0603020202020204" pitchFamily="34" charset="0"/>
              </a:rPr>
              <a:t>co je mimo síly výzkumníka: pohlaví, vzhled, etnická a náboženská příslušnost, osobní styl, věk, hodnocení těchto vlastností v rámci kulturních a mocenských souřadnic (jsou sice nezměnitelné, ale to neznamená, že s nimi nemůže být manipulováno v procesu výzkumu)</a:t>
            </a:r>
          </a:p>
        </p:txBody>
      </p:sp>
    </p:spTree>
    <p:extLst>
      <p:ext uri="{BB962C8B-B14F-4D97-AF65-F5344CB8AC3E}">
        <p14:creationId xmlns:p14="http://schemas.microsoft.com/office/powerpoint/2010/main" val="224449372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cs-CZ" altLang="cs-CZ" b="1" dirty="0" smtClean="0"/>
              <a:t>ODCHÁZENÍ ČI ODCHOD Z TERÉNU </a:t>
            </a:r>
            <a:endParaRPr lang="cs-CZ" altLang="cs-CZ" b="1" dirty="0"/>
          </a:p>
        </p:txBody>
      </p:sp>
      <p:sp>
        <p:nvSpPr>
          <p:cNvPr id="208899" name="Rectangle 3"/>
          <p:cNvSpPr>
            <a:spLocks noGrp="1" noChangeArrowheads="1"/>
          </p:cNvSpPr>
          <p:nvPr>
            <p:ph type="body" idx="1"/>
          </p:nvPr>
        </p:nvSpPr>
        <p:spPr/>
        <p:txBody>
          <a:bodyPr/>
          <a:lstStyle/>
          <a:p>
            <a:pPr>
              <a:lnSpc>
                <a:spcPct val="90000"/>
              </a:lnSpc>
            </a:pPr>
            <a:r>
              <a:rPr lang="cs-CZ" altLang="cs-CZ"/>
              <a:t>Většinou se odchod z terénu kryje s ukončením výzkumné práce, ale ne vždy. Kde tomu tak je, je odchod snadnější.</a:t>
            </a:r>
          </a:p>
          <a:p>
            <a:pPr>
              <a:lnSpc>
                <a:spcPct val="90000"/>
              </a:lnSpc>
            </a:pPr>
            <a:r>
              <a:rPr lang="cs-CZ" altLang="cs-CZ"/>
              <a:t>Je potřeba se rozloučit a nastavit budoucí vztahy s těmi, kteří se výzkumu zúčastnili.</a:t>
            </a:r>
          </a:p>
          <a:p>
            <a:pPr>
              <a:lnSpc>
                <a:spcPct val="90000"/>
              </a:lnSpc>
            </a:pPr>
            <a:r>
              <a:rPr lang="cs-CZ" altLang="cs-CZ"/>
              <a:t>Může být doprovázen dohodou o použití získaných poznatků.</a:t>
            </a:r>
          </a:p>
        </p:txBody>
      </p:sp>
    </p:spTree>
    <p:extLst>
      <p:ext uri="{BB962C8B-B14F-4D97-AF65-F5344CB8AC3E}">
        <p14:creationId xmlns:p14="http://schemas.microsoft.com/office/powerpoint/2010/main" val="17784929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8898"/>
                                        </p:tgtEl>
                                        <p:attrNameLst>
                                          <p:attrName>style.visibility</p:attrName>
                                        </p:attrNameLst>
                                      </p:cBhvr>
                                      <p:to>
                                        <p:strVal val="visible"/>
                                      </p:to>
                                    </p:set>
                                    <p:animEffect transition="in" filter="fade">
                                      <p:cBhvr>
                                        <p:cTn id="7" dur="2000"/>
                                        <p:tgtEl>
                                          <p:spTgt spid="2088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8899">
                                            <p:txEl>
                                              <p:pRg st="0" end="0"/>
                                            </p:txEl>
                                          </p:spTgt>
                                        </p:tgtEl>
                                        <p:attrNameLst>
                                          <p:attrName>style.visibility</p:attrName>
                                        </p:attrNameLst>
                                      </p:cBhvr>
                                      <p:to>
                                        <p:strVal val="visible"/>
                                      </p:to>
                                    </p:set>
                                    <p:animEffect transition="in" filter="fade">
                                      <p:cBhvr>
                                        <p:cTn id="12" dur="2000"/>
                                        <p:tgtEl>
                                          <p:spTgt spid="2088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8899">
                                            <p:txEl>
                                              <p:pRg st="1" end="1"/>
                                            </p:txEl>
                                          </p:spTgt>
                                        </p:tgtEl>
                                        <p:attrNameLst>
                                          <p:attrName>style.visibility</p:attrName>
                                        </p:attrNameLst>
                                      </p:cBhvr>
                                      <p:to>
                                        <p:strVal val="visible"/>
                                      </p:to>
                                    </p:set>
                                    <p:animEffect transition="in" filter="fade">
                                      <p:cBhvr>
                                        <p:cTn id="17" dur="2000"/>
                                        <p:tgtEl>
                                          <p:spTgt spid="2088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8899">
                                            <p:txEl>
                                              <p:pRg st="2" end="2"/>
                                            </p:txEl>
                                          </p:spTgt>
                                        </p:tgtEl>
                                        <p:attrNameLst>
                                          <p:attrName>style.visibility</p:attrName>
                                        </p:attrNameLst>
                                      </p:cBhvr>
                                      <p:to>
                                        <p:strVal val="visible"/>
                                      </p:to>
                                    </p:set>
                                    <p:animEffect transition="in" filter="fade">
                                      <p:cBhvr>
                                        <p:cTn id="22" dur="2000"/>
                                        <p:tgtEl>
                                          <p:spTgt spid="2088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8" grpId="0"/>
      <p:bldP spid="2088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altLang="cs-CZ" sz="3000" b="1">
                <a:latin typeface="Cambria" panose="02040503050406030204" pitchFamily="18" charset="0"/>
              </a:rPr>
              <a:t>BRONISLAW MALINOWSKI A JEHO POJETÍ TERÉNNÍHO VÝZKUMU</a:t>
            </a:r>
          </a:p>
        </p:txBody>
      </p:sp>
      <p:sp>
        <p:nvSpPr>
          <p:cNvPr id="8195" name="Rectangle 3"/>
          <p:cNvSpPr>
            <a:spLocks noGrp="1" noChangeArrowheads="1"/>
          </p:cNvSpPr>
          <p:nvPr>
            <p:ph type="body" idx="1"/>
          </p:nvPr>
        </p:nvSpPr>
        <p:spPr>
          <a:xfrm>
            <a:off x="2057400" y="2133600"/>
            <a:ext cx="5867400" cy="4495800"/>
          </a:xfrm>
        </p:spPr>
        <p:txBody>
          <a:bodyPr/>
          <a:lstStyle/>
          <a:p>
            <a:pPr eaLnBrk="1" hangingPunct="1"/>
            <a:r>
              <a:rPr lang="cs-CZ" altLang="cs-CZ" sz="2000" b="1">
                <a:latin typeface="Cambria" panose="02040503050406030204" pitchFamily="18" charset="0"/>
              </a:rPr>
              <a:t>Malinowski věřil, že všechny aspekty kultury jsou vzájemně propojené, takže je nemožné zkoumat jen jednu kulturní črtu bez zkoumání toho, jak se vztahuje k ostatním </a:t>
            </a:r>
          </a:p>
          <a:p>
            <a:pPr eaLnBrk="1" hangingPunct="1"/>
            <a:r>
              <a:rPr lang="cs-CZ" altLang="cs-CZ" sz="2000" b="1">
                <a:latin typeface="Cambria" panose="02040503050406030204" pitchFamily="18" charset="0"/>
              </a:rPr>
              <a:t>Malinowski tvrdil, že pochopení emické perspektivy, teda hlediska zkoumaných lidí, je základním cílem etnografie.</a:t>
            </a:r>
          </a:p>
          <a:p>
            <a:pPr eaLnBrk="1" hangingPunct="1"/>
            <a:r>
              <a:rPr lang="cs-CZ" altLang="cs-CZ" sz="2000" b="1">
                <a:latin typeface="Cambria" panose="02040503050406030204" pitchFamily="18" charset="0"/>
              </a:rPr>
              <a:t>Etnografický realismus</a:t>
            </a:r>
          </a:p>
          <a:p>
            <a:pPr lvl="1" eaLnBrk="1" hangingPunct="1"/>
            <a:r>
              <a:rPr lang="cs-CZ" altLang="cs-CZ" sz="2000" b="1">
                <a:latin typeface="Cambria" panose="02040503050406030204" pitchFamily="18" charset="0"/>
              </a:rPr>
              <a:t>záměrem badatele bylo vytvořit přesnou, objektivní a vědeckou zprávu o zkoumané komunitě </a:t>
            </a:r>
          </a:p>
          <a:p>
            <a:pPr lvl="1" eaLnBrk="1" hangingPunct="1"/>
            <a:r>
              <a:rPr lang="cs-CZ" altLang="cs-CZ" sz="2000" b="1">
                <a:latin typeface="Cambria" panose="02040503050406030204" pitchFamily="18" charset="0"/>
              </a:rPr>
              <a:t>autorita badatele spočívá ve vlastní osobní zkušenosti s touto komunitou</a:t>
            </a:r>
            <a:endParaRPr lang="cs-CZ" altLang="cs-CZ" sz="2000">
              <a:latin typeface="Cambria" panose="02040503050406030204" pitchFamily="18" charset="0"/>
            </a:endParaRPr>
          </a:p>
        </p:txBody>
      </p:sp>
      <p:pic>
        <p:nvPicPr>
          <p:cNvPr id="8196" name="Picture 5" descr="http://t2.gstatic.com/images?q=tbn:ANd9GcSux0oLkydFM5dCZfVDWWCuCLtxxGZLguQYlz6qapB2WyeAX3h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1" y="3165476"/>
            <a:ext cx="2811463" cy="173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42622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altLang="cs-CZ" sz="3200" b="1">
                <a:latin typeface="Cambria" panose="02040503050406030204" pitchFamily="18" charset="0"/>
              </a:rPr>
              <a:t>TŘI HLAVNÍ METODOLOGICKÁ TÉMATA MALINOWSKÉHO VÝZKUMU</a:t>
            </a:r>
          </a:p>
        </p:txBody>
      </p:sp>
      <p:sp>
        <p:nvSpPr>
          <p:cNvPr id="9219" name="Rectangle 3"/>
          <p:cNvSpPr>
            <a:spLocks noGrp="1" noChangeArrowheads="1"/>
          </p:cNvSpPr>
          <p:nvPr>
            <p:ph type="body" idx="1"/>
          </p:nvPr>
        </p:nvSpPr>
        <p:spPr/>
        <p:txBody>
          <a:bodyPr/>
          <a:lstStyle/>
          <a:p>
            <a:pPr eaLnBrk="1" hangingPunct="1">
              <a:lnSpc>
                <a:spcPct val="90000"/>
              </a:lnSpc>
            </a:pPr>
            <a:r>
              <a:rPr lang="cs-CZ" altLang="cs-CZ" sz="2800">
                <a:latin typeface="Cambria" panose="02040503050406030204" pitchFamily="18" charset="0"/>
              </a:rPr>
              <a:t>aspekty kultury nemohou být zkoumány v izolaci, musíme je chápat v kontextu, ve kterém se vyskytují (nehovoří o historickém, ale sociálním kontextu) – </a:t>
            </a:r>
            <a:r>
              <a:rPr lang="cs-CZ" altLang="cs-CZ" sz="2800" b="1">
                <a:latin typeface="Cambria" panose="02040503050406030204" pitchFamily="18" charset="0"/>
              </a:rPr>
              <a:t>synchronní hledisko</a:t>
            </a:r>
          </a:p>
          <a:p>
            <a:pPr eaLnBrk="1" hangingPunct="1">
              <a:lnSpc>
                <a:spcPct val="90000"/>
              </a:lnSpc>
            </a:pPr>
            <a:r>
              <a:rPr lang="cs-CZ" altLang="cs-CZ" sz="2800" b="1">
                <a:latin typeface="Cambria" panose="02040503050406030204" pitchFamily="18" charset="0"/>
              </a:rPr>
              <a:t>nemůžeme věřit neformálním popisům </a:t>
            </a:r>
            <a:r>
              <a:rPr lang="cs-CZ" altLang="cs-CZ" sz="2800">
                <a:latin typeface="Cambria" panose="02040503050406030204" pitchFamily="18" charset="0"/>
              </a:rPr>
              <a:t>od lidí, protože mohou říkat jednu věc a dělat jinou</a:t>
            </a:r>
          </a:p>
          <a:p>
            <a:pPr eaLnBrk="1" hangingPunct="1">
              <a:lnSpc>
                <a:spcPct val="90000"/>
              </a:lnSpc>
            </a:pPr>
            <a:r>
              <a:rPr lang="cs-CZ" altLang="cs-CZ" sz="2800">
                <a:latin typeface="Cambria" panose="02040503050406030204" pitchFamily="18" charset="0"/>
              </a:rPr>
              <a:t>pokud chápeme „primitivní“ jednání v jeho vlastním kontextu, je toto jednání smysluplné – </a:t>
            </a:r>
            <a:r>
              <a:rPr lang="cs-CZ" altLang="cs-CZ" sz="2800" b="1">
                <a:latin typeface="Cambria" panose="02040503050406030204" pitchFamily="18" charset="0"/>
              </a:rPr>
              <a:t>kulturní partikularismus </a:t>
            </a:r>
          </a:p>
        </p:txBody>
      </p:sp>
    </p:spTree>
    <p:extLst>
      <p:ext uri="{BB962C8B-B14F-4D97-AF65-F5344CB8AC3E}">
        <p14:creationId xmlns:p14="http://schemas.microsoft.com/office/powerpoint/2010/main" val="2106366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altLang="cs-CZ" sz="3600" b="1">
                <a:latin typeface="Cambria" panose="02040503050406030204" pitchFamily="18" charset="0"/>
              </a:rPr>
              <a:t>CO PRO MALINOWSKÉHO ZNAMENAL TERÉNNÍ VÝZKUM?</a:t>
            </a:r>
          </a:p>
        </p:txBody>
      </p:sp>
      <p:sp>
        <p:nvSpPr>
          <p:cNvPr id="10243" name="Rectangle 3"/>
          <p:cNvSpPr>
            <a:spLocks noGrp="1" noChangeArrowheads="1"/>
          </p:cNvSpPr>
          <p:nvPr>
            <p:ph type="body" idx="1"/>
          </p:nvPr>
        </p:nvSpPr>
        <p:spPr>
          <a:xfrm>
            <a:off x="2057400" y="2133600"/>
            <a:ext cx="7772400" cy="4343400"/>
          </a:xfrm>
        </p:spPr>
        <p:txBody>
          <a:bodyPr>
            <a:normAutofit lnSpcReduction="10000"/>
          </a:bodyPr>
          <a:lstStyle/>
          <a:p>
            <a:pPr eaLnBrk="1" hangingPunct="1"/>
            <a:r>
              <a:rPr lang="cs-CZ" altLang="cs-CZ" sz="2400" b="1">
                <a:latin typeface="Cambria" panose="02040503050406030204" pitchFamily="18" charset="0"/>
              </a:rPr>
              <a:t>žít</a:t>
            </a:r>
            <a:r>
              <a:rPr lang="cs-CZ" altLang="cs-CZ" sz="2400">
                <a:latin typeface="Cambria" panose="02040503050406030204" pitchFamily="18" charset="0"/>
              </a:rPr>
              <a:t> po jistou dobu v terénu (jeden, ideálně dva roky)</a:t>
            </a:r>
          </a:p>
          <a:p>
            <a:pPr eaLnBrk="1" hangingPunct="1"/>
            <a:r>
              <a:rPr lang="cs-CZ" altLang="cs-CZ" sz="2400">
                <a:latin typeface="Cambria" panose="02040503050406030204" pitchFamily="18" charset="0"/>
              </a:rPr>
              <a:t>naučit se zde a používat </a:t>
            </a:r>
            <a:r>
              <a:rPr lang="cs-CZ" altLang="cs-CZ" sz="2400" b="1">
                <a:latin typeface="Cambria" panose="02040503050406030204" pitchFamily="18" charset="0"/>
              </a:rPr>
              <a:t>lokální jazyky</a:t>
            </a:r>
            <a:r>
              <a:rPr lang="cs-CZ" altLang="cs-CZ" sz="2400">
                <a:latin typeface="Cambria" panose="02040503050406030204" pitchFamily="18" charset="0"/>
              </a:rPr>
              <a:t> a dialekty</a:t>
            </a:r>
          </a:p>
          <a:p>
            <a:pPr eaLnBrk="1" hangingPunct="1"/>
            <a:r>
              <a:rPr lang="cs-CZ" altLang="cs-CZ" sz="2400">
                <a:latin typeface="Cambria" panose="02040503050406030204" pitchFamily="18" charset="0"/>
              </a:rPr>
              <a:t>aktivně participovat na </a:t>
            </a:r>
            <a:r>
              <a:rPr lang="cs-CZ" altLang="cs-CZ" sz="2400" b="1">
                <a:latin typeface="Cambria" panose="02040503050406030204" pitchFamily="18" charset="0"/>
              </a:rPr>
              <a:t>denních, rutinních</a:t>
            </a:r>
            <a:r>
              <a:rPr lang="cs-CZ" altLang="cs-CZ" sz="2400">
                <a:latin typeface="Cambria" panose="02040503050406030204" pitchFamily="18" charset="0"/>
              </a:rPr>
              <a:t>, ale i </a:t>
            </a:r>
            <a:r>
              <a:rPr lang="cs-CZ" altLang="cs-CZ" sz="2400" b="1">
                <a:latin typeface="Cambria" panose="02040503050406030204" pitchFamily="18" charset="0"/>
              </a:rPr>
              <a:t>výjimečných aktivitách</a:t>
            </a:r>
            <a:r>
              <a:rPr lang="cs-CZ" altLang="cs-CZ" sz="2400">
                <a:latin typeface="Cambria" panose="02040503050406030204" pitchFamily="18" charset="0"/>
              </a:rPr>
              <a:t> </a:t>
            </a:r>
          </a:p>
          <a:p>
            <a:pPr eaLnBrk="1" hangingPunct="1"/>
            <a:r>
              <a:rPr lang="cs-CZ" altLang="cs-CZ" sz="2400">
                <a:latin typeface="Cambria" panose="02040503050406030204" pitchFamily="18" charset="0"/>
              </a:rPr>
              <a:t>používat každodenní </a:t>
            </a:r>
            <a:r>
              <a:rPr lang="cs-CZ" altLang="cs-CZ" sz="2400" b="1">
                <a:latin typeface="Cambria" panose="02040503050406030204" pitchFamily="18" charset="0"/>
              </a:rPr>
              <a:t>rozhovory</a:t>
            </a:r>
            <a:r>
              <a:rPr lang="cs-CZ" altLang="cs-CZ" sz="2400">
                <a:latin typeface="Cambria" panose="02040503050406030204" pitchFamily="18" charset="0"/>
              </a:rPr>
              <a:t> jako techniku sběru</a:t>
            </a:r>
          </a:p>
          <a:p>
            <a:pPr eaLnBrk="1" hangingPunct="1"/>
            <a:r>
              <a:rPr lang="cs-CZ" altLang="cs-CZ" sz="2400" b="1">
                <a:latin typeface="Cambria" panose="02040503050406030204" pitchFamily="18" charset="0"/>
              </a:rPr>
              <a:t>neformální</a:t>
            </a:r>
            <a:r>
              <a:rPr lang="cs-CZ" altLang="cs-CZ" sz="2400">
                <a:latin typeface="Cambria" panose="02040503050406030204" pitchFamily="18" charset="0"/>
              </a:rPr>
              <a:t> pozorování během volného času (potloukat se)</a:t>
            </a:r>
          </a:p>
          <a:p>
            <a:pPr eaLnBrk="1" hangingPunct="1"/>
            <a:r>
              <a:rPr lang="cs-CZ" altLang="cs-CZ" sz="2400" b="1">
                <a:latin typeface="Cambria" panose="02040503050406030204" pitchFamily="18" charset="0"/>
              </a:rPr>
              <a:t>zaznamenávat</a:t>
            </a:r>
            <a:r>
              <a:rPr lang="cs-CZ" altLang="cs-CZ" sz="2400">
                <a:latin typeface="Cambria" panose="02040503050406030204" pitchFamily="18" charset="0"/>
              </a:rPr>
              <a:t> pozorování v terénních poznámkách </a:t>
            </a:r>
          </a:p>
          <a:p>
            <a:pPr eaLnBrk="1" hangingPunct="1"/>
            <a:r>
              <a:rPr lang="cs-CZ" altLang="cs-CZ" sz="2400">
                <a:latin typeface="Cambria" panose="02040503050406030204" pitchFamily="18" charset="0"/>
              </a:rPr>
              <a:t>využívat jak </a:t>
            </a:r>
            <a:r>
              <a:rPr lang="cs-CZ" altLang="cs-CZ" sz="2400" b="1">
                <a:latin typeface="Cambria" panose="02040503050406030204" pitchFamily="18" charset="0"/>
              </a:rPr>
              <a:t>explicitní</a:t>
            </a:r>
            <a:r>
              <a:rPr lang="cs-CZ" altLang="cs-CZ" sz="2400">
                <a:latin typeface="Cambria" panose="02040503050406030204" pitchFamily="18" charset="0"/>
              </a:rPr>
              <a:t>, tak „</a:t>
            </a:r>
            <a:r>
              <a:rPr lang="cs-CZ" altLang="cs-CZ" sz="2400" b="1">
                <a:latin typeface="Cambria" panose="02040503050406030204" pitchFamily="18" charset="0"/>
              </a:rPr>
              <a:t>tacitní</a:t>
            </a:r>
            <a:r>
              <a:rPr lang="cs-CZ" altLang="cs-CZ" sz="2400">
                <a:latin typeface="Cambria" panose="02040503050406030204" pitchFamily="18" charset="0"/>
              </a:rPr>
              <a:t>“ informace v analýze a psaní</a:t>
            </a:r>
          </a:p>
        </p:txBody>
      </p:sp>
    </p:spTree>
    <p:extLst>
      <p:ext uri="{BB962C8B-B14F-4D97-AF65-F5344CB8AC3E}">
        <p14:creationId xmlns:p14="http://schemas.microsoft.com/office/powerpoint/2010/main" val="14795606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cs-CZ" altLang="cs-CZ" b="1" smtClean="0">
                <a:latin typeface="Cambria" panose="02040503050406030204" pitchFamily="18" charset="0"/>
              </a:rPr>
              <a:t>FRANZ BOAS</a:t>
            </a:r>
          </a:p>
        </p:txBody>
      </p:sp>
      <p:sp>
        <p:nvSpPr>
          <p:cNvPr id="11267" name="Rectangle 3"/>
          <p:cNvSpPr>
            <a:spLocks noGrp="1" noChangeArrowheads="1"/>
          </p:cNvSpPr>
          <p:nvPr>
            <p:ph type="body" idx="1"/>
          </p:nvPr>
        </p:nvSpPr>
        <p:spPr>
          <a:xfrm>
            <a:off x="2057400" y="2133600"/>
            <a:ext cx="6019800" cy="4114800"/>
          </a:xfrm>
        </p:spPr>
        <p:txBody>
          <a:bodyPr/>
          <a:lstStyle/>
          <a:p>
            <a:pPr eaLnBrk="1" hangingPunct="1"/>
            <a:r>
              <a:rPr lang="cs-CZ" altLang="cs-CZ">
                <a:latin typeface="Cambria" panose="02040503050406030204" pitchFamily="18" charset="0"/>
              </a:rPr>
              <a:t>důraz na terénní výzkum (X oproti Malinowskému mu chybělo „personal involvement“) – studium v jazyce zkoumaných!</a:t>
            </a:r>
          </a:p>
          <a:p>
            <a:pPr eaLnBrk="1" hangingPunct="1"/>
            <a:r>
              <a:rPr lang="cs-CZ" altLang="cs-CZ" sz="2400">
                <a:latin typeface="Cambria" panose="02040503050406030204" pitchFamily="18" charset="0"/>
              </a:rPr>
              <a:t>požadoval detailní studie obyčejů v rámci kultury, která je praktikuje v přímé souvislosti s výzkumem jejich geografického šíření mezi sousední kmeny – nový metodologický přístup umožňující sledovat </a:t>
            </a:r>
            <a:r>
              <a:rPr lang="cs-CZ" altLang="cs-CZ" sz="2400" b="1">
                <a:latin typeface="Cambria" panose="02040503050406030204" pitchFamily="18" charset="0"/>
              </a:rPr>
              <a:t>historické příčiny</a:t>
            </a:r>
            <a:r>
              <a:rPr lang="cs-CZ" altLang="cs-CZ" sz="2400">
                <a:latin typeface="Cambria" panose="02040503050406030204" pitchFamily="18" charset="0"/>
              </a:rPr>
              <a:t>, které vedly k formování zvyků</a:t>
            </a:r>
            <a:endParaRPr lang="cs-CZ" altLang="cs-CZ" sz="2800">
              <a:latin typeface="Cambria" panose="02040503050406030204" pitchFamily="18" charset="0"/>
            </a:endParaRPr>
          </a:p>
        </p:txBody>
      </p:sp>
      <p:pic>
        <p:nvPicPr>
          <p:cNvPr id="11268" name="Picture 4" descr="http://en.academic.ru/pictures/enwiki/70/FranzBo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1" y="2514600"/>
            <a:ext cx="2447925"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7399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l" eaLnBrk="1" hangingPunct="1"/>
            <a:r>
              <a:rPr lang="cs-CZ" altLang="cs-CZ" sz="3600" b="1">
                <a:latin typeface="Cambria" panose="02040503050406030204" pitchFamily="18" charset="0"/>
              </a:rPr>
              <a:t>CO JE A NENÍ ETNOGRAFIE – SHRNUTÍ TOHO, CO UŽ VÍME</a:t>
            </a:r>
          </a:p>
        </p:txBody>
      </p:sp>
      <p:sp>
        <p:nvSpPr>
          <p:cNvPr id="13315" name="Rectangle 3"/>
          <p:cNvSpPr>
            <a:spLocks noGrp="1" noChangeArrowheads="1"/>
          </p:cNvSpPr>
          <p:nvPr>
            <p:ph type="body" idx="1"/>
          </p:nvPr>
        </p:nvSpPr>
        <p:spPr/>
        <p:txBody>
          <a:bodyPr/>
          <a:lstStyle/>
          <a:p>
            <a:pPr eaLnBrk="1" hangingPunct="1"/>
            <a:r>
              <a:rPr lang="cs-CZ" altLang="cs-CZ" smtClean="0">
                <a:latin typeface="Cambria" panose="02040503050406030204" pitchFamily="18" charset="0"/>
              </a:rPr>
              <a:t>zkoumání lidí v přirozeném prostředí (settings nebo field) metodami, které zachytí </a:t>
            </a:r>
            <a:r>
              <a:rPr lang="cs-CZ" altLang="cs-CZ" b="1" smtClean="0">
                <a:latin typeface="Cambria" panose="02040503050406030204" pitchFamily="18" charset="0"/>
              </a:rPr>
              <a:t>jejich sociální významy</a:t>
            </a:r>
            <a:r>
              <a:rPr lang="cs-CZ" altLang="cs-CZ" smtClean="0">
                <a:latin typeface="Cambria" panose="02040503050406030204" pitchFamily="18" charset="0"/>
              </a:rPr>
              <a:t> a </a:t>
            </a:r>
            <a:r>
              <a:rPr lang="cs-CZ" altLang="cs-CZ" b="1" smtClean="0">
                <a:latin typeface="Cambria" panose="02040503050406030204" pitchFamily="18" charset="0"/>
              </a:rPr>
              <a:t>běžné</a:t>
            </a:r>
            <a:r>
              <a:rPr lang="cs-CZ" altLang="cs-CZ" smtClean="0">
                <a:latin typeface="Cambria" panose="02040503050406030204" pitchFamily="18" charset="0"/>
              </a:rPr>
              <a:t> </a:t>
            </a:r>
            <a:r>
              <a:rPr lang="cs-CZ" altLang="cs-CZ" b="1" smtClean="0">
                <a:latin typeface="Cambria" panose="02040503050406030204" pitchFamily="18" charset="0"/>
              </a:rPr>
              <a:t>aktivity</a:t>
            </a:r>
            <a:r>
              <a:rPr lang="cs-CZ" altLang="cs-CZ" smtClean="0">
                <a:latin typeface="Cambria" panose="02040503050406030204" pitchFamily="18" charset="0"/>
              </a:rPr>
              <a:t>; zahrnuje výzkumníkovo přímé participovaní a aktivitu – </a:t>
            </a:r>
            <a:r>
              <a:rPr lang="cs-CZ" altLang="cs-CZ" b="1" smtClean="0">
                <a:latin typeface="Cambria" panose="02040503050406030204" pitchFamily="18" charset="0"/>
              </a:rPr>
              <a:t>systematické sbírání dat bez přisuzování vnějších významů</a:t>
            </a:r>
          </a:p>
        </p:txBody>
      </p:sp>
    </p:spTree>
    <p:extLst>
      <p:ext uri="{BB962C8B-B14F-4D97-AF65-F5344CB8AC3E}">
        <p14:creationId xmlns:p14="http://schemas.microsoft.com/office/powerpoint/2010/main" val="31992632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B4028482-F53A-4442-AB14-9B7A43F44F96}"/>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165</TotalTime>
  <Words>2610</Words>
  <Application>Microsoft Office PowerPoint</Application>
  <PresentationFormat>Širokoúhlá obrazovka</PresentationFormat>
  <Paragraphs>267</Paragraphs>
  <Slides>46</Slides>
  <Notes>12</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46</vt:i4>
      </vt:variant>
    </vt:vector>
  </HeadingPairs>
  <TitlesOfParts>
    <vt:vector size="57" baseType="lpstr">
      <vt:lpstr>Arial</vt:lpstr>
      <vt:lpstr>Calibri</vt:lpstr>
      <vt:lpstr>Cambria</vt:lpstr>
      <vt:lpstr>Symbol</vt:lpstr>
      <vt:lpstr>Times New Roman</vt:lpstr>
      <vt:lpstr>Trebuchet MS</vt:lpstr>
      <vt:lpstr>Tw Cen MT</vt:lpstr>
      <vt:lpstr>Tw Cen MT Condensed</vt:lpstr>
      <vt:lpstr>Wingdings</vt:lpstr>
      <vt:lpstr>Wingdings 3</vt:lpstr>
      <vt:lpstr>Integrál</vt:lpstr>
      <vt:lpstr>CO JE ETNOGRAFIE, JAK SE DĚLÁ ETNOGRAFIE, CO JE TERÉNNÍ VÝZKUM, BRONISLAW MALINOWSKI A TRADICE TERÉNNÍHO VÝZKUMU V SOCIÁLNÍ ANTROPOLOGII POZOROVÁNÍ </vt:lpstr>
      <vt:lpstr>Interpretace a kvalitativní výzkum</vt:lpstr>
      <vt:lpstr>TERÉNNÍ VÝZKUM A SOCIÁLNÍ ANTROPOLOGIE </vt:lpstr>
      <vt:lpstr>BRONISLAW MALINOWSKI</vt:lpstr>
      <vt:lpstr>BRONISLAW MALINOWSKI A JEHO POJETÍ TERÉNNÍHO VÝZKUMU</vt:lpstr>
      <vt:lpstr>TŘI HLAVNÍ METODOLOGICKÁ TÉMATA MALINOWSKÉHO VÝZKUMU</vt:lpstr>
      <vt:lpstr>CO PRO MALINOWSKÉHO ZNAMENAL TERÉNNÍ VÝZKUM?</vt:lpstr>
      <vt:lpstr>FRANZ BOAS</vt:lpstr>
      <vt:lpstr>CO JE A NENÍ ETNOGRAFIE – SHRNUTÍ TOHO, CO UŽ VÍME</vt:lpstr>
      <vt:lpstr>ETNOGRAFIE JAKO METODA (podle Hammersleyho)</vt:lpstr>
      <vt:lpstr>ETNOGRAFIE JAKO METODA (podle Hammersleyho)</vt:lpstr>
      <vt:lpstr>ZÁSADY POZITIVISMU  ANEB PROČ NENÍ VHODNÝ PRO KVALITATIVNÍ VÝZKUM</vt:lpstr>
      <vt:lpstr>NATURALISMUS  JAKO REAKCE ETNOGRAFIE NA POZITIVISMUS</vt:lpstr>
      <vt:lpstr>NATURALISMUS  JAKO REAKCE ETNOGRAFIE NA POZITIVISMUS</vt:lpstr>
      <vt:lpstr>CO MAJÍ NATURALISMUS A POZITIVISMUS SPOLEČNÉHO?</vt:lpstr>
      <vt:lpstr>Prezentace aplikace PowerPoint</vt:lpstr>
      <vt:lpstr>REALISMUS? </vt:lpstr>
      <vt:lpstr>REFLEXIVITA ETNOGRAFIE</vt:lpstr>
      <vt:lpstr>REFLEXIVITA ETNOGRAFIE</vt:lpstr>
      <vt:lpstr>REFLEXIVITA ETNOGRAFIE</vt:lpstr>
      <vt:lpstr>CO KONKRÉTNĚ JE REFLEXIVITOU?</vt:lpstr>
      <vt:lpstr>METODOLOGICKÉ PRINCIPY</vt:lpstr>
      <vt:lpstr>ETNOGRAFIE: CO STUDOVAT? </vt:lpstr>
      <vt:lpstr>Co je to pozorování</vt:lpstr>
      <vt:lpstr>Dimenze pozorování </vt:lpstr>
      <vt:lpstr>Role pozorovatele </vt:lpstr>
      <vt:lpstr>Dovednosti potřebné v pozorování </vt:lpstr>
      <vt:lpstr>FÁZE POZOROVÁNÍ </vt:lpstr>
      <vt:lpstr>Vstup do terénu proč důležitý?</vt:lpstr>
      <vt:lpstr>Vstup do terénu není jen jeden</vt:lpstr>
      <vt:lpstr>Zvládnutí vstupu do cizí kultury</vt:lpstr>
      <vt:lpstr>Vstup do terénu  kdo pomáhá?</vt:lpstr>
      <vt:lpstr>Vztahy v terénu</vt:lpstr>
      <vt:lpstr>RŮZNÉ ROLE VÝZKUMNÍKA V TERÉNU</vt:lpstr>
      <vt:lpstr>Teoretické sociální role ve výzkumu</vt:lpstr>
      <vt:lpstr>RŮZNÉ ROLE VÝZKUMNÍKA V TERÉNU: ÚČASTNÍK VS. POZOROVATEL</vt:lpstr>
      <vt:lpstr>GOING NATIVE </vt:lpstr>
      <vt:lpstr>INSIDER VS. OUTSIDER</vt:lpstr>
      <vt:lpstr>VÝZKUMNÍK JAKO CIZINEC</vt:lpstr>
      <vt:lpstr>VÝZKUMNÍK JAKO CIZINEC VE ZNÁMÉM PROSTŘEDÍ</vt:lpstr>
      <vt:lpstr>VZTAHY K SUBJEKTŮM – ZÁKLADNÍ OTÁZKY</vt:lpstr>
      <vt:lpstr>POZICE ETNOGRAFA VŮČI ÚČASTNÍKŮM VÝZKUMU A JEJICH VÝPOVĚDÍM</vt:lpstr>
      <vt:lpstr>VÝZKUMNÍK – CO NA TO ZKOUMANÍ?</vt:lpstr>
      <vt:lpstr>BLÍZKOST VÝZKUMNÝCH VZTAHŮ</vt:lpstr>
      <vt:lpstr>MANAGEMENT DOJMŮ</vt:lpstr>
      <vt:lpstr>ODCHÁZENÍ ČI ODCHOD Z TERÉNU </vt:lpstr>
    </vt:vector>
  </TitlesOfParts>
  <Company>Masaryk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ZÚČASTNĚNÉ A NEZÚČASTNĚNÉ POZOROVÁNÍ Jak pozorujeme? Koho pozorujeme? Proč pozorujeme?</dc:title>
  <dc:creator>Souralova</dc:creator>
  <cp:lastModifiedBy>Adéla Souralová</cp:lastModifiedBy>
  <cp:revision>14</cp:revision>
  <cp:lastPrinted>2019-10-24T05:32:52Z</cp:lastPrinted>
  <dcterms:created xsi:type="dcterms:W3CDTF">2015-10-12T17:49:02Z</dcterms:created>
  <dcterms:modified xsi:type="dcterms:W3CDTF">2019-10-24T05:52:34Z</dcterms:modified>
</cp:coreProperties>
</file>