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307" r:id="rId2"/>
    <p:sldId id="257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5" r:id="rId14"/>
    <p:sldId id="326" r:id="rId15"/>
    <p:sldId id="327" r:id="rId16"/>
    <p:sldId id="329" r:id="rId17"/>
    <p:sldId id="330" r:id="rId18"/>
    <p:sldId id="331" r:id="rId19"/>
    <p:sldId id="280" r:id="rId20"/>
    <p:sldId id="281" r:id="rId21"/>
    <p:sldId id="337" r:id="rId22"/>
    <p:sldId id="338" r:id="rId23"/>
    <p:sldId id="339" r:id="rId24"/>
    <p:sldId id="340" r:id="rId25"/>
    <p:sldId id="341" r:id="rId26"/>
    <p:sldId id="342" r:id="rId27"/>
    <p:sldId id="305" r:id="rId28"/>
    <p:sldId id="299" r:id="rId29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6" roundtripDataSignature="AMtx7miGdpkSIoLjELd/Yv2Tnn37gTeEi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Humpolí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6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8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09:10:37.729" idx="1">
    <p:pos x="6000" y="0"/>
    <p:text>datum!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hv8PM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13ab93460_0_6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613ab9346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239a12993_0_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6239a129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239a12993_0_2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6239a1299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13ab93460_0_6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13ab93460_0_7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613ab9346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09c9f94a8_0_9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609c9f94a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13ab93460_0_7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613ab9346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13ab93460_0_9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613ab934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0c28b1a9b_1_16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70c28b1a9b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0c28b1a9b_1_17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70c28b1a9b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09c9f94a8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g609c9f94a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13ab93460_0_1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g613ab9346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13ab93460_0_14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613ab93460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613ab93460_0_11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g613ab9346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13ab93460_0_15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g613ab9346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41b513c6b4_0_6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4" name="Google Shape;484;g41b513c6b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09c77370a_1_235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g609c77370a_1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13ab93460_0_1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613ab93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13ab93460_0_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613ab9346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13ab93460_0_2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613ab934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13ab93460_0_4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613ab9346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13ab93460_0_4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613ab9346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13ab93460_0_5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613ab9346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adobe.com/digitalpublishing/supported-devic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72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zdroje@fss.muni.cz" TargetMode="External"/><Relationship Id="rId5" Type="http://schemas.openxmlformats.org/officeDocument/2006/relationships/hyperlink" Target="mailto:nedomova@fss.muni.cz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uk.muni.cz/vyuka/materialy/discovery/index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500" y="2317072"/>
            <a:ext cx="8396400" cy="175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práce s informačními zdroji pro bakalářské  studenty SAN</a:t>
            </a:r>
            <a:endParaRPr sz="4400" b="1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4735380" y="5563673"/>
            <a:ext cx="4266577" cy="81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sz="2600" b="1" dirty="0">
                <a:solidFill>
                  <a:srgbClr val="0000C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Ing. Martina Nedomová, </a:t>
            </a:r>
            <a:r>
              <a:rPr lang="cs-CZ" sz="2600" b="1" dirty="0" err="1">
                <a:solidFill>
                  <a:srgbClr val="0000C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</a:t>
            </a:r>
            <a:r>
              <a:rPr lang="cs-CZ" sz="26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91" name="Google Shape;91;p1"/>
          <p:cNvSpPr txBox="1"/>
          <p:nvPr/>
        </p:nvSpPr>
        <p:spPr>
          <a:xfrm>
            <a:off x="425276" y="5803520"/>
            <a:ext cx="3543043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600" b="1" i="0" u="none" strike="noStrike" cap="none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Brno, </a:t>
            </a:r>
            <a:r>
              <a:rPr lang="cs-CZ" sz="2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28. 11. 2019</a:t>
            </a:r>
            <a:endParaRPr sz="2600" b="1" i="0" u="none" strike="noStrike" cap="none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D9EF340-C430-4EF6-90F3-E875FBC61EC7}"/>
              </a:ext>
            </a:extLst>
          </p:cNvPr>
          <p:cNvSpPr txBox="1"/>
          <p:nvPr/>
        </p:nvSpPr>
        <p:spPr>
          <a:xfrm>
            <a:off x="146919" y="101705"/>
            <a:ext cx="7262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Seznam dostupných časopisů a knih na MU</a:t>
            </a:r>
            <a:endParaRPr lang="cs-CZ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8CD9AB-E258-425C-AFF7-F8C381E6B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2342"/>
            <a:ext cx="9144000" cy="600565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4F05A31-FFA3-4DA4-A0B8-BEEFBE307125}"/>
              </a:ext>
            </a:extLst>
          </p:cNvPr>
          <p:cNvSpPr/>
          <p:nvPr/>
        </p:nvSpPr>
        <p:spPr>
          <a:xfrm>
            <a:off x="1235475" y="745724"/>
            <a:ext cx="2830498" cy="5232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F60B366-0FE5-4B2E-8182-7DBF4B5FD2EB}"/>
              </a:ext>
            </a:extLst>
          </p:cNvPr>
          <p:cNvSpPr/>
          <p:nvPr/>
        </p:nvSpPr>
        <p:spPr>
          <a:xfrm>
            <a:off x="5649157" y="2345184"/>
            <a:ext cx="2305235" cy="611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239a12993_0_5"/>
          <p:cNvSpPr txBox="1"/>
          <p:nvPr/>
        </p:nvSpPr>
        <p:spPr>
          <a:xfrm>
            <a:off x="332508" y="67925"/>
            <a:ext cx="844335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3000" b="1" i="0" u="none" strike="noStrike" cap="none" dirty="0">
                <a:solidFill>
                  <a:srgbClr val="C00000"/>
                </a:solidFill>
                <a:sym typeface="Arial"/>
              </a:rPr>
              <a:t>Seznam dostupných časopisů a knih na MU</a:t>
            </a:r>
            <a:endParaRPr sz="30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0C4867-34CC-4ED1-9B52-B9FF3A32F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47" y="633505"/>
            <a:ext cx="1790700" cy="62244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7EAD27C-56C4-43BE-8DDA-EC313F394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155" y="633505"/>
            <a:ext cx="6124575" cy="618163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A9525C5-E616-4747-9911-830416B72F15}"/>
              </a:ext>
            </a:extLst>
          </p:cNvPr>
          <p:cNvSpPr/>
          <p:nvPr/>
        </p:nvSpPr>
        <p:spPr>
          <a:xfrm>
            <a:off x="332508" y="6604986"/>
            <a:ext cx="999142" cy="210151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FB65DCC-4A24-4EC0-8F20-5F80FF6AB99A}"/>
              </a:ext>
            </a:extLst>
          </p:cNvPr>
          <p:cNvSpPr/>
          <p:nvPr/>
        </p:nvSpPr>
        <p:spPr>
          <a:xfrm>
            <a:off x="2730959" y="3535601"/>
            <a:ext cx="1556956" cy="468228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0CA16B5-A871-46B5-AFE3-60158491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5" y="422888"/>
            <a:ext cx="6096000" cy="333375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BF8AEBD-B3D8-49F8-8501-53465F9F2255}"/>
              </a:ext>
            </a:extLst>
          </p:cNvPr>
          <p:cNvSpPr/>
          <p:nvPr/>
        </p:nvSpPr>
        <p:spPr>
          <a:xfrm>
            <a:off x="346229" y="2869707"/>
            <a:ext cx="3062796" cy="2574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43CE90-9BB8-4AE8-A078-E3694279C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936" y="2752078"/>
            <a:ext cx="5642063" cy="4105921"/>
          </a:xfrm>
          <a:prstGeom prst="rect">
            <a:avLst/>
          </a:prstGeom>
        </p:spPr>
      </p:pic>
      <p:sp>
        <p:nvSpPr>
          <p:cNvPr id="14" name="Google Shape;186;g6239a12993_0_22">
            <a:extLst>
              <a:ext uri="{FF2B5EF4-FFF2-40B4-BE49-F238E27FC236}">
                <a16:creationId xmlns:a16="http://schemas.microsoft.com/office/drawing/2014/main" id="{258A3ECF-B042-4970-AB74-92EDF2139B06}"/>
              </a:ext>
            </a:extLst>
          </p:cNvPr>
          <p:cNvSpPr txBox="1"/>
          <p:nvPr/>
        </p:nvSpPr>
        <p:spPr>
          <a:xfrm>
            <a:off x="4688917" y="422888"/>
            <a:ext cx="4068600" cy="92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3000" b="1" i="0" u="none" strike="noStrike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Seznam dostupných časopisů a knih na MU</a:t>
            </a:r>
            <a:endParaRPr sz="3000" b="0" i="0" u="none" strike="noStrike" cap="none" dirty="0">
              <a:solidFill>
                <a:srgbClr val="C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613ab93460_0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613ab93460_0_66"/>
          <p:cNvSpPr txBox="1"/>
          <p:nvPr/>
        </p:nvSpPr>
        <p:spPr>
          <a:xfrm>
            <a:off x="1625075" y="2197425"/>
            <a:ext cx="58665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Elektronické knihy</a:t>
            </a:r>
            <a:endParaRPr sz="7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13ab93460_0_7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36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</a:t>
            </a:r>
            <a:r>
              <a:rPr lang="cs-CZ" sz="36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eBook</a:t>
            </a:r>
            <a:r>
              <a:rPr lang="cs-CZ" sz="36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Academic</a:t>
            </a:r>
            <a:r>
              <a:rPr lang="cs-CZ" sz="36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Colection</a:t>
            </a:r>
            <a:endParaRPr sz="36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23" name="Google Shape;223;g613ab93460_0_71"/>
          <p:cNvSpPr txBox="1"/>
          <p:nvPr/>
        </p:nvSpPr>
        <p:spPr>
          <a:xfrm>
            <a:off x="364381" y="1899293"/>
            <a:ext cx="8201338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07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Multioborová kolekce e-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books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pro MU na rok 2019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Více než 160.000 e-knih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Ukládání do složky (pro trvalé uložení je zapotřebí si založit účet v 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db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EBSCO)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Offline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čtení přes Adobe Digital 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Editions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Sdílení s dalšími uživateli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Import do Citace.com a 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EndNote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Web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609c9f94a8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13ab93460_0_77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3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Výpůjčka e-knih - Adobe Digital </a:t>
            </a:r>
            <a:r>
              <a:rPr lang="cs-CZ" sz="30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Editions</a:t>
            </a:r>
            <a:endParaRPr sz="3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45" name="Google Shape;245;g613ab93460_0_77"/>
          <p:cNvSpPr txBox="1"/>
          <p:nvPr/>
        </p:nvSpPr>
        <p:spPr>
          <a:xfrm>
            <a:off x="503275" y="1591294"/>
            <a:ext cx="8177587" cy="4625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07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 stažení (vypůjčení) e-knih je potřebné nainstalovat do počítače  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Adobe® Digital </a:t>
            </a:r>
            <a:r>
              <a:rPr lang="cs-CZ" sz="28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Editions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 aktivovat 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AdobeID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marL="3556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E-knihy lze stáhnout do kteréhokoliv 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zařízení, které podporuje Adobe® Digital </a:t>
            </a:r>
            <a:r>
              <a:rPr lang="cs-CZ" sz="28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Editions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Možnost číst knihy na zařízení s OS Android (android market) a 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iPad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613ab93460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613ab93460_0_83"/>
          <p:cNvSpPr txBox="1"/>
          <p:nvPr/>
        </p:nvSpPr>
        <p:spPr>
          <a:xfrm>
            <a:off x="403925" y="1503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cs-CZ" sz="34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Adobe Digital </a:t>
            </a:r>
            <a:r>
              <a:rPr lang="cs-CZ" sz="34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Editions</a:t>
            </a:r>
            <a:endParaRPr sz="34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53" name="Google Shape;253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g613ab93460_0_83" descr="ADE verze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28688"/>
            <a:ext cx="9144000" cy="5929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13ab93460_0_91"/>
          <p:cNvSpPr txBox="1"/>
          <p:nvPr/>
        </p:nvSpPr>
        <p:spPr>
          <a:xfrm>
            <a:off x="373950" y="372950"/>
            <a:ext cx="83961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cs-CZ" sz="32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Adobe Digital </a:t>
            </a:r>
            <a:r>
              <a:rPr lang="cs-CZ" sz="32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Editions</a:t>
            </a:r>
            <a:r>
              <a:rPr lang="cs-CZ" sz="32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- otevřená kniha</a:t>
            </a:r>
            <a:endParaRPr sz="32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60" name="Google Shape;260;g613ab93460_0_91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g613ab93460_0_91" descr="ADE verze 2 otevrena kniha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913" y="1357300"/>
            <a:ext cx="8215313" cy="5500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70c28b1a9b_1_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70c28b1a9b_1_163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Sage Knowledge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70c28b1a9b_1_163"/>
          <p:cNvSpPr txBox="1"/>
          <p:nvPr/>
        </p:nvSpPr>
        <p:spPr>
          <a:xfrm>
            <a:off x="433925" y="1169725"/>
            <a:ext cx="8659800" cy="50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Více než 1700 e-knih</a:t>
            </a:r>
          </a:p>
          <a:p>
            <a:pPr marL="3556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</a:endParaRPr>
          </a:p>
          <a:p>
            <a:pPr marL="742950" lvl="1" indent="-285432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Vydavatelství </a:t>
            </a:r>
            <a:r>
              <a:rPr lang="cs-CZ" sz="2400" dirty="0" err="1">
                <a:solidFill>
                  <a:schemeClr val="dk1"/>
                </a:solidFill>
              </a:rPr>
              <a:t>Sage</a:t>
            </a: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dirty="0" err="1">
                <a:solidFill>
                  <a:schemeClr val="dk1"/>
                </a:solidFill>
              </a:rPr>
              <a:t>Publications</a:t>
            </a:r>
            <a:endParaRPr sz="2400" dirty="0">
              <a:solidFill>
                <a:schemeClr val="dk1"/>
              </a:solidFill>
            </a:endParaRPr>
          </a:p>
          <a:p>
            <a:pPr marL="742950" lvl="1" indent="-285432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kolekce:</a:t>
            </a:r>
            <a:endParaRPr sz="2400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Counseling</a:t>
            </a:r>
            <a:r>
              <a:rPr lang="cs-CZ" sz="2400" i="1" dirty="0">
                <a:solidFill>
                  <a:schemeClr val="dk1"/>
                </a:solidFill>
              </a:rPr>
              <a:t> and </a:t>
            </a:r>
            <a:r>
              <a:rPr lang="cs-CZ" sz="2400" i="1" dirty="0" err="1">
                <a:solidFill>
                  <a:schemeClr val="dk1"/>
                </a:solidFill>
              </a:rPr>
              <a:t>Psychotherapy</a:t>
            </a:r>
            <a:endParaRPr sz="2400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Geography</a:t>
            </a:r>
            <a:r>
              <a:rPr lang="cs-CZ" sz="2400" i="1" dirty="0">
                <a:solidFill>
                  <a:schemeClr val="dk1"/>
                </a:solidFill>
              </a:rPr>
              <a:t>, </a:t>
            </a:r>
            <a:r>
              <a:rPr lang="cs-CZ" sz="2400" i="1" dirty="0" err="1">
                <a:solidFill>
                  <a:schemeClr val="dk1"/>
                </a:solidFill>
              </a:rPr>
              <a:t>Earth</a:t>
            </a:r>
            <a:r>
              <a:rPr lang="cs-CZ" sz="2400" i="1" dirty="0">
                <a:solidFill>
                  <a:schemeClr val="dk1"/>
                </a:solidFill>
              </a:rPr>
              <a:t> &amp; </a:t>
            </a:r>
            <a:r>
              <a:rPr lang="cs-CZ" sz="2400" i="1" dirty="0" err="1">
                <a:solidFill>
                  <a:schemeClr val="dk1"/>
                </a:solidFill>
              </a:rPr>
              <a:t>Environmental</a:t>
            </a:r>
            <a:r>
              <a:rPr lang="cs-CZ" sz="2400" i="1" dirty="0">
                <a:solidFill>
                  <a:schemeClr val="dk1"/>
                </a:solidFill>
              </a:rPr>
              <a:t> Science</a:t>
            </a:r>
            <a:endParaRPr sz="2400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Health</a:t>
            </a:r>
            <a:r>
              <a:rPr lang="cs-CZ" sz="2400" i="1" dirty="0">
                <a:solidFill>
                  <a:schemeClr val="dk1"/>
                </a:solidFill>
              </a:rPr>
              <a:t> and </a:t>
            </a:r>
            <a:r>
              <a:rPr lang="cs-CZ" sz="2400" i="1" dirty="0" err="1">
                <a:solidFill>
                  <a:schemeClr val="dk1"/>
                </a:solidFill>
              </a:rPr>
              <a:t>Social</a:t>
            </a:r>
            <a:r>
              <a:rPr lang="cs-CZ" sz="2400" i="1" dirty="0">
                <a:solidFill>
                  <a:schemeClr val="dk1"/>
                </a:solidFill>
              </a:rPr>
              <a:t> Care</a:t>
            </a:r>
            <a:endParaRPr sz="2400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Media, </a:t>
            </a:r>
            <a:r>
              <a:rPr lang="cs-CZ" sz="2400" i="1" dirty="0" err="1">
                <a:solidFill>
                  <a:schemeClr val="dk1"/>
                </a:solidFill>
              </a:rPr>
              <a:t>Communication</a:t>
            </a:r>
            <a:r>
              <a:rPr lang="cs-CZ" sz="2400" i="1" dirty="0">
                <a:solidFill>
                  <a:schemeClr val="dk1"/>
                </a:solidFill>
              </a:rPr>
              <a:t> &amp; </a:t>
            </a:r>
            <a:r>
              <a:rPr lang="cs-CZ" sz="2400" i="1" dirty="0" err="1">
                <a:solidFill>
                  <a:schemeClr val="dk1"/>
                </a:solidFill>
              </a:rPr>
              <a:t>Cultural</a:t>
            </a: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Studies</a:t>
            </a:r>
            <a:endParaRPr sz="2400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b="1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Politics</a:t>
            </a:r>
            <a:r>
              <a:rPr lang="cs-CZ" sz="2400" i="1" dirty="0">
                <a:solidFill>
                  <a:schemeClr val="dk1"/>
                </a:solidFill>
              </a:rPr>
              <a:t> and International Relations</a:t>
            </a:r>
            <a:endParaRPr sz="2400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Psychology</a:t>
            </a:r>
            <a:endParaRPr sz="2400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b="1" i="1" dirty="0">
                <a:solidFill>
                  <a:schemeClr val="dk1"/>
                </a:solidFill>
              </a:rPr>
              <a:t>Sociology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lekce</a:t>
            </a:r>
            <a:endParaRPr sz="400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21319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Char char="❑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(Citace.com)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Char char="❑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EBSCO 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Service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Char char="❑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Elektronické knihy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70c28b1a9b_1_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0"/>
            <a:ext cx="657894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09c9f94a8_0_120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42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Gale </a:t>
            </a:r>
            <a:r>
              <a:rPr lang="cs-CZ" sz="4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Virtual</a:t>
            </a: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Reference </a:t>
            </a:r>
            <a:r>
              <a:rPr lang="cs-CZ" sz="4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Library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6" name="Google Shape;316;g609c9f94a8_0_120"/>
          <p:cNvSpPr txBox="1"/>
          <p:nvPr/>
        </p:nvSpPr>
        <p:spPr>
          <a:xfrm>
            <a:off x="350875" y="19496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Knihy převážně encyklopedického charakteru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Cca 40 e-knih</a:t>
            </a: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7" name="Google Shape;317;g609c9f94a8_0_12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613ab93460_0_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4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36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Demand</a:t>
            </a:r>
            <a:r>
              <a:rPr lang="cs-CZ" sz="36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Driven</a:t>
            </a:r>
            <a:r>
              <a:rPr lang="cs-CZ" sz="36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Acquisition</a:t>
            </a:r>
            <a:r>
              <a:rPr lang="cs-CZ" sz="36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(DDA)</a:t>
            </a:r>
            <a:endParaRPr sz="36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29" name="Google Shape;329;g613ab93460_0_141"/>
          <p:cNvSpPr txBox="1"/>
          <p:nvPr/>
        </p:nvSpPr>
        <p:spPr>
          <a:xfrm>
            <a:off x="204400" y="1970171"/>
            <a:ext cx="8725844" cy="382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kolekce knih (cca 200 000 titulů)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uživatelé si vybírají na základě vlastních požadavků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 5 minutách mohou poslat knihovníkům požadavek na nákup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výhodou je téměř okamžitá dostupnost knihy (pokud je daný požadavek schválen)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Více na webu knihovny v sekci </a:t>
            </a:r>
            <a:r>
              <a:rPr lang="cs-CZ" sz="26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E-knihy na 1 kliknutí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613ab93460_0_1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613ab93460_0_116"/>
          <p:cNvSpPr txBox="1"/>
          <p:nvPr/>
        </p:nvSpPr>
        <p:spPr>
          <a:xfrm>
            <a:off x="2210350" y="2516250"/>
            <a:ext cx="4489800" cy="25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sz="7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g613ab93460_0_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613ab93460_0_153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EBSCO Discovery Service</a:t>
            </a:r>
            <a:endParaRPr sz="4000"/>
          </a:p>
        </p:txBody>
      </p:sp>
      <p:sp>
        <p:nvSpPr>
          <p:cNvPr id="356" name="Google Shape;356;g613ab93460_0_153"/>
          <p:cNvSpPr txBox="1"/>
          <p:nvPr/>
        </p:nvSpPr>
        <p:spPr>
          <a:xfrm>
            <a:off x="424350" y="15450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Umožňuje vyhledávat ve více zdrojích současně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Seznam dostupných časopisů a knih na MU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ověření, zda MU má přístup k zadanému titulu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časopisu nebo knihy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EBSCO Full Text </a:t>
            </a:r>
            <a:r>
              <a:rPr lang="cs-CZ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Finder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umožňuje </a:t>
            </a:r>
            <a:r>
              <a:rPr lang="cs-CZ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prolinkování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 plnému textu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613ab93460_0_15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g613ab93460_0_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613ab93460_0_168"/>
          <p:cNvSpPr txBox="1"/>
          <p:nvPr/>
        </p:nvSpPr>
        <p:spPr>
          <a:xfrm>
            <a:off x="253283" y="532660"/>
            <a:ext cx="8500200" cy="354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marR="0" lvl="0" indent="-40481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eBook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Collection</a:t>
            </a:r>
            <a:endParaRPr sz="28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8712" marR="0" lvl="1" indent="-393700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Multioborová databáze, více jak 160.000 e-knih</a:t>
            </a:r>
            <a:endParaRPr sz="28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9612" marR="0" lvl="1" indent="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04812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Sage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 sz="28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8712" marR="0" lvl="1" indent="-393700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Více než 800 e-knih od vydavatele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Sage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Publications</a:t>
            </a:r>
            <a:endParaRPr lang="cs-CZ" sz="28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5012" marR="0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  <a:p>
            <a:pPr marL="442912" lvl="0" indent="-442912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❑"/>
            </a:pPr>
            <a:r>
              <a:rPr lang="cs-CZ" sz="2800" b="1" dirty="0">
                <a:solidFill>
                  <a:srgbClr val="111111"/>
                </a:solidFill>
              </a:rPr>
              <a:t>Gale </a:t>
            </a:r>
            <a:r>
              <a:rPr lang="cs-CZ" sz="2800" b="1" dirty="0" err="1">
                <a:solidFill>
                  <a:srgbClr val="111111"/>
                </a:solidFill>
              </a:rPr>
              <a:t>Virtual</a:t>
            </a:r>
            <a:r>
              <a:rPr lang="cs-CZ" sz="2800" b="1" dirty="0">
                <a:solidFill>
                  <a:srgbClr val="111111"/>
                </a:solidFill>
              </a:rPr>
              <a:t> Reference </a:t>
            </a:r>
            <a:r>
              <a:rPr lang="cs-CZ" sz="2800" b="1" dirty="0" err="1">
                <a:solidFill>
                  <a:srgbClr val="111111"/>
                </a:solidFill>
              </a:rPr>
              <a:t>Library</a:t>
            </a:r>
            <a:endParaRPr lang="cs-CZ" sz="2800" b="1" dirty="0">
              <a:solidFill>
                <a:srgbClr val="111111"/>
              </a:solidFill>
            </a:endParaRPr>
          </a:p>
          <a:p>
            <a:pPr marL="1128712" lvl="1" indent="-419100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❖"/>
            </a:pPr>
            <a:r>
              <a:rPr lang="cs-CZ" sz="2800" dirty="0">
                <a:solidFill>
                  <a:srgbClr val="111111"/>
                </a:solidFill>
              </a:rPr>
              <a:t>Multioborová databáze, cca 40 e-knih</a:t>
            </a:r>
          </a:p>
          <a:p>
            <a:pPr marL="735012" marR="0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g41b513c6b4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9414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g41b513c6b4_0_62"/>
          <p:cNvSpPr txBox="1">
            <a:spLocks noGrp="1"/>
          </p:cNvSpPr>
          <p:nvPr>
            <p:ph type="title"/>
          </p:nvPr>
        </p:nvSpPr>
        <p:spPr>
          <a:xfrm>
            <a:off x="639811" y="685293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400" dirty="0"/>
          </a:p>
        </p:txBody>
      </p:sp>
      <p:sp>
        <p:nvSpPr>
          <p:cNvPr id="488" name="Google Shape;488;g41b513c6b4_0_62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41b513c6b4_0_62"/>
          <p:cNvSpPr txBox="1"/>
          <p:nvPr/>
        </p:nvSpPr>
        <p:spPr>
          <a:xfrm>
            <a:off x="590825" y="1602172"/>
            <a:ext cx="8553175" cy="27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STEINEROVÁ, Jela; GREŠKOVÁ, Mirka; ILAVSKÁ, Jana.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Informačné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stratégie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elektronickom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prostredí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1. vyd. Bratislava: Univerzita Komenského v Bratislavě, 2010, 190 s. ISBN 9788022328487.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g609c77370a_1_2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g609c77370a_1_235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dirty="0">
                <a:solidFill>
                  <a:schemeClr val="lt1"/>
                </a:solidFill>
              </a:rPr>
              <a:t>Zadání 2. praktického úkolu</a:t>
            </a:r>
            <a:endParaRPr sz="531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1" dirty="0">
              <a:solidFill>
                <a:srgbClr val="FFFFFF"/>
              </a:solidFill>
            </a:endParaRPr>
          </a:p>
        </p:txBody>
      </p:sp>
      <p:pic>
        <p:nvPicPr>
          <p:cNvPr id="4" name="Google Shape;88;p1">
            <a:extLst>
              <a:ext uri="{FF2B5EF4-FFF2-40B4-BE49-F238E27FC236}">
                <a16:creationId xmlns:a16="http://schemas.microsoft.com/office/drawing/2014/main" id="{94CEAA75-26E5-4907-9C68-442BD70CA8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g609c77370a_1_242">
            <a:extLst>
              <a:ext uri="{FF2B5EF4-FFF2-40B4-BE49-F238E27FC236}">
                <a16:creationId xmlns:a16="http://schemas.microsoft.com/office/drawing/2014/main" id="{18503148-A911-472A-99CA-AC93331BAB76}"/>
              </a:ext>
            </a:extLst>
          </p:cNvPr>
          <p:cNvSpPr txBox="1"/>
          <p:nvPr/>
        </p:nvSpPr>
        <p:spPr>
          <a:xfrm>
            <a:off x="93146" y="2047324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</a:rPr>
              <a:t>Děkujeme vám za pozornost</a:t>
            </a:r>
            <a:endParaRPr sz="4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g609c77370a_1_242">
            <a:extLst>
              <a:ext uri="{FF2B5EF4-FFF2-40B4-BE49-F238E27FC236}">
                <a16:creationId xmlns:a16="http://schemas.microsoft.com/office/drawing/2014/main" id="{F9A9EAF9-31AF-4579-8842-763DB838C1B4}"/>
              </a:ext>
            </a:extLst>
          </p:cNvPr>
          <p:cNvSpPr txBox="1"/>
          <p:nvPr/>
        </p:nvSpPr>
        <p:spPr>
          <a:xfrm>
            <a:off x="-255382" y="2347418"/>
            <a:ext cx="9144000" cy="149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000" b="1" i="0" u="none" strike="noStrike" cap="none" dirty="0">
                <a:solidFill>
                  <a:srgbClr val="0000CC"/>
                </a:solidFill>
              </a:rPr>
              <a:t>Ing. Martina Nedomová, </a:t>
            </a:r>
            <a:r>
              <a:rPr lang="cs-CZ" sz="3000" b="1" i="0" u="none" strike="noStrike" cap="none" dirty="0" err="1">
                <a:solidFill>
                  <a:srgbClr val="0000CC"/>
                </a:solidFill>
              </a:rPr>
              <a:t>DiS</a:t>
            </a:r>
            <a:r>
              <a:rPr lang="cs-CZ" sz="3000" b="1" i="0" u="none" strike="noStrike" cap="none" dirty="0">
                <a:solidFill>
                  <a:srgbClr val="0000CC"/>
                </a:solidFill>
              </a:rPr>
              <a:t>.</a:t>
            </a: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000" b="1" dirty="0">
                <a:solidFill>
                  <a:srgbClr val="0000CC"/>
                </a:solidFill>
              </a:rPr>
              <a:t>Mgr. Dana Mazancová, </a:t>
            </a:r>
            <a:r>
              <a:rPr lang="cs-CZ" sz="3000" b="1" dirty="0" err="1">
                <a:solidFill>
                  <a:srgbClr val="0000CC"/>
                </a:solidFill>
              </a:rPr>
              <a:t>DiS</a:t>
            </a:r>
            <a:r>
              <a:rPr lang="cs-CZ" sz="3000" b="1" dirty="0">
                <a:solidFill>
                  <a:srgbClr val="0000CC"/>
                </a:solidFill>
              </a:rPr>
              <a:t>.</a:t>
            </a:r>
            <a:endParaRPr sz="3000" i="0" u="none" strike="noStrike" cap="none" dirty="0">
              <a:solidFill>
                <a:srgbClr val="0000CC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cs-CZ" sz="2800" b="1" i="0" u="sng" strike="noStrike" cap="none" dirty="0">
              <a:solidFill>
                <a:srgbClr val="0000CC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2400" b="1" i="0" u="sng" strike="noStrike" cap="none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nedomova@fss.muni.cz</a:t>
            </a:r>
            <a:endParaRPr lang="cs-CZ" sz="2400" b="1" i="0" u="sng" strike="noStrike" cap="none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24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mazancov@fss.muni.cz</a:t>
            </a:r>
            <a:endParaRPr sz="2400" b="1" i="0" u="none" strike="noStrike" cap="none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2400" b="1" i="0" u="none" strike="noStrike" cap="none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cs-CZ" sz="3500" b="1" i="0" u="sng" strike="noStrike" cap="none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infozdroje@fss.muni.cz</a:t>
            </a:r>
            <a:endParaRPr sz="3500" i="0" u="none" strike="noStrike" cap="none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13ab93460_0_13"/>
          <p:cNvSpPr txBox="1"/>
          <p:nvPr/>
        </p:nvSpPr>
        <p:spPr>
          <a:xfrm>
            <a:off x="414475" y="459575"/>
            <a:ext cx="8880900" cy="4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>
                <a:srgbClr val="000000"/>
              </a:buClr>
              <a:buSzPts val="2565"/>
              <a:buFont typeface="Arial"/>
              <a:buNone/>
            </a:pPr>
            <a:endParaRPr sz="256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613ab93460_0_13" descr="ED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613ab93460_0_13"/>
          <p:cNvSpPr txBox="1"/>
          <p:nvPr/>
        </p:nvSpPr>
        <p:spPr>
          <a:xfrm>
            <a:off x="1730725" y="5299075"/>
            <a:ext cx="5985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cs-CZ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discovery.muni.cz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13ab93460_0_20"/>
          <p:cNvSpPr txBox="1"/>
          <p:nvPr/>
        </p:nvSpPr>
        <p:spPr>
          <a:xfrm>
            <a:off x="282925" y="571825"/>
            <a:ext cx="7020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Discovery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Service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13" name="Google Shape;113;g613ab93460_0_20"/>
          <p:cNvSpPr txBox="1"/>
          <p:nvPr/>
        </p:nvSpPr>
        <p:spPr>
          <a:xfrm>
            <a:off x="414475" y="2137050"/>
            <a:ext cx="8325764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 základě jednoho vyhledávacího  dotazu umožňuje prohledávat více zdrojů současně v rámci jednoho rozhraní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Podpora vzdáleného přístupu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Producent fa EBSCO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613ab93460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613ab93460_0_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79625"/>
            <a:ext cx="9143999" cy="26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13ab93460_0_33"/>
          <p:cNvSpPr txBox="1"/>
          <p:nvPr/>
        </p:nvSpPr>
        <p:spPr>
          <a:xfrm>
            <a:off x="282925" y="571825"/>
            <a:ext cx="816043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Discovery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Service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27" name="Google Shape;127;g613ab93460_0_33"/>
          <p:cNvSpPr txBox="1"/>
          <p:nvPr/>
        </p:nvSpPr>
        <p:spPr>
          <a:xfrm>
            <a:off x="414475" y="2137050"/>
            <a:ext cx="780325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Umožňuje prohledávání: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rtl="0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Souborného katalogu knihoven MU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Univerzitních databází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Databází elektronických knih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Závěrečných prací MU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Volně dostupných zdrojů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613ab9346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613ab93460_0_40"/>
          <p:cNvSpPr txBox="1"/>
          <p:nvPr/>
        </p:nvSpPr>
        <p:spPr>
          <a:xfrm>
            <a:off x="2829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Více informací o EDS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613ab93460_0_40"/>
          <p:cNvSpPr txBox="1"/>
          <p:nvPr/>
        </p:nvSpPr>
        <p:spPr>
          <a:xfrm>
            <a:off x="414475" y="2137050"/>
            <a:ext cx="8432642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/>
              <a:buChar char="❑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Můžete využít např. tento </a:t>
            </a:r>
            <a:r>
              <a:rPr lang="cs-CZ" sz="32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interaktivní tutoriál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13ab93460_0_48"/>
          <p:cNvSpPr txBox="1"/>
          <p:nvPr/>
        </p:nvSpPr>
        <p:spPr>
          <a:xfrm>
            <a:off x="282925" y="571825"/>
            <a:ext cx="775667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Full Text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Finder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41" name="Google Shape;141;g613ab93460_0_48"/>
          <p:cNvSpPr txBox="1"/>
          <p:nvPr/>
        </p:nvSpPr>
        <p:spPr>
          <a:xfrm>
            <a:off x="414475" y="2137050"/>
            <a:ext cx="818326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Pokud v databázi není obsažen plný text  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dokumentu, tak je prostřednictvím této   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služby nabídnuto jeho dohledání v jiném 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zdroji (databázi, katalogu, vyhledávači)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13ab93460_0_55"/>
          <p:cNvSpPr txBox="1"/>
          <p:nvPr/>
        </p:nvSpPr>
        <p:spPr>
          <a:xfrm>
            <a:off x="358550" y="581700"/>
            <a:ext cx="8322312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3500" b="1" i="0" u="none" strike="noStrike" cap="none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Seznam dostupných časopisů a knih na MU</a:t>
            </a:r>
            <a:endParaRPr sz="35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48" name="Google Shape;148;g613ab93460_0_55"/>
          <p:cNvSpPr txBox="1"/>
          <p:nvPr/>
        </p:nvSpPr>
        <p:spPr>
          <a:xfrm>
            <a:off x="414475" y="2137050"/>
            <a:ext cx="8322312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Umožňuje zjistit, zda má MU přístup k elektronické verzi zadaného časopisu nebo knihy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Je propojen s technologií A-to-Z Link </a:t>
            </a: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Resolver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(EBSCO Full Text </a:t>
            </a: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Finder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592</Words>
  <Application>Microsoft Office PowerPoint</Application>
  <PresentationFormat>Předvádění na obrazovce (4:3)</PresentationFormat>
  <Paragraphs>126</Paragraphs>
  <Slides>28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Noto Sans Symbols</vt:lpstr>
      <vt:lpstr>Tahoma</vt:lpstr>
      <vt:lpstr>Wingdings</vt:lpstr>
      <vt:lpstr>Motiv Office</vt:lpstr>
      <vt:lpstr>Základy práce s informačními zdroji pro bakalářské  studenty SAN</vt:lpstr>
      <vt:lpstr>Osnova lekce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Sage Knowledge</vt:lpstr>
      <vt:lpstr>Prezentace aplikace PowerPoint</vt:lpstr>
      <vt:lpstr>Gale Virtual Reference Library</vt:lpstr>
      <vt:lpstr>Prezentace aplikace PowerPoint</vt:lpstr>
      <vt:lpstr>Prezentace aplikace PowerPoint</vt:lpstr>
      <vt:lpstr>Prezentace aplikace PowerPoint</vt:lpstr>
      <vt:lpstr>EBSCO Discovery Service</vt:lpstr>
      <vt:lpstr>Prezentace aplikace PowerPoint</vt:lpstr>
      <vt:lpstr>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bakalářské  studenty ENS</dc:title>
  <dc:creator>Aneta Pilátová</dc:creator>
  <cp:lastModifiedBy>Martina Nedomová</cp:lastModifiedBy>
  <cp:revision>57</cp:revision>
  <cp:lastPrinted>2019-10-31T09:38:26Z</cp:lastPrinted>
  <dcterms:created xsi:type="dcterms:W3CDTF">2019-07-22T10:37:01Z</dcterms:created>
  <dcterms:modified xsi:type="dcterms:W3CDTF">2019-11-28T08:59:36Z</dcterms:modified>
</cp:coreProperties>
</file>