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2.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7" r:id="rId2"/>
    <p:sldId id="362" r:id="rId3"/>
    <p:sldId id="322" r:id="rId4"/>
    <p:sldId id="320" r:id="rId5"/>
    <p:sldId id="321" r:id="rId6"/>
    <p:sldId id="323" r:id="rId7"/>
    <p:sldId id="357" r:id="rId8"/>
    <p:sldId id="358" r:id="rId9"/>
    <p:sldId id="343" r:id="rId10"/>
    <p:sldId id="344" r:id="rId11"/>
    <p:sldId id="346" r:id="rId12"/>
    <p:sldId id="350" r:id="rId13"/>
    <p:sldId id="345" r:id="rId14"/>
    <p:sldId id="359" r:id="rId15"/>
    <p:sldId id="360" r:id="rId16"/>
    <p:sldId id="361" r:id="rId17"/>
    <p:sldId id="292" r:id="rId18"/>
    <p:sldId id="349" r:id="rId19"/>
    <p:sldId id="356" r:id="rId20"/>
    <p:sldId id="268" r:id="rId21"/>
    <p:sldId id="269" r:id="rId22"/>
    <p:sldId id="352" r:id="rId23"/>
    <p:sldId id="277" r:id="rId24"/>
    <p:sldId id="310" r:id="rId25"/>
    <p:sldId id="285" r:id="rId26"/>
    <p:sldId id="275" r:id="rId27"/>
    <p:sldId id="271" r:id="rId28"/>
    <p:sldId id="333" r:id="rId29"/>
    <p:sldId id="351" r:id="rId30"/>
    <p:sldId id="337" r:id="rId31"/>
    <p:sldId id="336" r:id="rId32"/>
    <p:sldId id="353" r:id="rId33"/>
    <p:sldId id="290" r:id="rId34"/>
    <p:sldId id="334" r:id="rId35"/>
    <p:sldId id="354" r:id="rId36"/>
    <p:sldId id="266" r:id="rId37"/>
    <p:sldId id="280" r:id="rId38"/>
    <p:sldId id="306" r:id="rId39"/>
    <p:sldId id="287" r:id="rId40"/>
    <p:sldId id="303" r:id="rId41"/>
    <p:sldId id="311" r:id="rId42"/>
    <p:sldId id="309" r:id="rId43"/>
    <p:sldId id="308" r:id="rId44"/>
    <p:sldId id="305" r:id="rId45"/>
    <p:sldId id="301" r:id="rId46"/>
    <p:sldId id="299" r:id="rId47"/>
    <p:sldId id="298" r:id="rId48"/>
    <p:sldId id="297" r:id="rId49"/>
    <p:sldId id="296" r:id="rId50"/>
    <p:sldId id="312" r:id="rId51"/>
    <p:sldId id="300" r:id="rId52"/>
    <p:sldId id="313" r:id="rId53"/>
    <p:sldId id="302" r:id="rId54"/>
    <p:sldId id="278" r:id="rId55"/>
    <p:sldId id="355" r:id="rId56"/>
    <p:sldId id="279" r:id="rId57"/>
    <p:sldId id="286" r:id="rId58"/>
    <p:sldId id="288" r:id="rId59"/>
    <p:sldId id="293" r:id="rId60"/>
    <p:sldId id="294" r:id="rId61"/>
  </p:sldIdLst>
  <p:sldSz cx="9144000" cy="6858000" type="screen4x3"/>
  <p:notesSz cx="9926638" cy="679767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Střední styl 4 – zvýraznění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269D01E-BC32-4049-B463-5C60D7B0CCD2}" styleName="Styl s motivem 2 – zvýraznění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yl s motivem 2 – zvýraznění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yl s motivem 2 – zvýraznění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Styl s motivem 2 – zvýraznění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Střední styl 3 – zvýraznění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Tmavý styl 1 – zvýraznění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Tmavý styl 1 – zvýraznění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5" autoAdjust="0"/>
    <p:restoredTop sz="94118" autoAdjust="0"/>
  </p:normalViewPr>
  <p:slideViewPr>
    <p:cSldViewPr>
      <p:cViewPr varScale="1">
        <p:scale>
          <a:sx n="81" d="100"/>
          <a:sy n="81" d="100"/>
        </p:scale>
        <p:origin x="1541" y="6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Lucie\AppData\Local\Temp\OUTPUT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Graf%20v%20aplikaci%20Microsoft%20PowerPoint"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Lucie\AppData\Local\Temp\OUTPUT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Lucie\AppData\Local\Temp\OUTPUT2.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List1!$A$2</c:f>
              <c:strCache>
                <c:ptCount val="1"/>
                <c:pt idx="0">
                  <c:v>anti-aging trance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List1!$B$1:$F$1</c:f>
              <c:strCache>
                <c:ptCount val="5"/>
                <c:pt idx="0">
                  <c:v>15-24</c:v>
                </c:pt>
                <c:pt idx="1">
                  <c:v>25-49</c:v>
                </c:pt>
                <c:pt idx="2">
                  <c:v>50-64</c:v>
                </c:pt>
                <c:pt idx="3">
                  <c:v>65+</c:v>
                </c:pt>
                <c:pt idx="4">
                  <c:v>Total</c:v>
                </c:pt>
              </c:strCache>
            </c:strRef>
          </c:cat>
          <c:val>
            <c:numRef>
              <c:f>List1!$B$2:$F$2</c:f>
              <c:numCache>
                <c:formatCode>0%</c:formatCode>
                <c:ptCount val="5"/>
                <c:pt idx="0">
                  <c:v>6.5000000000000002E-2</c:v>
                </c:pt>
                <c:pt idx="1">
                  <c:v>4.1000000000000002E-2</c:v>
                </c:pt>
                <c:pt idx="2">
                  <c:v>3.4000000000000002E-2</c:v>
                </c:pt>
                <c:pt idx="3">
                  <c:v>6.2E-2</c:v>
                </c:pt>
                <c:pt idx="4">
                  <c:v>4.7E-2</c:v>
                </c:pt>
              </c:numCache>
            </c:numRef>
          </c:val>
          <c:extLst>
            <c:ext xmlns:c16="http://schemas.microsoft.com/office/drawing/2014/chart" uri="{C3380CC4-5D6E-409C-BE32-E72D297353CC}">
              <c16:uniqueId val="{00000000-E2F2-46A6-88BD-6C7756D11595}"/>
            </c:ext>
          </c:extLst>
        </c:ser>
        <c:ser>
          <c:idx val="1"/>
          <c:order val="1"/>
          <c:tx>
            <c:strRef>
              <c:f>List1!$A$3</c:f>
              <c:strCache>
                <c:ptCount val="1"/>
                <c:pt idx="0">
                  <c:v>idle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List1!$B$1:$F$1</c:f>
              <c:strCache>
                <c:ptCount val="5"/>
                <c:pt idx="0">
                  <c:v>15-24</c:v>
                </c:pt>
                <c:pt idx="1">
                  <c:v>25-49</c:v>
                </c:pt>
                <c:pt idx="2">
                  <c:v>50-64</c:v>
                </c:pt>
                <c:pt idx="3">
                  <c:v>65+</c:v>
                </c:pt>
                <c:pt idx="4">
                  <c:v>Total</c:v>
                </c:pt>
              </c:strCache>
            </c:strRef>
          </c:cat>
          <c:val>
            <c:numRef>
              <c:f>List1!$B$3:$F$3</c:f>
              <c:numCache>
                <c:formatCode>0%</c:formatCode>
                <c:ptCount val="5"/>
                <c:pt idx="0">
                  <c:v>0.35299999999999998</c:v>
                </c:pt>
                <c:pt idx="1">
                  <c:v>0.39100000000000001</c:v>
                </c:pt>
                <c:pt idx="2">
                  <c:v>0.41799999999999998</c:v>
                </c:pt>
                <c:pt idx="3">
                  <c:v>0.35599999999999998</c:v>
                </c:pt>
                <c:pt idx="4">
                  <c:v>0.38500000000000001</c:v>
                </c:pt>
              </c:numCache>
            </c:numRef>
          </c:val>
          <c:extLst>
            <c:ext xmlns:c16="http://schemas.microsoft.com/office/drawing/2014/chart" uri="{C3380CC4-5D6E-409C-BE32-E72D297353CC}">
              <c16:uniqueId val="{00000001-E2F2-46A6-88BD-6C7756D11595}"/>
            </c:ext>
          </c:extLst>
        </c:ser>
        <c:ser>
          <c:idx val="2"/>
          <c:order val="2"/>
          <c:tx>
            <c:strRef>
              <c:f>List1!$A$4</c:f>
              <c:strCache>
                <c:ptCount val="1"/>
                <c:pt idx="0">
                  <c:v>pro-aging trance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List1!$B$1:$F$1</c:f>
              <c:strCache>
                <c:ptCount val="5"/>
                <c:pt idx="0">
                  <c:v>15-24</c:v>
                </c:pt>
                <c:pt idx="1">
                  <c:v>25-49</c:v>
                </c:pt>
                <c:pt idx="2">
                  <c:v>50-64</c:v>
                </c:pt>
                <c:pt idx="3">
                  <c:v>65+</c:v>
                </c:pt>
                <c:pt idx="4">
                  <c:v>Total</c:v>
                </c:pt>
              </c:strCache>
            </c:strRef>
          </c:cat>
          <c:val>
            <c:numRef>
              <c:f>List1!$B$4:$F$4</c:f>
              <c:numCache>
                <c:formatCode>0%</c:formatCode>
                <c:ptCount val="5"/>
                <c:pt idx="0">
                  <c:v>0.58099999999999996</c:v>
                </c:pt>
                <c:pt idx="1">
                  <c:v>0.56899999999999995</c:v>
                </c:pt>
                <c:pt idx="2">
                  <c:v>0.54700000000000004</c:v>
                </c:pt>
                <c:pt idx="3">
                  <c:v>0.58199999999999996</c:v>
                </c:pt>
                <c:pt idx="4">
                  <c:v>0.56799999999999995</c:v>
                </c:pt>
              </c:numCache>
            </c:numRef>
          </c:val>
          <c:extLst>
            <c:ext xmlns:c16="http://schemas.microsoft.com/office/drawing/2014/chart" uri="{C3380CC4-5D6E-409C-BE32-E72D297353CC}">
              <c16:uniqueId val="{00000002-E2F2-46A6-88BD-6C7756D11595}"/>
            </c:ext>
          </c:extLst>
        </c:ser>
        <c:dLbls>
          <c:showLegendKey val="0"/>
          <c:showVal val="1"/>
          <c:showCatName val="0"/>
          <c:showSerName val="0"/>
          <c:showPercent val="0"/>
          <c:showBubbleSize val="0"/>
        </c:dLbls>
        <c:gapWidth val="95"/>
        <c:overlap val="100"/>
        <c:axId val="714644056"/>
        <c:axId val="714645368"/>
      </c:barChart>
      <c:catAx>
        <c:axId val="714644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714645368"/>
        <c:crosses val="autoZero"/>
        <c:auto val="1"/>
        <c:lblAlgn val="ctr"/>
        <c:lblOffset val="100"/>
        <c:noMultiLvlLbl val="0"/>
      </c:catAx>
      <c:valAx>
        <c:axId val="714645368"/>
        <c:scaling>
          <c:orientation val="minMax"/>
        </c:scaling>
        <c:delete val="1"/>
        <c:axPos val="l"/>
        <c:numFmt formatCode="0%" sourceLinked="1"/>
        <c:majorTickMark val="none"/>
        <c:minorTickMark val="none"/>
        <c:tickLblPos val="nextTo"/>
        <c:crossAx val="7146440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cs-CZ"/>
              <a:t>Life extension efforts</a:t>
            </a:r>
            <a:endParaRPr lang="en-GB"/>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lower education</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List1!$A$2:$A$4</c:f>
              <c:strCache>
                <c:ptCount val="3"/>
                <c:pt idx="0">
                  <c:v>Approving</c:v>
                </c:pt>
                <c:pt idx="1">
                  <c:v>N/Nor</c:v>
                </c:pt>
                <c:pt idx="2">
                  <c:v>Disapproving</c:v>
                </c:pt>
              </c:strCache>
            </c:strRef>
          </c:cat>
          <c:val>
            <c:numRef>
              <c:f>List1!$B$2:$B$4</c:f>
              <c:numCache>
                <c:formatCode>0%</c:formatCode>
                <c:ptCount val="3"/>
                <c:pt idx="0">
                  <c:v>0.16900000000000001</c:v>
                </c:pt>
                <c:pt idx="1">
                  <c:v>0.433</c:v>
                </c:pt>
                <c:pt idx="2">
                  <c:v>0.39800000000000002</c:v>
                </c:pt>
              </c:numCache>
            </c:numRef>
          </c:val>
          <c:extLst>
            <c:ext xmlns:c16="http://schemas.microsoft.com/office/drawing/2014/chart" uri="{C3380CC4-5D6E-409C-BE32-E72D297353CC}">
              <c16:uniqueId val="{00000000-1B19-4B1F-8747-BEFE674BB42D}"/>
            </c:ext>
          </c:extLst>
        </c:ser>
        <c:ser>
          <c:idx val="1"/>
          <c:order val="1"/>
          <c:tx>
            <c:strRef>
              <c:f>List1!$C$1</c:f>
              <c:strCache>
                <c:ptCount val="1"/>
                <c:pt idx="0">
                  <c:v>higher education</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List1!$A$2:$A$4</c:f>
              <c:strCache>
                <c:ptCount val="3"/>
                <c:pt idx="0">
                  <c:v>Approving</c:v>
                </c:pt>
                <c:pt idx="1">
                  <c:v>N/Nor</c:v>
                </c:pt>
                <c:pt idx="2">
                  <c:v>Disapproving</c:v>
                </c:pt>
              </c:strCache>
            </c:strRef>
          </c:cat>
          <c:val>
            <c:numRef>
              <c:f>List1!$C$2:$C$4</c:f>
              <c:numCache>
                <c:formatCode>0%</c:formatCode>
                <c:ptCount val="3"/>
                <c:pt idx="0">
                  <c:v>0.24399999999999999</c:v>
                </c:pt>
                <c:pt idx="1">
                  <c:v>0.40400000000000003</c:v>
                </c:pt>
                <c:pt idx="2">
                  <c:v>0.35299999999999998</c:v>
                </c:pt>
              </c:numCache>
            </c:numRef>
          </c:val>
          <c:extLst>
            <c:ext xmlns:c16="http://schemas.microsoft.com/office/drawing/2014/chart" uri="{C3380CC4-5D6E-409C-BE32-E72D297353CC}">
              <c16:uniqueId val="{00000001-1B19-4B1F-8747-BEFE674BB42D}"/>
            </c:ext>
          </c:extLst>
        </c:ser>
        <c:dLbls>
          <c:dLblPos val="outEnd"/>
          <c:showLegendKey val="0"/>
          <c:showVal val="1"/>
          <c:showCatName val="0"/>
          <c:showSerName val="0"/>
          <c:showPercent val="0"/>
          <c:showBubbleSize val="0"/>
        </c:dLbls>
        <c:gapWidth val="444"/>
        <c:overlap val="-90"/>
        <c:axId val="786696936"/>
        <c:axId val="786690376"/>
      </c:barChart>
      <c:catAx>
        <c:axId val="7866969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cs-CZ"/>
          </a:p>
        </c:txPr>
        <c:crossAx val="786690376"/>
        <c:crosses val="autoZero"/>
        <c:auto val="1"/>
        <c:lblAlgn val="ctr"/>
        <c:lblOffset val="100"/>
        <c:noMultiLvlLbl val="0"/>
      </c:catAx>
      <c:valAx>
        <c:axId val="786690376"/>
        <c:scaling>
          <c:orientation val="minMax"/>
        </c:scaling>
        <c:delete val="1"/>
        <c:axPos val="l"/>
        <c:numFmt formatCode="0%" sourceLinked="1"/>
        <c:majorTickMark val="none"/>
        <c:minorTickMark val="none"/>
        <c:tickLblPos val="nextTo"/>
        <c:crossAx val="7866969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NZ"/>
              <a:t>Youthful look efforts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lower education</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List1!$A$2:$A$4</c:f>
              <c:strCache>
                <c:ptCount val="3"/>
                <c:pt idx="0">
                  <c:v>Approving</c:v>
                </c:pt>
                <c:pt idx="1">
                  <c:v>N/Nor</c:v>
                </c:pt>
                <c:pt idx="2">
                  <c:v>Disapproving</c:v>
                </c:pt>
              </c:strCache>
            </c:strRef>
          </c:cat>
          <c:val>
            <c:numRef>
              <c:f>List1!$B$2:$B$4</c:f>
              <c:numCache>
                <c:formatCode>0%</c:formatCode>
                <c:ptCount val="3"/>
                <c:pt idx="0">
                  <c:v>0.32100000000000001</c:v>
                </c:pt>
                <c:pt idx="1">
                  <c:v>0.47199999999999998</c:v>
                </c:pt>
                <c:pt idx="2">
                  <c:v>0.20699999999999999</c:v>
                </c:pt>
              </c:numCache>
            </c:numRef>
          </c:val>
          <c:extLst>
            <c:ext xmlns:c16="http://schemas.microsoft.com/office/drawing/2014/chart" uri="{C3380CC4-5D6E-409C-BE32-E72D297353CC}">
              <c16:uniqueId val="{00000000-A240-444C-8D4B-D2C636CBE34B}"/>
            </c:ext>
          </c:extLst>
        </c:ser>
        <c:ser>
          <c:idx val="1"/>
          <c:order val="1"/>
          <c:tx>
            <c:strRef>
              <c:f>List1!$C$1</c:f>
              <c:strCache>
                <c:ptCount val="1"/>
                <c:pt idx="0">
                  <c:v>higher education</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List1!$A$2:$A$4</c:f>
              <c:strCache>
                <c:ptCount val="3"/>
                <c:pt idx="0">
                  <c:v>Approving</c:v>
                </c:pt>
                <c:pt idx="1">
                  <c:v>N/Nor</c:v>
                </c:pt>
                <c:pt idx="2">
                  <c:v>Disapproving</c:v>
                </c:pt>
              </c:strCache>
            </c:strRef>
          </c:cat>
          <c:val>
            <c:numRef>
              <c:f>List1!$C$2:$C$4</c:f>
              <c:numCache>
                <c:formatCode>0%</c:formatCode>
                <c:ptCount val="3"/>
                <c:pt idx="0">
                  <c:v>0.38800000000000001</c:v>
                </c:pt>
                <c:pt idx="1">
                  <c:v>0.47399999999999998</c:v>
                </c:pt>
                <c:pt idx="2">
                  <c:v>0.13800000000000001</c:v>
                </c:pt>
              </c:numCache>
            </c:numRef>
          </c:val>
          <c:extLst>
            <c:ext xmlns:c16="http://schemas.microsoft.com/office/drawing/2014/chart" uri="{C3380CC4-5D6E-409C-BE32-E72D297353CC}">
              <c16:uniqueId val="{00000001-A240-444C-8D4B-D2C636CBE34B}"/>
            </c:ext>
          </c:extLst>
        </c:ser>
        <c:dLbls>
          <c:dLblPos val="outEnd"/>
          <c:showLegendKey val="0"/>
          <c:showVal val="1"/>
          <c:showCatName val="0"/>
          <c:showSerName val="0"/>
          <c:showPercent val="0"/>
          <c:showBubbleSize val="0"/>
        </c:dLbls>
        <c:gapWidth val="444"/>
        <c:overlap val="-90"/>
        <c:axId val="762140504"/>
        <c:axId val="762140832"/>
      </c:barChart>
      <c:catAx>
        <c:axId val="762140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cs-CZ"/>
          </a:p>
        </c:txPr>
        <c:crossAx val="762140832"/>
        <c:crosses val="autoZero"/>
        <c:auto val="1"/>
        <c:lblAlgn val="ctr"/>
        <c:lblOffset val="100"/>
        <c:noMultiLvlLbl val="0"/>
      </c:catAx>
      <c:valAx>
        <c:axId val="762140832"/>
        <c:scaling>
          <c:orientation val="minMax"/>
        </c:scaling>
        <c:delete val="1"/>
        <c:axPos val="l"/>
        <c:numFmt formatCode="0%" sourceLinked="1"/>
        <c:majorTickMark val="none"/>
        <c:minorTickMark val="none"/>
        <c:tickLblPos val="nextTo"/>
        <c:crossAx val="7621405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[OUTPUT2.xlsx]List1!$C$105</c:f>
              <c:strCache>
                <c:ptCount val="1"/>
                <c:pt idx="0">
                  <c:v>-20 000</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[OUTPUT2.xlsx]List1!$B$106:$B$109</c:f>
              <c:strCache>
                <c:ptCount val="4"/>
                <c:pt idx="0">
                  <c:v>L_ext OK</c:v>
                </c:pt>
                <c:pt idx="1">
                  <c:v>L_ext KO</c:v>
                </c:pt>
                <c:pt idx="2">
                  <c:v>Youth_OK</c:v>
                </c:pt>
                <c:pt idx="3">
                  <c:v>Youth_KO</c:v>
                </c:pt>
              </c:strCache>
            </c:strRef>
          </c:cat>
          <c:val>
            <c:numRef>
              <c:f>[OUTPUT2.xlsx]List1!$C$106:$C$109</c:f>
              <c:numCache>
                <c:formatCode>0%</c:formatCode>
                <c:ptCount val="4"/>
                <c:pt idx="0">
                  <c:v>0.17799999999999999</c:v>
                </c:pt>
                <c:pt idx="1">
                  <c:v>0.38700000000000001</c:v>
                </c:pt>
                <c:pt idx="2">
                  <c:v>0.33400000000000002</c:v>
                </c:pt>
                <c:pt idx="3">
                  <c:v>0.191</c:v>
                </c:pt>
              </c:numCache>
            </c:numRef>
          </c:val>
          <c:extLst>
            <c:ext xmlns:c16="http://schemas.microsoft.com/office/drawing/2014/chart" uri="{C3380CC4-5D6E-409C-BE32-E72D297353CC}">
              <c16:uniqueId val="{00000000-1325-4985-B303-6E599CB26463}"/>
            </c:ext>
          </c:extLst>
        </c:ser>
        <c:ser>
          <c:idx val="1"/>
          <c:order val="1"/>
          <c:tx>
            <c:strRef>
              <c:f>[OUTPUT2.xlsx]List1!$D$105</c:f>
              <c:strCache>
                <c:ptCount val="1"/>
                <c:pt idx="0">
                  <c:v>20-30 000</c:v>
                </c:pt>
              </c:strCache>
            </c:strRef>
          </c:tx>
          <c:spPr>
            <a:solidFill>
              <a:schemeClr val="accent5"/>
            </a:solidFill>
            <a:ln>
              <a:noFill/>
            </a:ln>
            <a:effectLst/>
          </c:spPr>
          <c:invertIfNegative val="0"/>
          <c:dLbls>
            <c:delete val="1"/>
          </c:dLbls>
          <c:cat>
            <c:strRef>
              <c:f>[OUTPUT2.xlsx]List1!$B$106:$B$109</c:f>
              <c:strCache>
                <c:ptCount val="4"/>
                <c:pt idx="0">
                  <c:v>L_ext OK</c:v>
                </c:pt>
                <c:pt idx="1">
                  <c:v>L_ext KO</c:v>
                </c:pt>
                <c:pt idx="2">
                  <c:v>Youth_OK</c:v>
                </c:pt>
                <c:pt idx="3">
                  <c:v>Youth_KO</c:v>
                </c:pt>
              </c:strCache>
            </c:strRef>
          </c:cat>
          <c:val>
            <c:numRef>
              <c:f>[OUTPUT2.xlsx]List1!$D$106:$D$109</c:f>
              <c:numCache>
                <c:formatCode>0%</c:formatCode>
                <c:ptCount val="4"/>
                <c:pt idx="0">
                  <c:v>0.21</c:v>
                </c:pt>
                <c:pt idx="1">
                  <c:v>0.38400000000000001</c:v>
                </c:pt>
                <c:pt idx="2">
                  <c:v>0.36399999999999999</c:v>
                </c:pt>
                <c:pt idx="3">
                  <c:v>0.18</c:v>
                </c:pt>
              </c:numCache>
            </c:numRef>
          </c:val>
          <c:extLst>
            <c:ext xmlns:c16="http://schemas.microsoft.com/office/drawing/2014/chart" uri="{C3380CC4-5D6E-409C-BE32-E72D297353CC}">
              <c16:uniqueId val="{00000001-1325-4985-B303-6E599CB26463}"/>
            </c:ext>
          </c:extLst>
        </c:ser>
        <c:ser>
          <c:idx val="2"/>
          <c:order val="2"/>
          <c:tx>
            <c:strRef>
              <c:f>[OUTPUT2.xlsx]List1!$E$105</c:f>
              <c:strCache>
                <c:ptCount val="1"/>
                <c:pt idx="0">
                  <c:v>30-40 000</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[OUTPUT2.xlsx]List1!$B$106:$B$109</c:f>
              <c:strCache>
                <c:ptCount val="4"/>
                <c:pt idx="0">
                  <c:v>L_ext OK</c:v>
                </c:pt>
                <c:pt idx="1">
                  <c:v>L_ext KO</c:v>
                </c:pt>
                <c:pt idx="2">
                  <c:v>Youth_OK</c:v>
                </c:pt>
                <c:pt idx="3">
                  <c:v>Youth_KO</c:v>
                </c:pt>
              </c:strCache>
            </c:strRef>
          </c:cat>
          <c:val>
            <c:numRef>
              <c:f>[OUTPUT2.xlsx]List1!$E$106:$E$109</c:f>
              <c:numCache>
                <c:formatCode>0%</c:formatCode>
                <c:ptCount val="4"/>
                <c:pt idx="0">
                  <c:v>0.20200000000000001</c:v>
                </c:pt>
                <c:pt idx="1">
                  <c:v>0.38</c:v>
                </c:pt>
                <c:pt idx="2">
                  <c:v>0.373</c:v>
                </c:pt>
                <c:pt idx="3">
                  <c:v>0.156</c:v>
                </c:pt>
              </c:numCache>
            </c:numRef>
          </c:val>
          <c:extLst>
            <c:ext xmlns:c16="http://schemas.microsoft.com/office/drawing/2014/chart" uri="{C3380CC4-5D6E-409C-BE32-E72D297353CC}">
              <c16:uniqueId val="{00000002-1325-4985-B303-6E599CB26463}"/>
            </c:ext>
          </c:extLst>
        </c:ser>
        <c:ser>
          <c:idx val="3"/>
          <c:order val="3"/>
          <c:tx>
            <c:strRef>
              <c:f>[OUTPUT2.xlsx]List1!$F$105</c:f>
              <c:strCache>
                <c:ptCount val="1"/>
                <c:pt idx="0">
                  <c:v>40-50 000</c:v>
                </c:pt>
              </c:strCache>
            </c:strRef>
          </c:tx>
          <c:spPr>
            <a:solidFill>
              <a:schemeClr val="accent6">
                <a:lumMod val="60000"/>
              </a:schemeClr>
            </a:solidFill>
            <a:ln>
              <a:noFill/>
            </a:ln>
            <a:effectLst/>
          </c:spPr>
          <c:invertIfNegative val="0"/>
          <c:dLbls>
            <c:delete val="1"/>
          </c:dLbls>
          <c:cat>
            <c:strRef>
              <c:f>[OUTPUT2.xlsx]List1!$B$106:$B$109</c:f>
              <c:strCache>
                <c:ptCount val="4"/>
                <c:pt idx="0">
                  <c:v>L_ext OK</c:v>
                </c:pt>
                <c:pt idx="1">
                  <c:v>L_ext KO</c:v>
                </c:pt>
                <c:pt idx="2">
                  <c:v>Youth_OK</c:v>
                </c:pt>
                <c:pt idx="3">
                  <c:v>Youth_KO</c:v>
                </c:pt>
              </c:strCache>
            </c:strRef>
          </c:cat>
          <c:val>
            <c:numRef>
              <c:f>[OUTPUT2.xlsx]List1!$F$106:$F$109</c:f>
              <c:numCache>
                <c:formatCode>0%</c:formatCode>
                <c:ptCount val="4"/>
                <c:pt idx="0">
                  <c:v>0.27600000000000002</c:v>
                </c:pt>
                <c:pt idx="1">
                  <c:v>0.30199999999999999</c:v>
                </c:pt>
                <c:pt idx="2">
                  <c:v>0.40400000000000003</c:v>
                </c:pt>
                <c:pt idx="3">
                  <c:v>0.111</c:v>
                </c:pt>
              </c:numCache>
            </c:numRef>
          </c:val>
          <c:extLst>
            <c:ext xmlns:c16="http://schemas.microsoft.com/office/drawing/2014/chart" uri="{C3380CC4-5D6E-409C-BE32-E72D297353CC}">
              <c16:uniqueId val="{00000003-1325-4985-B303-6E599CB26463}"/>
            </c:ext>
          </c:extLst>
        </c:ser>
        <c:ser>
          <c:idx val="4"/>
          <c:order val="4"/>
          <c:tx>
            <c:strRef>
              <c:f>[OUTPUT2.xlsx]List1!$G$105</c:f>
              <c:strCache>
                <c:ptCount val="1"/>
                <c:pt idx="0">
                  <c:v>50 000+</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[OUTPUT2.xlsx]List1!$B$106:$B$109</c:f>
              <c:strCache>
                <c:ptCount val="4"/>
                <c:pt idx="0">
                  <c:v>L_ext OK</c:v>
                </c:pt>
                <c:pt idx="1">
                  <c:v>L_ext KO</c:v>
                </c:pt>
                <c:pt idx="2">
                  <c:v>Youth_OK</c:v>
                </c:pt>
                <c:pt idx="3">
                  <c:v>Youth_KO</c:v>
                </c:pt>
              </c:strCache>
            </c:strRef>
          </c:cat>
          <c:val>
            <c:numRef>
              <c:f>[OUTPUT2.xlsx]List1!$G$106:$G$109</c:f>
              <c:numCache>
                <c:formatCode>0%</c:formatCode>
                <c:ptCount val="4"/>
                <c:pt idx="0">
                  <c:v>0.30499999999999999</c:v>
                </c:pt>
                <c:pt idx="1">
                  <c:v>0.33300000000000002</c:v>
                </c:pt>
                <c:pt idx="2">
                  <c:v>0.35499999999999998</c:v>
                </c:pt>
                <c:pt idx="3">
                  <c:v>0.128</c:v>
                </c:pt>
              </c:numCache>
            </c:numRef>
          </c:val>
          <c:extLst>
            <c:ext xmlns:c16="http://schemas.microsoft.com/office/drawing/2014/chart" uri="{C3380CC4-5D6E-409C-BE32-E72D297353CC}">
              <c16:uniqueId val="{00000004-1325-4985-B303-6E599CB26463}"/>
            </c:ext>
          </c:extLst>
        </c:ser>
        <c:dLbls>
          <c:dLblPos val="ctr"/>
          <c:showLegendKey val="0"/>
          <c:showVal val="1"/>
          <c:showCatName val="0"/>
          <c:showSerName val="0"/>
          <c:showPercent val="0"/>
          <c:showBubbleSize val="0"/>
        </c:dLbls>
        <c:gapWidth val="199"/>
        <c:axId val="473807704"/>
        <c:axId val="473805736"/>
      </c:barChart>
      <c:catAx>
        <c:axId val="473807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n-lt"/>
                <a:ea typeface="+mn-ea"/>
                <a:cs typeface="+mn-cs"/>
              </a:defRPr>
            </a:pPr>
            <a:endParaRPr lang="cs-CZ"/>
          </a:p>
        </c:txPr>
        <c:crossAx val="473805736"/>
        <c:crosses val="autoZero"/>
        <c:auto val="1"/>
        <c:lblAlgn val="ctr"/>
        <c:lblOffset val="100"/>
        <c:noMultiLvlLbl val="0"/>
      </c:catAx>
      <c:valAx>
        <c:axId val="47380573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crossAx val="4738077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sz="2000"/>
      </a:pPr>
      <a:endParaRPr lang="cs-CZ"/>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Youthful</a:t>
            </a:r>
            <a:r>
              <a:rPr lang="cs-CZ"/>
              <a:t> efforts approval (Youth_OK)</a:t>
            </a:r>
            <a:endParaRPr lang="en-US"/>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cs-CZ"/>
        </a:p>
      </c:txPr>
    </c:title>
    <c:autoTitleDeleted val="0"/>
    <c:plotArea>
      <c:layout/>
      <c:barChart>
        <c:barDir val="bar"/>
        <c:grouping val="clustered"/>
        <c:varyColors val="0"/>
        <c:ser>
          <c:idx val="0"/>
          <c:order val="0"/>
          <c:tx>
            <c:strRef>
              <c:f>'[Graf v aplikaci Microsoft PowerPoint]List1'!$G$25</c:f>
              <c:strCache>
                <c:ptCount val="1"/>
                <c:pt idx="0">
                  <c:v>schvalují</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'[Graf v aplikaci Microsoft PowerPoint]List1'!$F$26:$F$34</c:f>
              <c:strCache>
                <c:ptCount val="9"/>
                <c:pt idx="0">
                  <c:v>self-employed</c:v>
                </c:pt>
                <c:pt idx="1">
                  <c:v>retiree</c:v>
                </c:pt>
                <c:pt idx="2">
                  <c:v>student</c:v>
                </c:pt>
                <c:pt idx="3">
                  <c:v>blue collar</c:v>
                </c:pt>
                <c:pt idx="4">
                  <c:v>services</c:v>
                </c:pt>
                <c:pt idx="5">
                  <c:v>clerks</c:v>
                </c:pt>
                <c:pt idx="6">
                  <c:v>home maker</c:v>
                </c:pt>
                <c:pt idx="7">
                  <c:v>white collar</c:v>
                </c:pt>
                <c:pt idx="8">
                  <c:v>managerial</c:v>
                </c:pt>
              </c:strCache>
            </c:strRef>
          </c:cat>
          <c:val>
            <c:numRef>
              <c:f>'[Graf v aplikaci Microsoft PowerPoint]List1'!$G$26:$G$34</c:f>
              <c:numCache>
                <c:formatCode>0%</c:formatCode>
                <c:ptCount val="9"/>
                <c:pt idx="0">
                  <c:v>0.32967032967032961</c:v>
                </c:pt>
                <c:pt idx="1">
                  <c:v>0.33496332518337402</c:v>
                </c:pt>
                <c:pt idx="2">
                  <c:v>0.3482142857142857</c:v>
                </c:pt>
                <c:pt idx="3">
                  <c:v>0.36153846153846153</c:v>
                </c:pt>
                <c:pt idx="4">
                  <c:v>0.3682432432432432</c:v>
                </c:pt>
                <c:pt idx="5">
                  <c:v>0.38216560509554143</c:v>
                </c:pt>
                <c:pt idx="6">
                  <c:v>0.4</c:v>
                </c:pt>
                <c:pt idx="7">
                  <c:v>0.40723981900452488</c:v>
                </c:pt>
                <c:pt idx="8">
                  <c:v>0.42622950819672129</c:v>
                </c:pt>
              </c:numCache>
            </c:numRef>
          </c:val>
          <c:extLst>
            <c:ext xmlns:c16="http://schemas.microsoft.com/office/drawing/2014/chart" uri="{C3380CC4-5D6E-409C-BE32-E72D297353CC}">
              <c16:uniqueId val="{00000000-B449-4713-A8A4-AB2C0C46F37A}"/>
            </c:ext>
          </c:extLst>
        </c:ser>
        <c:dLbls>
          <c:showLegendKey val="0"/>
          <c:showVal val="0"/>
          <c:showCatName val="0"/>
          <c:showSerName val="0"/>
          <c:showPercent val="0"/>
          <c:showBubbleSize val="0"/>
        </c:dLbls>
        <c:gapWidth val="100"/>
        <c:axId val="508642328"/>
        <c:axId val="508646264"/>
      </c:barChart>
      <c:catAx>
        <c:axId val="50864232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cs-CZ"/>
          </a:p>
        </c:txPr>
        <c:crossAx val="508646264"/>
        <c:crosses val="autoZero"/>
        <c:auto val="1"/>
        <c:lblAlgn val="ctr"/>
        <c:lblOffset val="100"/>
        <c:noMultiLvlLbl val="0"/>
      </c:catAx>
      <c:valAx>
        <c:axId val="508646264"/>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cs-CZ"/>
          </a:p>
        </c:txPr>
        <c:crossAx val="508642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err="1"/>
              <a:t>Effort</a:t>
            </a:r>
            <a:r>
              <a:rPr lang="cs-CZ" dirty="0"/>
              <a:t> </a:t>
            </a:r>
            <a:r>
              <a:rPr lang="cs-CZ" dirty="0" err="1"/>
              <a:t>for</a:t>
            </a:r>
            <a:r>
              <a:rPr lang="cs-CZ" dirty="0"/>
              <a:t> </a:t>
            </a:r>
            <a:r>
              <a:rPr lang="cs-CZ" dirty="0" err="1"/>
              <a:t>youthfulness</a:t>
            </a:r>
            <a:endParaRPr lang="en-GB"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village</c:v>
                </c:pt>
              </c:strCache>
            </c:strRef>
          </c:tx>
          <c:spPr>
            <a:solidFill>
              <a:schemeClr val="accent2"/>
            </a:solidFill>
            <a:ln>
              <a:noFill/>
            </a:ln>
            <a:effectLst/>
          </c:spPr>
          <c:invertIfNegative val="0"/>
          <c:cat>
            <c:strRef>
              <c:f>List1!$A$2:$A$4</c:f>
              <c:strCache>
                <c:ptCount val="3"/>
                <c:pt idx="0">
                  <c:v>Approval</c:v>
                </c:pt>
                <c:pt idx="1">
                  <c:v>N/Nor</c:v>
                </c:pt>
                <c:pt idx="2">
                  <c:v>Disapproval</c:v>
                </c:pt>
              </c:strCache>
            </c:strRef>
          </c:cat>
          <c:val>
            <c:numRef>
              <c:f>List1!$B$2:$B$4</c:f>
              <c:numCache>
                <c:formatCode>0%</c:formatCode>
                <c:ptCount val="3"/>
                <c:pt idx="0">
                  <c:v>0.35</c:v>
                </c:pt>
                <c:pt idx="1">
                  <c:v>0.47599999999999998</c:v>
                </c:pt>
                <c:pt idx="2">
                  <c:v>0.17399999999999999</c:v>
                </c:pt>
              </c:numCache>
            </c:numRef>
          </c:val>
          <c:extLst>
            <c:ext xmlns:c16="http://schemas.microsoft.com/office/drawing/2014/chart" uri="{C3380CC4-5D6E-409C-BE32-E72D297353CC}">
              <c16:uniqueId val="{00000000-EA63-4BB6-BB82-3FB29CF291A1}"/>
            </c:ext>
          </c:extLst>
        </c:ser>
        <c:ser>
          <c:idx val="1"/>
          <c:order val="1"/>
          <c:tx>
            <c:strRef>
              <c:f>List1!$C$1</c:f>
              <c:strCache>
                <c:ptCount val="1"/>
                <c:pt idx="0">
                  <c:v>small town</c:v>
                </c:pt>
              </c:strCache>
            </c:strRef>
          </c:tx>
          <c:spPr>
            <a:solidFill>
              <a:schemeClr val="accent4"/>
            </a:solidFill>
            <a:ln>
              <a:noFill/>
            </a:ln>
            <a:effectLst/>
          </c:spPr>
          <c:invertIfNegative val="0"/>
          <c:cat>
            <c:strRef>
              <c:f>List1!$A$2:$A$4</c:f>
              <c:strCache>
                <c:ptCount val="3"/>
                <c:pt idx="0">
                  <c:v>Approval</c:v>
                </c:pt>
                <c:pt idx="1">
                  <c:v>N/Nor</c:v>
                </c:pt>
                <c:pt idx="2">
                  <c:v>Disapproval</c:v>
                </c:pt>
              </c:strCache>
            </c:strRef>
          </c:cat>
          <c:val>
            <c:numRef>
              <c:f>List1!$C$2:$C$4</c:f>
              <c:numCache>
                <c:formatCode>0%</c:formatCode>
                <c:ptCount val="3"/>
                <c:pt idx="0">
                  <c:v>0.376</c:v>
                </c:pt>
                <c:pt idx="1">
                  <c:v>0.44600000000000001</c:v>
                </c:pt>
                <c:pt idx="2">
                  <c:v>0.17799999999999999</c:v>
                </c:pt>
              </c:numCache>
            </c:numRef>
          </c:val>
          <c:extLst>
            <c:ext xmlns:c16="http://schemas.microsoft.com/office/drawing/2014/chart" uri="{C3380CC4-5D6E-409C-BE32-E72D297353CC}">
              <c16:uniqueId val="{00000001-EA63-4BB6-BB82-3FB29CF291A1}"/>
            </c:ext>
          </c:extLst>
        </c:ser>
        <c:ser>
          <c:idx val="2"/>
          <c:order val="2"/>
          <c:tx>
            <c:strRef>
              <c:f>List1!$D$1</c:f>
              <c:strCache>
                <c:ptCount val="1"/>
                <c:pt idx="0">
                  <c:v>mid-size town</c:v>
                </c:pt>
              </c:strCache>
            </c:strRef>
          </c:tx>
          <c:spPr>
            <a:solidFill>
              <a:schemeClr val="accent6"/>
            </a:solidFill>
            <a:ln>
              <a:noFill/>
            </a:ln>
            <a:effectLst/>
          </c:spPr>
          <c:invertIfNegative val="0"/>
          <c:cat>
            <c:strRef>
              <c:f>List1!$A$2:$A$4</c:f>
              <c:strCache>
                <c:ptCount val="3"/>
                <c:pt idx="0">
                  <c:v>Approval</c:v>
                </c:pt>
                <c:pt idx="1">
                  <c:v>N/Nor</c:v>
                </c:pt>
                <c:pt idx="2">
                  <c:v>Disapproval</c:v>
                </c:pt>
              </c:strCache>
            </c:strRef>
          </c:cat>
          <c:val>
            <c:numRef>
              <c:f>List1!$D$2:$D$4</c:f>
              <c:numCache>
                <c:formatCode>0%</c:formatCode>
                <c:ptCount val="3"/>
                <c:pt idx="0">
                  <c:v>0.32800000000000001</c:v>
                </c:pt>
                <c:pt idx="1">
                  <c:v>0.53100000000000003</c:v>
                </c:pt>
                <c:pt idx="2">
                  <c:v>0.14099999999999999</c:v>
                </c:pt>
              </c:numCache>
            </c:numRef>
          </c:val>
          <c:extLst>
            <c:ext xmlns:c16="http://schemas.microsoft.com/office/drawing/2014/chart" uri="{C3380CC4-5D6E-409C-BE32-E72D297353CC}">
              <c16:uniqueId val="{00000002-EA63-4BB6-BB82-3FB29CF291A1}"/>
            </c:ext>
          </c:extLst>
        </c:ser>
        <c:ser>
          <c:idx val="3"/>
          <c:order val="3"/>
          <c:tx>
            <c:strRef>
              <c:f>List1!$E$1</c:f>
              <c:strCache>
                <c:ptCount val="1"/>
                <c:pt idx="0">
                  <c:v>big cities</c:v>
                </c:pt>
              </c:strCache>
            </c:strRef>
          </c:tx>
          <c:spPr>
            <a:solidFill>
              <a:schemeClr val="accent2">
                <a:lumMod val="60000"/>
              </a:schemeClr>
            </a:solidFill>
            <a:ln>
              <a:noFill/>
            </a:ln>
            <a:effectLst/>
          </c:spPr>
          <c:invertIfNegative val="0"/>
          <c:cat>
            <c:strRef>
              <c:f>List1!$A$2:$A$4</c:f>
              <c:strCache>
                <c:ptCount val="3"/>
                <c:pt idx="0">
                  <c:v>Approval</c:v>
                </c:pt>
                <c:pt idx="1">
                  <c:v>N/Nor</c:v>
                </c:pt>
                <c:pt idx="2">
                  <c:v>Disapproval</c:v>
                </c:pt>
              </c:strCache>
            </c:strRef>
          </c:cat>
          <c:val>
            <c:numRef>
              <c:f>List1!$E$2:$E$4</c:f>
              <c:numCache>
                <c:formatCode>0%</c:formatCode>
                <c:ptCount val="3"/>
                <c:pt idx="0">
                  <c:v>0.42199999999999999</c:v>
                </c:pt>
                <c:pt idx="1">
                  <c:v>0.41299999999999998</c:v>
                </c:pt>
                <c:pt idx="2">
                  <c:v>0.16600000000000001</c:v>
                </c:pt>
              </c:numCache>
            </c:numRef>
          </c:val>
          <c:extLst>
            <c:ext xmlns:c16="http://schemas.microsoft.com/office/drawing/2014/chart" uri="{C3380CC4-5D6E-409C-BE32-E72D297353CC}">
              <c16:uniqueId val="{00000003-EA63-4BB6-BB82-3FB29CF291A1}"/>
            </c:ext>
          </c:extLst>
        </c:ser>
        <c:dLbls>
          <c:showLegendKey val="0"/>
          <c:showVal val="0"/>
          <c:showCatName val="0"/>
          <c:showSerName val="0"/>
          <c:showPercent val="0"/>
          <c:showBubbleSize val="0"/>
        </c:dLbls>
        <c:gapWidth val="219"/>
        <c:overlap val="-27"/>
        <c:axId val="677007520"/>
        <c:axId val="677001944"/>
      </c:barChart>
      <c:catAx>
        <c:axId val="67700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677001944"/>
        <c:crosses val="autoZero"/>
        <c:auto val="1"/>
        <c:lblAlgn val="ctr"/>
        <c:lblOffset val="100"/>
        <c:noMultiLvlLbl val="0"/>
      </c:catAx>
      <c:valAx>
        <c:axId val="677001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677007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err="1"/>
              <a:t>Life</a:t>
            </a:r>
            <a:r>
              <a:rPr lang="cs-CZ" dirty="0"/>
              <a:t> </a:t>
            </a:r>
            <a:r>
              <a:rPr lang="cs-CZ" dirty="0" err="1"/>
              <a:t>extension</a:t>
            </a:r>
            <a:endParaRPr lang="en-GB"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village</c:v>
                </c:pt>
              </c:strCache>
            </c:strRef>
          </c:tx>
          <c:spPr>
            <a:solidFill>
              <a:schemeClr val="accent2"/>
            </a:solidFill>
            <a:ln>
              <a:noFill/>
            </a:ln>
            <a:effectLst/>
          </c:spPr>
          <c:invertIfNegative val="0"/>
          <c:cat>
            <c:strRef>
              <c:f>List1!$A$2:$A$4</c:f>
              <c:strCache>
                <c:ptCount val="3"/>
                <c:pt idx="0">
                  <c:v>Approval</c:v>
                </c:pt>
                <c:pt idx="1">
                  <c:v>N/Nor</c:v>
                </c:pt>
                <c:pt idx="2">
                  <c:v>Disapproval</c:v>
                </c:pt>
              </c:strCache>
            </c:strRef>
          </c:cat>
          <c:val>
            <c:numRef>
              <c:f>List1!$B$2:$B$4</c:f>
              <c:numCache>
                <c:formatCode>0%</c:formatCode>
                <c:ptCount val="3"/>
                <c:pt idx="0">
                  <c:v>0.183</c:v>
                </c:pt>
                <c:pt idx="1">
                  <c:v>0.42399999999999999</c:v>
                </c:pt>
                <c:pt idx="2">
                  <c:v>0.39200000000000002</c:v>
                </c:pt>
              </c:numCache>
            </c:numRef>
          </c:val>
          <c:extLst>
            <c:ext xmlns:c16="http://schemas.microsoft.com/office/drawing/2014/chart" uri="{C3380CC4-5D6E-409C-BE32-E72D297353CC}">
              <c16:uniqueId val="{00000000-1084-4D13-A561-F839B20B7822}"/>
            </c:ext>
          </c:extLst>
        </c:ser>
        <c:ser>
          <c:idx val="1"/>
          <c:order val="1"/>
          <c:tx>
            <c:strRef>
              <c:f>List1!$C$1</c:f>
              <c:strCache>
                <c:ptCount val="1"/>
                <c:pt idx="0">
                  <c:v>small town</c:v>
                </c:pt>
              </c:strCache>
            </c:strRef>
          </c:tx>
          <c:spPr>
            <a:solidFill>
              <a:schemeClr val="accent4"/>
            </a:solidFill>
            <a:ln>
              <a:noFill/>
            </a:ln>
            <a:effectLst/>
          </c:spPr>
          <c:invertIfNegative val="0"/>
          <c:cat>
            <c:strRef>
              <c:f>List1!$A$2:$A$4</c:f>
              <c:strCache>
                <c:ptCount val="3"/>
                <c:pt idx="0">
                  <c:v>Approval</c:v>
                </c:pt>
                <c:pt idx="1">
                  <c:v>N/Nor</c:v>
                </c:pt>
                <c:pt idx="2">
                  <c:v>Disapproval</c:v>
                </c:pt>
              </c:strCache>
            </c:strRef>
          </c:cat>
          <c:val>
            <c:numRef>
              <c:f>List1!$C$2:$C$4</c:f>
              <c:numCache>
                <c:formatCode>0%</c:formatCode>
                <c:ptCount val="3"/>
                <c:pt idx="0">
                  <c:v>0.22500000000000001</c:v>
                </c:pt>
                <c:pt idx="1">
                  <c:v>0.41599999999999998</c:v>
                </c:pt>
                <c:pt idx="2">
                  <c:v>0.35899999999999999</c:v>
                </c:pt>
              </c:numCache>
            </c:numRef>
          </c:val>
          <c:extLst>
            <c:ext xmlns:c16="http://schemas.microsoft.com/office/drawing/2014/chart" uri="{C3380CC4-5D6E-409C-BE32-E72D297353CC}">
              <c16:uniqueId val="{00000001-1084-4D13-A561-F839B20B7822}"/>
            </c:ext>
          </c:extLst>
        </c:ser>
        <c:ser>
          <c:idx val="2"/>
          <c:order val="2"/>
          <c:tx>
            <c:strRef>
              <c:f>List1!$D$1</c:f>
              <c:strCache>
                <c:ptCount val="1"/>
                <c:pt idx="0">
                  <c:v>mid-size town</c:v>
                </c:pt>
              </c:strCache>
            </c:strRef>
          </c:tx>
          <c:spPr>
            <a:solidFill>
              <a:schemeClr val="accent6"/>
            </a:solidFill>
            <a:ln>
              <a:noFill/>
            </a:ln>
            <a:effectLst/>
          </c:spPr>
          <c:invertIfNegative val="0"/>
          <c:cat>
            <c:strRef>
              <c:f>List1!$A$2:$A$4</c:f>
              <c:strCache>
                <c:ptCount val="3"/>
                <c:pt idx="0">
                  <c:v>Approval</c:v>
                </c:pt>
                <c:pt idx="1">
                  <c:v>N/Nor</c:v>
                </c:pt>
                <c:pt idx="2">
                  <c:v>Disapproval</c:v>
                </c:pt>
              </c:strCache>
            </c:strRef>
          </c:cat>
          <c:val>
            <c:numRef>
              <c:f>List1!$D$2:$D$4</c:f>
              <c:numCache>
                <c:formatCode>0%</c:formatCode>
                <c:ptCount val="3"/>
                <c:pt idx="0">
                  <c:v>0.185</c:v>
                </c:pt>
                <c:pt idx="1">
                  <c:v>0.39200000000000002</c:v>
                </c:pt>
                <c:pt idx="2">
                  <c:v>0.42299999999999999</c:v>
                </c:pt>
              </c:numCache>
            </c:numRef>
          </c:val>
          <c:extLst>
            <c:ext xmlns:c16="http://schemas.microsoft.com/office/drawing/2014/chart" uri="{C3380CC4-5D6E-409C-BE32-E72D297353CC}">
              <c16:uniqueId val="{00000002-1084-4D13-A561-F839B20B7822}"/>
            </c:ext>
          </c:extLst>
        </c:ser>
        <c:ser>
          <c:idx val="3"/>
          <c:order val="3"/>
          <c:tx>
            <c:strRef>
              <c:f>List1!$E$1</c:f>
              <c:strCache>
                <c:ptCount val="1"/>
                <c:pt idx="0">
                  <c:v>big cities</c:v>
                </c:pt>
              </c:strCache>
            </c:strRef>
          </c:tx>
          <c:spPr>
            <a:solidFill>
              <a:schemeClr val="accent2">
                <a:lumMod val="60000"/>
              </a:schemeClr>
            </a:solidFill>
            <a:ln>
              <a:noFill/>
            </a:ln>
            <a:effectLst/>
          </c:spPr>
          <c:invertIfNegative val="0"/>
          <c:cat>
            <c:strRef>
              <c:f>List1!$A$2:$A$4</c:f>
              <c:strCache>
                <c:ptCount val="3"/>
                <c:pt idx="0">
                  <c:v>Approval</c:v>
                </c:pt>
                <c:pt idx="1">
                  <c:v>N/Nor</c:v>
                </c:pt>
                <c:pt idx="2">
                  <c:v>Disapproval</c:v>
                </c:pt>
              </c:strCache>
            </c:strRef>
          </c:cat>
          <c:val>
            <c:numRef>
              <c:f>List1!$E$2:$E$4</c:f>
              <c:numCache>
                <c:formatCode>0%</c:formatCode>
                <c:ptCount val="3"/>
                <c:pt idx="0">
                  <c:v>0.316</c:v>
                </c:pt>
                <c:pt idx="1">
                  <c:v>0.42499999999999999</c:v>
                </c:pt>
                <c:pt idx="2">
                  <c:v>0.25900000000000001</c:v>
                </c:pt>
              </c:numCache>
            </c:numRef>
          </c:val>
          <c:extLst>
            <c:ext xmlns:c16="http://schemas.microsoft.com/office/drawing/2014/chart" uri="{C3380CC4-5D6E-409C-BE32-E72D297353CC}">
              <c16:uniqueId val="{00000003-1084-4D13-A561-F839B20B7822}"/>
            </c:ext>
          </c:extLst>
        </c:ser>
        <c:dLbls>
          <c:showLegendKey val="0"/>
          <c:showVal val="0"/>
          <c:showCatName val="0"/>
          <c:showSerName val="0"/>
          <c:showPercent val="0"/>
          <c:showBubbleSize val="0"/>
        </c:dLbls>
        <c:gapWidth val="219"/>
        <c:overlap val="-27"/>
        <c:axId val="716761976"/>
        <c:axId val="716769520"/>
      </c:barChart>
      <c:catAx>
        <c:axId val="716761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716769520"/>
        <c:crosses val="autoZero"/>
        <c:auto val="1"/>
        <c:lblAlgn val="ctr"/>
        <c:lblOffset val="100"/>
        <c:noMultiLvlLbl val="0"/>
      </c:catAx>
      <c:valAx>
        <c:axId val="716769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716761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List1!$B$1</c:f>
              <c:strCache>
                <c:ptCount val="1"/>
                <c:pt idx="0">
                  <c:v>Řada 1</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List1!$A$2:$A$7</c:f>
              <c:strCache>
                <c:ptCount val="6"/>
                <c:pt idx="0">
                  <c:v>plastic surgery</c:v>
                </c:pt>
                <c:pt idx="1">
                  <c:v>robotics &amp; gen.interv</c:v>
                </c:pt>
                <c:pt idx="2">
                  <c:v>joints replacement</c:v>
                </c:pt>
                <c:pt idx="3">
                  <c:v>food supl.</c:v>
                </c:pt>
                <c:pt idx="4">
                  <c:v>diet &amp; nutrition</c:v>
                </c:pt>
                <c:pt idx="5">
                  <c:v>hair dye</c:v>
                </c:pt>
              </c:strCache>
            </c:strRef>
          </c:cat>
          <c:val>
            <c:numRef>
              <c:f>List1!$B$2:$B$7</c:f>
              <c:numCache>
                <c:formatCode>General</c:formatCode>
                <c:ptCount val="6"/>
                <c:pt idx="0">
                  <c:v>1</c:v>
                </c:pt>
                <c:pt idx="1">
                  <c:v>2</c:v>
                </c:pt>
                <c:pt idx="2">
                  <c:v>7</c:v>
                </c:pt>
                <c:pt idx="3">
                  <c:v>9</c:v>
                </c:pt>
                <c:pt idx="4">
                  <c:v>18</c:v>
                </c:pt>
                <c:pt idx="5">
                  <c:v>63</c:v>
                </c:pt>
              </c:numCache>
            </c:numRef>
          </c:val>
          <c:extLst>
            <c:ext xmlns:c16="http://schemas.microsoft.com/office/drawing/2014/chart" uri="{C3380CC4-5D6E-409C-BE32-E72D297353CC}">
              <c16:uniqueId val="{00000000-62D4-4E1B-9842-D9A358B0D8F2}"/>
            </c:ext>
          </c:extLst>
        </c:ser>
        <c:dLbls>
          <c:showLegendKey val="0"/>
          <c:showVal val="0"/>
          <c:showCatName val="0"/>
          <c:showSerName val="0"/>
          <c:showPercent val="0"/>
          <c:showBubbleSize val="0"/>
        </c:dLbls>
        <c:gapWidth val="182"/>
        <c:axId val="101062144"/>
        <c:axId val="101063680"/>
      </c:barChart>
      <c:catAx>
        <c:axId val="10106214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cs-CZ"/>
          </a:p>
        </c:txPr>
        <c:crossAx val="101063680"/>
        <c:crosses val="autoZero"/>
        <c:auto val="1"/>
        <c:lblAlgn val="ctr"/>
        <c:lblOffset val="100"/>
        <c:noMultiLvlLbl val="0"/>
      </c:catAx>
      <c:valAx>
        <c:axId val="101063680"/>
        <c:scaling>
          <c:orientation val="minMax"/>
          <c:max val="7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cs-CZ"/>
          </a:p>
        </c:txPr>
        <c:crossAx val="101062144"/>
        <c:crosses val="autoZero"/>
        <c:crossBetween val="between"/>
      </c:valAx>
      <c:spPr>
        <a:noFill/>
        <a:ln>
          <a:noFill/>
        </a:ln>
        <a:effectLst/>
      </c:spPr>
    </c:plotArea>
    <c:plotVisOnly val="1"/>
    <c:dispBlanksAs val="gap"/>
    <c:showDLblsOverMax val="0"/>
  </c:chart>
  <c:spPr>
    <a:noFill/>
    <a:ln>
      <a:solidFill>
        <a:schemeClr val="accent3">
          <a:shade val="95000"/>
          <a:satMod val="105000"/>
        </a:schemeClr>
      </a:solidFill>
    </a:ln>
    <a:effectLst/>
  </c:spPr>
  <c:txPr>
    <a:bodyPr/>
    <a:lstStyle/>
    <a:p>
      <a:pPr>
        <a:defRPr sz="1800"/>
      </a:pPr>
      <a:endParaRPr lang="cs-CZ"/>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List1!$B$1</c:f>
              <c:strCache>
                <c:ptCount val="1"/>
                <c:pt idx="0">
                  <c:v>Řada 1</c:v>
                </c:pt>
              </c:strCache>
            </c:strRef>
          </c:tx>
          <c:spPr>
            <a:solidFill>
              <a:srgbClr val="FF000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List1!$A$2:$A$7</c:f>
              <c:strCache>
                <c:ptCount val="6"/>
                <c:pt idx="0">
                  <c:v>joints replacement</c:v>
                </c:pt>
                <c:pt idx="1">
                  <c:v>food suplements</c:v>
                </c:pt>
                <c:pt idx="2">
                  <c:v>diet &amp; nutrition</c:v>
                </c:pt>
                <c:pt idx="3">
                  <c:v>hair dye</c:v>
                </c:pt>
                <c:pt idx="4">
                  <c:v>robotics + genes</c:v>
                </c:pt>
                <c:pt idx="5">
                  <c:v>plastic surgery</c:v>
                </c:pt>
              </c:strCache>
            </c:strRef>
          </c:cat>
          <c:val>
            <c:numRef>
              <c:f>List1!$B$2:$B$7</c:f>
              <c:numCache>
                <c:formatCode>General</c:formatCode>
                <c:ptCount val="6"/>
                <c:pt idx="0">
                  <c:v>2</c:v>
                </c:pt>
                <c:pt idx="1">
                  <c:v>3</c:v>
                </c:pt>
                <c:pt idx="2">
                  <c:v>5</c:v>
                </c:pt>
                <c:pt idx="3">
                  <c:v>9</c:v>
                </c:pt>
                <c:pt idx="4">
                  <c:v>33</c:v>
                </c:pt>
                <c:pt idx="5">
                  <c:v>48</c:v>
                </c:pt>
              </c:numCache>
            </c:numRef>
          </c:val>
          <c:extLst>
            <c:ext xmlns:c16="http://schemas.microsoft.com/office/drawing/2014/chart" uri="{C3380CC4-5D6E-409C-BE32-E72D297353CC}">
              <c16:uniqueId val="{00000000-F628-4FEC-97A4-D6E709FCD42B}"/>
            </c:ext>
          </c:extLst>
        </c:ser>
        <c:dLbls>
          <c:showLegendKey val="0"/>
          <c:showVal val="0"/>
          <c:showCatName val="0"/>
          <c:showSerName val="0"/>
          <c:showPercent val="0"/>
          <c:showBubbleSize val="0"/>
        </c:dLbls>
        <c:gapWidth val="150"/>
        <c:axId val="102296192"/>
        <c:axId val="101745024"/>
      </c:barChart>
      <c:catAx>
        <c:axId val="102296192"/>
        <c:scaling>
          <c:orientation val="minMax"/>
        </c:scaling>
        <c:delete val="0"/>
        <c:axPos val="l"/>
        <c:numFmt formatCode="General" sourceLinked="0"/>
        <c:majorTickMark val="out"/>
        <c:minorTickMark val="none"/>
        <c:tickLblPos val="nextTo"/>
        <c:spPr>
          <a:ln>
            <a:solidFill>
              <a:schemeClr val="accent3">
                <a:shade val="95000"/>
                <a:satMod val="105000"/>
              </a:schemeClr>
            </a:solidFill>
          </a:ln>
        </c:spPr>
        <c:txPr>
          <a:bodyPr/>
          <a:lstStyle/>
          <a:p>
            <a:pPr>
              <a:defRPr sz="1800"/>
            </a:pPr>
            <a:endParaRPr lang="cs-CZ"/>
          </a:p>
        </c:txPr>
        <c:crossAx val="101745024"/>
        <c:crosses val="autoZero"/>
        <c:auto val="1"/>
        <c:lblAlgn val="ctr"/>
        <c:lblOffset val="100"/>
        <c:noMultiLvlLbl val="0"/>
      </c:catAx>
      <c:valAx>
        <c:axId val="101745024"/>
        <c:scaling>
          <c:orientation val="minMax"/>
          <c:max val="70"/>
          <c:min val="0"/>
        </c:scaling>
        <c:delete val="0"/>
        <c:axPos val="b"/>
        <c:majorGridlines/>
        <c:numFmt formatCode="General" sourceLinked="1"/>
        <c:majorTickMark val="out"/>
        <c:minorTickMark val="none"/>
        <c:tickLblPos val="nextTo"/>
        <c:crossAx val="102296192"/>
        <c:crosses val="autoZero"/>
        <c:crossBetween val="between"/>
      </c:valAx>
    </c:plotArea>
    <c:plotVisOnly val="1"/>
    <c:dispBlanksAs val="gap"/>
    <c:showDLblsOverMax val="0"/>
  </c:chart>
  <c:spPr>
    <a:ln>
      <a:solidFill>
        <a:srgbClr val="FF0000"/>
      </a:solidFill>
    </a:ln>
  </c:spPr>
  <c:txPr>
    <a:bodyPr/>
    <a:lstStyle/>
    <a:p>
      <a:pPr>
        <a:defRPr sz="1800"/>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List1!$A$2</c:f>
              <c:strCache>
                <c:ptCount val="1"/>
                <c:pt idx="0">
                  <c:v>anti-aging trance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List1!$B$1:$F$1</c:f>
              <c:strCache>
                <c:ptCount val="5"/>
                <c:pt idx="0">
                  <c:v>15-24</c:v>
                </c:pt>
                <c:pt idx="1">
                  <c:v>25-49</c:v>
                </c:pt>
                <c:pt idx="2">
                  <c:v>50-64</c:v>
                </c:pt>
                <c:pt idx="3">
                  <c:v>65+</c:v>
                </c:pt>
                <c:pt idx="4">
                  <c:v>Total</c:v>
                </c:pt>
              </c:strCache>
            </c:strRef>
          </c:cat>
          <c:val>
            <c:numRef>
              <c:f>List1!$B$2:$F$2</c:f>
              <c:numCache>
                <c:formatCode>0%</c:formatCode>
                <c:ptCount val="5"/>
                <c:pt idx="0">
                  <c:v>5.8000000000000003E-2</c:v>
                </c:pt>
                <c:pt idx="1">
                  <c:v>3.9E-2</c:v>
                </c:pt>
                <c:pt idx="2">
                  <c:v>3.4000000000000002E-2</c:v>
                </c:pt>
                <c:pt idx="3">
                  <c:v>6.0999999999999999E-2</c:v>
                </c:pt>
                <c:pt idx="4">
                  <c:v>4.3999999999999997E-2</c:v>
                </c:pt>
              </c:numCache>
            </c:numRef>
          </c:val>
          <c:extLst>
            <c:ext xmlns:c16="http://schemas.microsoft.com/office/drawing/2014/chart" uri="{C3380CC4-5D6E-409C-BE32-E72D297353CC}">
              <c16:uniqueId val="{00000000-07FD-4E4D-8AB1-4372B3DABAC2}"/>
            </c:ext>
          </c:extLst>
        </c:ser>
        <c:ser>
          <c:idx val="1"/>
          <c:order val="1"/>
          <c:tx>
            <c:strRef>
              <c:f>List1!$A$3</c:f>
              <c:strCache>
                <c:ptCount val="1"/>
                <c:pt idx="0">
                  <c:v>idle</c:v>
                </c:pt>
              </c:strCache>
            </c:strRef>
          </c:tx>
          <c:spPr>
            <a:solidFill>
              <a:schemeClr val="accent4"/>
            </a:solidFill>
            <a:ln>
              <a:noFill/>
            </a:ln>
            <a:effectLst/>
          </c:spPr>
          <c:invertIfNegative val="0"/>
          <c:dLbls>
            <c:dLbl>
              <c:idx val="4"/>
              <c:spPr>
                <a:noFill/>
                <a:ln>
                  <a:noFill/>
                </a:ln>
                <a:effectLst/>
              </c:spPr>
              <c:txPr>
                <a:bodyPr rot="0" spcFirstLastPara="1" vertOverflow="ellipsis" vert="horz" wrap="square" anchor="ctr" anchorCtr="1"/>
                <a:lstStyle/>
                <a:p>
                  <a:pPr>
                    <a:defRPr sz="1400" b="0" i="0" u="none" strike="noStrike" kern="1200" baseline="0">
                      <a:solidFill>
                        <a:srgbClr val="FF0000"/>
                      </a:solidFill>
                      <a:latin typeface="+mn-lt"/>
                      <a:ea typeface="+mn-ea"/>
                      <a:cs typeface="+mn-cs"/>
                    </a:defRPr>
                  </a:pPr>
                  <a:endParaRPr lang="cs-CZ"/>
                </a:p>
              </c:txPr>
              <c:showLegendKey val="0"/>
              <c:showVal val="1"/>
              <c:showCatName val="0"/>
              <c:showSerName val="0"/>
              <c:showPercent val="0"/>
              <c:showBubbleSize val="0"/>
              <c:extLst>
                <c:ext xmlns:c16="http://schemas.microsoft.com/office/drawing/2014/chart" uri="{C3380CC4-5D6E-409C-BE32-E72D297353CC}">
                  <c16:uniqueId val="{00000004-07FD-4E4D-8AB1-4372B3DABAC2}"/>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List1!$B$1:$F$1</c:f>
              <c:strCache>
                <c:ptCount val="5"/>
                <c:pt idx="0">
                  <c:v>15-24</c:v>
                </c:pt>
                <c:pt idx="1">
                  <c:v>25-49</c:v>
                </c:pt>
                <c:pt idx="2">
                  <c:v>50-64</c:v>
                </c:pt>
                <c:pt idx="3">
                  <c:v>65+</c:v>
                </c:pt>
                <c:pt idx="4">
                  <c:v>Total</c:v>
                </c:pt>
              </c:strCache>
            </c:strRef>
          </c:cat>
          <c:val>
            <c:numRef>
              <c:f>List1!$B$3:$F$3</c:f>
              <c:numCache>
                <c:formatCode>0%</c:formatCode>
                <c:ptCount val="5"/>
                <c:pt idx="0">
                  <c:v>0.42299999999999999</c:v>
                </c:pt>
                <c:pt idx="1">
                  <c:v>0.41799999999999998</c:v>
                </c:pt>
                <c:pt idx="2">
                  <c:v>0.42599999999999999</c:v>
                </c:pt>
                <c:pt idx="3">
                  <c:v>0.375</c:v>
                </c:pt>
                <c:pt idx="4">
                  <c:v>0.41199999999999998</c:v>
                </c:pt>
              </c:numCache>
            </c:numRef>
          </c:val>
          <c:extLst>
            <c:ext xmlns:c16="http://schemas.microsoft.com/office/drawing/2014/chart" uri="{C3380CC4-5D6E-409C-BE32-E72D297353CC}">
              <c16:uniqueId val="{00000001-07FD-4E4D-8AB1-4372B3DABAC2}"/>
            </c:ext>
          </c:extLst>
        </c:ser>
        <c:ser>
          <c:idx val="2"/>
          <c:order val="2"/>
          <c:tx>
            <c:strRef>
              <c:f>List1!$A$4</c:f>
              <c:strCache>
                <c:ptCount val="1"/>
                <c:pt idx="0">
                  <c:v>pro-aging trance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List1!$B$1:$F$1</c:f>
              <c:strCache>
                <c:ptCount val="5"/>
                <c:pt idx="0">
                  <c:v>15-24</c:v>
                </c:pt>
                <c:pt idx="1">
                  <c:v>25-49</c:v>
                </c:pt>
                <c:pt idx="2">
                  <c:v>50-64</c:v>
                </c:pt>
                <c:pt idx="3">
                  <c:v>65+</c:v>
                </c:pt>
                <c:pt idx="4">
                  <c:v>Total</c:v>
                </c:pt>
              </c:strCache>
            </c:strRef>
          </c:cat>
          <c:val>
            <c:numRef>
              <c:f>List1!$B$4:$F$4</c:f>
              <c:numCache>
                <c:formatCode>0%</c:formatCode>
                <c:ptCount val="5"/>
                <c:pt idx="0">
                  <c:v>0.51900000000000002</c:v>
                </c:pt>
                <c:pt idx="1">
                  <c:v>0.54300000000000004</c:v>
                </c:pt>
                <c:pt idx="2">
                  <c:v>0.54</c:v>
                </c:pt>
                <c:pt idx="3">
                  <c:v>0.56499999999999995</c:v>
                </c:pt>
                <c:pt idx="4">
                  <c:v>0.54300000000000004</c:v>
                </c:pt>
              </c:numCache>
            </c:numRef>
          </c:val>
          <c:extLst>
            <c:ext xmlns:c16="http://schemas.microsoft.com/office/drawing/2014/chart" uri="{C3380CC4-5D6E-409C-BE32-E72D297353CC}">
              <c16:uniqueId val="{00000002-07FD-4E4D-8AB1-4372B3DABAC2}"/>
            </c:ext>
          </c:extLst>
        </c:ser>
        <c:dLbls>
          <c:showLegendKey val="0"/>
          <c:showVal val="1"/>
          <c:showCatName val="0"/>
          <c:showSerName val="0"/>
          <c:showPercent val="0"/>
          <c:showBubbleSize val="0"/>
        </c:dLbls>
        <c:gapWidth val="95"/>
        <c:overlap val="100"/>
        <c:axId val="706045360"/>
        <c:axId val="706049952"/>
      </c:barChart>
      <c:catAx>
        <c:axId val="70604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706049952"/>
        <c:crosses val="autoZero"/>
        <c:auto val="1"/>
        <c:lblAlgn val="ctr"/>
        <c:lblOffset val="100"/>
        <c:noMultiLvlLbl val="0"/>
      </c:catAx>
      <c:valAx>
        <c:axId val="706049952"/>
        <c:scaling>
          <c:orientation val="minMax"/>
        </c:scaling>
        <c:delete val="1"/>
        <c:axPos val="l"/>
        <c:numFmt formatCode="0%" sourceLinked="1"/>
        <c:majorTickMark val="none"/>
        <c:minorTickMark val="none"/>
        <c:tickLblPos val="nextTo"/>
        <c:crossAx val="706045360"/>
        <c:crosses val="autoZero"/>
        <c:crossBetween val="between"/>
      </c:valAx>
      <c:spPr>
        <a:noFill/>
        <a:ln>
          <a:noFill/>
        </a:ln>
        <a:effectLst/>
      </c:spPr>
    </c:plotArea>
    <c:legend>
      <c:legendPos val="t"/>
      <c:layout>
        <c:manualLayout>
          <c:xMode val="edge"/>
          <c:yMode val="edge"/>
          <c:x val="4.9999900994706185E-2"/>
          <c:y val="0"/>
          <c:w val="0.89999999999999991"/>
          <c:h val="6.431139627080469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sz="1600"/>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List1!$A$2</c:f>
              <c:strCache>
                <c:ptCount val="1"/>
                <c:pt idx="0">
                  <c:v>anti-aging trance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List1!$B$1:$F$1</c:f>
              <c:strCache>
                <c:ptCount val="5"/>
                <c:pt idx="0">
                  <c:v>15-24</c:v>
                </c:pt>
                <c:pt idx="1">
                  <c:v>25-49</c:v>
                </c:pt>
                <c:pt idx="2">
                  <c:v>50-64</c:v>
                </c:pt>
                <c:pt idx="3">
                  <c:v>65+</c:v>
                </c:pt>
                <c:pt idx="4">
                  <c:v>Total</c:v>
                </c:pt>
              </c:strCache>
            </c:strRef>
          </c:cat>
          <c:val>
            <c:numRef>
              <c:f>List1!$B$2:$F$2</c:f>
              <c:numCache>
                <c:formatCode>0%</c:formatCode>
                <c:ptCount val="5"/>
                <c:pt idx="0">
                  <c:v>6.5000000000000002E-2</c:v>
                </c:pt>
                <c:pt idx="1">
                  <c:v>4.1000000000000002E-2</c:v>
                </c:pt>
                <c:pt idx="2">
                  <c:v>3.4000000000000002E-2</c:v>
                </c:pt>
                <c:pt idx="3">
                  <c:v>6.2E-2</c:v>
                </c:pt>
                <c:pt idx="4">
                  <c:v>4.7E-2</c:v>
                </c:pt>
              </c:numCache>
            </c:numRef>
          </c:val>
          <c:extLst>
            <c:ext xmlns:c16="http://schemas.microsoft.com/office/drawing/2014/chart" uri="{C3380CC4-5D6E-409C-BE32-E72D297353CC}">
              <c16:uniqueId val="{00000000-E2F2-46A6-88BD-6C7756D11595}"/>
            </c:ext>
          </c:extLst>
        </c:ser>
        <c:ser>
          <c:idx val="1"/>
          <c:order val="1"/>
          <c:tx>
            <c:strRef>
              <c:f>List1!$A$3</c:f>
              <c:strCache>
                <c:ptCount val="1"/>
                <c:pt idx="0">
                  <c:v>nature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List1!$B$1:$F$1</c:f>
              <c:strCache>
                <c:ptCount val="5"/>
                <c:pt idx="0">
                  <c:v>15-24</c:v>
                </c:pt>
                <c:pt idx="1">
                  <c:v>25-49</c:v>
                </c:pt>
                <c:pt idx="2">
                  <c:v>50-64</c:v>
                </c:pt>
                <c:pt idx="3">
                  <c:v>65+</c:v>
                </c:pt>
                <c:pt idx="4">
                  <c:v>Total</c:v>
                </c:pt>
              </c:strCache>
            </c:strRef>
          </c:cat>
          <c:val>
            <c:numRef>
              <c:f>List1!$B$3:$F$3</c:f>
              <c:numCache>
                <c:formatCode>0%</c:formatCode>
                <c:ptCount val="5"/>
                <c:pt idx="0">
                  <c:v>0.35299999999999998</c:v>
                </c:pt>
                <c:pt idx="1">
                  <c:v>0.39100000000000001</c:v>
                </c:pt>
                <c:pt idx="2">
                  <c:v>0.41799999999999998</c:v>
                </c:pt>
                <c:pt idx="3">
                  <c:v>0.35599999999999998</c:v>
                </c:pt>
                <c:pt idx="4">
                  <c:v>0.38500000000000001</c:v>
                </c:pt>
              </c:numCache>
            </c:numRef>
          </c:val>
          <c:extLst>
            <c:ext xmlns:c16="http://schemas.microsoft.com/office/drawing/2014/chart" uri="{C3380CC4-5D6E-409C-BE32-E72D297353CC}">
              <c16:uniqueId val="{00000001-E2F2-46A6-88BD-6C7756D11595}"/>
            </c:ext>
          </c:extLst>
        </c:ser>
        <c:ser>
          <c:idx val="2"/>
          <c:order val="2"/>
          <c:tx>
            <c:strRef>
              <c:f>List1!$A$4</c:f>
              <c:strCache>
                <c:ptCount val="1"/>
                <c:pt idx="0">
                  <c:v>pro-aging trance</c:v>
                </c:pt>
              </c:strCache>
            </c:strRef>
          </c:tx>
          <c:spPr>
            <a:solidFill>
              <a:schemeClr val="accent6"/>
            </a:solidFill>
            <a:ln>
              <a:noFill/>
            </a:ln>
            <a:effectLst/>
          </c:spPr>
          <c:invertIfNegative val="0"/>
          <c:dLbls>
            <c:dLbl>
              <c:idx val="4"/>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cs-CZ"/>
                </a:p>
              </c:txPr>
              <c:showLegendKey val="0"/>
              <c:showVal val="1"/>
              <c:showCatName val="0"/>
              <c:showSerName val="0"/>
              <c:showPercent val="0"/>
              <c:showBubbleSize val="0"/>
              <c:extLst>
                <c:ext xmlns:c16="http://schemas.microsoft.com/office/drawing/2014/chart" uri="{C3380CC4-5D6E-409C-BE32-E72D297353CC}">
                  <c16:uniqueId val="{00000005-E2F2-46A6-88BD-6C7756D1159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List1!$B$1:$F$1</c:f>
              <c:strCache>
                <c:ptCount val="5"/>
                <c:pt idx="0">
                  <c:v>15-24</c:v>
                </c:pt>
                <c:pt idx="1">
                  <c:v>25-49</c:v>
                </c:pt>
                <c:pt idx="2">
                  <c:v>50-64</c:v>
                </c:pt>
                <c:pt idx="3">
                  <c:v>65+</c:v>
                </c:pt>
                <c:pt idx="4">
                  <c:v>Total</c:v>
                </c:pt>
              </c:strCache>
            </c:strRef>
          </c:cat>
          <c:val>
            <c:numRef>
              <c:f>List1!$B$4:$F$4</c:f>
              <c:numCache>
                <c:formatCode>0%</c:formatCode>
                <c:ptCount val="5"/>
                <c:pt idx="0">
                  <c:v>0.58099999999999996</c:v>
                </c:pt>
                <c:pt idx="1">
                  <c:v>0.56899999999999995</c:v>
                </c:pt>
                <c:pt idx="2">
                  <c:v>0.54700000000000004</c:v>
                </c:pt>
                <c:pt idx="3">
                  <c:v>0.58199999999999996</c:v>
                </c:pt>
                <c:pt idx="4">
                  <c:v>0.56799999999999995</c:v>
                </c:pt>
              </c:numCache>
            </c:numRef>
          </c:val>
          <c:extLst>
            <c:ext xmlns:c16="http://schemas.microsoft.com/office/drawing/2014/chart" uri="{C3380CC4-5D6E-409C-BE32-E72D297353CC}">
              <c16:uniqueId val="{00000002-E2F2-46A6-88BD-6C7756D11595}"/>
            </c:ext>
          </c:extLst>
        </c:ser>
        <c:dLbls>
          <c:showLegendKey val="0"/>
          <c:showVal val="1"/>
          <c:showCatName val="0"/>
          <c:showSerName val="0"/>
          <c:showPercent val="0"/>
          <c:showBubbleSize val="0"/>
        </c:dLbls>
        <c:gapWidth val="95"/>
        <c:overlap val="100"/>
        <c:axId val="714644056"/>
        <c:axId val="714645368"/>
      </c:barChart>
      <c:catAx>
        <c:axId val="714644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714645368"/>
        <c:crosses val="autoZero"/>
        <c:auto val="1"/>
        <c:lblAlgn val="ctr"/>
        <c:lblOffset val="100"/>
        <c:noMultiLvlLbl val="0"/>
      </c:catAx>
      <c:valAx>
        <c:axId val="714645368"/>
        <c:scaling>
          <c:orientation val="minMax"/>
        </c:scaling>
        <c:delete val="1"/>
        <c:axPos val="l"/>
        <c:numFmt formatCode="0%" sourceLinked="1"/>
        <c:majorTickMark val="none"/>
        <c:minorTickMark val="none"/>
        <c:tickLblPos val="nextTo"/>
        <c:crossAx val="7146440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Sloupec1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2-6805-4868-AAD2-F9C1C535F067}"/>
              </c:ext>
            </c:extLst>
          </c:dPt>
          <c:dPt>
            <c:idx val="1"/>
            <c:bubble3D val="0"/>
            <c:explosion val="22"/>
            <c:spPr>
              <a:solidFill>
                <a:schemeClr val="accent5"/>
              </a:solidFill>
              <a:ln w="19050">
                <a:solidFill>
                  <a:schemeClr val="lt1"/>
                </a:solidFill>
              </a:ln>
              <a:effectLst/>
            </c:spPr>
            <c:extLst>
              <c:ext xmlns:c16="http://schemas.microsoft.com/office/drawing/2014/chart" uri="{C3380CC4-5D6E-409C-BE32-E72D297353CC}">
                <c16:uniqueId val="{00000001-6805-4868-AAD2-F9C1C535F067}"/>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DFE8-42FD-B87C-724D7ADE3534}"/>
              </c:ext>
            </c:extLst>
          </c:dPt>
          <c:dLbls>
            <c:dLbl>
              <c:idx val="0"/>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cs-CZ"/>
                </a:p>
              </c:txPr>
              <c:dLblPos val="bestFit"/>
              <c:showLegendKey val="0"/>
              <c:showVal val="1"/>
              <c:showCatName val="0"/>
              <c:showSerName val="0"/>
              <c:showPercent val="0"/>
              <c:showBubbleSize val="0"/>
              <c:extLst>
                <c:ext xmlns:c16="http://schemas.microsoft.com/office/drawing/2014/chart" uri="{C3380CC4-5D6E-409C-BE32-E72D297353CC}">
                  <c16:uniqueId val="{00000002-6805-4868-AAD2-F9C1C535F067}"/>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cs-CZ"/>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List1!$A$2:$A$4</c:f>
              <c:strCache>
                <c:ptCount val="3"/>
                <c:pt idx="0">
                  <c:v>Approving</c:v>
                </c:pt>
                <c:pt idx="1">
                  <c:v>N/Nor</c:v>
                </c:pt>
                <c:pt idx="2">
                  <c:v>Disapproving</c:v>
                </c:pt>
              </c:strCache>
            </c:strRef>
          </c:cat>
          <c:val>
            <c:numRef>
              <c:f>List1!$B$2:$B$4</c:f>
              <c:numCache>
                <c:formatCode>General</c:formatCode>
                <c:ptCount val="3"/>
                <c:pt idx="0">
                  <c:v>36</c:v>
                </c:pt>
                <c:pt idx="1">
                  <c:v>47</c:v>
                </c:pt>
                <c:pt idx="2">
                  <c:v>16</c:v>
                </c:pt>
              </c:numCache>
            </c:numRef>
          </c:val>
          <c:extLst>
            <c:ext xmlns:c16="http://schemas.microsoft.com/office/drawing/2014/chart" uri="{C3380CC4-5D6E-409C-BE32-E72D297353CC}">
              <c16:uniqueId val="{00000000-6805-4868-AAD2-F9C1C535F06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sz="1800"/>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Sloupec1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A55-4EFD-B172-BCAA85A83C08}"/>
              </c:ext>
            </c:extLst>
          </c:dPt>
          <c:dPt>
            <c:idx val="1"/>
            <c:bubble3D val="0"/>
            <c:explosion val="21"/>
            <c:spPr>
              <a:solidFill>
                <a:schemeClr val="accent5"/>
              </a:solidFill>
              <a:ln w="19050">
                <a:solidFill>
                  <a:schemeClr val="lt1"/>
                </a:solidFill>
              </a:ln>
              <a:effectLst/>
            </c:spPr>
            <c:extLst>
              <c:ext xmlns:c16="http://schemas.microsoft.com/office/drawing/2014/chart" uri="{C3380CC4-5D6E-409C-BE32-E72D297353CC}">
                <c16:uniqueId val="{00000001-3380-4D9E-AF81-D787C71EDAA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2-3380-4D9E-AF81-D787C71EDAA5}"/>
              </c:ext>
            </c:extLst>
          </c:dPt>
          <c:dLbls>
            <c:dLbl>
              <c:idx val="2"/>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cs-CZ"/>
                </a:p>
              </c:txPr>
              <c:dLblPos val="bestFit"/>
              <c:showLegendKey val="0"/>
              <c:showVal val="1"/>
              <c:showCatName val="0"/>
              <c:showSerName val="0"/>
              <c:showPercent val="0"/>
              <c:showBubbleSize val="0"/>
              <c:extLst>
                <c:ext xmlns:c16="http://schemas.microsoft.com/office/drawing/2014/chart" uri="{C3380CC4-5D6E-409C-BE32-E72D297353CC}">
                  <c16:uniqueId val="{00000002-3380-4D9E-AF81-D787C71EDAA5}"/>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cs-CZ"/>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List1!$A$2:$A$4</c:f>
              <c:strCache>
                <c:ptCount val="3"/>
                <c:pt idx="0">
                  <c:v>Approving</c:v>
                </c:pt>
                <c:pt idx="1">
                  <c:v>N/nor</c:v>
                </c:pt>
                <c:pt idx="2">
                  <c:v>Disapproving</c:v>
                </c:pt>
              </c:strCache>
            </c:strRef>
          </c:cat>
          <c:val>
            <c:numRef>
              <c:f>List1!$B$2:$B$4</c:f>
              <c:numCache>
                <c:formatCode>General</c:formatCode>
                <c:ptCount val="3"/>
                <c:pt idx="0">
                  <c:v>22</c:v>
                </c:pt>
                <c:pt idx="1">
                  <c:v>41</c:v>
                </c:pt>
                <c:pt idx="2">
                  <c:v>37</c:v>
                </c:pt>
              </c:numCache>
            </c:numRef>
          </c:val>
          <c:extLst>
            <c:ext xmlns:c16="http://schemas.microsoft.com/office/drawing/2014/chart" uri="{C3380CC4-5D6E-409C-BE32-E72D297353CC}">
              <c16:uniqueId val="{00000000-3380-4D9E-AF81-D787C71EDAA5}"/>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sz="1800"/>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approve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List1!$A$2:$A$4</c:f>
              <c:strCache>
                <c:ptCount val="3"/>
                <c:pt idx="0">
                  <c:v>anti-aging trance</c:v>
                </c:pt>
                <c:pt idx="1">
                  <c:v>idle</c:v>
                </c:pt>
                <c:pt idx="2">
                  <c:v>pro-aging trance</c:v>
                </c:pt>
              </c:strCache>
            </c:strRef>
          </c:cat>
          <c:val>
            <c:numRef>
              <c:f>List1!$B$2:$B$4</c:f>
              <c:numCache>
                <c:formatCode>0%</c:formatCode>
                <c:ptCount val="3"/>
                <c:pt idx="0">
                  <c:v>0.114</c:v>
                </c:pt>
                <c:pt idx="1">
                  <c:v>0.376</c:v>
                </c:pt>
                <c:pt idx="2">
                  <c:v>0.51100000000000001</c:v>
                </c:pt>
              </c:numCache>
            </c:numRef>
          </c:val>
          <c:extLst>
            <c:ext xmlns:c16="http://schemas.microsoft.com/office/drawing/2014/chart" uri="{C3380CC4-5D6E-409C-BE32-E72D297353CC}">
              <c16:uniqueId val="{00000000-E96F-474E-BA49-F669528B902A}"/>
            </c:ext>
          </c:extLst>
        </c:ser>
        <c:ser>
          <c:idx val="1"/>
          <c:order val="1"/>
          <c:tx>
            <c:strRef>
              <c:f>List1!$C$1</c:f>
              <c:strCache>
                <c:ptCount val="1"/>
                <c:pt idx="0">
                  <c:v>n/nor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List1!$A$2:$A$4</c:f>
              <c:strCache>
                <c:ptCount val="3"/>
                <c:pt idx="0">
                  <c:v>anti-aging trance</c:v>
                </c:pt>
                <c:pt idx="1">
                  <c:v>idle</c:v>
                </c:pt>
                <c:pt idx="2">
                  <c:v>pro-aging trance</c:v>
                </c:pt>
              </c:strCache>
            </c:strRef>
          </c:cat>
          <c:val>
            <c:numRef>
              <c:f>List1!$C$2:$C$4</c:f>
              <c:numCache>
                <c:formatCode>0%</c:formatCode>
                <c:ptCount val="3"/>
                <c:pt idx="0">
                  <c:v>2.5000000000000001E-2</c:v>
                </c:pt>
                <c:pt idx="1">
                  <c:v>0.40899999999999997</c:v>
                </c:pt>
                <c:pt idx="2">
                  <c:v>0.56499999999999995</c:v>
                </c:pt>
              </c:numCache>
            </c:numRef>
          </c:val>
          <c:extLst>
            <c:ext xmlns:c16="http://schemas.microsoft.com/office/drawing/2014/chart" uri="{C3380CC4-5D6E-409C-BE32-E72D297353CC}">
              <c16:uniqueId val="{00000001-E96F-474E-BA49-F669528B902A}"/>
            </c:ext>
          </c:extLst>
        </c:ser>
        <c:ser>
          <c:idx val="2"/>
          <c:order val="2"/>
          <c:tx>
            <c:strRef>
              <c:f>List1!$D$1</c:f>
              <c:strCache>
                <c:ptCount val="1"/>
                <c:pt idx="0">
                  <c:v>disapprove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List1!$A$2:$A$4</c:f>
              <c:strCache>
                <c:ptCount val="3"/>
                <c:pt idx="0">
                  <c:v>anti-aging trance</c:v>
                </c:pt>
                <c:pt idx="1">
                  <c:v>idle</c:v>
                </c:pt>
                <c:pt idx="2">
                  <c:v>pro-aging trance</c:v>
                </c:pt>
              </c:strCache>
            </c:strRef>
          </c:cat>
          <c:val>
            <c:numRef>
              <c:f>List1!$D$2:$D$4</c:f>
              <c:numCache>
                <c:formatCode>0%</c:formatCode>
                <c:ptCount val="3"/>
                <c:pt idx="0">
                  <c:v>3.1E-2</c:v>
                </c:pt>
                <c:pt idx="1">
                  <c:v>0.36499999999999999</c:v>
                </c:pt>
                <c:pt idx="2">
                  <c:v>0.60399999999999998</c:v>
                </c:pt>
              </c:numCache>
            </c:numRef>
          </c:val>
          <c:extLst>
            <c:ext xmlns:c16="http://schemas.microsoft.com/office/drawing/2014/chart" uri="{C3380CC4-5D6E-409C-BE32-E72D297353CC}">
              <c16:uniqueId val="{00000002-E96F-474E-BA49-F669528B902A}"/>
            </c:ext>
          </c:extLst>
        </c:ser>
        <c:dLbls>
          <c:dLblPos val="ctr"/>
          <c:showLegendKey val="0"/>
          <c:showVal val="1"/>
          <c:showCatName val="0"/>
          <c:showSerName val="0"/>
          <c:showPercent val="0"/>
          <c:showBubbleSize val="0"/>
        </c:dLbls>
        <c:gapWidth val="79"/>
        <c:axId val="718472752"/>
        <c:axId val="718468488"/>
      </c:barChart>
      <c:catAx>
        <c:axId val="7184727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cs-CZ"/>
          </a:p>
        </c:txPr>
        <c:crossAx val="718468488"/>
        <c:crosses val="autoZero"/>
        <c:auto val="1"/>
        <c:lblAlgn val="ctr"/>
        <c:lblOffset val="100"/>
        <c:noMultiLvlLbl val="0"/>
      </c:catAx>
      <c:valAx>
        <c:axId val="718468488"/>
        <c:scaling>
          <c:orientation val="minMax"/>
        </c:scaling>
        <c:delete val="1"/>
        <c:axPos val="l"/>
        <c:numFmt formatCode="0%" sourceLinked="1"/>
        <c:majorTickMark val="none"/>
        <c:minorTickMark val="none"/>
        <c:tickLblPos val="nextTo"/>
        <c:crossAx val="7184727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approve</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List1!$A$2:$A$4</c:f>
              <c:strCache>
                <c:ptCount val="3"/>
                <c:pt idx="0">
                  <c:v>anti-aging trance</c:v>
                </c:pt>
                <c:pt idx="1">
                  <c:v>idle</c:v>
                </c:pt>
                <c:pt idx="2">
                  <c:v>pro-aging trance</c:v>
                </c:pt>
              </c:strCache>
            </c:strRef>
          </c:cat>
          <c:val>
            <c:numRef>
              <c:f>List1!$B$2:$B$4</c:f>
              <c:numCache>
                <c:formatCode>0%</c:formatCode>
                <c:ptCount val="3"/>
                <c:pt idx="0">
                  <c:v>6.2E-2</c:v>
                </c:pt>
                <c:pt idx="1">
                  <c:v>0.38300000000000001</c:v>
                </c:pt>
                <c:pt idx="2">
                  <c:v>0.55500000000000005</c:v>
                </c:pt>
              </c:numCache>
            </c:numRef>
          </c:val>
          <c:extLst>
            <c:ext xmlns:c16="http://schemas.microsoft.com/office/drawing/2014/chart" uri="{C3380CC4-5D6E-409C-BE32-E72D297353CC}">
              <c16:uniqueId val="{00000000-742F-4EB8-8EA7-B151007BFF62}"/>
            </c:ext>
          </c:extLst>
        </c:ser>
        <c:ser>
          <c:idx val="1"/>
          <c:order val="1"/>
          <c:tx>
            <c:strRef>
              <c:f>List1!$C$1</c:f>
              <c:strCache>
                <c:ptCount val="1"/>
                <c:pt idx="0">
                  <c:v>n/nor</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List1!$A$2:$A$4</c:f>
              <c:strCache>
                <c:ptCount val="3"/>
                <c:pt idx="0">
                  <c:v>anti-aging trance</c:v>
                </c:pt>
                <c:pt idx="1">
                  <c:v>idle</c:v>
                </c:pt>
                <c:pt idx="2">
                  <c:v>pro-aging trance</c:v>
                </c:pt>
              </c:strCache>
            </c:strRef>
          </c:cat>
          <c:val>
            <c:numRef>
              <c:f>List1!$C$2:$C$4</c:f>
              <c:numCache>
                <c:formatCode>0%</c:formatCode>
                <c:ptCount val="3"/>
                <c:pt idx="0">
                  <c:v>3.9E-2</c:v>
                </c:pt>
                <c:pt idx="1">
                  <c:v>0.40899999999999997</c:v>
                </c:pt>
                <c:pt idx="2">
                  <c:v>0.55200000000000005</c:v>
                </c:pt>
              </c:numCache>
            </c:numRef>
          </c:val>
          <c:extLst>
            <c:ext xmlns:c16="http://schemas.microsoft.com/office/drawing/2014/chart" uri="{C3380CC4-5D6E-409C-BE32-E72D297353CC}">
              <c16:uniqueId val="{00000001-742F-4EB8-8EA7-B151007BFF62}"/>
            </c:ext>
          </c:extLst>
        </c:ser>
        <c:ser>
          <c:idx val="2"/>
          <c:order val="2"/>
          <c:tx>
            <c:strRef>
              <c:f>List1!$D$1</c:f>
              <c:strCache>
                <c:ptCount val="1"/>
                <c:pt idx="0">
                  <c:v>disapprove</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List1!$A$2:$A$4</c:f>
              <c:strCache>
                <c:ptCount val="3"/>
                <c:pt idx="0">
                  <c:v>anti-aging trance</c:v>
                </c:pt>
                <c:pt idx="1">
                  <c:v>idle</c:v>
                </c:pt>
                <c:pt idx="2">
                  <c:v>pro-aging trance</c:v>
                </c:pt>
              </c:strCache>
            </c:strRef>
          </c:cat>
          <c:val>
            <c:numRef>
              <c:f>List1!$D$2:$D$4</c:f>
              <c:numCache>
                <c:formatCode>0%</c:formatCode>
                <c:ptCount val="3"/>
                <c:pt idx="0">
                  <c:v>3.3000000000000002E-2</c:v>
                </c:pt>
                <c:pt idx="1">
                  <c:v>0.32200000000000001</c:v>
                </c:pt>
                <c:pt idx="2">
                  <c:v>0.64500000000000002</c:v>
                </c:pt>
              </c:numCache>
            </c:numRef>
          </c:val>
          <c:extLst>
            <c:ext xmlns:c16="http://schemas.microsoft.com/office/drawing/2014/chart" uri="{C3380CC4-5D6E-409C-BE32-E72D297353CC}">
              <c16:uniqueId val="{00000002-742F-4EB8-8EA7-B151007BFF62}"/>
            </c:ext>
          </c:extLst>
        </c:ser>
        <c:dLbls>
          <c:dLblPos val="outEnd"/>
          <c:showLegendKey val="0"/>
          <c:showVal val="1"/>
          <c:showCatName val="0"/>
          <c:showSerName val="0"/>
          <c:showPercent val="0"/>
          <c:showBubbleSize val="0"/>
        </c:dLbls>
        <c:gapWidth val="444"/>
        <c:overlap val="-90"/>
        <c:axId val="674802352"/>
        <c:axId val="674800712"/>
      </c:barChart>
      <c:catAx>
        <c:axId val="6748023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cs-CZ"/>
          </a:p>
        </c:txPr>
        <c:crossAx val="674800712"/>
        <c:crosses val="autoZero"/>
        <c:auto val="1"/>
        <c:lblAlgn val="ctr"/>
        <c:lblOffset val="100"/>
        <c:noMultiLvlLbl val="0"/>
      </c:catAx>
      <c:valAx>
        <c:axId val="674800712"/>
        <c:scaling>
          <c:orientation val="minMax"/>
        </c:scaling>
        <c:delete val="1"/>
        <c:axPos val="l"/>
        <c:numFmt formatCode="0%" sourceLinked="1"/>
        <c:majorTickMark val="none"/>
        <c:minorTickMark val="none"/>
        <c:tickLblPos val="nextTo"/>
        <c:crossAx val="6748023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[OUTPUT2.xlsx]List1!$J$85</c:f>
              <c:strCache>
                <c:ptCount val="1"/>
                <c:pt idx="0">
                  <c:v>15-24</c:v>
                </c:pt>
              </c:strCache>
            </c:strRef>
          </c:tx>
          <c:spPr>
            <a:solidFill>
              <a:schemeClr val="accent2"/>
            </a:solidFill>
            <a:ln>
              <a:noFill/>
            </a:ln>
            <a:effectLst/>
          </c:spPr>
          <c:invertIfNegative val="0"/>
          <c:cat>
            <c:strRef>
              <c:f>[OUTPUT2.xlsx]List1!$I$86:$I$89</c:f>
              <c:strCache>
                <c:ptCount val="4"/>
                <c:pt idx="0">
                  <c:v>L_ex OK</c:v>
                </c:pt>
                <c:pt idx="1">
                  <c:v>L_ex KO</c:v>
                </c:pt>
                <c:pt idx="2">
                  <c:v>Youth_OK</c:v>
                </c:pt>
                <c:pt idx="3">
                  <c:v>Youth_KO</c:v>
                </c:pt>
              </c:strCache>
            </c:strRef>
          </c:cat>
          <c:val>
            <c:numRef>
              <c:f>[OUTPUT2.xlsx]List1!$J$86:$J$89</c:f>
              <c:numCache>
                <c:formatCode>0%</c:formatCode>
                <c:ptCount val="4"/>
                <c:pt idx="0">
                  <c:v>0.19917012448132781</c:v>
                </c:pt>
                <c:pt idx="1">
                  <c:v>0.35269709543568467</c:v>
                </c:pt>
                <c:pt idx="2">
                  <c:v>0.32365145228215764</c:v>
                </c:pt>
                <c:pt idx="3">
                  <c:v>0.17012448132780084</c:v>
                </c:pt>
              </c:numCache>
            </c:numRef>
          </c:val>
          <c:extLst>
            <c:ext xmlns:c16="http://schemas.microsoft.com/office/drawing/2014/chart" uri="{C3380CC4-5D6E-409C-BE32-E72D297353CC}">
              <c16:uniqueId val="{00000000-0FD7-4958-92CA-20482CE3E135}"/>
            </c:ext>
          </c:extLst>
        </c:ser>
        <c:ser>
          <c:idx val="1"/>
          <c:order val="1"/>
          <c:tx>
            <c:strRef>
              <c:f>[OUTPUT2.xlsx]List1!$K$85</c:f>
              <c:strCache>
                <c:ptCount val="1"/>
                <c:pt idx="0">
                  <c:v>25-49</c:v>
                </c:pt>
              </c:strCache>
            </c:strRef>
          </c:tx>
          <c:spPr>
            <a:solidFill>
              <a:schemeClr val="accent4"/>
            </a:solidFill>
            <a:ln>
              <a:noFill/>
            </a:ln>
            <a:effectLst/>
          </c:spPr>
          <c:invertIfNegative val="0"/>
          <c:cat>
            <c:strRef>
              <c:f>[OUTPUT2.xlsx]List1!$I$86:$I$89</c:f>
              <c:strCache>
                <c:ptCount val="4"/>
                <c:pt idx="0">
                  <c:v>L_ex OK</c:v>
                </c:pt>
                <c:pt idx="1">
                  <c:v>L_ex KO</c:v>
                </c:pt>
                <c:pt idx="2">
                  <c:v>Youth_OK</c:v>
                </c:pt>
                <c:pt idx="3">
                  <c:v>Youth_KO</c:v>
                </c:pt>
              </c:strCache>
            </c:strRef>
          </c:cat>
          <c:val>
            <c:numRef>
              <c:f>[OUTPUT2.xlsx]List1!$K$86:$K$89</c:f>
              <c:numCache>
                <c:formatCode>0%</c:formatCode>
                <c:ptCount val="4"/>
                <c:pt idx="0">
                  <c:v>0.23272727272727273</c:v>
                </c:pt>
                <c:pt idx="1">
                  <c:v>0.34909090909090912</c:v>
                </c:pt>
                <c:pt idx="2">
                  <c:v>0.37212121212121213</c:v>
                </c:pt>
                <c:pt idx="3">
                  <c:v>0.13818181818181818</c:v>
                </c:pt>
              </c:numCache>
            </c:numRef>
          </c:val>
          <c:extLst>
            <c:ext xmlns:c16="http://schemas.microsoft.com/office/drawing/2014/chart" uri="{C3380CC4-5D6E-409C-BE32-E72D297353CC}">
              <c16:uniqueId val="{00000001-0FD7-4958-92CA-20482CE3E135}"/>
            </c:ext>
          </c:extLst>
        </c:ser>
        <c:ser>
          <c:idx val="2"/>
          <c:order val="2"/>
          <c:tx>
            <c:strRef>
              <c:f>[OUTPUT2.xlsx]List1!$L$85</c:f>
              <c:strCache>
                <c:ptCount val="1"/>
                <c:pt idx="0">
                  <c:v>50-64</c:v>
                </c:pt>
              </c:strCache>
            </c:strRef>
          </c:tx>
          <c:spPr>
            <a:solidFill>
              <a:schemeClr val="accent6"/>
            </a:solidFill>
            <a:ln>
              <a:noFill/>
            </a:ln>
            <a:effectLst/>
          </c:spPr>
          <c:invertIfNegative val="0"/>
          <c:cat>
            <c:strRef>
              <c:f>[OUTPUT2.xlsx]List1!$I$86:$I$89</c:f>
              <c:strCache>
                <c:ptCount val="4"/>
                <c:pt idx="0">
                  <c:v>L_ex OK</c:v>
                </c:pt>
                <c:pt idx="1">
                  <c:v>L_ex KO</c:v>
                </c:pt>
                <c:pt idx="2">
                  <c:v>Youth_OK</c:v>
                </c:pt>
                <c:pt idx="3">
                  <c:v>Youth_KO</c:v>
                </c:pt>
              </c:strCache>
            </c:strRef>
          </c:cat>
          <c:val>
            <c:numRef>
              <c:f>[OUTPUT2.xlsx]List1!$L$86:$L$89</c:f>
              <c:numCache>
                <c:formatCode>0%</c:formatCode>
                <c:ptCount val="4"/>
                <c:pt idx="0">
                  <c:v>0.20779220779220778</c:v>
                </c:pt>
                <c:pt idx="1">
                  <c:v>0.40779220779220782</c:v>
                </c:pt>
                <c:pt idx="2">
                  <c:v>0.4</c:v>
                </c:pt>
                <c:pt idx="3">
                  <c:v>0.18441558441558442</c:v>
                </c:pt>
              </c:numCache>
            </c:numRef>
          </c:val>
          <c:extLst>
            <c:ext xmlns:c16="http://schemas.microsoft.com/office/drawing/2014/chart" uri="{C3380CC4-5D6E-409C-BE32-E72D297353CC}">
              <c16:uniqueId val="{00000002-0FD7-4958-92CA-20482CE3E135}"/>
            </c:ext>
          </c:extLst>
        </c:ser>
        <c:ser>
          <c:idx val="3"/>
          <c:order val="3"/>
          <c:tx>
            <c:strRef>
              <c:f>[OUTPUT2.xlsx]List1!$M$85</c:f>
              <c:strCache>
                <c:ptCount val="1"/>
                <c:pt idx="0">
                  <c:v>65+</c:v>
                </c:pt>
              </c:strCache>
            </c:strRef>
          </c:tx>
          <c:spPr>
            <a:solidFill>
              <a:schemeClr val="accent2">
                <a:lumMod val="60000"/>
              </a:schemeClr>
            </a:solidFill>
            <a:ln>
              <a:noFill/>
            </a:ln>
            <a:effectLst/>
          </c:spPr>
          <c:invertIfNegative val="0"/>
          <c:cat>
            <c:strRef>
              <c:f>[OUTPUT2.xlsx]List1!$I$86:$I$89</c:f>
              <c:strCache>
                <c:ptCount val="4"/>
                <c:pt idx="0">
                  <c:v>L_ex OK</c:v>
                </c:pt>
                <c:pt idx="1">
                  <c:v>L_ex KO</c:v>
                </c:pt>
                <c:pt idx="2">
                  <c:v>Youth_OK</c:v>
                </c:pt>
                <c:pt idx="3">
                  <c:v>Youth_KO</c:v>
                </c:pt>
              </c:strCache>
            </c:strRef>
          </c:cat>
          <c:val>
            <c:numRef>
              <c:f>[OUTPUT2.xlsx]List1!$M$86:$M$89</c:f>
              <c:numCache>
                <c:formatCode>0%</c:formatCode>
                <c:ptCount val="4"/>
                <c:pt idx="0">
                  <c:v>0.19308357348703167</c:v>
                </c:pt>
                <c:pt idx="1">
                  <c:v>0.38904899135446686</c:v>
                </c:pt>
                <c:pt idx="2">
                  <c:v>0.32276657060518732</c:v>
                </c:pt>
                <c:pt idx="3">
                  <c:v>0.20172910662824209</c:v>
                </c:pt>
              </c:numCache>
            </c:numRef>
          </c:val>
          <c:extLst>
            <c:ext xmlns:c16="http://schemas.microsoft.com/office/drawing/2014/chart" uri="{C3380CC4-5D6E-409C-BE32-E72D297353CC}">
              <c16:uniqueId val="{00000003-0FD7-4958-92CA-20482CE3E135}"/>
            </c:ext>
          </c:extLst>
        </c:ser>
        <c:dLbls>
          <c:showLegendKey val="0"/>
          <c:showVal val="0"/>
          <c:showCatName val="0"/>
          <c:showSerName val="0"/>
          <c:showPercent val="0"/>
          <c:showBubbleSize val="0"/>
        </c:dLbls>
        <c:gapWidth val="219"/>
        <c:overlap val="-27"/>
        <c:axId val="474829872"/>
        <c:axId val="474829544"/>
      </c:barChart>
      <c:catAx>
        <c:axId val="474829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474829544"/>
        <c:crosses val="autoZero"/>
        <c:auto val="1"/>
        <c:lblAlgn val="ctr"/>
        <c:lblOffset val="100"/>
        <c:noMultiLvlLbl val="0"/>
      </c:catAx>
      <c:valAx>
        <c:axId val="47482954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474829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[OUTPUT2.xlsx]List1!$M$42</c:f>
              <c:strCache>
                <c:ptCount val="1"/>
                <c:pt idx="0">
                  <c:v>approve</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[OUTPUT2.xlsx]List1!$K$43:$L$50</c:f>
              <c:multiLvlStrCache>
                <c:ptCount val="8"/>
                <c:lvl>
                  <c:pt idx="0">
                    <c:v>15-24</c:v>
                  </c:pt>
                  <c:pt idx="1">
                    <c:v>25-49</c:v>
                  </c:pt>
                  <c:pt idx="2">
                    <c:v>50-64</c:v>
                  </c:pt>
                  <c:pt idx="3">
                    <c:v>65+</c:v>
                  </c:pt>
                  <c:pt idx="4">
                    <c:v>15-24</c:v>
                  </c:pt>
                  <c:pt idx="5">
                    <c:v>25-49</c:v>
                  </c:pt>
                  <c:pt idx="6">
                    <c:v>50-64</c:v>
                  </c:pt>
                  <c:pt idx="7">
                    <c:v>65+</c:v>
                  </c:pt>
                </c:lvl>
                <c:lvl>
                  <c:pt idx="0">
                    <c:v>men</c:v>
                  </c:pt>
                  <c:pt idx="4">
                    <c:v>women</c:v>
                  </c:pt>
                </c:lvl>
              </c:multiLvlStrCache>
            </c:multiLvlStrRef>
          </c:cat>
          <c:val>
            <c:numRef>
              <c:f>[OUTPUT2.xlsx]List1!$M$43:$M$50</c:f>
              <c:numCache>
                <c:formatCode>###0%</c:formatCode>
                <c:ptCount val="8"/>
                <c:pt idx="0">
                  <c:v>0.23333333333333331</c:v>
                </c:pt>
                <c:pt idx="1">
                  <c:v>0.32445520581113807</c:v>
                </c:pt>
                <c:pt idx="2">
                  <c:v>0.35567010309278352</c:v>
                </c:pt>
                <c:pt idx="3">
                  <c:v>0.26428571428571429</c:v>
                </c:pt>
                <c:pt idx="4">
                  <c:v>0.41322314049586778</c:v>
                </c:pt>
                <c:pt idx="5">
                  <c:v>0.4199029126213592</c:v>
                </c:pt>
                <c:pt idx="6">
                  <c:v>0.44502617801047123</c:v>
                </c:pt>
                <c:pt idx="7">
                  <c:v>0.36231884057971014</c:v>
                </c:pt>
              </c:numCache>
            </c:numRef>
          </c:val>
          <c:extLst>
            <c:ext xmlns:c16="http://schemas.microsoft.com/office/drawing/2014/chart" uri="{C3380CC4-5D6E-409C-BE32-E72D297353CC}">
              <c16:uniqueId val="{00000000-68D5-402A-8D67-BDF10E7C9EB9}"/>
            </c:ext>
          </c:extLst>
        </c:ser>
        <c:ser>
          <c:idx val="1"/>
          <c:order val="1"/>
          <c:tx>
            <c:strRef>
              <c:f>[OUTPUT2.xlsx]List1!$N$42</c:f>
              <c:strCache>
                <c:ptCount val="1"/>
                <c:pt idx="0">
                  <c:v>n/nor</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[OUTPUT2.xlsx]List1!$K$43:$L$50</c:f>
              <c:multiLvlStrCache>
                <c:ptCount val="8"/>
                <c:lvl>
                  <c:pt idx="0">
                    <c:v>15-24</c:v>
                  </c:pt>
                  <c:pt idx="1">
                    <c:v>25-49</c:v>
                  </c:pt>
                  <c:pt idx="2">
                    <c:v>50-64</c:v>
                  </c:pt>
                  <c:pt idx="3">
                    <c:v>65+</c:v>
                  </c:pt>
                  <c:pt idx="4">
                    <c:v>15-24</c:v>
                  </c:pt>
                  <c:pt idx="5">
                    <c:v>25-49</c:v>
                  </c:pt>
                  <c:pt idx="6">
                    <c:v>50-64</c:v>
                  </c:pt>
                  <c:pt idx="7">
                    <c:v>65+</c:v>
                  </c:pt>
                </c:lvl>
                <c:lvl>
                  <c:pt idx="0">
                    <c:v>men</c:v>
                  </c:pt>
                  <c:pt idx="4">
                    <c:v>women</c:v>
                  </c:pt>
                </c:lvl>
              </c:multiLvlStrCache>
            </c:multiLvlStrRef>
          </c:cat>
          <c:val>
            <c:numRef>
              <c:f>[OUTPUT2.xlsx]List1!$N$43:$N$50</c:f>
              <c:numCache>
                <c:formatCode>###0%</c:formatCode>
                <c:ptCount val="8"/>
                <c:pt idx="0">
                  <c:v>0.57499999999999996</c:v>
                </c:pt>
                <c:pt idx="1">
                  <c:v>0.51331719128329301</c:v>
                </c:pt>
                <c:pt idx="2">
                  <c:v>0.45876288659793812</c:v>
                </c:pt>
                <c:pt idx="3">
                  <c:v>0.47857142857142854</c:v>
                </c:pt>
                <c:pt idx="4">
                  <c:v>0.43801652892561982</c:v>
                </c:pt>
                <c:pt idx="5">
                  <c:v>0.46601941747572817</c:v>
                </c:pt>
                <c:pt idx="6">
                  <c:v>0.37172774869109948</c:v>
                </c:pt>
                <c:pt idx="7">
                  <c:v>0.47342995169082125</c:v>
                </c:pt>
              </c:numCache>
            </c:numRef>
          </c:val>
          <c:extLst>
            <c:ext xmlns:c16="http://schemas.microsoft.com/office/drawing/2014/chart" uri="{C3380CC4-5D6E-409C-BE32-E72D297353CC}">
              <c16:uniqueId val="{00000001-68D5-402A-8D67-BDF10E7C9EB9}"/>
            </c:ext>
          </c:extLst>
        </c:ser>
        <c:ser>
          <c:idx val="2"/>
          <c:order val="2"/>
          <c:tx>
            <c:strRef>
              <c:f>[OUTPUT2.xlsx]List1!$O$42</c:f>
              <c:strCache>
                <c:ptCount val="1"/>
                <c:pt idx="0">
                  <c:v>disapprove</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[OUTPUT2.xlsx]List1!$K$43:$L$50</c:f>
              <c:multiLvlStrCache>
                <c:ptCount val="8"/>
                <c:lvl>
                  <c:pt idx="0">
                    <c:v>15-24</c:v>
                  </c:pt>
                  <c:pt idx="1">
                    <c:v>25-49</c:v>
                  </c:pt>
                  <c:pt idx="2">
                    <c:v>50-64</c:v>
                  </c:pt>
                  <c:pt idx="3">
                    <c:v>65+</c:v>
                  </c:pt>
                  <c:pt idx="4">
                    <c:v>15-24</c:v>
                  </c:pt>
                  <c:pt idx="5">
                    <c:v>25-49</c:v>
                  </c:pt>
                  <c:pt idx="6">
                    <c:v>50-64</c:v>
                  </c:pt>
                  <c:pt idx="7">
                    <c:v>65+</c:v>
                  </c:pt>
                </c:lvl>
                <c:lvl>
                  <c:pt idx="0">
                    <c:v>men</c:v>
                  </c:pt>
                  <c:pt idx="4">
                    <c:v>women</c:v>
                  </c:pt>
                </c:lvl>
              </c:multiLvlStrCache>
            </c:multiLvlStrRef>
          </c:cat>
          <c:val>
            <c:numRef>
              <c:f>[OUTPUT2.xlsx]List1!$O$43:$O$50</c:f>
              <c:numCache>
                <c:formatCode>###0%</c:formatCode>
                <c:ptCount val="8"/>
                <c:pt idx="0">
                  <c:v>0.19166666666666668</c:v>
                </c:pt>
                <c:pt idx="1">
                  <c:v>0.16222760290556903</c:v>
                </c:pt>
                <c:pt idx="2">
                  <c:v>0.18556701030927836</c:v>
                </c:pt>
                <c:pt idx="3">
                  <c:v>0.25714285714285717</c:v>
                </c:pt>
                <c:pt idx="4">
                  <c:v>0.1487603305785124</c:v>
                </c:pt>
                <c:pt idx="5">
                  <c:v>0.11407766990291263</c:v>
                </c:pt>
                <c:pt idx="6">
                  <c:v>0.18324607329842929</c:v>
                </c:pt>
                <c:pt idx="7">
                  <c:v>0.16425120772946858</c:v>
                </c:pt>
              </c:numCache>
            </c:numRef>
          </c:val>
          <c:extLst>
            <c:ext xmlns:c16="http://schemas.microsoft.com/office/drawing/2014/chart" uri="{C3380CC4-5D6E-409C-BE32-E72D297353CC}">
              <c16:uniqueId val="{00000002-68D5-402A-8D67-BDF10E7C9EB9}"/>
            </c:ext>
          </c:extLst>
        </c:ser>
        <c:dLbls>
          <c:dLblPos val="outEnd"/>
          <c:showLegendKey val="0"/>
          <c:showVal val="1"/>
          <c:showCatName val="0"/>
          <c:showSerName val="0"/>
          <c:showPercent val="0"/>
          <c:showBubbleSize val="0"/>
        </c:dLbls>
        <c:gapWidth val="444"/>
        <c:overlap val="-90"/>
        <c:axId val="336788248"/>
        <c:axId val="336791200"/>
      </c:barChart>
      <c:catAx>
        <c:axId val="336788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cs-CZ"/>
          </a:p>
        </c:txPr>
        <c:crossAx val="336791200"/>
        <c:crosses val="autoZero"/>
        <c:auto val="1"/>
        <c:lblAlgn val="ctr"/>
        <c:lblOffset val="100"/>
        <c:noMultiLvlLbl val="0"/>
      </c:catAx>
      <c:valAx>
        <c:axId val="336791200"/>
        <c:scaling>
          <c:orientation val="minMax"/>
        </c:scaling>
        <c:delete val="1"/>
        <c:axPos val="l"/>
        <c:numFmt formatCode="###0%" sourceLinked="1"/>
        <c:majorTickMark val="none"/>
        <c:minorTickMark val="none"/>
        <c:tickLblPos val="nextTo"/>
        <c:crossAx val="3367882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sz="2000"/>
      </a:pPr>
      <a:endParaRPr lang="cs-CZ"/>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0.64</cdr:x>
      <cdr:y>0.24017</cdr:y>
    </cdr:from>
    <cdr:to>
      <cdr:x>0.68375</cdr:x>
      <cdr:y>0.40028</cdr:y>
    </cdr:to>
    <cdr:sp macro="" textlink="">
      <cdr:nvSpPr>
        <cdr:cNvPr id="2" name="Ovál 1"/>
        <cdr:cNvSpPr/>
      </cdr:nvSpPr>
      <cdr:spPr>
        <a:xfrm xmlns:a="http://schemas.openxmlformats.org/drawingml/2006/main">
          <a:off x="5266928" y="1080120"/>
          <a:ext cx="360040" cy="720080"/>
        </a:xfrm>
        <a:prstGeom xmlns:a="http://schemas.openxmlformats.org/drawingml/2006/main" prst="ellipse">
          <a:avLst/>
        </a:prstGeom>
        <a:noFill xmlns:a="http://schemas.openxmlformats.org/drawingml/2006/main"/>
        <a:ln xmlns:a="http://schemas.openxmlformats.org/drawingml/2006/main">
          <a:solidFill>
            <a:srgbClr val="92D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cs-CZ"/>
        </a:p>
      </cdr:txBody>
    </cdr:sp>
  </cdr:relSizeAnchor>
  <cdr:relSizeAnchor xmlns:cdr="http://schemas.openxmlformats.org/drawingml/2006/chartDrawing">
    <cdr:from>
      <cdr:x>0.2725</cdr:x>
      <cdr:y>0.30421</cdr:y>
    </cdr:from>
    <cdr:to>
      <cdr:x>0.31625</cdr:x>
      <cdr:y>0.48033</cdr:y>
    </cdr:to>
    <cdr:sp macro="" textlink="">
      <cdr:nvSpPr>
        <cdr:cNvPr id="3" name="Ovál 2"/>
        <cdr:cNvSpPr/>
      </cdr:nvSpPr>
      <cdr:spPr>
        <a:xfrm xmlns:a="http://schemas.openxmlformats.org/drawingml/2006/main">
          <a:off x="2242592" y="1368152"/>
          <a:ext cx="360040" cy="792088"/>
        </a:xfrm>
        <a:prstGeom xmlns:a="http://schemas.openxmlformats.org/drawingml/2006/main" prst="ellipse">
          <a:avLst/>
        </a:prstGeom>
        <a:noFill xmlns:a="http://schemas.openxmlformats.org/drawingml/2006/main"/>
        <a:ln xmlns:a="http://schemas.openxmlformats.org/drawingml/2006/main">
          <a:solidFill>
            <a:srgbClr val="92D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cs-CZ"/>
        </a:p>
      </cdr:txBody>
    </cdr:sp>
  </cdr:relSizeAnchor>
  <cdr:relSizeAnchor xmlns:cdr="http://schemas.openxmlformats.org/drawingml/2006/chartDrawing">
    <cdr:from>
      <cdr:x>0.5175</cdr:x>
      <cdr:y>0.27219</cdr:y>
    </cdr:from>
    <cdr:to>
      <cdr:x>0.56125</cdr:x>
      <cdr:y>0.4323</cdr:y>
    </cdr:to>
    <cdr:sp macro="" textlink="">
      <cdr:nvSpPr>
        <cdr:cNvPr id="5" name="Ovál 4"/>
        <cdr:cNvSpPr/>
      </cdr:nvSpPr>
      <cdr:spPr>
        <a:xfrm xmlns:a="http://schemas.openxmlformats.org/drawingml/2006/main">
          <a:off x="4258816" y="1224136"/>
          <a:ext cx="360040" cy="720080"/>
        </a:xfrm>
        <a:prstGeom xmlns:a="http://schemas.openxmlformats.org/drawingml/2006/main" prst="ellipse">
          <a:avLst/>
        </a:prstGeom>
        <a:noFill xmlns:a="http://schemas.openxmlformats.org/drawingml/2006/main"/>
        <a:ln xmlns:a="http://schemas.openxmlformats.org/drawingml/2006/main">
          <a:solidFill>
            <a:srgbClr val="92D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cs-CZ"/>
        </a:p>
      </cdr:txBody>
    </cdr:sp>
  </cdr:relSizeAnchor>
  <cdr:relSizeAnchor xmlns:cdr="http://schemas.openxmlformats.org/drawingml/2006/chartDrawing">
    <cdr:from>
      <cdr:x>0.75375</cdr:x>
      <cdr:y>0.22416</cdr:y>
    </cdr:from>
    <cdr:to>
      <cdr:x>0.7975</cdr:x>
      <cdr:y>0.37297</cdr:y>
    </cdr:to>
    <cdr:sp macro="" textlink="">
      <cdr:nvSpPr>
        <cdr:cNvPr id="6" name="Ovál 5"/>
        <cdr:cNvSpPr/>
      </cdr:nvSpPr>
      <cdr:spPr>
        <a:xfrm xmlns:a="http://schemas.openxmlformats.org/drawingml/2006/main">
          <a:off x="6203032" y="1008112"/>
          <a:ext cx="360040" cy="669280"/>
        </a:xfrm>
        <a:prstGeom xmlns:a="http://schemas.openxmlformats.org/drawingml/2006/main" prst="ellipse">
          <a:avLst/>
        </a:prstGeom>
        <a:noFill xmlns:a="http://schemas.openxmlformats.org/drawingml/2006/main"/>
        <a:ln xmlns:a="http://schemas.openxmlformats.org/drawingml/2006/main">
          <a:solidFill>
            <a:srgbClr val="92D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cs-CZ"/>
        </a:p>
      </cdr:txBody>
    </cdr:sp>
  </cdr:relSizeAnchor>
  <cdr:relSizeAnchor xmlns:cdr="http://schemas.openxmlformats.org/drawingml/2006/chartDrawing">
    <cdr:from>
      <cdr:x>0.4475</cdr:x>
      <cdr:y>0.40028</cdr:y>
    </cdr:from>
    <cdr:to>
      <cdr:x>0.49125</cdr:x>
      <cdr:y>0.5491</cdr:y>
    </cdr:to>
    <cdr:sp macro="" textlink="">
      <cdr:nvSpPr>
        <cdr:cNvPr id="7" name="Ovál 6"/>
        <cdr:cNvSpPr/>
      </cdr:nvSpPr>
      <cdr:spPr>
        <a:xfrm xmlns:a="http://schemas.openxmlformats.org/drawingml/2006/main">
          <a:off x="3682752" y="1800200"/>
          <a:ext cx="360040" cy="669280"/>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cs-CZ"/>
        </a:p>
      </cdr:txBody>
    </cdr:sp>
  </cdr:relSizeAnchor>
</c:userShapes>
</file>

<file path=ppt/drawings/drawing2.xml><?xml version="1.0" encoding="utf-8"?>
<c:userShapes xmlns:c="http://schemas.openxmlformats.org/drawingml/2006/chart">
  <cdr:relSizeAnchor xmlns:cdr="http://schemas.openxmlformats.org/drawingml/2006/chartDrawing">
    <cdr:from>
      <cdr:x>0.1416</cdr:x>
      <cdr:y>0.21315</cdr:y>
    </cdr:from>
    <cdr:to>
      <cdr:x>0.33773</cdr:x>
      <cdr:y>0.37225</cdr:y>
    </cdr:to>
    <cdr:cxnSp macro="">
      <cdr:nvCxnSpPr>
        <cdr:cNvPr id="2" name="Přímá spojnice se šipkou 1">
          <a:extLst xmlns:a="http://schemas.openxmlformats.org/drawingml/2006/main">
            <a:ext uri="{FF2B5EF4-FFF2-40B4-BE49-F238E27FC236}">
              <a16:creationId xmlns:a16="http://schemas.microsoft.com/office/drawing/2014/main" id="{2E5DEF31-FF82-42D2-955F-FF8CBDB0966F}"/>
            </a:ext>
          </a:extLst>
        </cdr:cNvPr>
        <cdr:cNvCxnSpPr/>
      </cdr:nvCxnSpPr>
      <cdr:spPr>
        <a:xfrm xmlns:a="http://schemas.openxmlformats.org/drawingml/2006/main" flipV="1">
          <a:off x="571872" y="964704"/>
          <a:ext cx="792088" cy="72008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1"/>
            <a:ext cx="4300519" cy="341297"/>
          </a:xfrm>
          <a:prstGeom prst="rect">
            <a:avLst/>
          </a:prstGeom>
        </p:spPr>
        <p:txBody>
          <a:bodyPr vert="horz" lIns="92130" tIns="46064" rIns="92130" bIns="46064" rtlCol="0"/>
          <a:lstStyle>
            <a:lvl1pPr algn="l">
              <a:defRPr sz="1300"/>
            </a:lvl1pPr>
          </a:lstStyle>
          <a:p>
            <a:endParaRPr lang="en-GB"/>
          </a:p>
        </p:txBody>
      </p:sp>
      <p:sp>
        <p:nvSpPr>
          <p:cNvPr id="3" name="Zástupný symbol pro datum 2"/>
          <p:cNvSpPr>
            <a:spLocks noGrp="1"/>
          </p:cNvSpPr>
          <p:nvPr>
            <p:ph type="dt" sz="quarter" idx="1"/>
          </p:nvPr>
        </p:nvSpPr>
        <p:spPr>
          <a:xfrm>
            <a:off x="5623757" y="1"/>
            <a:ext cx="4300519" cy="341297"/>
          </a:xfrm>
          <a:prstGeom prst="rect">
            <a:avLst/>
          </a:prstGeom>
        </p:spPr>
        <p:txBody>
          <a:bodyPr vert="horz" lIns="92130" tIns="46064" rIns="92130" bIns="46064" rtlCol="0"/>
          <a:lstStyle>
            <a:lvl1pPr algn="r">
              <a:defRPr sz="1300"/>
            </a:lvl1pPr>
          </a:lstStyle>
          <a:p>
            <a:fld id="{BA344F6C-6484-4209-9C3B-13CCAFDE9B5E}" type="datetimeFigureOut">
              <a:rPr lang="en-GB" smtClean="0"/>
              <a:t>22/11/2019</a:t>
            </a:fld>
            <a:endParaRPr lang="en-GB"/>
          </a:p>
        </p:txBody>
      </p:sp>
      <p:sp>
        <p:nvSpPr>
          <p:cNvPr id="4" name="Zástupný symbol pro zápatí 3"/>
          <p:cNvSpPr>
            <a:spLocks noGrp="1"/>
          </p:cNvSpPr>
          <p:nvPr>
            <p:ph type="ftr" sz="quarter" idx="2"/>
          </p:nvPr>
        </p:nvSpPr>
        <p:spPr>
          <a:xfrm>
            <a:off x="1" y="6456378"/>
            <a:ext cx="4300519" cy="341297"/>
          </a:xfrm>
          <a:prstGeom prst="rect">
            <a:avLst/>
          </a:prstGeom>
        </p:spPr>
        <p:txBody>
          <a:bodyPr vert="horz" lIns="92130" tIns="46064" rIns="92130" bIns="46064" rtlCol="0" anchor="b"/>
          <a:lstStyle>
            <a:lvl1pPr algn="l">
              <a:defRPr sz="1300"/>
            </a:lvl1pPr>
          </a:lstStyle>
          <a:p>
            <a:endParaRPr lang="en-GB"/>
          </a:p>
        </p:txBody>
      </p:sp>
      <p:sp>
        <p:nvSpPr>
          <p:cNvPr id="5" name="Zástupný symbol pro číslo snímku 4"/>
          <p:cNvSpPr>
            <a:spLocks noGrp="1"/>
          </p:cNvSpPr>
          <p:nvPr>
            <p:ph type="sldNum" sz="quarter" idx="3"/>
          </p:nvPr>
        </p:nvSpPr>
        <p:spPr>
          <a:xfrm>
            <a:off x="5623757" y="6456378"/>
            <a:ext cx="4300519" cy="341297"/>
          </a:xfrm>
          <a:prstGeom prst="rect">
            <a:avLst/>
          </a:prstGeom>
        </p:spPr>
        <p:txBody>
          <a:bodyPr vert="horz" lIns="92130" tIns="46064" rIns="92130" bIns="46064" rtlCol="0" anchor="b"/>
          <a:lstStyle>
            <a:lvl1pPr algn="r">
              <a:defRPr sz="1300"/>
            </a:lvl1pPr>
          </a:lstStyle>
          <a:p>
            <a:fld id="{7855C912-FD75-4196-B79F-1A171DE528AE}" type="slidenum">
              <a:rPr lang="en-GB" smtClean="0"/>
              <a:t>‹#›</a:t>
            </a:fld>
            <a:endParaRPr lang="en-GB"/>
          </a:p>
        </p:txBody>
      </p:sp>
    </p:spTree>
    <p:extLst>
      <p:ext uri="{BB962C8B-B14F-4D97-AF65-F5344CB8AC3E}">
        <p14:creationId xmlns:p14="http://schemas.microsoft.com/office/powerpoint/2010/main" val="1898191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4301542" cy="339884"/>
          </a:xfrm>
          <a:prstGeom prst="rect">
            <a:avLst/>
          </a:prstGeom>
        </p:spPr>
        <p:txBody>
          <a:bodyPr vert="horz" lIns="92130" tIns="46064" rIns="92130" bIns="46064" rtlCol="0"/>
          <a:lstStyle>
            <a:lvl1pPr algn="l">
              <a:defRPr sz="1300"/>
            </a:lvl1pPr>
          </a:lstStyle>
          <a:p>
            <a:endParaRPr lang="en-GB"/>
          </a:p>
        </p:txBody>
      </p:sp>
      <p:sp>
        <p:nvSpPr>
          <p:cNvPr id="3" name="Zástupný symbol pro datum 2"/>
          <p:cNvSpPr>
            <a:spLocks noGrp="1"/>
          </p:cNvSpPr>
          <p:nvPr>
            <p:ph type="dt" idx="1"/>
          </p:nvPr>
        </p:nvSpPr>
        <p:spPr>
          <a:xfrm>
            <a:off x="5622799" y="0"/>
            <a:ext cx="4301542" cy="339884"/>
          </a:xfrm>
          <a:prstGeom prst="rect">
            <a:avLst/>
          </a:prstGeom>
        </p:spPr>
        <p:txBody>
          <a:bodyPr vert="horz" lIns="92130" tIns="46064" rIns="92130" bIns="46064" rtlCol="0"/>
          <a:lstStyle>
            <a:lvl1pPr algn="r">
              <a:defRPr sz="1300"/>
            </a:lvl1pPr>
          </a:lstStyle>
          <a:p>
            <a:fld id="{E69C4061-DAB7-48D1-AE09-E2F4CA4D39F6}" type="datetimeFigureOut">
              <a:rPr lang="en-GB" smtClean="0"/>
              <a:pPr/>
              <a:t>22/11/2019</a:t>
            </a:fld>
            <a:endParaRPr lang="en-GB"/>
          </a:p>
        </p:txBody>
      </p:sp>
      <p:sp>
        <p:nvSpPr>
          <p:cNvPr id="4" name="Zástupný symbol pro obrázek snímku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2130" tIns="46064" rIns="92130" bIns="46064" rtlCol="0" anchor="ctr"/>
          <a:lstStyle/>
          <a:p>
            <a:endParaRPr lang="en-GB"/>
          </a:p>
        </p:txBody>
      </p:sp>
      <p:sp>
        <p:nvSpPr>
          <p:cNvPr id="5" name="Zástupný symbol pro poznámky 4"/>
          <p:cNvSpPr>
            <a:spLocks noGrp="1"/>
          </p:cNvSpPr>
          <p:nvPr>
            <p:ph type="body" sz="quarter" idx="3"/>
          </p:nvPr>
        </p:nvSpPr>
        <p:spPr>
          <a:xfrm>
            <a:off x="992664" y="3228896"/>
            <a:ext cx="7941310" cy="3058954"/>
          </a:xfrm>
          <a:prstGeom prst="rect">
            <a:avLst/>
          </a:prstGeom>
        </p:spPr>
        <p:txBody>
          <a:bodyPr vert="horz" lIns="92130" tIns="46064" rIns="92130" bIns="46064"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1" y="6456612"/>
            <a:ext cx="4301542" cy="339884"/>
          </a:xfrm>
          <a:prstGeom prst="rect">
            <a:avLst/>
          </a:prstGeom>
        </p:spPr>
        <p:txBody>
          <a:bodyPr vert="horz" lIns="92130" tIns="46064" rIns="92130" bIns="46064" rtlCol="0" anchor="b"/>
          <a:lstStyle>
            <a:lvl1pPr algn="l">
              <a:defRPr sz="1300"/>
            </a:lvl1pPr>
          </a:lstStyle>
          <a:p>
            <a:endParaRPr lang="en-GB"/>
          </a:p>
        </p:txBody>
      </p:sp>
      <p:sp>
        <p:nvSpPr>
          <p:cNvPr id="7" name="Zástupný symbol pro číslo snímku 6"/>
          <p:cNvSpPr>
            <a:spLocks noGrp="1"/>
          </p:cNvSpPr>
          <p:nvPr>
            <p:ph type="sldNum" sz="quarter" idx="5"/>
          </p:nvPr>
        </p:nvSpPr>
        <p:spPr>
          <a:xfrm>
            <a:off x="5622799" y="6456612"/>
            <a:ext cx="4301542" cy="339884"/>
          </a:xfrm>
          <a:prstGeom prst="rect">
            <a:avLst/>
          </a:prstGeom>
        </p:spPr>
        <p:txBody>
          <a:bodyPr vert="horz" lIns="92130" tIns="46064" rIns="92130" bIns="46064" rtlCol="0" anchor="b"/>
          <a:lstStyle>
            <a:lvl1pPr algn="r">
              <a:defRPr sz="1300"/>
            </a:lvl1pPr>
          </a:lstStyle>
          <a:p>
            <a:fld id="{8267B7E5-7BF9-462D-8DE5-AB6AF22843D6}"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11</a:t>
            </a:fld>
            <a:endParaRPr lang="en-GB"/>
          </a:p>
        </p:txBody>
      </p:sp>
    </p:spTree>
    <p:extLst>
      <p:ext uri="{BB962C8B-B14F-4D97-AF65-F5344CB8AC3E}">
        <p14:creationId xmlns:p14="http://schemas.microsoft.com/office/powerpoint/2010/main" val="358749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35</a:t>
            </a:fld>
            <a:endParaRPr lang="en-GB"/>
          </a:p>
        </p:txBody>
      </p:sp>
    </p:spTree>
    <p:extLst>
      <p:ext uri="{BB962C8B-B14F-4D97-AF65-F5344CB8AC3E}">
        <p14:creationId xmlns:p14="http://schemas.microsoft.com/office/powerpoint/2010/main" val="906714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36</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Draft závěru</a:t>
            </a:r>
            <a:r>
              <a:rPr lang="cs-CZ" baseline="0" dirty="0"/>
              <a:t> AKA </a:t>
            </a:r>
            <a:r>
              <a:rPr lang="cs-CZ" baseline="0" dirty="0" err="1"/>
              <a:t>doměnka</a:t>
            </a:r>
            <a:r>
              <a:rPr lang="cs-CZ" baseline="0" dirty="0"/>
              <a:t>:</a:t>
            </a:r>
            <a:r>
              <a:rPr lang="cs-CZ" dirty="0"/>
              <a:t> </a:t>
            </a:r>
          </a:p>
          <a:p>
            <a:r>
              <a:rPr lang="cs-CZ" dirty="0"/>
              <a:t>Relativně malý úspěch/popularita </a:t>
            </a:r>
            <a:r>
              <a:rPr lang="cs-CZ" dirty="0" err="1"/>
              <a:t>AntiA</a:t>
            </a:r>
            <a:r>
              <a:rPr lang="cs-CZ" dirty="0"/>
              <a:t> může být dána tím,</a:t>
            </a:r>
            <a:r>
              <a:rPr lang="cs-CZ" baseline="0" dirty="0"/>
              <a:t> že bojuje proti extrémním/inferiorním představám stárnutí, ne proti </a:t>
            </a:r>
            <a:r>
              <a:rPr lang="cs-CZ" baseline="0" dirty="0" err="1"/>
              <a:t>mainstreamovým</a:t>
            </a:r>
            <a:r>
              <a:rPr lang="cs-CZ" baseline="0" dirty="0"/>
              <a:t>, většinovým představám (nejsou-li tyto pouze v survey označeny jako sociálně nejlíbivější– metodologická otázka).</a:t>
            </a:r>
          </a:p>
          <a:p>
            <a:r>
              <a:rPr lang="cs-CZ" baseline="0" dirty="0"/>
              <a:t>Potvrzovala  by to i tabulka na tomto slide i tabulka „co definuje starého člověka“ (slide 15), kde je řada kategorií pro (klasickou) </a:t>
            </a:r>
            <a:r>
              <a:rPr lang="cs-CZ" baseline="0" dirty="0" err="1"/>
              <a:t>AntiA</a:t>
            </a:r>
            <a:r>
              <a:rPr lang="cs-CZ" baseline="0" dirty="0"/>
              <a:t> medicínu nedosažitelné. (sociální definice stáří nelze odoperovat ani utlumit tabletkou ALE reakci okolí lze změnit změnou sebe!!! A zde navazuje teorie </a:t>
            </a:r>
            <a:r>
              <a:rPr lang="cs-CZ" baseline="0" dirty="0" err="1"/>
              <a:t>assimilation</a:t>
            </a:r>
            <a:r>
              <a:rPr lang="cs-CZ" baseline="0" dirty="0"/>
              <a:t>/</a:t>
            </a:r>
            <a:r>
              <a:rPr lang="cs-CZ" baseline="0" dirty="0" err="1"/>
              <a:t>hyphenation</a:t>
            </a:r>
            <a:r>
              <a:rPr lang="cs-CZ" baseline="0" dirty="0"/>
              <a:t>/</a:t>
            </a:r>
            <a:r>
              <a:rPr lang="cs-CZ" baseline="0" dirty="0" err="1"/>
              <a:t>multiculturalism</a:t>
            </a:r>
            <a:r>
              <a:rPr lang="cs-CZ" baseline="0" dirty="0"/>
              <a:t> …</a:t>
            </a:r>
          </a:p>
          <a:p>
            <a:endParaRPr lang="cs-CZ" baseline="0" dirty="0"/>
          </a:p>
          <a:p>
            <a:endParaRPr lang="cs-CZ" baseline="0" dirty="0"/>
          </a:p>
          <a:p>
            <a:endParaRPr lang="cs-CZ" baseline="0" dirty="0"/>
          </a:p>
          <a:p>
            <a:endParaRPr lang="cs-CZ" baseline="0" dirty="0"/>
          </a:p>
          <a:p>
            <a:endParaRPr lang="cs-CZ" baseline="0" dirty="0"/>
          </a:p>
          <a:p>
            <a:endParaRPr lang="cs-CZ" baseline="0" dirty="0"/>
          </a:p>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37</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38</a:t>
            </a:fld>
            <a:endParaRPr lang="en-GB"/>
          </a:p>
        </p:txBody>
      </p:sp>
    </p:spTree>
    <p:extLst>
      <p:ext uri="{BB962C8B-B14F-4D97-AF65-F5344CB8AC3E}">
        <p14:creationId xmlns:p14="http://schemas.microsoft.com/office/powerpoint/2010/main" val="2663592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21295">
              <a:defRPr/>
            </a:pPr>
            <a:r>
              <a:rPr lang="cs-CZ" dirty="0" err="1"/>
              <a:t>we</a:t>
            </a:r>
            <a:r>
              <a:rPr lang="cs-CZ" dirty="0"/>
              <a:t> </a:t>
            </a:r>
            <a:r>
              <a:rPr lang="cs-CZ" dirty="0" err="1"/>
              <a:t>may</a:t>
            </a:r>
            <a:r>
              <a:rPr lang="cs-CZ" dirty="0"/>
              <a:t> </a:t>
            </a:r>
            <a:r>
              <a:rPr lang="cs-CZ" dirty="0" err="1"/>
              <a:t>suspect</a:t>
            </a:r>
            <a:r>
              <a:rPr lang="cs-CZ" dirty="0"/>
              <a:t> </a:t>
            </a:r>
            <a:r>
              <a:rPr lang="cs-CZ" dirty="0" err="1"/>
              <a:t>there</a:t>
            </a:r>
            <a:r>
              <a:rPr lang="cs-CZ" dirty="0"/>
              <a:t> </a:t>
            </a:r>
            <a:r>
              <a:rPr lang="cs-CZ" dirty="0" err="1"/>
              <a:t>will</a:t>
            </a:r>
            <a:r>
              <a:rPr lang="cs-CZ" dirty="0"/>
              <a:t> </a:t>
            </a:r>
            <a:r>
              <a:rPr lang="cs-CZ" dirty="0" err="1"/>
              <a:t>be</a:t>
            </a:r>
            <a:r>
              <a:rPr lang="cs-CZ" dirty="0"/>
              <a:t> </a:t>
            </a:r>
            <a:r>
              <a:rPr lang="cs-CZ" dirty="0" err="1"/>
              <a:t>difference</a:t>
            </a:r>
            <a:r>
              <a:rPr lang="cs-CZ" dirty="0"/>
              <a:t> by </a:t>
            </a:r>
            <a:r>
              <a:rPr lang="cs-CZ" dirty="0" err="1"/>
              <a:t>age</a:t>
            </a:r>
            <a:r>
              <a:rPr lang="cs-CZ" dirty="0"/>
              <a:t> </a:t>
            </a:r>
            <a:r>
              <a:rPr lang="cs-CZ" dirty="0" err="1"/>
              <a:t>of</a:t>
            </a:r>
            <a:r>
              <a:rPr lang="cs-CZ" dirty="0"/>
              <a:t> </a:t>
            </a:r>
            <a:r>
              <a:rPr lang="cs-CZ" dirty="0" err="1"/>
              <a:t>the</a:t>
            </a:r>
            <a:r>
              <a:rPr lang="cs-CZ" dirty="0"/>
              <a:t> respondent, but </a:t>
            </a:r>
            <a:r>
              <a:rPr lang="cs-CZ" dirty="0" err="1"/>
              <a:t>there</a:t>
            </a:r>
            <a:r>
              <a:rPr lang="cs-CZ" dirty="0"/>
              <a:t> </a:t>
            </a:r>
            <a:r>
              <a:rPr lang="cs-CZ" dirty="0" err="1"/>
              <a:t>is</a:t>
            </a:r>
            <a:r>
              <a:rPr lang="cs-CZ" dirty="0"/>
              <a:t> not </a:t>
            </a:r>
            <a:r>
              <a:rPr lang="cs-CZ" dirty="0" err="1"/>
              <a:t>really</a:t>
            </a:r>
            <a:r>
              <a:rPr lang="cs-CZ" dirty="0"/>
              <a:t>, </a:t>
            </a:r>
            <a:r>
              <a:rPr lang="cs-CZ" dirty="0" err="1"/>
              <a:t>with</a:t>
            </a:r>
            <a:r>
              <a:rPr lang="cs-CZ" dirty="0"/>
              <a:t> </a:t>
            </a:r>
            <a:r>
              <a:rPr lang="cs-CZ" dirty="0" err="1"/>
              <a:t>exception</a:t>
            </a:r>
            <a:r>
              <a:rPr lang="cs-CZ" dirty="0"/>
              <a:t> </a:t>
            </a:r>
            <a:r>
              <a:rPr lang="cs-CZ" dirty="0" err="1"/>
              <a:t>of</a:t>
            </a:r>
            <a:r>
              <a:rPr lang="cs-CZ" dirty="0"/>
              <a:t> </a:t>
            </a:r>
            <a:r>
              <a:rPr lang="cs-CZ" dirty="0" err="1"/>
              <a:t>the</a:t>
            </a:r>
            <a:r>
              <a:rPr lang="cs-CZ" dirty="0"/>
              <a:t> </a:t>
            </a:r>
            <a:r>
              <a:rPr lang="cs-CZ" dirty="0" err="1"/>
              <a:t>idle</a:t>
            </a:r>
            <a:r>
              <a:rPr lang="cs-CZ" dirty="0"/>
              <a:t> </a:t>
            </a:r>
            <a:r>
              <a:rPr lang="cs-CZ" dirty="0" err="1"/>
              <a:t>stand</a:t>
            </a:r>
            <a:r>
              <a:rPr lang="cs-CZ" dirty="0"/>
              <a:t> „I </a:t>
            </a:r>
            <a:r>
              <a:rPr lang="cs-CZ" dirty="0" err="1"/>
              <a:t>dont</a:t>
            </a:r>
            <a:r>
              <a:rPr lang="cs-CZ" dirty="0"/>
              <a:t> </a:t>
            </a:r>
            <a:r>
              <a:rPr lang="cs-CZ" dirty="0" err="1"/>
              <a:t>think</a:t>
            </a:r>
            <a:r>
              <a:rPr lang="cs-CZ" dirty="0"/>
              <a:t> </a:t>
            </a:r>
            <a:r>
              <a:rPr lang="cs-CZ" dirty="0" err="1"/>
              <a:t>about</a:t>
            </a:r>
            <a:r>
              <a:rPr lang="cs-CZ" dirty="0"/>
              <a:t> </a:t>
            </a:r>
            <a:r>
              <a:rPr lang="cs-CZ" dirty="0" err="1"/>
              <a:t>it</a:t>
            </a:r>
            <a:r>
              <a:rPr lang="cs-CZ" dirty="0"/>
              <a:t>“, </a:t>
            </a:r>
            <a:r>
              <a:rPr lang="cs-CZ" dirty="0" err="1"/>
              <a:t>which</a:t>
            </a:r>
            <a:r>
              <a:rPr lang="cs-CZ" dirty="0"/>
              <a:t> </a:t>
            </a:r>
            <a:r>
              <a:rPr lang="cs-CZ" dirty="0" err="1"/>
              <a:t>is</a:t>
            </a:r>
            <a:r>
              <a:rPr lang="cs-CZ" dirty="0"/>
              <a:t> </a:t>
            </a:r>
            <a:r>
              <a:rPr lang="cs-CZ" dirty="0" err="1"/>
              <a:t>overrepresented</a:t>
            </a:r>
            <a:r>
              <a:rPr lang="cs-CZ" dirty="0"/>
              <a:t> in </a:t>
            </a:r>
            <a:r>
              <a:rPr lang="cs-CZ" dirty="0" err="1"/>
              <a:t>the</a:t>
            </a:r>
            <a:r>
              <a:rPr lang="cs-CZ" dirty="0"/>
              <a:t> </a:t>
            </a:r>
            <a:r>
              <a:rPr lang="cs-CZ" dirty="0" err="1"/>
              <a:t>youngest</a:t>
            </a:r>
            <a:r>
              <a:rPr lang="cs-CZ" dirty="0"/>
              <a:t> </a:t>
            </a:r>
            <a:r>
              <a:rPr lang="cs-CZ" dirty="0" err="1"/>
              <a:t>category</a:t>
            </a:r>
            <a:r>
              <a:rPr lang="cs-CZ" dirty="0"/>
              <a:t>, but </a:t>
            </a:r>
            <a:r>
              <a:rPr lang="cs-CZ" dirty="0" err="1"/>
              <a:t>for</a:t>
            </a:r>
            <a:r>
              <a:rPr lang="cs-CZ" dirty="0"/>
              <a:t> </a:t>
            </a:r>
            <a:r>
              <a:rPr lang="cs-CZ" dirty="0" err="1"/>
              <a:t>our</a:t>
            </a:r>
            <a:r>
              <a:rPr lang="cs-CZ" dirty="0"/>
              <a:t> </a:t>
            </a:r>
            <a:r>
              <a:rPr lang="cs-CZ" dirty="0" err="1"/>
              <a:t>purposes</a:t>
            </a:r>
            <a:r>
              <a:rPr lang="cs-CZ" dirty="0"/>
              <a:t> </a:t>
            </a:r>
            <a:r>
              <a:rPr lang="cs-CZ" dirty="0" err="1"/>
              <a:t>we</a:t>
            </a:r>
            <a:r>
              <a:rPr lang="cs-CZ" dirty="0"/>
              <a:t> are </a:t>
            </a:r>
            <a:r>
              <a:rPr lang="cs-CZ" dirty="0" err="1"/>
              <a:t>treating</a:t>
            </a:r>
            <a:r>
              <a:rPr lang="cs-CZ" dirty="0"/>
              <a:t> </a:t>
            </a:r>
            <a:r>
              <a:rPr lang="cs-CZ" dirty="0" err="1"/>
              <a:t>this</a:t>
            </a:r>
            <a:r>
              <a:rPr lang="cs-CZ" dirty="0"/>
              <a:t> </a:t>
            </a:r>
            <a:r>
              <a:rPr lang="cs-CZ" dirty="0" err="1"/>
              <a:t>opinion</a:t>
            </a:r>
            <a:r>
              <a:rPr lang="cs-CZ" dirty="0"/>
              <a:t> as systém </a:t>
            </a:r>
            <a:r>
              <a:rPr lang="cs-CZ" dirty="0" err="1"/>
              <a:t>mising</a:t>
            </a:r>
            <a:r>
              <a:rPr lang="cs-CZ" dirty="0"/>
              <a:t> </a:t>
            </a:r>
            <a:endParaRPr lang="en-GB" dirty="0"/>
          </a:p>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39</a:t>
            </a:fld>
            <a:endParaRPr lang="en-GB"/>
          </a:p>
        </p:txBody>
      </p:sp>
    </p:spTree>
    <p:extLst>
      <p:ext uri="{BB962C8B-B14F-4D97-AF65-F5344CB8AC3E}">
        <p14:creationId xmlns:p14="http://schemas.microsoft.com/office/powerpoint/2010/main" val="1618777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44</a:t>
            </a:fld>
            <a:endParaRPr lang="en-GB"/>
          </a:p>
        </p:txBody>
      </p:sp>
    </p:spTree>
    <p:extLst>
      <p:ext uri="{BB962C8B-B14F-4D97-AF65-F5344CB8AC3E}">
        <p14:creationId xmlns:p14="http://schemas.microsoft.com/office/powerpoint/2010/main" val="1665175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45</a:t>
            </a:fld>
            <a:endParaRPr lang="en-GB"/>
          </a:p>
        </p:txBody>
      </p:sp>
    </p:spTree>
    <p:extLst>
      <p:ext uri="{BB962C8B-B14F-4D97-AF65-F5344CB8AC3E}">
        <p14:creationId xmlns:p14="http://schemas.microsoft.com/office/powerpoint/2010/main" val="2136350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48</a:t>
            </a:fld>
            <a:endParaRPr lang="en-GB"/>
          </a:p>
        </p:txBody>
      </p:sp>
    </p:spTree>
    <p:extLst>
      <p:ext uri="{BB962C8B-B14F-4D97-AF65-F5344CB8AC3E}">
        <p14:creationId xmlns:p14="http://schemas.microsoft.com/office/powerpoint/2010/main" val="584469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zastánci </a:t>
            </a:r>
            <a:r>
              <a:rPr lang="cs-CZ" dirty="0" err="1"/>
              <a:t>AntiA</a:t>
            </a:r>
            <a:r>
              <a:rPr lang="cs-CZ" dirty="0"/>
              <a:t> – jsou vzdělanější</a:t>
            </a:r>
          </a:p>
          <a:p>
            <a:pPr>
              <a:buFontTx/>
              <a:buChar char="-"/>
            </a:pPr>
            <a:r>
              <a:rPr lang="cs-CZ" dirty="0"/>
              <a:t>mají větší SES</a:t>
            </a:r>
          </a:p>
          <a:p>
            <a:pPr>
              <a:buFontTx/>
              <a:buChar char="-"/>
            </a:pPr>
            <a:r>
              <a:rPr lang="cs-CZ" dirty="0"/>
              <a:t>ale nejsou nutně </a:t>
            </a:r>
            <a:r>
              <a:rPr lang="cs-CZ" baseline="0" dirty="0"/>
              <a:t>větší odmítači stárnutí – čtu data dobře? </a:t>
            </a:r>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58</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cílem </a:t>
            </a:r>
            <a:r>
              <a:rPr lang="cs-CZ" dirty="0" err="1"/>
              <a:t>nevého</a:t>
            </a:r>
            <a:r>
              <a:rPr lang="cs-CZ" dirty="0"/>
              <a:t> tématu není jen pouhá další optimalizace </a:t>
            </a:r>
            <a:r>
              <a:rPr lang="cs-CZ" dirty="0" err="1"/>
              <a:t>vo</a:t>
            </a:r>
            <a:r>
              <a:rPr lang="cs-CZ" dirty="0"/>
              <a:t> verze 4.1 , ale spíše překonání stáří, jeho transcendence/</a:t>
            </a:r>
            <a:r>
              <a:rPr lang="cs-CZ" baseline="0" dirty="0"/>
              <a:t> přesažení </a:t>
            </a:r>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20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čtyři skupiny profesních „bojovníků“, kteří biologický fenomén stárnu</a:t>
            </a:r>
          </a:p>
          <a:p>
            <a:pPr defTabSz="921295" fontAlgn="base">
              <a:spcBef>
                <a:spcPct val="0"/>
              </a:spcBef>
              <a:spcAft>
                <a:spcPct val="0"/>
              </a:spcAft>
            </a:pPr>
            <a:r>
              <a:rPr lang="cs-CZ" sz="1300" dirty="0" err="1">
                <a:latin typeface="Times New Roman" pitchFamily="18" charset="0"/>
                <a:ea typeface="Calibri" pitchFamily="34" charset="0"/>
                <a:cs typeface="Times New Roman" pitchFamily="18" charset="0"/>
              </a:rPr>
              <a:t>doi</a:t>
            </a:r>
            <a:r>
              <a:rPr lang="cs-CZ" sz="1300" dirty="0">
                <a:latin typeface="Times New Roman" pitchFamily="18" charset="0"/>
                <a:ea typeface="Calibri" pitchFamily="34" charset="0"/>
                <a:cs typeface="Times New Roman" pitchFamily="18" charset="0"/>
              </a:rPr>
              <a:t>:10.1017/S0144686X07006630.</a:t>
            </a:r>
            <a:endParaRPr lang="cs-CZ" sz="900" dirty="0">
              <a:latin typeface="Arial" pitchFamily="34" charset="0"/>
            </a:endParaRPr>
          </a:p>
          <a:p>
            <a:pPr defTabSz="921295" eaLnBrk="0" fontAlgn="base" hangingPunct="0">
              <a:spcBef>
                <a:spcPct val="0"/>
              </a:spcBef>
              <a:spcAft>
                <a:spcPct val="0"/>
              </a:spcAft>
            </a:pPr>
            <a:r>
              <a:rPr lang="cs-CZ" sz="1300" dirty="0" err="1">
                <a:latin typeface="Times New Roman" pitchFamily="18" charset="0"/>
                <a:ea typeface="Calibri" pitchFamily="34" charset="0"/>
                <a:cs typeface="Times New Roman" pitchFamily="18" charset="0"/>
              </a:rPr>
              <a:t>Stuckelberger</a:t>
            </a:r>
            <a:r>
              <a:rPr lang="cs-CZ" sz="1300" dirty="0">
                <a:latin typeface="Times New Roman" pitchFamily="18" charset="0"/>
                <a:ea typeface="Calibri" pitchFamily="34" charset="0"/>
                <a:cs typeface="Times New Roman" pitchFamily="18" charset="0"/>
              </a:rPr>
              <a:t>, A. (2008). </a:t>
            </a:r>
            <a:r>
              <a:rPr lang="cs-CZ" sz="1300" i="1" dirty="0" err="1">
                <a:latin typeface="Times New Roman" pitchFamily="18" charset="0"/>
                <a:ea typeface="Calibri" pitchFamily="34" charset="0"/>
                <a:cs typeface="Times New Roman" pitchFamily="18" charset="0"/>
              </a:rPr>
              <a:t>Anti</a:t>
            </a:r>
            <a:r>
              <a:rPr lang="cs-CZ" sz="1300" i="1" dirty="0">
                <a:latin typeface="Times New Roman" pitchFamily="18" charset="0"/>
                <a:ea typeface="Calibri" pitchFamily="34" charset="0"/>
                <a:cs typeface="Times New Roman" pitchFamily="18" charset="0"/>
              </a:rPr>
              <a:t>-ageing </a:t>
            </a:r>
            <a:r>
              <a:rPr lang="cs-CZ" sz="1300" i="1" dirty="0" err="1">
                <a:latin typeface="Times New Roman" pitchFamily="18" charset="0"/>
                <a:ea typeface="Calibri" pitchFamily="34" charset="0"/>
                <a:cs typeface="Times New Roman" pitchFamily="18" charset="0"/>
              </a:rPr>
              <a:t>Medicine</a:t>
            </a:r>
            <a:r>
              <a:rPr lang="cs-CZ" sz="1300" i="1" dirty="0">
                <a:latin typeface="Times New Roman" pitchFamily="18" charset="0"/>
                <a:ea typeface="Calibri" pitchFamily="34" charset="0"/>
                <a:cs typeface="Times New Roman" pitchFamily="18" charset="0"/>
              </a:rPr>
              <a:t>: </a:t>
            </a:r>
            <a:r>
              <a:rPr lang="cs-CZ" sz="1300" i="1" dirty="0" err="1">
                <a:latin typeface="Times New Roman" pitchFamily="18" charset="0"/>
                <a:ea typeface="Calibri" pitchFamily="34" charset="0"/>
                <a:cs typeface="Times New Roman" pitchFamily="18" charset="0"/>
              </a:rPr>
              <a:t>Myths</a:t>
            </a:r>
            <a:r>
              <a:rPr lang="cs-CZ" sz="1300" i="1" dirty="0">
                <a:latin typeface="Times New Roman" pitchFamily="18" charset="0"/>
                <a:ea typeface="Calibri" pitchFamily="34" charset="0"/>
                <a:cs typeface="Times New Roman" pitchFamily="18" charset="0"/>
              </a:rPr>
              <a:t> </a:t>
            </a:r>
            <a:r>
              <a:rPr lang="cs-CZ" sz="1300" i="1" dirty="0" err="1">
                <a:latin typeface="Times New Roman" pitchFamily="18" charset="0"/>
                <a:ea typeface="Calibri" pitchFamily="34" charset="0"/>
                <a:cs typeface="Times New Roman" pitchFamily="18" charset="0"/>
              </a:rPr>
              <a:t>and</a:t>
            </a:r>
            <a:r>
              <a:rPr lang="cs-CZ" sz="1300" i="1" dirty="0">
                <a:latin typeface="Times New Roman" pitchFamily="18" charset="0"/>
                <a:ea typeface="Calibri" pitchFamily="34" charset="0"/>
                <a:cs typeface="Times New Roman" pitchFamily="18" charset="0"/>
              </a:rPr>
              <a:t> </a:t>
            </a:r>
            <a:r>
              <a:rPr lang="cs-CZ" sz="1300" i="1" dirty="0" err="1">
                <a:latin typeface="Times New Roman" pitchFamily="18" charset="0"/>
                <a:ea typeface="Calibri" pitchFamily="34" charset="0"/>
                <a:cs typeface="Times New Roman" pitchFamily="18" charset="0"/>
              </a:rPr>
              <a:t>Chances</a:t>
            </a:r>
            <a:r>
              <a:rPr lang="cs-CZ" sz="1300" dirty="0">
                <a:latin typeface="Times New Roman" pitchFamily="18" charset="0"/>
                <a:ea typeface="Calibri" pitchFamily="34" charset="0"/>
                <a:cs typeface="Times New Roman" pitchFamily="18" charset="0"/>
              </a:rPr>
              <a:t>.  </a:t>
            </a:r>
            <a:r>
              <a:rPr lang="cs-CZ" sz="1300" dirty="0" err="1">
                <a:latin typeface="Times New Roman" pitchFamily="18" charset="0"/>
                <a:ea typeface="Calibri" pitchFamily="34" charset="0"/>
                <a:cs typeface="Times New Roman" pitchFamily="18" charset="0"/>
              </a:rPr>
              <a:t>Zurich</a:t>
            </a:r>
            <a:r>
              <a:rPr lang="cs-CZ" sz="1300" dirty="0">
                <a:latin typeface="Times New Roman" pitchFamily="18" charset="0"/>
                <a:ea typeface="Calibri" pitchFamily="34" charset="0"/>
                <a:cs typeface="Times New Roman" pitchFamily="18" charset="0"/>
              </a:rPr>
              <a:t>: </a:t>
            </a:r>
            <a:r>
              <a:rPr lang="cs-CZ" sz="1300" dirty="0" err="1">
                <a:latin typeface="Times New Roman" pitchFamily="18" charset="0"/>
                <a:ea typeface="Calibri" pitchFamily="34" charset="0"/>
                <a:cs typeface="Times New Roman" pitchFamily="18" charset="0"/>
              </a:rPr>
              <a:t>vdf</a:t>
            </a:r>
            <a:r>
              <a:rPr lang="cs-CZ" sz="1300" dirty="0">
                <a:latin typeface="Times New Roman" pitchFamily="18" charset="0"/>
                <a:ea typeface="Calibri" pitchFamily="34" charset="0"/>
                <a:cs typeface="Times New Roman" pitchFamily="18" charset="0"/>
              </a:rPr>
              <a:t> </a:t>
            </a:r>
            <a:r>
              <a:rPr lang="cs-CZ" sz="1300" dirty="0" err="1">
                <a:latin typeface="Times New Roman" pitchFamily="18" charset="0"/>
                <a:ea typeface="Calibri" pitchFamily="34" charset="0"/>
                <a:cs typeface="Times New Roman" pitchFamily="18" charset="0"/>
              </a:rPr>
              <a:t>Hochschulverlag</a:t>
            </a:r>
            <a:r>
              <a:rPr lang="cs-CZ" sz="1300" dirty="0">
                <a:latin typeface="Times New Roman" pitchFamily="18" charset="0"/>
                <a:ea typeface="Calibri" pitchFamily="34" charset="0"/>
                <a:cs typeface="Times New Roman" pitchFamily="18" charset="0"/>
              </a:rPr>
              <a:t> AG, </a:t>
            </a:r>
            <a:r>
              <a:rPr lang="cs-CZ" sz="1300" dirty="0" err="1">
                <a:latin typeface="Times New Roman" pitchFamily="18" charset="0"/>
                <a:ea typeface="Calibri" pitchFamily="34" charset="0"/>
                <a:cs typeface="Times New Roman" pitchFamily="18" charset="0"/>
              </a:rPr>
              <a:t>an</a:t>
            </a:r>
            <a:r>
              <a:rPr lang="cs-CZ" sz="1300" dirty="0">
                <a:latin typeface="Times New Roman" pitchFamily="18" charset="0"/>
                <a:ea typeface="Calibri" pitchFamily="34" charset="0"/>
                <a:cs typeface="Times New Roman" pitchFamily="18" charset="0"/>
              </a:rPr>
              <a:t> der ETH.  </a:t>
            </a:r>
            <a:endParaRPr lang="cs-CZ" sz="1800" dirty="0">
              <a:latin typeface="Arial" pitchFamily="34" charset="0"/>
            </a:endParaRPr>
          </a:p>
          <a:p>
            <a:r>
              <a:rPr lang="cs-CZ" dirty="0" err="1"/>
              <a:t>tí</a:t>
            </a:r>
            <a:r>
              <a:rPr lang="cs-CZ" dirty="0"/>
              <a:t> chtějí napadnout a porazit: </a:t>
            </a:r>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23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i="1" dirty="0" err="1"/>
              <a:t>stargate.</a:t>
            </a:r>
            <a:r>
              <a:rPr lang="cs-CZ" b="1" i="1" dirty="0" err="1"/>
              <a:t>wiki</a:t>
            </a:r>
            <a:r>
              <a:rPr lang="cs-CZ" i="1" dirty="0" err="1"/>
              <a:t>a.com</a:t>
            </a:r>
            <a:r>
              <a:rPr lang="cs-CZ" i="1" dirty="0"/>
              <a:t>/</a:t>
            </a:r>
            <a:r>
              <a:rPr lang="cs-CZ" b="1" i="1" dirty="0" err="1"/>
              <a:t>wiki</a:t>
            </a:r>
            <a:r>
              <a:rPr lang="cs-CZ" i="1" dirty="0"/>
              <a:t>/</a:t>
            </a:r>
            <a:r>
              <a:rPr lang="cs-CZ" b="1" i="1" dirty="0" err="1"/>
              <a:t>Anti</a:t>
            </a:r>
            <a:r>
              <a:rPr lang="cs-CZ" i="1" dirty="0"/>
              <a:t>-</a:t>
            </a:r>
            <a:r>
              <a:rPr lang="cs-CZ" b="1" i="1" dirty="0" err="1"/>
              <a:t>aging</a:t>
            </a:r>
            <a:r>
              <a:rPr lang="cs-CZ" i="1" dirty="0"/>
              <a:t>_</a:t>
            </a:r>
            <a:r>
              <a:rPr lang="cs-CZ" i="1" dirty="0" err="1"/>
              <a:t>vaccine</a:t>
            </a:r>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25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26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27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28</a:t>
            </a:fld>
            <a:endParaRPr lang="en-GB"/>
          </a:p>
        </p:txBody>
      </p:sp>
    </p:spTree>
    <p:extLst>
      <p:ext uri="{BB962C8B-B14F-4D97-AF65-F5344CB8AC3E}">
        <p14:creationId xmlns:p14="http://schemas.microsoft.com/office/powerpoint/2010/main" val="3529796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80000"/>
              </a:lnSpc>
            </a:pPr>
            <a:endParaRPr lang="cs-CZ" sz="1300" dirty="0">
              <a:solidFill>
                <a:srgbClr val="000000"/>
              </a:solidFill>
            </a:endParaRPr>
          </a:p>
          <a:p>
            <a:pPr>
              <a:lnSpc>
                <a:spcPct val="80000"/>
              </a:lnSpc>
            </a:pPr>
            <a:r>
              <a:rPr lang="cs-CZ" sz="1300" dirty="0">
                <a:solidFill>
                  <a:srgbClr val="000000"/>
                </a:solidFill>
              </a:rPr>
              <a:t>mládí/stáří</a:t>
            </a:r>
          </a:p>
          <a:p>
            <a:pPr>
              <a:lnSpc>
                <a:spcPct val="80000"/>
              </a:lnSpc>
            </a:pPr>
            <a:r>
              <a:rPr lang="cs-CZ" sz="1300" dirty="0">
                <a:solidFill>
                  <a:srgbClr val="000000"/>
                </a:solidFill>
              </a:rPr>
              <a:t>věk/“</a:t>
            </a:r>
            <a:r>
              <a:rPr lang="cs-CZ" sz="1300" dirty="0" err="1">
                <a:solidFill>
                  <a:srgbClr val="000000"/>
                </a:solidFill>
              </a:rPr>
              <a:t>bezvěkost</a:t>
            </a:r>
            <a:r>
              <a:rPr lang="cs-CZ" sz="1300" dirty="0">
                <a:solidFill>
                  <a:srgbClr val="000000"/>
                </a:solidFill>
              </a:rPr>
              <a:t>“ (</a:t>
            </a:r>
            <a:r>
              <a:rPr lang="cs-CZ" sz="1300" dirty="0" err="1">
                <a:solidFill>
                  <a:srgbClr val="000000"/>
                </a:solidFill>
              </a:rPr>
              <a:t>age-lessness</a:t>
            </a:r>
            <a:r>
              <a:rPr lang="cs-CZ" sz="1300" dirty="0">
                <a:solidFill>
                  <a:srgbClr val="000000"/>
                </a:solidFill>
              </a:rPr>
              <a:t>)</a:t>
            </a:r>
          </a:p>
          <a:p>
            <a:pPr>
              <a:lnSpc>
                <a:spcPct val="80000"/>
              </a:lnSpc>
            </a:pPr>
            <a:r>
              <a:rPr lang="cs-CZ" sz="1300" dirty="0">
                <a:solidFill>
                  <a:srgbClr val="000000"/>
                </a:solidFill>
              </a:rPr>
              <a:t>věda / pavěda</a:t>
            </a:r>
          </a:p>
          <a:p>
            <a:pPr>
              <a:lnSpc>
                <a:spcPct val="80000"/>
              </a:lnSpc>
            </a:pPr>
            <a:r>
              <a:rPr lang="cs-CZ" sz="1300" dirty="0">
                <a:solidFill>
                  <a:srgbClr val="000000"/>
                </a:solidFill>
              </a:rPr>
              <a:t>už víme/ ještě nevíme</a:t>
            </a:r>
            <a:endParaRPr lang="en-GB" sz="1300" dirty="0">
              <a:solidFill>
                <a:srgbClr val="000000"/>
              </a:solidFill>
            </a:endParaRPr>
          </a:p>
          <a:p>
            <a:pPr>
              <a:lnSpc>
                <a:spcPct val="80000"/>
              </a:lnSpc>
            </a:pPr>
            <a:r>
              <a:rPr lang="cs-CZ" sz="1300" dirty="0">
                <a:solidFill>
                  <a:srgbClr val="000000"/>
                </a:solidFill>
              </a:rPr>
              <a:t>sociální hnutí/medicína</a:t>
            </a:r>
          </a:p>
          <a:p>
            <a:pPr>
              <a:lnSpc>
                <a:spcPct val="80000"/>
              </a:lnSpc>
            </a:pPr>
            <a:r>
              <a:rPr lang="cs-CZ" sz="1300" dirty="0">
                <a:solidFill>
                  <a:srgbClr val="000000"/>
                </a:solidFill>
              </a:rPr>
              <a:t>kosmetika/medicína</a:t>
            </a:r>
          </a:p>
          <a:p>
            <a:pPr>
              <a:lnSpc>
                <a:spcPct val="80000"/>
              </a:lnSpc>
            </a:pPr>
            <a:r>
              <a:rPr lang="cs-CZ" sz="1300" dirty="0">
                <a:solidFill>
                  <a:srgbClr val="000000"/>
                </a:solidFill>
              </a:rPr>
              <a:t>zdraví/“</a:t>
            </a:r>
            <a:r>
              <a:rPr lang="cs-CZ" sz="1300" dirty="0" err="1">
                <a:solidFill>
                  <a:srgbClr val="000000"/>
                </a:solidFill>
              </a:rPr>
              <a:t>jen“krása</a:t>
            </a:r>
            <a:endParaRPr lang="cs-CZ" sz="1300" dirty="0">
              <a:solidFill>
                <a:srgbClr val="000000"/>
              </a:solidFill>
            </a:endParaRPr>
          </a:p>
          <a:p>
            <a:pPr>
              <a:lnSpc>
                <a:spcPct val="80000"/>
              </a:lnSpc>
            </a:pPr>
            <a:r>
              <a:rPr lang="cs-CZ" sz="1300" dirty="0">
                <a:solidFill>
                  <a:srgbClr val="000000"/>
                </a:solidFill>
              </a:rPr>
              <a:t>šarlatáni + PR /experti</a:t>
            </a:r>
          </a:p>
          <a:p>
            <a:pPr>
              <a:lnSpc>
                <a:spcPct val="80000"/>
              </a:lnSpc>
            </a:pPr>
            <a:r>
              <a:rPr lang="cs-CZ" sz="1300" dirty="0">
                <a:solidFill>
                  <a:srgbClr val="000000"/>
                </a:solidFill>
              </a:rPr>
              <a:t>zákazník / pacient</a:t>
            </a:r>
          </a:p>
          <a:p>
            <a:pPr>
              <a:lnSpc>
                <a:spcPct val="80000"/>
              </a:lnSpc>
            </a:pPr>
            <a:r>
              <a:rPr lang="cs-CZ" sz="1300" dirty="0">
                <a:solidFill>
                  <a:srgbClr val="000000"/>
                </a:solidFill>
              </a:rPr>
              <a:t>peníze / zase peníze</a:t>
            </a:r>
          </a:p>
          <a:p>
            <a:pPr>
              <a:lnSpc>
                <a:spcPct val="80000"/>
              </a:lnSpc>
            </a:pPr>
            <a:r>
              <a:rPr lang="cs-CZ" sz="1300" dirty="0" err="1">
                <a:solidFill>
                  <a:srgbClr val="000000"/>
                </a:solidFill>
              </a:rPr>
              <a:t>Avalible</a:t>
            </a:r>
            <a:r>
              <a:rPr lang="cs-CZ" sz="1300" dirty="0">
                <a:solidFill>
                  <a:srgbClr val="000000"/>
                </a:solidFill>
              </a:rPr>
              <a:t> / exklusive</a:t>
            </a:r>
          </a:p>
          <a:p>
            <a:pPr>
              <a:lnSpc>
                <a:spcPct val="80000"/>
              </a:lnSpc>
            </a:pPr>
            <a:r>
              <a:rPr lang="cs-CZ" sz="1300" dirty="0" err="1">
                <a:solidFill>
                  <a:srgbClr val="000000"/>
                </a:solidFill>
              </a:rPr>
              <a:t>Surgery</a:t>
            </a:r>
            <a:r>
              <a:rPr lang="cs-CZ" sz="1300" dirty="0">
                <a:solidFill>
                  <a:srgbClr val="000000"/>
                </a:solidFill>
              </a:rPr>
              <a:t> /</a:t>
            </a:r>
            <a:r>
              <a:rPr lang="cs-CZ" sz="1300" dirty="0" err="1">
                <a:solidFill>
                  <a:srgbClr val="000000"/>
                </a:solidFill>
              </a:rPr>
              <a:t>entertaiment</a:t>
            </a:r>
            <a:endParaRPr lang="cs-CZ" sz="1300" dirty="0">
              <a:solidFill>
                <a:srgbClr val="000000"/>
              </a:solidFill>
            </a:endParaRPr>
          </a:p>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33</a:t>
            </a:fld>
            <a:endParaRPr lang="en-GB"/>
          </a:p>
        </p:txBody>
      </p:sp>
    </p:spTree>
    <p:extLst>
      <p:ext uri="{BB962C8B-B14F-4D97-AF65-F5344CB8AC3E}">
        <p14:creationId xmlns:p14="http://schemas.microsoft.com/office/powerpoint/2010/main" val="3445190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80000"/>
              </a:lnSpc>
            </a:pPr>
            <a:endParaRPr lang="cs-CZ" sz="1300" dirty="0">
              <a:solidFill>
                <a:srgbClr val="000000"/>
              </a:solidFill>
            </a:endParaRPr>
          </a:p>
          <a:p>
            <a:pPr>
              <a:lnSpc>
                <a:spcPct val="80000"/>
              </a:lnSpc>
            </a:pPr>
            <a:r>
              <a:rPr lang="cs-CZ" sz="1300" dirty="0">
                <a:solidFill>
                  <a:srgbClr val="000000"/>
                </a:solidFill>
              </a:rPr>
              <a:t>mládí/stáří</a:t>
            </a:r>
          </a:p>
          <a:p>
            <a:pPr>
              <a:lnSpc>
                <a:spcPct val="80000"/>
              </a:lnSpc>
            </a:pPr>
            <a:r>
              <a:rPr lang="cs-CZ" sz="1300" dirty="0">
                <a:solidFill>
                  <a:srgbClr val="000000"/>
                </a:solidFill>
              </a:rPr>
              <a:t>věk/“</a:t>
            </a:r>
            <a:r>
              <a:rPr lang="cs-CZ" sz="1300" dirty="0" err="1">
                <a:solidFill>
                  <a:srgbClr val="000000"/>
                </a:solidFill>
              </a:rPr>
              <a:t>bezvěkost</a:t>
            </a:r>
            <a:r>
              <a:rPr lang="cs-CZ" sz="1300" dirty="0">
                <a:solidFill>
                  <a:srgbClr val="000000"/>
                </a:solidFill>
              </a:rPr>
              <a:t>“ (</a:t>
            </a:r>
            <a:r>
              <a:rPr lang="cs-CZ" sz="1300" dirty="0" err="1">
                <a:solidFill>
                  <a:srgbClr val="000000"/>
                </a:solidFill>
              </a:rPr>
              <a:t>age-lessness</a:t>
            </a:r>
            <a:r>
              <a:rPr lang="cs-CZ" sz="1300" dirty="0">
                <a:solidFill>
                  <a:srgbClr val="000000"/>
                </a:solidFill>
              </a:rPr>
              <a:t>)</a:t>
            </a:r>
          </a:p>
          <a:p>
            <a:pPr>
              <a:lnSpc>
                <a:spcPct val="80000"/>
              </a:lnSpc>
            </a:pPr>
            <a:r>
              <a:rPr lang="cs-CZ" sz="1300" dirty="0">
                <a:solidFill>
                  <a:srgbClr val="000000"/>
                </a:solidFill>
              </a:rPr>
              <a:t>věda / pavěda</a:t>
            </a:r>
          </a:p>
          <a:p>
            <a:pPr>
              <a:lnSpc>
                <a:spcPct val="80000"/>
              </a:lnSpc>
            </a:pPr>
            <a:r>
              <a:rPr lang="cs-CZ" sz="1300" dirty="0">
                <a:solidFill>
                  <a:srgbClr val="000000"/>
                </a:solidFill>
              </a:rPr>
              <a:t>už víme/ ještě nevíme</a:t>
            </a:r>
            <a:endParaRPr lang="en-GB" sz="1300" dirty="0">
              <a:solidFill>
                <a:srgbClr val="000000"/>
              </a:solidFill>
            </a:endParaRPr>
          </a:p>
          <a:p>
            <a:pPr>
              <a:lnSpc>
                <a:spcPct val="80000"/>
              </a:lnSpc>
            </a:pPr>
            <a:r>
              <a:rPr lang="cs-CZ" sz="1300" dirty="0">
                <a:solidFill>
                  <a:srgbClr val="000000"/>
                </a:solidFill>
              </a:rPr>
              <a:t>sociální hnutí/medicína</a:t>
            </a:r>
          </a:p>
          <a:p>
            <a:pPr>
              <a:lnSpc>
                <a:spcPct val="80000"/>
              </a:lnSpc>
            </a:pPr>
            <a:r>
              <a:rPr lang="cs-CZ" sz="1300" dirty="0">
                <a:solidFill>
                  <a:srgbClr val="000000"/>
                </a:solidFill>
              </a:rPr>
              <a:t>kosmetika/medicína</a:t>
            </a:r>
          </a:p>
          <a:p>
            <a:pPr>
              <a:lnSpc>
                <a:spcPct val="80000"/>
              </a:lnSpc>
            </a:pPr>
            <a:r>
              <a:rPr lang="cs-CZ" sz="1300" dirty="0">
                <a:solidFill>
                  <a:srgbClr val="000000"/>
                </a:solidFill>
              </a:rPr>
              <a:t>zdraví/“</a:t>
            </a:r>
            <a:r>
              <a:rPr lang="cs-CZ" sz="1300" dirty="0" err="1">
                <a:solidFill>
                  <a:srgbClr val="000000"/>
                </a:solidFill>
              </a:rPr>
              <a:t>jen“krása</a:t>
            </a:r>
            <a:endParaRPr lang="cs-CZ" sz="1300" dirty="0">
              <a:solidFill>
                <a:srgbClr val="000000"/>
              </a:solidFill>
            </a:endParaRPr>
          </a:p>
          <a:p>
            <a:pPr>
              <a:lnSpc>
                <a:spcPct val="80000"/>
              </a:lnSpc>
            </a:pPr>
            <a:r>
              <a:rPr lang="cs-CZ" sz="1300" dirty="0">
                <a:solidFill>
                  <a:srgbClr val="000000"/>
                </a:solidFill>
              </a:rPr>
              <a:t>šarlatáni + PR /experti</a:t>
            </a:r>
          </a:p>
          <a:p>
            <a:pPr>
              <a:lnSpc>
                <a:spcPct val="80000"/>
              </a:lnSpc>
            </a:pPr>
            <a:r>
              <a:rPr lang="cs-CZ" sz="1300" dirty="0">
                <a:solidFill>
                  <a:srgbClr val="000000"/>
                </a:solidFill>
              </a:rPr>
              <a:t>zákazník / pacient</a:t>
            </a:r>
          </a:p>
          <a:p>
            <a:pPr>
              <a:lnSpc>
                <a:spcPct val="80000"/>
              </a:lnSpc>
            </a:pPr>
            <a:r>
              <a:rPr lang="cs-CZ" sz="1300" dirty="0">
                <a:solidFill>
                  <a:srgbClr val="000000"/>
                </a:solidFill>
              </a:rPr>
              <a:t>peníze / zase peníze</a:t>
            </a:r>
          </a:p>
          <a:p>
            <a:pPr>
              <a:lnSpc>
                <a:spcPct val="80000"/>
              </a:lnSpc>
            </a:pPr>
            <a:r>
              <a:rPr lang="cs-CZ" sz="1300" dirty="0" err="1">
                <a:solidFill>
                  <a:srgbClr val="000000"/>
                </a:solidFill>
              </a:rPr>
              <a:t>Avalible</a:t>
            </a:r>
            <a:r>
              <a:rPr lang="cs-CZ" sz="1300" dirty="0">
                <a:solidFill>
                  <a:srgbClr val="000000"/>
                </a:solidFill>
              </a:rPr>
              <a:t> / exklusive</a:t>
            </a:r>
          </a:p>
          <a:p>
            <a:pPr>
              <a:lnSpc>
                <a:spcPct val="80000"/>
              </a:lnSpc>
            </a:pPr>
            <a:r>
              <a:rPr lang="cs-CZ" sz="1300" dirty="0" err="1">
                <a:solidFill>
                  <a:srgbClr val="000000"/>
                </a:solidFill>
              </a:rPr>
              <a:t>Surgery</a:t>
            </a:r>
            <a:r>
              <a:rPr lang="cs-CZ" sz="1300" dirty="0">
                <a:solidFill>
                  <a:srgbClr val="000000"/>
                </a:solidFill>
              </a:rPr>
              <a:t> /</a:t>
            </a:r>
            <a:r>
              <a:rPr lang="cs-CZ" sz="1300" dirty="0" err="1">
                <a:solidFill>
                  <a:srgbClr val="000000"/>
                </a:solidFill>
              </a:rPr>
              <a:t>entertaiment</a:t>
            </a:r>
            <a:endParaRPr lang="cs-CZ" sz="1300" dirty="0">
              <a:solidFill>
                <a:srgbClr val="000000"/>
              </a:solidFill>
            </a:endParaRPr>
          </a:p>
          <a:p>
            <a:endParaRPr lang="en-GB" dirty="0"/>
          </a:p>
        </p:txBody>
      </p:sp>
      <p:sp>
        <p:nvSpPr>
          <p:cNvPr id="4" name="Zástupný symbol pro číslo snímku 3"/>
          <p:cNvSpPr>
            <a:spLocks noGrp="1"/>
          </p:cNvSpPr>
          <p:nvPr>
            <p:ph type="sldNum" sz="quarter" idx="10"/>
          </p:nvPr>
        </p:nvSpPr>
        <p:spPr/>
        <p:txBody>
          <a:bodyPr/>
          <a:lstStyle/>
          <a:p>
            <a:fld id="{8267B7E5-7BF9-462D-8DE5-AB6AF22843D6}" type="slidenum">
              <a:rPr lang="en-GB" smtClean="0"/>
              <a:pPr/>
              <a:t>34</a:t>
            </a:fld>
            <a:endParaRPr lang="en-GB"/>
          </a:p>
        </p:txBody>
      </p:sp>
    </p:spTree>
    <p:extLst>
      <p:ext uri="{BB962C8B-B14F-4D97-AF65-F5344CB8AC3E}">
        <p14:creationId xmlns:p14="http://schemas.microsoft.com/office/powerpoint/2010/main" val="2594980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endParaRPr lang="en-GB"/>
          </a:p>
        </p:txBody>
      </p:sp>
      <p:sp>
        <p:nvSpPr>
          <p:cNvPr id="4" name="Zástupný symbol pro datum 3"/>
          <p:cNvSpPr>
            <a:spLocks noGrp="1"/>
          </p:cNvSpPr>
          <p:nvPr>
            <p:ph type="dt" sz="half" idx="10"/>
          </p:nvPr>
        </p:nvSpPr>
        <p:spPr/>
        <p:txBody>
          <a:bodyPr/>
          <a:lstStyle/>
          <a:p>
            <a:fld id="{8378DBDA-D690-4DCB-902D-B3360F32E123}" type="datetimeFigureOut">
              <a:rPr lang="en-GB" smtClean="0"/>
              <a:pPr/>
              <a:t>22/11/2019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D890BF83-2921-44B7-BFE1-38B9C8346BC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GB"/>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8378DBDA-D690-4DCB-902D-B3360F32E123}" type="datetimeFigureOut">
              <a:rPr lang="en-GB" smtClean="0"/>
              <a:pPr/>
              <a:t>22/11/2019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D890BF83-2921-44B7-BFE1-38B9C8346BC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8378DBDA-D690-4DCB-902D-B3360F32E123}" type="datetimeFigureOut">
              <a:rPr lang="en-GB" smtClean="0"/>
              <a:pPr/>
              <a:t>22/11/2019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D890BF83-2921-44B7-BFE1-38B9C8346BC4}"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GB"/>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8378DBDA-D690-4DCB-902D-B3360F32E123}" type="datetimeFigureOut">
              <a:rPr lang="en-GB" smtClean="0"/>
              <a:pPr/>
              <a:t>22/11/2019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D890BF83-2921-44B7-BFE1-38B9C8346BC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8378DBDA-D690-4DCB-902D-B3360F32E123}" type="datetimeFigureOut">
              <a:rPr lang="en-GB" smtClean="0"/>
              <a:pPr/>
              <a:t>22/11/2019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D890BF83-2921-44B7-BFE1-38B9C8346BC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8378DBDA-D690-4DCB-902D-B3360F32E123}" type="datetimeFigureOut">
              <a:rPr lang="en-GB" smtClean="0"/>
              <a:pPr/>
              <a:t>22/11/2019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D890BF83-2921-44B7-BFE1-38B9C8346BC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8378DBDA-D690-4DCB-902D-B3360F32E123}" type="datetimeFigureOut">
              <a:rPr lang="en-GB" smtClean="0"/>
              <a:pPr/>
              <a:t>22/11/2019</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D890BF83-2921-44B7-BFE1-38B9C8346BC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GB"/>
          </a:p>
        </p:txBody>
      </p:sp>
      <p:sp>
        <p:nvSpPr>
          <p:cNvPr id="3" name="Zástupný symbol pro datum 2"/>
          <p:cNvSpPr>
            <a:spLocks noGrp="1"/>
          </p:cNvSpPr>
          <p:nvPr>
            <p:ph type="dt" sz="half" idx="10"/>
          </p:nvPr>
        </p:nvSpPr>
        <p:spPr/>
        <p:txBody>
          <a:bodyPr/>
          <a:lstStyle/>
          <a:p>
            <a:fld id="{8378DBDA-D690-4DCB-902D-B3360F32E123}" type="datetimeFigureOut">
              <a:rPr lang="en-GB" smtClean="0"/>
              <a:pPr/>
              <a:t>22/11/2019</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D890BF83-2921-44B7-BFE1-38B9C8346BC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378DBDA-D690-4DCB-902D-B3360F32E123}" type="datetimeFigureOut">
              <a:rPr lang="en-GB" smtClean="0"/>
              <a:pPr/>
              <a:t>22/11/2019</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D890BF83-2921-44B7-BFE1-38B9C8346BC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8378DBDA-D690-4DCB-902D-B3360F32E123}" type="datetimeFigureOut">
              <a:rPr lang="en-GB" smtClean="0"/>
              <a:pPr/>
              <a:t>22/11/2019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D890BF83-2921-44B7-BFE1-38B9C8346BC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8378DBDA-D690-4DCB-902D-B3360F32E123}" type="datetimeFigureOut">
              <a:rPr lang="en-GB" smtClean="0"/>
              <a:pPr/>
              <a:t>22/11/2019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D890BF83-2921-44B7-BFE1-38B9C8346BC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78DBDA-D690-4DCB-902D-B3360F32E123}" type="datetimeFigureOut">
              <a:rPr lang="en-GB" smtClean="0"/>
              <a:pPr/>
              <a:t>22/11/2019</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0BF83-2921-44B7-BFE1-38B9C8346BC4}"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sens.org/sites/srf.org/files/reports/SENS%20Research%20Foundation%20Annual%20Report%202015.pdf"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Craig_Venter" TargetMode="External"/><Relationship Id="rId3" Type="http://schemas.openxmlformats.org/officeDocument/2006/relationships/hyperlink" Target="https://en.wikipedia.org/wiki/Technology_Review" TargetMode="External"/><Relationship Id="rId7" Type="http://schemas.openxmlformats.org/officeDocument/2006/relationships/hyperlink" Target="https://en.wikipedia.org/wiki/Nathan_Myhrvold" TargetMode="External"/><Relationship Id="rId2" Type="http://schemas.openxmlformats.org/officeDocument/2006/relationships/hyperlink" Target="https://en.wikipedia.org/wiki/MIT" TargetMode="External"/><Relationship Id="rId1" Type="http://schemas.openxmlformats.org/officeDocument/2006/relationships/slideLayout" Target="../slideLayouts/slideLayout2.xml"/><Relationship Id="rId6" Type="http://schemas.openxmlformats.org/officeDocument/2006/relationships/hyperlink" Target="https://en.wikipedia.org/wiki/Vikram_Sheel_Kumar" TargetMode="External"/><Relationship Id="rId11" Type="http://schemas.openxmlformats.org/officeDocument/2006/relationships/hyperlink" Target="http://www.technologyreview.com/sens/" TargetMode="External"/><Relationship Id="rId5" Type="http://schemas.openxmlformats.org/officeDocument/2006/relationships/hyperlink" Target="https://en.wikipedia.org/wiki/Anita_Goel" TargetMode="External"/><Relationship Id="rId10" Type="http://schemas.openxmlformats.org/officeDocument/2006/relationships/hyperlink" Target="https://en.wikipedia.org/wiki/Aubrey_de_Grey" TargetMode="External"/><Relationship Id="rId4" Type="http://schemas.openxmlformats.org/officeDocument/2006/relationships/hyperlink" Target="https://en.wikipedia.org/wiki/Rodney_Brooks" TargetMode="External"/><Relationship Id="rId9" Type="http://schemas.openxmlformats.org/officeDocument/2006/relationships/hyperlink" Target="https://en.wikipedia.org/wiki/Aubrey_de_Grey#cite_note-47"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ens.org/sites/srf.org/files/reports/SENS%20Research%20Foundation%20Annual%20Report%202015.pdf"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24.sv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4.sv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4.svg"/></Relationships>
</file>

<file path=ppt/slides/_rels/slide29.xml.rels><?xml version="1.0" encoding="UTF-8" standalone="yes"?>
<Relationships xmlns="http://schemas.openxmlformats.org/package/2006/relationships"><Relationship Id="rId2" Type="http://schemas.openxmlformats.org/officeDocument/2006/relationships/hyperlink" Target="http://link.springer.com/book/10.1057/978-1-137-39356-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www.bbc.com/news/health-26013282"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bbc.com/news/health-16676735"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bbc.com/news/health-16676735"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sv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8.sv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0.sv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vivawoman.net/wp-content/uploads/2012/04/anti-aging.jpg" TargetMode="External"/><Relationship Id="rId2" Type="http://schemas.openxmlformats.org/officeDocument/2006/relationships/hyperlink" Target="https://d.ibtimes.co.uk/en/full/1428231/anti-aging-drugs-senolytics.jpg?w=736" TargetMode="External"/><Relationship Id="rId1" Type="http://schemas.openxmlformats.org/officeDocument/2006/relationships/slideLayout" Target="../slideLayouts/slideLayout2.xml"/><Relationship Id="rId4" Type="http://schemas.openxmlformats.org/officeDocument/2006/relationships/hyperlink" Target="https://www.ifa-fiv.org/wp-content/uploads/2013/06/olay-anti-ageing.jp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aged-barbie.jpg"/>
          <p:cNvPicPr>
            <a:picLocks noChangeAspect="1"/>
          </p:cNvPicPr>
          <p:nvPr/>
        </p:nvPicPr>
        <p:blipFill>
          <a:blip r:embed="rId2" cstate="print"/>
          <a:stretch>
            <a:fillRect/>
          </a:stretch>
        </p:blipFill>
        <p:spPr>
          <a:xfrm>
            <a:off x="3455877" y="332656"/>
            <a:ext cx="2232247" cy="1525268"/>
          </a:xfrm>
          <a:prstGeom prst="rect">
            <a:avLst/>
          </a:prstGeom>
        </p:spPr>
      </p:pic>
      <p:sp>
        <p:nvSpPr>
          <p:cNvPr id="2" name="Nadpis 1"/>
          <p:cNvSpPr>
            <a:spLocks noGrp="1"/>
          </p:cNvSpPr>
          <p:nvPr>
            <p:ph type="ctrTitle"/>
          </p:nvPr>
        </p:nvSpPr>
        <p:spPr>
          <a:xfrm>
            <a:off x="685800" y="2564904"/>
            <a:ext cx="7772400" cy="1470025"/>
          </a:xfrm>
        </p:spPr>
        <p:txBody>
          <a:bodyPr>
            <a:noAutofit/>
          </a:bodyPr>
          <a:lstStyle/>
          <a:p>
            <a:r>
              <a:rPr lang="cs-CZ" sz="3600" b="1" dirty="0"/>
              <a:t>Ageing &amp; </a:t>
            </a:r>
            <a:r>
              <a:rPr lang="cs-CZ" sz="3600" b="1" dirty="0" err="1"/>
              <a:t>future</a:t>
            </a:r>
            <a:br>
              <a:rPr lang="cs-CZ" sz="3600" b="1" dirty="0"/>
            </a:br>
            <a:r>
              <a:rPr lang="cs-CZ" sz="3600" b="1" dirty="0" err="1"/>
              <a:t>Is</a:t>
            </a:r>
            <a:r>
              <a:rPr lang="cs-CZ" sz="3600" b="1" dirty="0"/>
              <a:t> anti-ageing </a:t>
            </a:r>
            <a:r>
              <a:rPr lang="cs-CZ" sz="3600" b="1" dirty="0" err="1"/>
              <a:t>good</a:t>
            </a:r>
            <a:r>
              <a:rPr lang="cs-CZ" sz="3600" b="1" dirty="0"/>
              <a:t> </a:t>
            </a:r>
            <a:r>
              <a:rPr lang="cs-CZ" sz="3600" b="1" dirty="0" err="1"/>
              <a:t>for</a:t>
            </a:r>
            <a:r>
              <a:rPr lang="cs-CZ" sz="3600" b="1" dirty="0"/>
              <a:t> </a:t>
            </a:r>
            <a:r>
              <a:rPr lang="cs-CZ" sz="3600" b="1" dirty="0" err="1"/>
              <a:t>you</a:t>
            </a:r>
            <a:r>
              <a:rPr lang="cs-CZ" sz="3600" b="1" dirty="0"/>
              <a:t>? </a:t>
            </a:r>
            <a:br>
              <a:rPr lang="cs-CZ" sz="3600" b="1" dirty="0"/>
            </a:br>
            <a:r>
              <a:rPr lang="cs-CZ" sz="3600" b="1" dirty="0"/>
              <a:t>And </a:t>
            </a:r>
            <a:r>
              <a:rPr lang="cs-CZ" sz="3600" b="1" dirty="0" err="1"/>
              <a:t>for</a:t>
            </a:r>
            <a:r>
              <a:rPr lang="cs-CZ" sz="3600" b="1" dirty="0"/>
              <a:t> society?</a:t>
            </a:r>
          </a:p>
        </p:txBody>
      </p:sp>
      <p:sp>
        <p:nvSpPr>
          <p:cNvPr id="3" name="Podnadpis 2"/>
          <p:cNvSpPr>
            <a:spLocks noGrp="1"/>
          </p:cNvSpPr>
          <p:nvPr>
            <p:ph type="subTitle" idx="1"/>
          </p:nvPr>
        </p:nvSpPr>
        <p:spPr>
          <a:xfrm>
            <a:off x="1371600" y="3886200"/>
            <a:ext cx="6400800" cy="2567136"/>
          </a:xfrm>
        </p:spPr>
        <p:txBody>
          <a:bodyPr>
            <a:normAutofit fontScale="92500" lnSpcReduction="20000"/>
          </a:bodyPr>
          <a:lstStyle/>
          <a:p>
            <a:endParaRPr lang="cs-CZ" sz="3600" dirty="0"/>
          </a:p>
          <a:p>
            <a:r>
              <a:rPr lang="cs-CZ" sz="3600" dirty="0"/>
              <a:t>Lucie Vidovićová</a:t>
            </a:r>
          </a:p>
          <a:p>
            <a:r>
              <a:rPr lang="cs-CZ" sz="3600" dirty="0"/>
              <a:t>Office </a:t>
            </a:r>
            <a:r>
              <a:rPr lang="cs-CZ" sz="3600" dirty="0" err="1"/>
              <a:t>for</a:t>
            </a:r>
            <a:r>
              <a:rPr lang="cs-CZ" sz="3600" dirty="0"/>
              <a:t> </a:t>
            </a:r>
            <a:r>
              <a:rPr lang="cs-CZ" sz="3600" dirty="0" err="1"/>
              <a:t>Population</a:t>
            </a:r>
            <a:r>
              <a:rPr lang="cs-CZ" sz="3600" dirty="0"/>
              <a:t> </a:t>
            </a:r>
            <a:r>
              <a:rPr lang="cs-CZ" sz="3600" dirty="0" err="1"/>
              <a:t>Studies</a:t>
            </a:r>
            <a:endParaRPr lang="cs-CZ" sz="3600" dirty="0"/>
          </a:p>
          <a:p>
            <a:r>
              <a:rPr lang="cs-CZ" dirty="0" err="1"/>
              <a:t>Faculty</a:t>
            </a:r>
            <a:r>
              <a:rPr lang="cs-CZ" dirty="0"/>
              <a:t> </a:t>
            </a:r>
            <a:r>
              <a:rPr lang="cs-CZ" dirty="0" err="1"/>
              <a:t>of</a:t>
            </a:r>
            <a:r>
              <a:rPr lang="cs-CZ" dirty="0"/>
              <a:t> </a:t>
            </a:r>
            <a:r>
              <a:rPr lang="cs-CZ" dirty="0" err="1"/>
              <a:t>Social</a:t>
            </a:r>
            <a:r>
              <a:rPr lang="cs-CZ" dirty="0"/>
              <a:t> </a:t>
            </a:r>
            <a:r>
              <a:rPr lang="cs-CZ" dirty="0" err="1"/>
              <a:t>Studies</a:t>
            </a:r>
            <a:endParaRPr lang="cs-CZ" dirty="0"/>
          </a:p>
          <a:p>
            <a:r>
              <a:rPr lang="cs-CZ" dirty="0"/>
              <a:t> Masaryk </a:t>
            </a:r>
            <a:r>
              <a:rPr lang="cs-CZ" dirty="0" err="1"/>
              <a:t>Uni</a:t>
            </a:r>
            <a:r>
              <a:rPr lang="cs-CZ" dirty="0"/>
              <a:t> Brno</a:t>
            </a:r>
          </a:p>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3" name="Zástupný symbol pro obsah 2"/>
          <p:cNvSpPr>
            <a:spLocks noGrp="1"/>
          </p:cNvSpPr>
          <p:nvPr>
            <p:ph idx="1"/>
          </p:nvPr>
        </p:nvSpPr>
        <p:spPr/>
        <p:txBody>
          <a:bodyPr/>
          <a:lstStyle/>
          <a:p>
            <a:endParaRPr lang="en-GB"/>
          </a:p>
        </p:txBody>
      </p:sp>
      <p:pic>
        <p:nvPicPr>
          <p:cNvPr id="4" name="Obrázek 3"/>
          <p:cNvPicPr>
            <a:picLocks noChangeAspect="1"/>
          </p:cNvPicPr>
          <p:nvPr/>
        </p:nvPicPr>
        <p:blipFill>
          <a:blip r:embed="rId2"/>
          <a:stretch>
            <a:fillRect/>
          </a:stretch>
        </p:blipFill>
        <p:spPr>
          <a:xfrm>
            <a:off x="1078874" y="751799"/>
            <a:ext cx="6986251" cy="5354401"/>
          </a:xfrm>
          <a:prstGeom prst="rect">
            <a:avLst/>
          </a:prstGeom>
        </p:spPr>
      </p:pic>
      <p:sp>
        <p:nvSpPr>
          <p:cNvPr id="5" name="TextovéPole 4"/>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2074271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Zástupný symbol pro obsah 7"/>
          <p:cNvPicPr>
            <a:picLocks noGrp="1" noChangeAspect="1"/>
          </p:cNvPicPr>
          <p:nvPr>
            <p:ph sz="half" idx="2"/>
          </p:nvPr>
        </p:nvPicPr>
        <p:blipFill>
          <a:blip r:embed="rId3"/>
          <a:stretch>
            <a:fillRect/>
          </a:stretch>
        </p:blipFill>
        <p:spPr>
          <a:xfrm>
            <a:off x="3995936" y="2996952"/>
            <a:ext cx="4834879" cy="3674586"/>
          </a:xfrm>
          <a:prstGeom prst="rect">
            <a:avLst/>
          </a:prstGeom>
        </p:spPr>
      </p:pic>
      <p:sp>
        <p:nvSpPr>
          <p:cNvPr id="4" name="Nadpis 3"/>
          <p:cNvSpPr>
            <a:spLocks noGrp="1"/>
          </p:cNvSpPr>
          <p:nvPr>
            <p:ph type="title"/>
          </p:nvPr>
        </p:nvSpPr>
        <p:spPr/>
        <p:txBody>
          <a:bodyPr/>
          <a:lstStyle/>
          <a:p>
            <a:endParaRPr lang="en-GB"/>
          </a:p>
        </p:txBody>
      </p:sp>
      <p:pic>
        <p:nvPicPr>
          <p:cNvPr id="7" name="Zástupný symbol pro obsah 6"/>
          <p:cNvPicPr>
            <a:picLocks noGrp="1" noChangeAspect="1"/>
          </p:cNvPicPr>
          <p:nvPr>
            <p:ph sz="half" idx="1"/>
          </p:nvPr>
        </p:nvPicPr>
        <p:blipFill>
          <a:blip r:embed="rId4"/>
          <a:stretch>
            <a:fillRect/>
          </a:stretch>
        </p:blipFill>
        <p:spPr>
          <a:xfrm>
            <a:off x="179512" y="178896"/>
            <a:ext cx="4519227" cy="3388328"/>
          </a:xfrm>
          <a:prstGeom prst="rect">
            <a:avLst/>
          </a:prstGeom>
        </p:spPr>
      </p:pic>
      <p:sp>
        <p:nvSpPr>
          <p:cNvPr id="9" name="TextovéPole 8"/>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2977831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4" name="Zástupný symbol pro obsah 3"/>
          <p:cNvPicPr>
            <a:picLocks noGrp="1" noChangeAspect="1"/>
          </p:cNvPicPr>
          <p:nvPr>
            <p:ph idx="1"/>
          </p:nvPr>
        </p:nvPicPr>
        <p:blipFill>
          <a:blip r:embed="rId2"/>
          <a:stretch>
            <a:fillRect/>
          </a:stretch>
        </p:blipFill>
        <p:spPr>
          <a:xfrm>
            <a:off x="639640" y="404664"/>
            <a:ext cx="7864719" cy="5947789"/>
          </a:xfrm>
          <a:prstGeom prst="rect">
            <a:avLst/>
          </a:prstGeom>
        </p:spPr>
      </p:pic>
      <p:sp>
        <p:nvSpPr>
          <p:cNvPr id="5" name="TextovéPole 4"/>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854397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3" name="Zástupný symbol pro obsah 2"/>
          <p:cNvSpPr>
            <a:spLocks noGrp="1"/>
          </p:cNvSpPr>
          <p:nvPr>
            <p:ph idx="1"/>
          </p:nvPr>
        </p:nvSpPr>
        <p:spPr/>
        <p:txBody>
          <a:bodyPr/>
          <a:lstStyle/>
          <a:p>
            <a:endParaRPr lang="en-GB"/>
          </a:p>
        </p:txBody>
      </p:sp>
      <p:pic>
        <p:nvPicPr>
          <p:cNvPr id="4" name="Obrázek 3"/>
          <p:cNvPicPr>
            <a:picLocks noChangeAspect="1"/>
          </p:cNvPicPr>
          <p:nvPr/>
        </p:nvPicPr>
        <p:blipFill>
          <a:blip r:embed="rId2"/>
          <a:stretch>
            <a:fillRect/>
          </a:stretch>
        </p:blipFill>
        <p:spPr>
          <a:xfrm>
            <a:off x="446324" y="274637"/>
            <a:ext cx="8240476" cy="6300409"/>
          </a:xfrm>
          <a:prstGeom prst="rect">
            <a:avLst/>
          </a:prstGeom>
        </p:spPr>
      </p:pic>
      <p:sp>
        <p:nvSpPr>
          <p:cNvPr id="5" name="TextovéPole 4"/>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3903762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4" name="Zástupný symbol pro obsah 3"/>
          <p:cNvPicPr>
            <a:picLocks noGrp="1" noChangeAspect="1"/>
          </p:cNvPicPr>
          <p:nvPr>
            <p:ph idx="1"/>
          </p:nvPr>
        </p:nvPicPr>
        <p:blipFill>
          <a:blip r:embed="rId2"/>
          <a:stretch>
            <a:fillRect/>
          </a:stretch>
        </p:blipFill>
        <p:spPr>
          <a:xfrm>
            <a:off x="457200" y="274638"/>
            <a:ext cx="8167353" cy="6221822"/>
          </a:xfrm>
          <a:prstGeom prst="rect">
            <a:avLst/>
          </a:prstGeom>
        </p:spPr>
      </p:pic>
      <p:sp>
        <p:nvSpPr>
          <p:cNvPr id="5" name="TextovéPole 4"/>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3863671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4" name="Zástupný symbol pro obsah 3"/>
          <p:cNvPicPr>
            <a:picLocks noGrp="1" noChangeAspect="1"/>
          </p:cNvPicPr>
          <p:nvPr>
            <p:ph idx="1"/>
          </p:nvPr>
        </p:nvPicPr>
        <p:blipFill>
          <a:blip r:embed="rId2"/>
          <a:stretch>
            <a:fillRect/>
          </a:stretch>
        </p:blipFill>
        <p:spPr>
          <a:xfrm>
            <a:off x="755576" y="274638"/>
            <a:ext cx="7776864" cy="5976904"/>
          </a:xfrm>
          <a:prstGeom prst="rect">
            <a:avLst/>
          </a:prstGeom>
        </p:spPr>
      </p:pic>
      <p:sp>
        <p:nvSpPr>
          <p:cNvPr id="5" name="TextovéPole 4"/>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1778288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4" name="Zástupný symbol pro obsah 3"/>
          <p:cNvPicPr>
            <a:picLocks noGrp="1" noChangeAspect="1"/>
          </p:cNvPicPr>
          <p:nvPr>
            <p:ph idx="1"/>
          </p:nvPr>
        </p:nvPicPr>
        <p:blipFill>
          <a:blip r:embed="rId2"/>
          <a:stretch>
            <a:fillRect/>
          </a:stretch>
        </p:blipFill>
        <p:spPr>
          <a:xfrm>
            <a:off x="563282" y="188640"/>
            <a:ext cx="8017436" cy="6188148"/>
          </a:xfrm>
          <a:prstGeom prst="rect">
            <a:avLst/>
          </a:prstGeom>
        </p:spPr>
      </p:pic>
      <p:sp>
        <p:nvSpPr>
          <p:cNvPr id="5" name="TextovéPole 4"/>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413612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symbol pro obsah 3"/>
          <p:cNvPicPr>
            <a:picLocks noChangeAspect="1"/>
          </p:cNvPicPr>
          <p:nvPr/>
        </p:nvPicPr>
        <p:blipFill>
          <a:blip r:embed="rId2"/>
          <a:stretch>
            <a:fillRect/>
          </a:stretch>
        </p:blipFill>
        <p:spPr>
          <a:xfrm>
            <a:off x="755576" y="1916832"/>
            <a:ext cx="4727228" cy="3554726"/>
          </a:xfrm>
          <a:prstGeom prst="rect">
            <a:avLst/>
          </a:prstGeom>
        </p:spPr>
      </p:pic>
      <p:sp>
        <p:nvSpPr>
          <p:cNvPr id="2" name="Nadpis 1"/>
          <p:cNvSpPr>
            <a:spLocks noGrp="1"/>
          </p:cNvSpPr>
          <p:nvPr>
            <p:ph type="title"/>
          </p:nvPr>
        </p:nvSpPr>
        <p:spPr>
          <a:xfrm>
            <a:off x="628650" y="365126"/>
            <a:ext cx="7886700" cy="1325563"/>
          </a:xfrm>
        </p:spPr>
        <p:txBody>
          <a:bodyPr>
            <a:normAutofit/>
          </a:bodyPr>
          <a:lstStyle/>
          <a:p>
            <a:r>
              <a:rPr lang="cs-CZ" dirty="0" err="1"/>
              <a:t>Good</a:t>
            </a:r>
            <a:r>
              <a:rPr lang="cs-CZ" dirty="0"/>
              <a:t> </a:t>
            </a:r>
            <a:r>
              <a:rPr lang="cs-CZ" dirty="0" err="1"/>
              <a:t>bye</a:t>
            </a:r>
            <a:r>
              <a:rPr lang="cs-CZ" dirty="0"/>
              <a:t> to ageing?!!</a:t>
            </a:r>
            <a:endParaRPr lang="en-GB" dirty="0"/>
          </a:p>
        </p:txBody>
      </p:sp>
      <p:sp>
        <p:nvSpPr>
          <p:cNvPr id="11" name="Content Placeholder 7"/>
          <p:cNvSpPr>
            <a:spLocks noGrp="1"/>
          </p:cNvSpPr>
          <p:nvPr>
            <p:ph idx="1"/>
          </p:nvPr>
        </p:nvSpPr>
        <p:spPr>
          <a:xfrm>
            <a:off x="5664708" y="1825624"/>
            <a:ext cx="2850642" cy="4627711"/>
          </a:xfrm>
        </p:spPr>
        <p:txBody>
          <a:bodyPr>
            <a:normAutofit fontScale="77500" lnSpcReduction="20000"/>
          </a:bodyPr>
          <a:lstStyle/>
          <a:p>
            <a:pPr marL="0" indent="0">
              <a:buNone/>
            </a:pPr>
            <a:r>
              <a:rPr lang="cs-CZ" dirty="0"/>
              <a:t>„</a:t>
            </a:r>
            <a:r>
              <a:rPr lang="cs-CZ" i="1" dirty="0" err="1"/>
              <a:t>Human</a:t>
            </a:r>
            <a:r>
              <a:rPr lang="cs-CZ" i="1" dirty="0"/>
              <a:t> to live to 1000 </a:t>
            </a:r>
            <a:r>
              <a:rPr lang="cs-CZ" i="1" dirty="0" err="1"/>
              <a:t>years</a:t>
            </a:r>
            <a:r>
              <a:rPr lang="cs-CZ" i="1" dirty="0"/>
              <a:t> </a:t>
            </a:r>
            <a:r>
              <a:rPr lang="cs-CZ" i="1" dirty="0" err="1"/>
              <a:t>was</a:t>
            </a:r>
            <a:r>
              <a:rPr lang="cs-CZ" i="1" dirty="0"/>
              <a:t> </a:t>
            </a:r>
            <a:r>
              <a:rPr lang="en-NZ" i="1" dirty="0"/>
              <a:t>already</a:t>
            </a:r>
            <a:r>
              <a:rPr lang="cs-CZ" i="1" dirty="0"/>
              <a:t> </a:t>
            </a:r>
            <a:r>
              <a:rPr lang="cs-CZ" i="1" dirty="0" err="1"/>
              <a:t>born</a:t>
            </a:r>
            <a:r>
              <a:rPr lang="cs-CZ" i="1" dirty="0"/>
              <a:t>, and </a:t>
            </a:r>
            <a:r>
              <a:rPr lang="cs-CZ" i="1" dirty="0" err="1"/>
              <a:t>is</a:t>
            </a:r>
            <a:r>
              <a:rPr lang="cs-CZ" i="1" dirty="0"/>
              <a:t> </a:t>
            </a:r>
            <a:r>
              <a:rPr lang="cs-CZ" i="1" dirty="0" err="1"/>
              <a:t>maybe</a:t>
            </a:r>
            <a:r>
              <a:rPr lang="cs-CZ" i="1" dirty="0"/>
              <a:t> </a:t>
            </a:r>
            <a:r>
              <a:rPr lang="cs-CZ" i="1" dirty="0" err="1"/>
              <a:t>about</a:t>
            </a:r>
            <a:r>
              <a:rPr lang="cs-CZ" i="1" dirty="0"/>
              <a:t> 50 </a:t>
            </a:r>
            <a:r>
              <a:rPr lang="cs-CZ" i="1" dirty="0" err="1"/>
              <a:t>years</a:t>
            </a:r>
            <a:r>
              <a:rPr lang="cs-CZ" i="1" dirty="0"/>
              <a:t> </a:t>
            </a:r>
            <a:r>
              <a:rPr lang="cs-CZ" i="1" dirty="0" err="1"/>
              <a:t>old</a:t>
            </a:r>
            <a:r>
              <a:rPr lang="cs-CZ" i="1" dirty="0"/>
              <a:t> </a:t>
            </a:r>
            <a:r>
              <a:rPr lang="cs-CZ" i="1" dirty="0" err="1"/>
              <a:t>today</a:t>
            </a:r>
            <a:r>
              <a:rPr lang="cs-CZ" dirty="0"/>
              <a:t>…“</a:t>
            </a:r>
          </a:p>
          <a:p>
            <a:pPr marL="0" indent="0">
              <a:buNone/>
            </a:pPr>
            <a:r>
              <a:rPr lang="cs-CZ" dirty="0"/>
              <a:t>	</a:t>
            </a:r>
          </a:p>
          <a:p>
            <a:pPr marL="0" indent="0" algn="r">
              <a:buNone/>
            </a:pPr>
            <a:r>
              <a:rPr lang="cs-CZ" dirty="0"/>
              <a:t>      </a:t>
            </a:r>
            <a:r>
              <a:rPr lang="cs-CZ" dirty="0" err="1"/>
              <a:t>Aubrey</a:t>
            </a:r>
            <a:r>
              <a:rPr lang="cs-CZ" dirty="0"/>
              <a:t> de </a:t>
            </a:r>
            <a:r>
              <a:rPr lang="cs-CZ" dirty="0" err="1"/>
              <a:t>Grey</a:t>
            </a:r>
            <a:r>
              <a:rPr lang="cs-CZ" dirty="0"/>
              <a:t>  (*1963)</a:t>
            </a:r>
          </a:p>
          <a:p>
            <a:pPr marL="0" indent="0">
              <a:buNone/>
            </a:pPr>
            <a:endParaRPr lang="cs-CZ" sz="1500" dirty="0"/>
          </a:p>
          <a:p>
            <a:pPr marL="0" indent="0">
              <a:buNone/>
            </a:pPr>
            <a:r>
              <a:rPr lang="cs-CZ" sz="1500" dirty="0"/>
              <a:t>C</a:t>
            </a:r>
            <a:r>
              <a:rPr lang="en-US" sz="1500" dirty="0"/>
              <a:t>o-founder and chief science officer of Strategies for Engineered Negligible Senescence (SENS) Research Foundation in California, USA</a:t>
            </a:r>
            <a:r>
              <a:rPr lang="cs-CZ" sz="1500" dirty="0"/>
              <a:t> (</a:t>
            </a:r>
            <a:r>
              <a:rPr lang="cs-CZ" sz="1500" dirty="0" err="1"/>
              <a:t>Aprox</a:t>
            </a:r>
            <a:r>
              <a:rPr lang="cs-CZ" sz="1500" dirty="0"/>
              <a:t>. </a:t>
            </a:r>
            <a:r>
              <a:rPr lang="en-US" sz="1500" dirty="0"/>
              <a:t>$1</a:t>
            </a:r>
            <a:r>
              <a:rPr lang="cs-CZ" sz="1500" dirty="0"/>
              <a:t>4</a:t>
            </a:r>
            <a:r>
              <a:rPr lang="en-US" sz="1500" dirty="0"/>
              <a:t>.</a:t>
            </a:r>
            <a:r>
              <a:rPr lang="cs-CZ" sz="1500" dirty="0"/>
              <a:t>9</a:t>
            </a:r>
            <a:r>
              <a:rPr lang="en-US" sz="1500" dirty="0"/>
              <a:t> million</a:t>
            </a:r>
            <a:r>
              <a:rPr lang="cs-CZ" sz="1500" dirty="0"/>
              <a:t> </a:t>
            </a:r>
            <a:r>
              <a:rPr lang="cs-CZ" sz="1500" dirty="0" err="1"/>
              <a:t>revenue</a:t>
            </a:r>
            <a:r>
              <a:rPr lang="cs-CZ" sz="1500" dirty="0"/>
              <a:t> in  </a:t>
            </a:r>
            <a:r>
              <a:rPr lang="en-US" sz="1500" dirty="0"/>
              <a:t>201</a:t>
            </a:r>
            <a:r>
              <a:rPr lang="cs-CZ" sz="1500" dirty="0"/>
              <a:t>4)</a:t>
            </a:r>
          </a:p>
          <a:p>
            <a:pPr marL="0" indent="0">
              <a:buNone/>
            </a:pPr>
            <a:endParaRPr lang="cs-CZ" sz="1500" dirty="0"/>
          </a:p>
          <a:p>
            <a:r>
              <a:rPr lang="en-US" sz="900" dirty="0">
                <a:hlinkClick r:id="rId3"/>
              </a:rPr>
              <a:t>http://www.sens.org/sites/srf.org/files/reports/SENS%20Research%20Foundation%20Annual%20Report%202015.pdf</a:t>
            </a:r>
            <a:r>
              <a:rPr lang="cs-CZ" sz="900" dirty="0"/>
              <a:t> (p. 16)</a:t>
            </a:r>
          </a:p>
          <a:p>
            <a:r>
              <a:rPr lang="en-US" sz="900" dirty="0"/>
              <a:t>http://www.express.co.uk/news/science/665807/KEY-TO-ETERNAL-LIFE-Someone-already-born-will-live-to-1-000-and-immortality-IS-possible</a:t>
            </a:r>
          </a:p>
        </p:txBody>
      </p:sp>
    </p:spTree>
    <p:extLst>
      <p:ext uri="{BB962C8B-B14F-4D97-AF65-F5344CB8AC3E}">
        <p14:creationId xmlns:p14="http://schemas.microsoft.com/office/powerpoint/2010/main" val="3517653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7"/>
          <p:cNvPicPr>
            <a:picLocks noGrp="1" noChangeAspect="1"/>
          </p:cNvPicPr>
          <p:nvPr>
            <p:ph sz="half" idx="1"/>
          </p:nvPr>
        </p:nvPicPr>
        <p:blipFill>
          <a:blip r:embed="rId2"/>
          <a:stretch>
            <a:fillRect/>
          </a:stretch>
        </p:blipFill>
        <p:spPr>
          <a:xfrm>
            <a:off x="786408" y="293097"/>
            <a:ext cx="7571184" cy="5913954"/>
          </a:xfrm>
          <a:prstGeom prst="rect">
            <a:avLst/>
          </a:prstGeom>
        </p:spPr>
      </p:pic>
      <p:sp>
        <p:nvSpPr>
          <p:cNvPr id="9" name="TextovéPole 8"/>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
        <p:nvSpPr>
          <p:cNvPr id="2" name="Obdélník 1">
            <a:extLst>
              <a:ext uri="{FF2B5EF4-FFF2-40B4-BE49-F238E27FC236}">
                <a16:creationId xmlns:a16="http://schemas.microsoft.com/office/drawing/2014/main" id="{62A49ADF-B380-4CD3-8285-6F63470706B6}"/>
              </a:ext>
            </a:extLst>
          </p:cNvPr>
          <p:cNvSpPr/>
          <p:nvPr/>
        </p:nvSpPr>
        <p:spPr>
          <a:xfrm>
            <a:off x="2771800" y="6022427"/>
            <a:ext cx="4572000" cy="646331"/>
          </a:xfrm>
          <a:prstGeom prst="rect">
            <a:avLst/>
          </a:prstGeom>
        </p:spPr>
        <p:txBody>
          <a:bodyPr>
            <a:spAutoFit/>
          </a:bodyPr>
          <a:lstStyle/>
          <a:p>
            <a:r>
              <a:rPr lang="en-GB" dirty="0"/>
              <a:t>https://www.youtube.com/watch?v=8iYpxRXlboQ</a:t>
            </a:r>
          </a:p>
        </p:txBody>
      </p:sp>
      <p:sp>
        <p:nvSpPr>
          <p:cNvPr id="3" name="Obdélník 2">
            <a:extLst>
              <a:ext uri="{FF2B5EF4-FFF2-40B4-BE49-F238E27FC236}">
                <a16:creationId xmlns:a16="http://schemas.microsoft.com/office/drawing/2014/main" id="{AAB34CDD-854A-4DCB-855E-A856C25E534C}"/>
              </a:ext>
            </a:extLst>
          </p:cNvPr>
          <p:cNvSpPr/>
          <p:nvPr/>
        </p:nvSpPr>
        <p:spPr>
          <a:xfrm>
            <a:off x="611560" y="5671238"/>
            <a:ext cx="4572000" cy="646331"/>
          </a:xfrm>
          <a:prstGeom prst="rect">
            <a:avLst/>
          </a:prstGeom>
        </p:spPr>
        <p:txBody>
          <a:bodyPr>
            <a:spAutoFit/>
          </a:bodyPr>
          <a:lstStyle/>
          <a:p>
            <a:r>
              <a:rPr lang="en-GB" dirty="0"/>
              <a:t>https://www.youtube.com/watch?v=AvWtSUdOWVI</a:t>
            </a:r>
          </a:p>
        </p:txBody>
      </p:sp>
      <p:sp>
        <p:nvSpPr>
          <p:cNvPr id="4" name="TextovéPole 3">
            <a:extLst>
              <a:ext uri="{FF2B5EF4-FFF2-40B4-BE49-F238E27FC236}">
                <a16:creationId xmlns:a16="http://schemas.microsoft.com/office/drawing/2014/main" id="{150442EF-FAE3-44FD-82EA-16A5DAC630B0}"/>
              </a:ext>
            </a:extLst>
          </p:cNvPr>
          <p:cNvSpPr txBox="1"/>
          <p:nvPr/>
        </p:nvSpPr>
        <p:spPr>
          <a:xfrm>
            <a:off x="2195736" y="3140968"/>
            <a:ext cx="72008" cy="432048"/>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3228319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3" name="Zástupný symbol pro obsah 2"/>
          <p:cNvSpPr>
            <a:spLocks noGrp="1"/>
          </p:cNvSpPr>
          <p:nvPr>
            <p:ph idx="1"/>
          </p:nvPr>
        </p:nvSpPr>
        <p:spPr/>
        <p:txBody>
          <a:bodyPr>
            <a:normAutofit fontScale="62500" lnSpcReduction="20000"/>
          </a:bodyPr>
          <a:lstStyle/>
          <a:p>
            <a:r>
              <a:rPr lang="en-US" dirty="0"/>
              <a:t>In 2005, </a:t>
            </a:r>
            <a:r>
              <a:rPr lang="en-US" dirty="0">
                <a:hlinkClick r:id="rId2" tooltip="MIT"/>
              </a:rPr>
              <a:t>MIT</a:t>
            </a:r>
            <a:r>
              <a:rPr lang="en-US" dirty="0"/>
              <a:t>'s </a:t>
            </a:r>
            <a:r>
              <a:rPr lang="en-US" i="1" dirty="0">
                <a:hlinkClick r:id="rId3" tooltip="Technology Review"/>
              </a:rPr>
              <a:t>Technology Review</a:t>
            </a:r>
            <a:r>
              <a:rPr lang="en-US" dirty="0"/>
              <a:t>, in cooperation with the Methuselah Foundation, announced </a:t>
            </a:r>
            <a:r>
              <a:rPr lang="en-US" dirty="0">
                <a:solidFill>
                  <a:srgbClr val="FF0000"/>
                </a:solidFill>
              </a:rPr>
              <a:t>a $20,000 prize for any molecular biologist who could demonstrate that SENS was "so wrong that it is unworthy of learned debate</a:t>
            </a:r>
            <a:r>
              <a:rPr lang="en-US" dirty="0"/>
              <a:t>." The judges of the challenge were </a:t>
            </a:r>
            <a:r>
              <a:rPr lang="en-US" dirty="0">
                <a:hlinkClick r:id="rId4" tooltip="Rodney Brooks"/>
              </a:rPr>
              <a:t>Rodney Brooks</a:t>
            </a:r>
            <a:r>
              <a:rPr lang="en-US" dirty="0"/>
              <a:t>, </a:t>
            </a:r>
            <a:r>
              <a:rPr lang="en-US" dirty="0">
                <a:hlinkClick r:id="rId5" tooltip="Anita Goel"/>
              </a:rPr>
              <a:t>Anita </a:t>
            </a:r>
            <a:r>
              <a:rPr lang="en-US" dirty="0" err="1">
                <a:hlinkClick r:id="rId5" tooltip="Anita Goel"/>
              </a:rPr>
              <a:t>Goel</a:t>
            </a:r>
            <a:r>
              <a:rPr lang="en-US" dirty="0"/>
              <a:t>, </a:t>
            </a:r>
            <a:r>
              <a:rPr lang="en-US" dirty="0" err="1">
                <a:hlinkClick r:id="rId6" tooltip="Vikram Sheel Kumar"/>
              </a:rPr>
              <a:t>Vikram</a:t>
            </a:r>
            <a:r>
              <a:rPr lang="en-US" dirty="0">
                <a:hlinkClick r:id="rId6" tooltip="Vikram Sheel Kumar"/>
              </a:rPr>
              <a:t> </a:t>
            </a:r>
            <a:r>
              <a:rPr lang="en-US" dirty="0" err="1">
                <a:hlinkClick r:id="rId6" tooltip="Vikram Sheel Kumar"/>
              </a:rPr>
              <a:t>Sheel</a:t>
            </a:r>
            <a:r>
              <a:rPr lang="en-US" dirty="0">
                <a:hlinkClick r:id="rId6" tooltip="Vikram Sheel Kumar"/>
              </a:rPr>
              <a:t> Kumar</a:t>
            </a:r>
            <a:r>
              <a:rPr lang="en-US" dirty="0"/>
              <a:t>, </a:t>
            </a:r>
            <a:r>
              <a:rPr lang="en-US" dirty="0">
                <a:hlinkClick r:id="rId7" tooltip="Nathan Myhrvold"/>
              </a:rPr>
              <a:t>Nathan </a:t>
            </a:r>
            <a:r>
              <a:rPr lang="en-US" dirty="0" err="1">
                <a:hlinkClick r:id="rId7" tooltip="Nathan Myhrvold"/>
              </a:rPr>
              <a:t>Myhrvold</a:t>
            </a:r>
            <a:r>
              <a:rPr lang="en-US" dirty="0"/>
              <a:t>, and </a:t>
            </a:r>
            <a:r>
              <a:rPr lang="en-US" dirty="0">
                <a:hlinkClick r:id="rId8" tooltip="Craig Venter"/>
              </a:rPr>
              <a:t>Craig Venter</a:t>
            </a:r>
            <a:r>
              <a:rPr lang="en-US" dirty="0"/>
              <a:t>. Five submissions were made, of which three met the terms of the challenge. De Grey wrote a rebuttal to each submission, and the challengers wrote responses to each rebuttal. The judges concluded that none of the challengers had disproved SENS, but the magazine opined that one of the rebuttals had been particularly eloquent and well written, and awarded the contestant $10,000. The judges also noted "the proponents </a:t>
            </a:r>
            <a:r>
              <a:rPr lang="en-US" dirty="0">
                <a:solidFill>
                  <a:srgbClr val="FF0000"/>
                </a:solidFill>
              </a:rPr>
              <a:t>of SENS have not made a compelling case for SENS</a:t>
            </a:r>
            <a:r>
              <a:rPr lang="en-US" dirty="0"/>
              <a:t>," and wrote that many of its proposals could not be verified with the current level of scientific knowledge and technology, concluding that "SENS does not compel the assent of many knowledgeable scientists; </a:t>
            </a:r>
            <a:r>
              <a:rPr lang="en-US" dirty="0">
                <a:solidFill>
                  <a:srgbClr val="FF0000"/>
                </a:solidFill>
              </a:rPr>
              <a:t>but neither is it demonstrably wrong</a:t>
            </a:r>
            <a:r>
              <a:rPr lang="en-US" dirty="0"/>
              <a:t>.".</a:t>
            </a:r>
            <a:r>
              <a:rPr lang="en-US" baseline="30000" dirty="0">
                <a:hlinkClick r:id="rId9"/>
              </a:rPr>
              <a:t>[47]</a:t>
            </a:r>
            <a:endParaRPr lang="en-GB" dirty="0"/>
          </a:p>
        </p:txBody>
      </p:sp>
      <p:sp>
        <p:nvSpPr>
          <p:cNvPr id="4" name="Obdélník 3"/>
          <p:cNvSpPr/>
          <p:nvPr/>
        </p:nvSpPr>
        <p:spPr>
          <a:xfrm>
            <a:off x="1835696" y="5589240"/>
            <a:ext cx="10197467" cy="461665"/>
          </a:xfrm>
          <a:prstGeom prst="rect">
            <a:avLst/>
          </a:prstGeom>
        </p:spPr>
        <p:txBody>
          <a:bodyPr wrap="square">
            <a:spAutoFit/>
          </a:bodyPr>
          <a:lstStyle/>
          <a:p>
            <a:r>
              <a:rPr lang="en-GB" sz="1200" dirty="0">
                <a:hlinkClick r:id="rId10"/>
              </a:rPr>
              <a:t>https://en.wikipedia.org/wiki/Aubrey_de_Grey</a:t>
            </a:r>
            <a:r>
              <a:rPr lang="cs-CZ" sz="1200" dirty="0"/>
              <a:t>; </a:t>
            </a:r>
          </a:p>
          <a:p>
            <a:r>
              <a:rPr lang="cs-CZ" sz="1200" dirty="0" err="1"/>
              <a:t>Primary</a:t>
            </a:r>
            <a:r>
              <a:rPr lang="cs-CZ" sz="1200" dirty="0"/>
              <a:t> source </a:t>
            </a:r>
            <a:r>
              <a:rPr lang="cs-CZ" sz="1200" dirty="0" err="1"/>
              <a:t>unavilable</a:t>
            </a:r>
            <a:r>
              <a:rPr lang="cs-CZ" sz="1200" dirty="0"/>
              <a:t>: </a:t>
            </a:r>
            <a:r>
              <a:rPr lang="en-US" sz="1200" i="1" dirty="0">
                <a:hlinkClick r:id="rId11"/>
              </a:rPr>
              <a:t>"Is Defeating Aging Only a Dream?"</a:t>
            </a:r>
            <a:r>
              <a:rPr lang="en-US" sz="1200" i="1" dirty="0"/>
              <a:t>. Technology Review. Retrieved 23 August 2012.</a:t>
            </a:r>
            <a:endParaRPr lang="en-GB" sz="1200" dirty="0"/>
          </a:p>
        </p:txBody>
      </p:sp>
    </p:spTree>
    <p:extLst>
      <p:ext uri="{BB962C8B-B14F-4D97-AF65-F5344CB8AC3E}">
        <p14:creationId xmlns:p14="http://schemas.microsoft.com/office/powerpoint/2010/main" val="3945292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Zástupný symbol pro obsah 3"/>
          <p:cNvPicPr>
            <a:picLocks noChangeAspect="1"/>
          </p:cNvPicPr>
          <p:nvPr/>
        </p:nvPicPr>
        <p:blipFill>
          <a:blip r:embed="rId2"/>
          <a:stretch>
            <a:fillRect/>
          </a:stretch>
        </p:blipFill>
        <p:spPr>
          <a:xfrm>
            <a:off x="755576" y="1916832"/>
            <a:ext cx="4727228" cy="3554726"/>
          </a:xfrm>
          <a:prstGeom prst="rect">
            <a:avLst/>
          </a:prstGeom>
        </p:spPr>
      </p:pic>
      <p:sp>
        <p:nvSpPr>
          <p:cNvPr id="2" name="Nadpis 1"/>
          <p:cNvSpPr>
            <a:spLocks noGrp="1"/>
          </p:cNvSpPr>
          <p:nvPr>
            <p:ph type="title"/>
          </p:nvPr>
        </p:nvSpPr>
        <p:spPr>
          <a:xfrm>
            <a:off x="628650" y="365126"/>
            <a:ext cx="7886700" cy="1325563"/>
          </a:xfrm>
        </p:spPr>
        <p:txBody>
          <a:bodyPr>
            <a:normAutofit/>
          </a:bodyPr>
          <a:lstStyle/>
          <a:p>
            <a:r>
              <a:rPr lang="cs-CZ" dirty="0" err="1"/>
              <a:t>Good</a:t>
            </a:r>
            <a:r>
              <a:rPr lang="cs-CZ" dirty="0"/>
              <a:t> </a:t>
            </a:r>
            <a:r>
              <a:rPr lang="cs-CZ" dirty="0" err="1"/>
              <a:t>bye</a:t>
            </a:r>
            <a:r>
              <a:rPr lang="cs-CZ" dirty="0"/>
              <a:t> to ageing?!!</a:t>
            </a:r>
            <a:endParaRPr lang="en-GB" dirty="0"/>
          </a:p>
        </p:txBody>
      </p:sp>
      <p:sp>
        <p:nvSpPr>
          <p:cNvPr id="11" name="Content Placeholder 7"/>
          <p:cNvSpPr>
            <a:spLocks noGrp="1"/>
          </p:cNvSpPr>
          <p:nvPr>
            <p:ph idx="1"/>
          </p:nvPr>
        </p:nvSpPr>
        <p:spPr>
          <a:xfrm>
            <a:off x="5664708" y="1825624"/>
            <a:ext cx="2850642" cy="4627711"/>
          </a:xfrm>
        </p:spPr>
        <p:txBody>
          <a:bodyPr>
            <a:normAutofit fontScale="77500" lnSpcReduction="20000"/>
          </a:bodyPr>
          <a:lstStyle/>
          <a:p>
            <a:pPr marL="0" indent="0">
              <a:buNone/>
            </a:pPr>
            <a:r>
              <a:rPr lang="cs-CZ" dirty="0"/>
              <a:t>„</a:t>
            </a:r>
            <a:r>
              <a:rPr lang="cs-CZ" i="1" dirty="0" err="1"/>
              <a:t>Human</a:t>
            </a:r>
            <a:r>
              <a:rPr lang="cs-CZ" i="1" dirty="0"/>
              <a:t> to live to 1000 </a:t>
            </a:r>
            <a:r>
              <a:rPr lang="cs-CZ" i="1" dirty="0" err="1"/>
              <a:t>years</a:t>
            </a:r>
            <a:r>
              <a:rPr lang="cs-CZ" i="1" dirty="0"/>
              <a:t> </a:t>
            </a:r>
            <a:r>
              <a:rPr lang="cs-CZ" i="1" dirty="0" err="1"/>
              <a:t>was</a:t>
            </a:r>
            <a:r>
              <a:rPr lang="cs-CZ" i="1" dirty="0"/>
              <a:t> </a:t>
            </a:r>
            <a:r>
              <a:rPr lang="en-NZ" i="1" dirty="0"/>
              <a:t>already</a:t>
            </a:r>
            <a:r>
              <a:rPr lang="cs-CZ" i="1" dirty="0"/>
              <a:t> </a:t>
            </a:r>
            <a:r>
              <a:rPr lang="cs-CZ" i="1" dirty="0" err="1"/>
              <a:t>born</a:t>
            </a:r>
            <a:r>
              <a:rPr lang="cs-CZ" i="1" dirty="0"/>
              <a:t>, and </a:t>
            </a:r>
            <a:r>
              <a:rPr lang="cs-CZ" i="1" dirty="0" err="1"/>
              <a:t>is</a:t>
            </a:r>
            <a:r>
              <a:rPr lang="cs-CZ" i="1" dirty="0"/>
              <a:t> </a:t>
            </a:r>
            <a:r>
              <a:rPr lang="cs-CZ" i="1" dirty="0" err="1"/>
              <a:t>maybe</a:t>
            </a:r>
            <a:r>
              <a:rPr lang="cs-CZ" i="1" dirty="0"/>
              <a:t> </a:t>
            </a:r>
            <a:r>
              <a:rPr lang="cs-CZ" i="1" dirty="0" err="1"/>
              <a:t>about</a:t>
            </a:r>
            <a:r>
              <a:rPr lang="cs-CZ" i="1" dirty="0"/>
              <a:t> 50 </a:t>
            </a:r>
            <a:r>
              <a:rPr lang="cs-CZ" i="1" dirty="0" err="1"/>
              <a:t>years</a:t>
            </a:r>
            <a:r>
              <a:rPr lang="cs-CZ" i="1" dirty="0"/>
              <a:t> </a:t>
            </a:r>
            <a:r>
              <a:rPr lang="cs-CZ" i="1" dirty="0" err="1"/>
              <a:t>old</a:t>
            </a:r>
            <a:r>
              <a:rPr lang="cs-CZ" i="1" dirty="0"/>
              <a:t> </a:t>
            </a:r>
            <a:r>
              <a:rPr lang="cs-CZ" i="1" dirty="0" err="1"/>
              <a:t>today</a:t>
            </a:r>
            <a:r>
              <a:rPr lang="cs-CZ" dirty="0"/>
              <a:t>…“</a:t>
            </a:r>
          </a:p>
          <a:p>
            <a:pPr marL="0" indent="0">
              <a:buNone/>
            </a:pPr>
            <a:r>
              <a:rPr lang="cs-CZ" dirty="0"/>
              <a:t>	</a:t>
            </a:r>
          </a:p>
          <a:p>
            <a:pPr marL="0" indent="0" algn="r">
              <a:buNone/>
            </a:pPr>
            <a:r>
              <a:rPr lang="cs-CZ" dirty="0"/>
              <a:t>      </a:t>
            </a:r>
            <a:r>
              <a:rPr lang="cs-CZ" dirty="0" err="1"/>
              <a:t>Aubrey</a:t>
            </a:r>
            <a:r>
              <a:rPr lang="cs-CZ" dirty="0"/>
              <a:t> de </a:t>
            </a:r>
            <a:r>
              <a:rPr lang="cs-CZ" dirty="0" err="1"/>
              <a:t>Grey</a:t>
            </a:r>
            <a:r>
              <a:rPr lang="cs-CZ" dirty="0"/>
              <a:t>  (*1963)</a:t>
            </a:r>
          </a:p>
          <a:p>
            <a:pPr marL="0" indent="0">
              <a:buNone/>
            </a:pPr>
            <a:endParaRPr lang="cs-CZ" sz="1500" dirty="0"/>
          </a:p>
          <a:p>
            <a:pPr marL="0" indent="0">
              <a:buNone/>
            </a:pPr>
            <a:r>
              <a:rPr lang="cs-CZ" sz="1500" dirty="0"/>
              <a:t>C</a:t>
            </a:r>
            <a:r>
              <a:rPr lang="en-US" sz="1500" dirty="0"/>
              <a:t>o-founder and chief science officer of Strategies for Engineered Negligible Senescence (SENS) Research Foundation in California, USA</a:t>
            </a:r>
            <a:r>
              <a:rPr lang="cs-CZ" sz="1500" dirty="0"/>
              <a:t> (</a:t>
            </a:r>
            <a:r>
              <a:rPr lang="cs-CZ" sz="1500" dirty="0" err="1"/>
              <a:t>Aprox</a:t>
            </a:r>
            <a:r>
              <a:rPr lang="cs-CZ" sz="1500" dirty="0"/>
              <a:t>. </a:t>
            </a:r>
            <a:r>
              <a:rPr lang="en-US" sz="1500" dirty="0"/>
              <a:t>$1</a:t>
            </a:r>
            <a:r>
              <a:rPr lang="cs-CZ" sz="1500" dirty="0"/>
              <a:t>4</a:t>
            </a:r>
            <a:r>
              <a:rPr lang="en-US" sz="1500" dirty="0"/>
              <a:t>.</a:t>
            </a:r>
            <a:r>
              <a:rPr lang="cs-CZ" sz="1500" dirty="0"/>
              <a:t>9</a:t>
            </a:r>
            <a:r>
              <a:rPr lang="en-US" sz="1500" dirty="0"/>
              <a:t> million</a:t>
            </a:r>
            <a:r>
              <a:rPr lang="cs-CZ" sz="1500" dirty="0"/>
              <a:t> </a:t>
            </a:r>
            <a:r>
              <a:rPr lang="cs-CZ" sz="1500" dirty="0" err="1"/>
              <a:t>revenue</a:t>
            </a:r>
            <a:r>
              <a:rPr lang="cs-CZ" sz="1500" dirty="0"/>
              <a:t> in  </a:t>
            </a:r>
            <a:r>
              <a:rPr lang="en-US" sz="1500" dirty="0"/>
              <a:t>201</a:t>
            </a:r>
            <a:r>
              <a:rPr lang="cs-CZ" sz="1500" dirty="0"/>
              <a:t>4)</a:t>
            </a:r>
          </a:p>
          <a:p>
            <a:pPr marL="0" indent="0">
              <a:buNone/>
            </a:pPr>
            <a:endParaRPr lang="cs-CZ" sz="1500" dirty="0"/>
          </a:p>
          <a:p>
            <a:r>
              <a:rPr lang="en-US" sz="900" dirty="0">
                <a:hlinkClick r:id="rId3"/>
              </a:rPr>
              <a:t>http://www.sens.org/sites/srf.org/files/reports/SENS%20Research%20Foundation%20Annual%20Report%202015.pdf</a:t>
            </a:r>
            <a:r>
              <a:rPr lang="cs-CZ" sz="900" dirty="0"/>
              <a:t> (p. 16)</a:t>
            </a:r>
          </a:p>
          <a:p>
            <a:r>
              <a:rPr lang="en-US" sz="900" dirty="0"/>
              <a:t>http://www.express.co.uk/news/science/665807/KEY-TO-ETERNAL-LIFE-Someone-already-born-will-live-to-1-000-and-immortality-IS-possible</a:t>
            </a:r>
          </a:p>
        </p:txBody>
      </p:sp>
    </p:spTree>
    <p:extLst>
      <p:ext uri="{BB962C8B-B14F-4D97-AF65-F5344CB8AC3E}">
        <p14:creationId xmlns:p14="http://schemas.microsoft.com/office/powerpoint/2010/main" val="3939265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a:t>Inflection points in „new ageing enterprise“ </a:t>
            </a:r>
            <a:r>
              <a:rPr lang="en-GB" sz="2700"/>
              <a:t>(Felsted &amp; Wright, 2014)</a:t>
            </a:r>
            <a:endParaRPr lang="en-GB"/>
          </a:p>
        </p:txBody>
      </p:sp>
      <p:sp>
        <p:nvSpPr>
          <p:cNvPr id="3" name="Zástupný symbol pro obsah 2"/>
          <p:cNvSpPr>
            <a:spLocks noGrp="1"/>
          </p:cNvSpPr>
          <p:nvPr>
            <p:ph idx="1"/>
          </p:nvPr>
        </p:nvSpPr>
        <p:spPr/>
        <p:txBody>
          <a:bodyPr>
            <a:noAutofit/>
          </a:bodyPr>
          <a:lstStyle/>
          <a:p>
            <a:pPr>
              <a:buNone/>
            </a:pPr>
            <a:r>
              <a:rPr lang="en-GB" sz="2400" dirty="0"/>
              <a:t>[1.0] </a:t>
            </a:r>
            <a:r>
              <a:rPr lang="en-GB" sz="2400" b="1" dirty="0"/>
              <a:t>Philosophy of Ageing </a:t>
            </a:r>
            <a:r>
              <a:rPr lang="en-GB" sz="2400" dirty="0">
                <a:sym typeface="Wingdings"/>
              </a:rPr>
              <a:t></a:t>
            </a:r>
            <a:r>
              <a:rPr lang="en-GB" sz="2400" dirty="0"/>
              <a:t> Ageing as a </a:t>
            </a:r>
            <a:r>
              <a:rPr lang="en-GB" sz="2400" b="1" dirty="0"/>
              <a:t>Reflection</a:t>
            </a:r>
            <a:endParaRPr lang="en-GB" sz="2400" b="1" dirty="0">
              <a:solidFill>
                <a:srgbClr val="FF0000"/>
              </a:solidFill>
            </a:endParaRPr>
          </a:p>
          <a:p>
            <a:pPr marL="457200" lvl="1" indent="0">
              <a:buNone/>
            </a:pPr>
            <a:r>
              <a:rPr lang="en-GB" sz="2000" dirty="0"/>
              <a:t>  (Sophocles; </a:t>
            </a:r>
            <a:r>
              <a:rPr lang="en-GB" sz="2000" dirty="0" err="1"/>
              <a:t>M.Aurelius</a:t>
            </a:r>
            <a:r>
              <a:rPr lang="en-GB" sz="2000" dirty="0"/>
              <a:t>; Cicero De </a:t>
            </a:r>
            <a:r>
              <a:rPr lang="en-GB" sz="2000" dirty="0" err="1"/>
              <a:t>Senectutem</a:t>
            </a:r>
            <a:r>
              <a:rPr lang="en-GB" sz="2000" dirty="0"/>
              <a:t>;… ) </a:t>
            </a:r>
            <a:endParaRPr lang="cs-CZ" sz="2000" dirty="0"/>
          </a:p>
          <a:p>
            <a:pPr lvl="1"/>
            <a:endParaRPr lang="en-GB" sz="1000" dirty="0"/>
          </a:p>
          <a:p>
            <a:pPr>
              <a:buNone/>
            </a:pPr>
            <a:r>
              <a:rPr lang="en-GB" sz="2400" dirty="0"/>
              <a:t>[2.0] </a:t>
            </a:r>
            <a:r>
              <a:rPr lang="en-GB" sz="2400" b="1" dirty="0"/>
              <a:t>Bio-medical diseases of Ageing </a:t>
            </a:r>
            <a:r>
              <a:rPr lang="en-GB" sz="2400" dirty="0">
                <a:sym typeface="Wingdings"/>
              </a:rPr>
              <a:t></a:t>
            </a:r>
            <a:r>
              <a:rPr lang="en-GB" sz="2400" dirty="0"/>
              <a:t> Ageing as a </a:t>
            </a:r>
            <a:r>
              <a:rPr lang="en-GB" sz="2400" b="1" dirty="0"/>
              <a:t>Problem</a:t>
            </a:r>
            <a:endParaRPr lang="en-GB" sz="2400" b="1" dirty="0">
              <a:solidFill>
                <a:srgbClr val="FF0000"/>
              </a:solidFill>
            </a:endParaRPr>
          </a:p>
          <a:p>
            <a:pPr marL="457200" lvl="1" indent="0">
              <a:buNone/>
            </a:pPr>
            <a:r>
              <a:rPr lang="en-GB" sz="2000" dirty="0"/>
              <a:t>(development of geriatrics and gerontology beginning of 20th cent.)</a:t>
            </a:r>
            <a:endParaRPr lang="cs-CZ" sz="2000" dirty="0"/>
          </a:p>
          <a:p>
            <a:pPr marL="457200" lvl="1" indent="0">
              <a:buNone/>
            </a:pPr>
            <a:endParaRPr lang="en-GB" sz="1000" dirty="0"/>
          </a:p>
          <a:p>
            <a:pPr>
              <a:buNone/>
            </a:pPr>
            <a:r>
              <a:rPr lang="en-GB" sz="2400" dirty="0"/>
              <a:t>[3.0] </a:t>
            </a:r>
            <a:r>
              <a:rPr lang="en-GB" sz="2400" b="1" dirty="0"/>
              <a:t>Demographics of Ageing </a:t>
            </a:r>
            <a:r>
              <a:rPr lang="en-GB" sz="2400" dirty="0">
                <a:sym typeface="Wingdings"/>
              </a:rPr>
              <a:t></a:t>
            </a:r>
            <a:r>
              <a:rPr lang="en-GB" sz="2400" dirty="0"/>
              <a:t>  Ageing as </a:t>
            </a:r>
            <a:r>
              <a:rPr lang="en-GB" sz="2400" b="1" dirty="0"/>
              <a:t>a Challenge </a:t>
            </a:r>
          </a:p>
          <a:p>
            <a:pPr marL="457200" lvl="1" indent="0">
              <a:buNone/>
            </a:pPr>
            <a:r>
              <a:rPr lang="en-GB" sz="2000" dirty="0"/>
              <a:t>(Peterson (1999): „Grey Down …“)</a:t>
            </a:r>
            <a:endParaRPr lang="cs-CZ" sz="2000" dirty="0"/>
          </a:p>
          <a:p>
            <a:pPr lvl="1"/>
            <a:endParaRPr lang="en-GB" sz="1000" dirty="0"/>
          </a:p>
          <a:p>
            <a:pPr>
              <a:buNone/>
            </a:pPr>
            <a:r>
              <a:rPr lang="en-GB" sz="2400" dirty="0"/>
              <a:t>[4.0] </a:t>
            </a:r>
            <a:r>
              <a:rPr lang="en-GB" sz="2400" b="1" dirty="0"/>
              <a:t>Optimal Ageing </a:t>
            </a:r>
            <a:r>
              <a:rPr lang="en-GB" sz="2400" dirty="0">
                <a:sym typeface="Wingdings"/>
              </a:rPr>
              <a:t></a:t>
            </a:r>
            <a:r>
              <a:rPr lang="en-GB" sz="2400" dirty="0"/>
              <a:t> Ageing as a </a:t>
            </a:r>
            <a:r>
              <a:rPr lang="en-GB" sz="2400" b="1" dirty="0"/>
              <a:t>Reward</a:t>
            </a:r>
          </a:p>
          <a:p>
            <a:pPr marL="457200" lvl="1" indent="0">
              <a:buNone/>
            </a:pPr>
            <a:r>
              <a:rPr lang="en-GB" sz="2000" dirty="0"/>
              <a:t> (Longevity Dividend &amp; „Grey is the new Gold“</a:t>
            </a:r>
            <a:r>
              <a:rPr lang="cs-CZ" sz="2000" dirty="0"/>
              <a:t>; </a:t>
            </a:r>
            <a:r>
              <a:rPr lang="en-GB" sz="2000" dirty="0"/>
              <a:t>Longevity Revolution)</a:t>
            </a:r>
            <a:endParaRPr lang="cs-CZ" sz="2000" dirty="0"/>
          </a:p>
          <a:p>
            <a:pPr lvl="1"/>
            <a:endParaRPr lang="en-GB" sz="1000" dirty="0"/>
          </a:p>
          <a:p>
            <a:pPr>
              <a:buNone/>
            </a:pPr>
            <a:r>
              <a:rPr lang="en-GB" sz="2400" dirty="0"/>
              <a:t>[5.0] </a:t>
            </a:r>
            <a:r>
              <a:rPr lang="en-GB" sz="2400" b="1" dirty="0"/>
              <a:t>Post – ageing </a:t>
            </a:r>
            <a:r>
              <a:rPr lang="en-GB" sz="2400" dirty="0">
                <a:sym typeface="Wingdings"/>
              </a:rPr>
              <a:t></a:t>
            </a:r>
            <a:r>
              <a:rPr lang="en-GB" sz="2400" dirty="0"/>
              <a:t>  Ageing as an </a:t>
            </a:r>
            <a:r>
              <a:rPr lang="en-GB" sz="2400" b="1" dirty="0"/>
              <a:t>Artefact</a:t>
            </a:r>
            <a:r>
              <a:rPr lang="en-GB" sz="2400" b="1" dirty="0">
                <a:solidFill>
                  <a:srgbClr val="FF0000"/>
                </a:solidFill>
              </a:rPr>
              <a:t> </a:t>
            </a:r>
          </a:p>
        </p:txBody>
      </p:sp>
      <p:sp>
        <p:nvSpPr>
          <p:cNvPr id="4" name="TextovéPole 3"/>
          <p:cNvSpPr txBox="1"/>
          <p:nvPr/>
        </p:nvSpPr>
        <p:spPr>
          <a:xfrm>
            <a:off x="3563888" y="6381328"/>
            <a:ext cx="5272597" cy="253916"/>
          </a:xfrm>
          <a:prstGeom prst="rect">
            <a:avLst/>
          </a:prstGeom>
          <a:noFill/>
        </p:spPr>
        <p:txBody>
          <a:bodyPr wrap="none" rtlCol="0">
            <a:spAutoFit/>
          </a:bodyPr>
          <a:lstStyle/>
          <a:p>
            <a:r>
              <a:rPr lang="cs-CZ" sz="1050" dirty="0" err="1"/>
              <a:t>Felsted</a:t>
            </a:r>
            <a:r>
              <a:rPr lang="cs-CZ" sz="1050" dirty="0"/>
              <a:t>, K.;</a:t>
            </a:r>
            <a:r>
              <a:rPr lang="cs-CZ" sz="1050" dirty="0" err="1"/>
              <a:t>Wright</a:t>
            </a:r>
            <a:r>
              <a:rPr lang="cs-CZ" sz="1050" dirty="0"/>
              <a:t>, S.D. 2014. </a:t>
            </a:r>
            <a:r>
              <a:rPr lang="cs-CZ" sz="1050" dirty="0" err="1"/>
              <a:t>Toward</a:t>
            </a:r>
            <a:r>
              <a:rPr lang="cs-CZ" sz="1050" dirty="0"/>
              <a:t> Post Ageing: Technology in </a:t>
            </a:r>
            <a:r>
              <a:rPr lang="cs-CZ" sz="1050" dirty="0" err="1"/>
              <a:t>an</a:t>
            </a:r>
            <a:r>
              <a:rPr lang="cs-CZ" sz="1050" dirty="0"/>
              <a:t> Ageing Society. </a:t>
            </a:r>
            <a:r>
              <a:rPr lang="cs-CZ" sz="1050" dirty="0" err="1"/>
              <a:t>Springer</a:t>
            </a:r>
            <a:r>
              <a:rPr lang="cs-CZ" sz="1050" dirty="0"/>
              <a:t>.</a:t>
            </a:r>
            <a:endParaRPr lang="en-GB" sz="10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dirty="0"/>
              <a:t>[5.0] Post – ageing </a:t>
            </a:r>
            <a:r>
              <a:rPr lang="cs-CZ" sz="3600" dirty="0">
                <a:sym typeface="Wingdings"/>
              </a:rPr>
              <a:t></a:t>
            </a:r>
            <a:r>
              <a:rPr lang="cs-CZ" sz="3600" dirty="0"/>
              <a:t>  Ageing as </a:t>
            </a:r>
            <a:r>
              <a:rPr lang="cs-CZ" sz="3600" dirty="0" err="1"/>
              <a:t>an</a:t>
            </a:r>
            <a:r>
              <a:rPr lang="cs-CZ" sz="3600" dirty="0"/>
              <a:t> </a:t>
            </a:r>
            <a:r>
              <a:rPr lang="cs-CZ" sz="3600" b="1" dirty="0">
                <a:solidFill>
                  <a:srgbClr val="FF0000"/>
                </a:solidFill>
              </a:rPr>
              <a:t>Artefakt </a:t>
            </a:r>
            <a:endParaRPr lang="en-GB" sz="3600" b="1" dirty="0">
              <a:solidFill>
                <a:srgbClr val="FF0000"/>
              </a:solidFill>
            </a:endParaRPr>
          </a:p>
        </p:txBody>
      </p:sp>
      <p:sp>
        <p:nvSpPr>
          <p:cNvPr id="3" name="Zástupný symbol pro obsah 2"/>
          <p:cNvSpPr>
            <a:spLocks noGrp="1"/>
          </p:cNvSpPr>
          <p:nvPr>
            <p:ph sz="half" idx="1"/>
          </p:nvPr>
        </p:nvSpPr>
        <p:spPr>
          <a:xfrm>
            <a:off x="4290120" y="1636501"/>
            <a:ext cx="4536504" cy="4525963"/>
          </a:xfrm>
        </p:spPr>
        <p:txBody>
          <a:bodyPr>
            <a:normAutofit fontScale="92500" lnSpcReduction="10000"/>
          </a:bodyPr>
          <a:lstStyle/>
          <a:p>
            <a:r>
              <a:rPr lang="en-GB" dirty="0"/>
              <a:t>where growing old can be summarised by the statement “</a:t>
            </a:r>
            <a:r>
              <a:rPr lang="en-GB" i="1" dirty="0"/>
              <a:t>the older people get, the younger they feel</a:t>
            </a:r>
            <a:r>
              <a:rPr lang="en-GB" dirty="0"/>
              <a:t>”</a:t>
            </a:r>
            <a:r>
              <a:rPr lang="cs-CZ" dirty="0"/>
              <a:t> </a:t>
            </a:r>
            <a:r>
              <a:rPr lang="cs-CZ" dirty="0">
                <a:sym typeface="Wingdings"/>
              </a:rPr>
              <a:t> </a:t>
            </a:r>
            <a:r>
              <a:rPr lang="cs-CZ" dirty="0"/>
              <a:t> </a:t>
            </a:r>
            <a:r>
              <a:rPr lang="en-GB" dirty="0"/>
              <a:t>both morbidity and feelings of senescence are compressed to latter age</a:t>
            </a:r>
            <a:r>
              <a:rPr lang="cs-CZ" dirty="0"/>
              <a:t>;</a:t>
            </a:r>
          </a:p>
          <a:p>
            <a:r>
              <a:rPr lang="en-GB" dirty="0"/>
              <a:t>the goal </a:t>
            </a:r>
            <a:r>
              <a:rPr lang="cs-CZ" dirty="0" err="1"/>
              <a:t>is</a:t>
            </a:r>
            <a:r>
              <a:rPr lang="cs-CZ" dirty="0"/>
              <a:t> not [4.0] to [4.1] </a:t>
            </a:r>
            <a:r>
              <a:rPr lang="en-GB" dirty="0"/>
              <a:t>“</a:t>
            </a:r>
            <a:r>
              <a:rPr lang="cs-CZ" dirty="0" err="1"/>
              <a:t>further</a:t>
            </a:r>
            <a:r>
              <a:rPr lang="cs-CZ" dirty="0"/>
              <a:t> </a:t>
            </a:r>
            <a:r>
              <a:rPr lang="cs-CZ" dirty="0" err="1"/>
              <a:t>optimisation</a:t>
            </a:r>
            <a:r>
              <a:rPr lang="cs-CZ" dirty="0"/>
              <a:t>“, but </a:t>
            </a:r>
            <a:r>
              <a:rPr lang="en-GB" dirty="0"/>
              <a:t>surpass</a:t>
            </a:r>
            <a:r>
              <a:rPr lang="cs-CZ" dirty="0" err="1"/>
              <a:t>ing</a:t>
            </a:r>
            <a:r>
              <a:rPr lang="cs-CZ" dirty="0"/>
              <a:t> ageing</a:t>
            </a:r>
            <a:r>
              <a:rPr lang="en-GB" dirty="0"/>
              <a:t>, to transcend it, to end it</a:t>
            </a:r>
            <a:r>
              <a:rPr lang="cs-CZ" dirty="0"/>
              <a:t> </a:t>
            </a:r>
            <a:r>
              <a:rPr lang="cs-CZ" sz="2400" dirty="0"/>
              <a:t>[5.0] </a:t>
            </a:r>
            <a:endParaRPr lang="en-GB" dirty="0"/>
          </a:p>
        </p:txBody>
      </p:sp>
      <p:pic>
        <p:nvPicPr>
          <p:cNvPr id="6" name="Zástupný symbol pro obsah 5"/>
          <p:cNvPicPr>
            <a:picLocks noGrp="1" noChangeAspect="1"/>
          </p:cNvPicPr>
          <p:nvPr>
            <p:ph sz="half" idx="2"/>
          </p:nvPr>
        </p:nvPicPr>
        <p:blipFill>
          <a:blip r:embed="rId2"/>
          <a:stretch>
            <a:fillRect/>
          </a:stretch>
        </p:blipFill>
        <p:spPr>
          <a:xfrm>
            <a:off x="253548" y="2420888"/>
            <a:ext cx="4038600" cy="2406261"/>
          </a:xfrm>
          <a:prstGeom prst="rect">
            <a:avLst/>
          </a:prstGeom>
        </p:spPr>
      </p:pic>
      <p:sp>
        <p:nvSpPr>
          <p:cNvPr id="4" name="TextovéPole 3"/>
          <p:cNvSpPr txBox="1"/>
          <p:nvPr/>
        </p:nvSpPr>
        <p:spPr>
          <a:xfrm>
            <a:off x="3347864" y="6381328"/>
            <a:ext cx="5790368" cy="253916"/>
          </a:xfrm>
          <a:prstGeom prst="rect">
            <a:avLst/>
          </a:prstGeom>
          <a:noFill/>
        </p:spPr>
        <p:txBody>
          <a:bodyPr wrap="none" rtlCol="0">
            <a:spAutoFit/>
          </a:bodyPr>
          <a:lstStyle/>
          <a:p>
            <a:r>
              <a:rPr lang="cs-CZ" sz="1050" dirty="0" err="1"/>
              <a:t>Felsted</a:t>
            </a:r>
            <a:r>
              <a:rPr lang="cs-CZ" sz="1050" dirty="0"/>
              <a:t>, K.;</a:t>
            </a:r>
            <a:r>
              <a:rPr lang="cs-CZ" sz="1050" dirty="0" err="1"/>
              <a:t>Wright</a:t>
            </a:r>
            <a:r>
              <a:rPr lang="cs-CZ" sz="1050" dirty="0"/>
              <a:t>, S.D. 2014. </a:t>
            </a:r>
            <a:r>
              <a:rPr lang="cs-CZ" sz="1050" dirty="0" err="1"/>
              <a:t>Toward</a:t>
            </a:r>
            <a:r>
              <a:rPr lang="cs-CZ" sz="1050" dirty="0"/>
              <a:t> Post Ageing: Technology in </a:t>
            </a:r>
            <a:r>
              <a:rPr lang="cs-CZ" sz="1050" dirty="0" err="1"/>
              <a:t>an</a:t>
            </a:r>
            <a:r>
              <a:rPr lang="cs-CZ" sz="1050" dirty="0"/>
              <a:t> Ageing Society. </a:t>
            </a:r>
            <a:r>
              <a:rPr lang="cs-CZ" sz="1050" dirty="0" err="1"/>
              <a:t>Springer</a:t>
            </a:r>
            <a:r>
              <a:rPr lang="cs-CZ" sz="1050" dirty="0"/>
              <a:t>; p. 37-38.</a:t>
            </a:r>
            <a:endParaRPr lang="en-GB" sz="1050" dirty="0"/>
          </a:p>
        </p:txBody>
      </p:sp>
      <p:pic>
        <p:nvPicPr>
          <p:cNvPr id="7" name="Zástupný symbol pro obsah 5"/>
          <p:cNvPicPr>
            <a:picLocks noChangeAspect="1"/>
          </p:cNvPicPr>
          <p:nvPr/>
        </p:nvPicPr>
        <p:blipFill rotWithShape="1">
          <a:blip r:embed="rId2"/>
          <a:srcRect t="63583" r="52117" b="5756"/>
          <a:stretch/>
        </p:blipFill>
        <p:spPr>
          <a:xfrm>
            <a:off x="107504" y="3861048"/>
            <a:ext cx="3586071" cy="136815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dirty="0"/>
              <a:t>[5.0] Post – ageing </a:t>
            </a:r>
            <a:r>
              <a:rPr lang="cs-CZ" sz="3600" dirty="0">
                <a:sym typeface="Wingdings"/>
              </a:rPr>
              <a:t></a:t>
            </a:r>
            <a:r>
              <a:rPr lang="cs-CZ" sz="3600" dirty="0"/>
              <a:t>  Ageing as </a:t>
            </a:r>
            <a:r>
              <a:rPr lang="cs-CZ" sz="3600" dirty="0" err="1"/>
              <a:t>an</a:t>
            </a:r>
            <a:r>
              <a:rPr lang="cs-CZ" sz="3600" dirty="0"/>
              <a:t> </a:t>
            </a:r>
            <a:r>
              <a:rPr lang="cs-CZ" sz="3600" b="1" dirty="0">
                <a:solidFill>
                  <a:srgbClr val="FF0000"/>
                </a:solidFill>
              </a:rPr>
              <a:t>Artefakt </a:t>
            </a:r>
            <a:endParaRPr lang="en-GB" sz="3600" b="1" dirty="0">
              <a:solidFill>
                <a:srgbClr val="FF0000"/>
              </a:solidFill>
            </a:endParaRPr>
          </a:p>
        </p:txBody>
      </p:sp>
      <p:sp>
        <p:nvSpPr>
          <p:cNvPr id="3" name="Zástupný symbol pro obsah 2"/>
          <p:cNvSpPr>
            <a:spLocks noGrp="1"/>
          </p:cNvSpPr>
          <p:nvPr>
            <p:ph sz="half" idx="1"/>
          </p:nvPr>
        </p:nvSpPr>
        <p:spPr>
          <a:xfrm>
            <a:off x="4290120" y="1636501"/>
            <a:ext cx="4536504" cy="4525963"/>
          </a:xfrm>
        </p:spPr>
        <p:txBody>
          <a:bodyPr>
            <a:normAutofit fontScale="92500" lnSpcReduction="10000"/>
          </a:bodyPr>
          <a:lstStyle/>
          <a:p>
            <a:r>
              <a:rPr lang="en-GB" dirty="0"/>
              <a:t>where growing old can be summarised by the statement “</a:t>
            </a:r>
            <a:r>
              <a:rPr lang="en-GB" i="1" dirty="0"/>
              <a:t>the older people get, the younger they feel</a:t>
            </a:r>
            <a:r>
              <a:rPr lang="en-GB" dirty="0"/>
              <a:t>”</a:t>
            </a:r>
            <a:r>
              <a:rPr lang="cs-CZ" dirty="0"/>
              <a:t> </a:t>
            </a:r>
            <a:r>
              <a:rPr lang="cs-CZ" dirty="0">
                <a:sym typeface="Wingdings"/>
              </a:rPr>
              <a:t> </a:t>
            </a:r>
            <a:r>
              <a:rPr lang="cs-CZ" dirty="0"/>
              <a:t> </a:t>
            </a:r>
            <a:r>
              <a:rPr lang="en-GB" dirty="0"/>
              <a:t>both morbidity and feelings of senescence are compressed to latter age</a:t>
            </a:r>
            <a:r>
              <a:rPr lang="cs-CZ" dirty="0"/>
              <a:t>;</a:t>
            </a:r>
          </a:p>
          <a:p>
            <a:r>
              <a:rPr lang="en-GB" dirty="0"/>
              <a:t>the goal </a:t>
            </a:r>
            <a:r>
              <a:rPr lang="cs-CZ" dirty="0" err="1"/>
              <a:t>is</a:t>
            </a:r>
            <a:r>
              <a:rPr lang="cs-CZ" dirty="0"/>
              <a:t> not [4.0] to [4.1] </a:t>
            </a:r>
            <a:r>
              <a:rPr lang="en-GB" dirty="0"/>
              <a:t>“</a:t>
            </a:r>
            <a:r>
              <a:rPr lang="cs-CZ" dirty="0" err="1"/>
              <a:t>further</a:t>
            </a:r>
            <a:r>
              <a:rPr lang="cs-CZ" dirty="0"/>
              <a:t> </a:t>
            </a:r>
            <a:r>
              <a:rPr lang="cs-CZ" dirty="0" err="1"/>
              <a:t>optimisation</a:t>
            </a:r>
            <a:r>
              <a:rPr lang="cs-CZ" dirty="0"/>
              <a:t>“, but </a:t>
            </a:r>
            <a:r>
              <a:rPr lang="en-GB" dirty="0"/>
              <a:t>surpass</a:t>
            </a:r>
            <a:r>
              <a:rPr lang="cs-CZ" dirty="0" err="1"/>
              <a:t>ing</a:t>
            </a:r>
            <a:r>
              <a:rPr lang="cs-CZ" dirty="0"/>
              <a:t> ageing</a:t>
            </a:r>
            <a:r>
              <a:rPr lang="en-GB" dirty="0"/>
              <a:t>, to transcend it, to end it</a:t>
            </a:r>
            <a:r>
              <a:rPr lang="cs-CZ" dirty="0"/>
              <a:t> </a:t>
            </a:r>
            <a:r>
              <a:rPr lang="cs-CZ" sz="2400" dirty="0"/>
              <a:t>[5.0] </a:t>
            </a:r>
            <a:endParaRPr lang="en-GB" dirty="0"/>
          </a:p>
        </p:txBody>
      </p:sp>
      <p:pic>
        <p:nvPicPr>
          <p:cNvPr id="6" name="Zástupný symbol pro obsah 5"/>
          <p:cNvPicPr>
            <a:picLocks noGrp="1" noChangeAspect="1"/>
          </p:cNvPicPr>
          <p:nvPr>
            <p:ph sz="half" idx="2"/>
          </p:nvPr>
        </p:nvPicPr>
        <p:blipFill>
          <a:blip r:embed="rId2"/>
          <a:stretch>
            <a:fillRect/>
          </a:stretch>
        </p:blipFill>
        <p:spPr>
          <a:xfrm>
            <a:off x="253548" y="2420888"/>
            <a:ext cx="4038600" cy="2406261"/>
          </a:xfrm>
          <a:prstGeom prst="rect">
            <a:avLst/>
          </a:prstGeom>
        </p:spPr>
      </p:pic>
      <p:sp>
        <p:nvSpPr>
          <p:cNvPr id="4" name="TextovéPole 3"/>
          <p:cNvSpPr txBox="1"/>
          <p:nvPr/>
        </p:nvSpPr>
        <p:spPr>
          <a:xfrm>
            <a:off x="3347864" y="6381328"/>
            <a:ext cx="5790368" cy="253916"/>
          </a:xfrm>
          <a:prstGeom prst="rect">
            <a:avLst/>
          </a:prstGeom>
          <a:noFill/>
        </p:spPr>
        <p:txBody>
          <a:bodyPr wrap="none" rtlCol="0">
            <a:spAutoFit/>
          </a:bodyPr>
          <a:lstStyle/>
          <a:p>
            <a:r>
              <a:rPr lang="cs-CZ" sz="1050" dirty="0" err="1"/>
              <a:t>Felsted</a:t>
            </a:r>
            <a:r>
              <a:rPr lang="cs-CZ" sz="1050" dirty="0"/>
              <a:t>, K.;</a:t>
            </a:r>
            <a:r>
              <a:rPr lang="cs-CZ" sz="1050" dirty="0" err="1"/>
              <a:t>Wright</a:t>
            </a:r>
            <a:r>
              <a:rPr lang="cs-CZ" sz="1050" dirty="0"/>
              <a:t>, S.D. 2014. </a:t>
            </a:r>
            <a:r>
              <a:rPr lang="cs-CZ" sz="1050" dirty="0" err="1"/>
              <a:t>Toward</a:t>
            </a:r>
            <a:r>
              <a:rPr lang="cs-CZ" sz="1050" dirty="0"/>
              <a:t> Post Ageing: Technology in </a:t>
            </a:r>
            <a:r>
              <a:rPr lang="cs-CZ" sz="1050" dirty="0" err="1"/>
              <a:t>an</a:t>
            </a:r>
            <a:r>
              <a:rPr lang="cs-CZ" sz="1050" dirty="0"/>
              <a:t> Ageing Society. </a:t>
            </a:r>
            <a:r>
              <a:rPr lang="cs-CZ" sz="1050" dirty="0" err="1"/>
              <a:t>Springer</a:t>
            </a:r>
            <a:r>
              <a:rPr lang="cs-CZ" sz="1050" dirty="0"/>
              <a:t>; p. 37-38.</a:t>
            </a:r>
            <a:endParaRPr lang="en-GB" sz="1050" dirty="0"/>
          </a:p>
        </p:txBody>
      </p:sp>
      <p:pic>
        <p:nvPicPr>
          <p:cNvPr id="7" name="Zástupný symbol pro obsah 5"/>
          <p:cNvPicPr>
            <a:picLocks noChangeAspect="1"/>
          </p:cNvPicPr>
          <p:nvPr/>
        </p:nvPicPr>
        <p:blipFill rotWithShape="1">
          <a:blip r:embed="rId2"/>
          <a:srcRect t="63583" r="52117" b="5756"/>
          <a:stretch/>
        </p:blipFill>
        <p:spPr>
          <a:xfrm>
            <a:off x="107504" y="3861048"/>
            <a:ext cx="3586071" cy="1368152"/>
          </a:xfrm>
          <a:prstGeom prst="rect">
            <a:avLst/>
          </a:prstGeom>
        </p:spPr>
      </p:pic>
      <p:sp>
        <p:nvSpPr>
          <p:cNvPr id="5" name="Myšlenková bublina: obláček 4"/>
          <p:cNvSpPr/>
          <p:nvPr/>
        </p:nvSpPr>
        <p:spPr>
          <a:xfrm>
            <a:off x="827584" y="1928691"/>
            <a:ext cx="1994520" cy="984393"/>
          </a:xfrm>
          <a:prstGeom prst="cloudCallout">
            <a:avLst>
              <a:gd name="adj1" fmla="val 73052"/>
              <a:gd name="adj2" fmla="val 8860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Anti-ageing </a:t>
            </a:r>
            <a:r>
              <a:rPr lang="cs-CZ" dirty="0" err="1"/>
              <a:t>trance</a:t>
            </a:r>
            <a:r>
              <a:rPr lang="cs-CZ" dirty="0"/>
              <a:t>?</a:t>
            </a:r>
            <a:endParaRPr lang="en-GB" dirty="0"/>
          </a:p>
        </p:txBody>
      </p:sp>
    </p:spTree>
    <p:extLst>
      <p:ext uri="{BB962C8B-B14F-4D97-AF65-F5344CB8AC3E}">
        <p14:creationId xmlns:p14="http://schemas.microsoft.com/office/powerpoint/2010/main" val="2793876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Anti-ageing </a:t>
            </a:r>
            <a:r>
              <a:rPr lang="cs-CZ" dirty="0" err="1"/>
              <a:t>Soldiers</a:t>
            </a:r>
            <a:endParaRPr lang="en-GB" dirty="0"/>
          </a:p>
        </p:txBody>
      </p:sp>
      <p:sp>
        <p:nvSpPr>
          <p:cNvPr id="3" name="Zástupný symbol pro obsah 2"/>
          <p:cNvSpPr>
            <a:spLocks noGrp="1"/>
          </p:cNvSpPr>
          <p:nvPr>
            <p:ph sz="half" idx="1"/>
          </p:nvPr>
        </p:nvSpPr>
        <p:spPr>
          <a:xfrm>
            <a:off x="457200" y="1600200"/>
            <a:ext cx="4523534" cy="4525963"/>
          </a:xfrm>
        </p:spPr>
        <p:txBody>
          <a:bodyPr>
            <a:normAutofit/>
          </a:bodyPr>
          <a:lstStyle/>
          <a:p>
            <a:pPr marL="514350" indent="-514350">
              <a:buAutoNum type="arabicParenR"/>
            </a:pPr>
            <a:r>
              <a:rPr lang="en-GB" dirty="0"/>
              <a:t>cosmetic interventions</a:t>
            </a:r>
            <a:r>
              <a:rPr lang="cs-CZ" dirty="0"/>
              <a:t> </a:t>
            </a:r>
          </a:p>
          <a:p>
            <a:pPr marL="514350" indent="-514350">
              <a:buAutoNum type="arabicParenR"/>
            </a:pPr>
            <a:r>
              <a:rPr lang="en-GB" dirty="0"/>
              <a:t>warriors in a battle with </a:t>
            </a:r>
            <a:r>
              <a:rPr lang="cs-CZ" dirty="0" err="1"/>
              <a:t>old</a:t>
            </a:r>
            <a:r>
              <a:rPr lang="cs-CZ" dirty="0"/>
              <a:t> </a:t>
            </a:r>
            <a:r>
              <a:rPr lang="cs-CZ" dirty="0" err="1"/>
              <a:t>age</a:t>
            </a:r>
            <a:r>
              <a:rPr lang="cs-CZ" dirty="0"/>
              <a:t> </a:t>
            </a:r>
            <a:r>
              <a:rPr lang="en-GB" dirty="0"/>
              <a:t>disease</a:t>
            </a:r>
            <a:r>
              <a:rPr lang="cs-CZ" dirty="0"/>
              <a:t>;</a:t>
            </a:r>
          </a:p>
          <a:p>
            <a:pPr marL="514350" indent="-514350">
              <a:buAutoNum type="arabicParenR"/>
            </a:pPr>
            <a:r>
              <a:rPr lang="cs-CZ" dirty="0"/>
              <a:t>i</a:t>
            </a:r>
            <a:r>
              <a:rPr lang="en-GB" dirty="0" err="1"/>
              <a:t>ntra</a:t>
            </a:r>
            <a:r>
              <a:rPr lang="en-GB" dirty="0"/>
              <a:t>-cellular processes of ageing</a:t>
            </a:r>
            <a:r>
              <a:rPr lang="cs-CZ" dirty="0"/>
              <a:t> (</a:t>
            </a:r>
            <a:r>
              <a:rPr lang="cs-CZ" dirty="0" err="1"/>
              <a:t>life</a:t>
            </a:r>
            <a:r>
              <a:rPr lang="cs-CZ" dirty="0"/>
              <a:t> </a:t>
            </a:r>
            <a:r>
              <a:rPr lang="cs-CZ" dirty="0" err="1"/>
              <a:t>extension</a:t>
            </a:r>
            <a:r>
              <a:rPr lang="cs-CZ" dirty="0"/>
              <a:t>)</a:t>
            </a:r>
          </a:p>
          <a:p>
            <a:pPr marL="514350" indent="-514350">
              <a:buAutoNum type="arabicParenR"/>
            </a:pPr>
            <a:r>
              <a:rPr lang="en-GB" dirty="0"/>
              <a:t>make human immortality possible</a:t>
            </a:r>
            <a:r>
              <a:rPr lang="cs-CZ" dirty="0"/>
              <a:t>…</a:t>
            </a:r>
          </a:p>
        </p:txBody>
      </p:sp>
      <p:sp>
        <p:nvSpPr>
          <p:cNvPr id="5" name="Zástupný symbol pro obsah 4"/>
          <p:cNvSpPr>
            <a:spLocks noGrp="1"/>
          </p:cNvSpPr>
          <p:nvPr>
            <p:ph sz="half" idx="2"/>
          </p:nvPr>
        </p:nvSpPr>
        <p:spPr/>
        <p:txBody>
          <a:bodyPr>
            <a:normAutofit/>
          </a:bodyPr>
          <a:lstStyle/>
          <a:p>
            <a:endParaRPr lang="en-GB" dirty="0"/>
          </a:p>
        </p:txBody>
      </p:sp>
      <p:sp>
        <p:nvSpPr>
          <p:cNvPr id="3073" name="Rectangle 1"/>
          <p:cNvSpPr>
            <a:spLocks noChangeArrowheads="1"/>
          </p:cNvSpPr>
          <p:nvPr/>
        </p:nvSpPr>
        <p:spPr bwMode="auto">
          <a:xfrm>
            <a:off x="2411131" y="6309320"/>
            <a:ext cx="6732869" cy="276999"/>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a:ln>
                  <a:noFill/>
                </a:ln>
                <a:solidFill>
                  <a:schemeClr val="tx1"/>
                </a:solidFill>
                <a:effectLst/>
                <a:ea typeface="Calibri" pitchFamily="34" charset="0"/>
                <a:cs typeface="Times New Roman" pitchFamily="18" charset="0"/>
              </a:rPr>
              <a:t>Vincent, J. A. (2007). „Science </a:t>
            </a:r>
            <a:r>
              <a:rPr kumimoji="0" lang="cs-CZ" sz="1200" b="0" i="0" u="none" strike="noStrike" cap="none" normalizeH="0" baseline="0" dirty="0" err="1">
                <a:ln>
                  <a:noFill/>
                </a:ln>
                <a:solidFill>
                  <a:schemeClr val="tx1"/>
                </a:solidFill>
                <a:effectLst/>
                <a:ea typeface="Calibri" pitchFamily="34" charset="0"/>
                <a:cs typeface="Times New Roman" pitchFamily="18" charset="0"/>
              </a:rPr>
              <a:t>and</a:t>
            </a:r>
            <a:r>
              <a:rPr kumimoji="0" lang="cs-CZ" sz="1200" b="0" i="0" u="none" strike="noStrike" cap="none" normalizeH="0" baseline="0" dirty="0">
                <a:ln>
                  <a:noFill/>
                </a:ln>
                <a:solidFill>
                  <a:schemeClr val="tx1"/>
                </a:solidFill>
                <a:effectLst/>
                <a:ea typeface="Calibri" pitchFamily="34" charset="0"/>
                <a:cs typeface="Times New Roman" pitchFamily="18" charset="0"/>
              </a:rPr>
              <a:t> </a:t>
            </a:r>
            <a:r>
              <a:rPr kumimoji="0" lang="cs-CZ" sz="1200" b="0" i="0" u="none" strike="noStrike" cap="none" normalizeH="0" baseline="0" dirty="0" err="1">
                <a:ln>
                  <a:noFill/>
                </a:ln>
                <a:solidFill>
                  <a:schemeClr val="tx1"/>
                </a:solidFill>
                <a:effectLst/>
                <a:ea typeface="Calibri" pitchFamily="34" charset="0"/>
                <a:cs typeface="Times New Roman" pitchFamily="18" charset="0"/>
              </a:rPr>
              <a:t>imagery</a:t>
            </a:r>
            <a:r>
              <a:rPr kumimoji="0" lang="cs-CZ" sz="1200" b="0" i="0" u="none" strike="noStrike" cap="none" normalizeH="0" baseline="0" dirty="0">
                <a:ln>
                  <a:noFill/>
                </a:ln>
                <a:solidFill>
                  <a:schemeClr val="tx1"/>
                </a:solidFill>
                <a:effectLst/>
                <a:ea typeface="Calibri" pitchFamily="34" charset="0"/>
                <a:cs typeface="Times New Roman" pitchFamily="18" charset="0"/>
              </a:rPr>
              <a:t> in </a:t>
            </a:r>
            <a:r>
              <a:rPr kumimoji="0" lang="cs-CZ" sz="1200" b="0" i="0" u="none" strike="noStrike" cap="none" normalizeH="0" baseline="0" dirty="0" err="1">
                <a:ln>
                  <a:noFill/>
                </a:ln>
                <a:solidFill>
                  <a:schemeClr val="tx1"/>
                </a:solidFill>
                <a:effectLst/>
                <a:ea typeface="Calibri" pitchFamily="34" charset="0"/>
                <a:cs typeface="Times New Roman" pitchFamily="18" charset="0"/>
              </a:rPr>
              <a:t>the</a:t>
            </a:r>
            <a:r>
              <a:rPr kumimoji="0" lang="cs-CZ" sz="1200" b="0" i="0" u="none" strike="noStrike" cap="none" normalizeH="0" baseline="0" dirty="0">
                <a:ln>
                  <a:noFill/>
                </a:ln>
                <a:solidFill>
                  <a:schemeClr val="tx1"/>
                </a:solidFill>
                <a:effectLst/>
                <a:ea typeface="Calibri" pitchFamily="34" charset="0"/>
                <a:cs typeface="Times New Roman" pitchFamily="18" charset="0"/>
              </a:rPr>
              <a:t> ‘</a:t>
            </a:r>
            <a:r>
              <a:rPr kumimoji="0" lang="cs-CZ" sz="1200" b="0" i="0" u="none" strike="noStrike" cap="none" normalizeH="0" baseline="0" dirty="0" err="1">
                <a:ln>
                  <a:noFill/>
                </a:ln>
                <a:solidFill>
                  <a:schemeClr val="tx1"/>
                </a:solidFill>
                <a:effectLst/>
                <a:ea typeface="Calibri" pitchFamily="34" charset="0"/>
                <a:cs typeface="Times New Roman" pitchFamily="18" charset="0"/>
              </a:rPr>
              <a:t>war</a:t>
            </a:r>
            <a:r>
              <a:rPr kumimoji="0" lang="cs-CZ" sz="1200" b="0" i="0" u="none" strike="noStrike" cap="none" normalizeH="0" baseline="0" dirty="0">
                <a:ln>
                  <a:noFill/>
                </a:ln>
                <a:solidFill>
                  <a:schemeClr val="tx1"/>
                </a:solidFill>
                <a:effectLst/>
                <a:ea typeface="Calibri" pitchFamily="34" charset="0"/>
                <a:cs typeface="Times New Roman" pitchFamily="18" charset="0"/>
              </a:rPr>
              <a:t> on </a:t>
            </a:r>
            <a:r>
              <a:rPr kumimoji="0" lang="cs-CZ" sz="1200" b="0" i="0" u="none" strike="noStrike" cap="none" normalizeH="0" baseline="0" dirty="0" err="1">
                <a:ln>
                  <a:noFill/>
                </a:ln>
                <a:solidFill>
                  <a:schemeClr val="tx1"/>
                </a:solidFill>
                <a:effectLst/>
                <a:ea typeface="Calibri" pitchFamily="34" charset="0"/>
                <a:cs typeface="Times New Roman" pitchFamily="18" charset="0"/>
              </a:rPr>
              <a:t>old</a:t>
            </a:r>
            <a:r>
              <a:rPr kumimoji="0" lang="cs-CZ" sz="1200" b="0" i="0" u="none" strike="noStrike" cap="none" normalizeH="0" baseline="0" dirty="0">
                <a:ln>
                  <a:noFill/>
                </a:ln>
                <a:solidFill>
                  <a:schemeClr val="tx1"/>
                </a:solidFill>
                <a:effectLst/>
                <a:ea typeface="Calibri" pitchFamily="34" charset="0"/>
                <a:cs typeface="Times New Roman" pitchFamily="18" charset="0"/>
              </a:rPr>
              <a:t> </a:t>
            </a:r>
            <a:r>
              <a:rPr kumimoji="0" lang="cs-CZ" sz="1200" b="0" i="0" u="none" strike="noStrike" cap="none" normalizeH="0" baseline="0" dirty="0" err="1">
                <a:ln>
                  <a:noFill/>
                </a:ln>
                <a:solidFill>
                  <a:schemeClr val="tx1"/>
                </a:solidFill>
                <a:effectLst/>
                <a:ea typeface="Calibri" pitchFamily="34" charset="0"/>
                <a:cs typeface="Times New Roman" pitchFamily="18" charset="0"/>
              </a:rPr>
              <a:t>age’</a:t>
            </a:r>
            <a:r>
              <a:rPr kumimoji="0" lang="cs-CZ" sz="1200" b="0" i="0" u="none" strike="noStrike" cap="none" normalizeH="0" baseline="0" dirty="0">
                <a:ln>
                  <a:noFill/>
                </a:ln>
                <a:solidFill>
                  <a:schemeClr val="tx1"/>
                </a:solidFill>
                <a:effectLst/>
                <a:ea typeface="Calibri" pitchFamily="34" charset="0"/>
                <a:cs typeface="Times New Roman" pitchFamily="18" charset="0"/>
              </a:rPr>
              <a:t>“. </a:t>
            </a:r>
            <a:r>
              <a:rPr kumimoji="0" lang="cs-CZ" sz="1200" b="0" i="1" u="none" strike="noStrike" cap="none" normalizeH="0" baseline="0" dirty="0">
                <a:ln>
                  <a:noFill/>
                </a:ln>
                <a:solidFill>
                  <a:schemeClr val="tx1"/>
                </a:solidFill>
                <a:effectLst/>
                <a:ea typeface="Calibri" pitchFamily="34" charset="0"/>
                <a:cs typeface="Times New Roman" pitchFamily="18" charset="0"/>
              </a:rPr>
              <a:t>Ageing </a:t>
            </a:r>
            <a:r>
              <a:rPr kumimoji="0" lang="cs-CZ" sz="1200" b="0" i="1" u="none" strike="noStrike" cap="none" normalizeH="0" baseline="0" dirty="0" err="1">
                <a:ln>
                  <a:noFill/>
                </a:ln>
                <a:solidFill>
                  <a:schemeClr val="tx1"/>
                </a:solidFill>
                <a:effectLst/>
                <a:ea typeface="Calibri" pitchFamily="34" charset="0"/>
                <a:cs typeface="Times New Roman" pitchFamily="18" charset="0"/>
              </a:rPr>
              <a:t>and</a:t>
            </a:r>
            <a:r>
              <a:rPr kumimoji="0" lang="cs-CZ" sz="1200" b="0" i="1" u="none" strike="noStrike" cap="none" normalizeH="0" baseline="0" dirty="0">
                <a:ln>
                  <a:noFill/>
                </a:ln>
                <a:solidFill>
                  <a:schemeClr val="tx1"/>
                </a:solidFill>
                <a:effectLst/>
                <a:ea typeface="Calibri" pitchFamily="34" charset="0"/>
                <a:cs typeface="Times New Roman" pitchFamily="18" charset="0"/>
              </a:rPr>
              <a:t> Society</a:t>
            </a:r>
            <a:r>
              <a:rPr kumimoji="0" lang="cs-CZ" sz="1200" b="0" i="0" u="none" strike="noStrike" cap="none" normalizeH="0" baseline="0" dirty="0">
                <a:ln>
                  <a:noFill/>
                </a:ln>
                <a:solidFill>
                  <a:schemeClr val="tx1"/>
                </a:solidFill>
                <a:effectLst/>
                <a:ea typeface="Calibri" pitchFamily="34" charset="0"/>
                <a:cs typeface="Times New Roman" pitchFamily="18" charset="0"/>
              </a:rPr>
              <a:t>, 27, pp 941-961. </a:t>
            </a:r>
            <a:endParaRPr kumimoji="0" lang="cs-CZ" sz="1800" b="0" i="0" u="none" strike="noStrike" cap="none" normalizeH="0" baseline="0" dirty="0">
              <a:ln>
                <a:noFill/>
              </a:ln>
              <a:solidFill>
                <a:schemeClr val="tx1"/>
              </a:solidFill>
              <a:effectLst/>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734" y="1313524"/>
            <a:ext cx="3717628" cy="481263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GB" dirty="0"/>
              <a:t>“</a:t>
            </a:r>
            <a:r>
              <a:rPr lang="cs-CZ" dirty="0"/>
              <a:t>P</a:t>
            </a:r>
            <a:r>
              <a:rPr lang="en-GB" dirty="0" err="1"/>
              <a:t>ro</a:t>
            </a:r>
            <a:r>
              <a:rPr lang="en-GB" dirty="0"/>
              <a:t>-aging trance“ </a:t>
            </a:r>
          </a:p>
        </p:txBody>
      </p:sp>
      <p:sp>
        <p:nvSpPr>
          <p:cNvPr id="6" name="Zástupný symbol pro obsah 5"/>
          <p:cNvSpPr>
            <a:spLocks noGrp="1"/>
          </p:cNvSpPr>
          <p:nvPr>
            <p:ph idx="1"/>
          </p:nvPr>
        </p:nvSpPr>
        <p:spPr>
          <a:xfrm>
            <a:off x="457200" y="1600200"/>
            <a:ext cx="8229600" cy="4525963"/>
          </a:xfrm>
        </p:spPr>
        <p:txBody>
          <a:bodyPr/>
          <a:lstStyle/>
          <a:p>
            <a:pPr marL="0" indent="0">
              <a:buNone/>
            </a:pPr>
            <a:r>
              <a:rPr lang="cs-CZ" dirty="0"/>
              <a:t>= </a:t>
            </a:r>
            <a:r>
              <a:rPr lang="en-GB" dirty="0"/>
              <a:t>a psychological strategy which people use to cope with aging, and which is rooted in the belief that aging is not only immutable and unavoidable, but </a:t>
            </a:r>
            <a:r>
              <a:rPr lang="en-GB" i="1" dirty="0"/>
              <a:t>desirable</a:t>
            </a:r>
            <a:r>
              <a:rPr lang="en-GB" dirty="0"/>
              <a:t> in some sense, as part of the natural or divine order that should not be perturbed.</a:t>
            </a:r>
            <a:endParaRPr lang="cs-CZ" dirty="0"/>
          </a:p>
          <a:p>
            <a:endParaRPr lang="en-GB" dirty="0"/>
          </a:p>
        </p:txBody>
      </p:sp>
      <p:pic>
        <p:nvPicPr>
          <p:cNvPr id="7" name="Grafický objekt 6" descr="Mozek v hlavě"/>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34272" y="5085184"/>
            <a:ext cx="914400" cy="914400"/>
          </a:xfrm>
          <a:prstGeom prst="rect">
            <a:avLst/>
          </a:prstGeom>
        </p:spPr>
      </p:pic>
      <p:pic>
        <p:nvPicPr>
          <p:cNvPr id="8" name="Grafický objekt 7" descr="Osoba s holí"/>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1272" y="5013176"/>
            <a:ext cx="914400" cy="914400"/>
          </a:xfrm>
          <a:prstGeom prst="rect">
            <a:avLst/>
          </a:prstGeom>
        </p:spPr>
      </p:pic>
      <p:cxnSp>
        <p:nvCxnSpPr>
          <p:cNvPr id="10" name="Přímá spojnice 9"/>
          <p:cNvCxnSpPr/>
          <p:nvPr/>
        </p:nvCxnSpPr>
        <p:spPr>
          <a:xfrm>
            <a:off x="2800400" y="4894312"/>
            <a:ext cx="1296144" cy="115212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Přímá spojnice 10"/>
          <p:cNvCxnSpPr>
            <a:cxnSpLocks/>
          </p:cNvCxnSpPr>
          <p:nvPr/>
        </p:nvCxnSpPr>
        <p:spPr>
          <a:xfrm flipV="1">
            <a:off x="2753544" y="5157192"/>
            <a:ext cx="1389856" cy="770384"/>
          </a:xfrm>
          <a:prstGeom prst="line">
            <a:avLst/>
          </a:prstGeom>
          <a:ln w="38100" cmpd="sng"/>
        </p:spPr>
        <p:style>
          <a:lnRef idx="1">
            <a:schemeClr val="accent2"/>
          </a:lnRef>
          <a:fillRef idx="0">
            <a:schemeClr val="accent2"/>
          </a:fillRef>
          <a:effectRef idx="0">
            <a:schemeClr val="accent2"/>
          </a:effectRef>
          <a:fontRef idx="minor">
            <a:schemeClr val="tx1"/>
          </a:fontRef>
        </p:style>
      </p:cxnSp>
      <p:pic>
        <p:nvPicPr>
          <p:cNvPr id="14" name="Grafický objekt 13" descr="Osoba s holí"/>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622804" y="5110486"/>
            <a:ext cx="863796" cy="863796"/>
          </a:xfrm>
          <a:prstGeom prst="rect">
            <a:avLst/>
          </a:prstGeom>
        </p:spPr>
      </p:pic>
      <p:pic>
        <p:nvPicPr>
          <p:cNvPr id="9" name="Zástupný symbol pro obsah 3"/>
          <p:cNvPicPr>
            <a:picLocks noChangeAspect="1"/>
          </p:cNvPicPr>
          <p:nvPr/>
        </p:nvPicPr>
        <p:blipFill>
          <a:blip r:embed="rId6"/>
          <a:stretch>
            <a:fillRect/>
          </a:stretch>
        </p:blipFill>
        <p:spPr>
          <a:xfrm>
            <a:off x="457200" y="277722"/>
            <a:ext cx="1758688" cy="1322478"/>
          </a:xfrm>
          <a:prstGeom prst="rect">
            <a:avLst/>
          </a:prstGeom>
        </p:spPr>
      </p:pic>
    </p:spTree>
    <p:extLst>
      <p:ext uri="{BB962C8B-B14F-4D97-AF65-F5344CB8AC3E}">
        <p14:creationId xmlns:p14="http://schemas.microsoft.com/office/powerpoint/2010/main" val="2154677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dirty="0"/>
              <a:t>Anti – ageing on</a:t>
            </a:r>
            <a:endParaRPr lang="en-GB" dirty="0"/>
          </a:p>
        </p:txBody>
      </p:sp>
      <p:sp>
        <p:nvSpPr>
          <p:cNvPr id="3" name="Zástupný symbol pro obsah 2"/>
          <p:cNvSpPr>
            <a:spLocks noGrp="1"/>
          </p:cNvSpPr>
          <p:nvPr>
            <p:ph idx="1"/>
          </p:nvPr>
        </p:nvSpPr>
        <p:spPr>
          <a:xfrm>
            <a:off x="457200" y="1600200"/>
            <a:ext cx="3610744" cy="4525963"/>
          </a:xfrm>
        </p:spPr>
        <p:txBody>
          <a:bodyPr>
            <a:noAutofit/>
          </a:bodyPr>
          <a:lstStyle/>
          <a:p>
            <a:pPr algn="ctr">
              <a:buNone/>
            </a:pPr>
            <a:r>
              <a:rPr lang="en-GB" sz="2100" dirty="0"/>
              <a:t>medicine</a:t>
            </a:r>
          </a:p>
          <a:p>
            <a:pPr algn="ctr">
              <a:buNone/>
            </a:pPr>
            <a:r>
              <a:rPr lang="en-GB" sz="2100" dirty="0"/>
              <a:t>movement</a:t>
            </a:r>
          </a:p>
          <a:p>
            <a:pPr algn="ctr">
              <a:buNone/>
            </a:pPr>
            <a:r>
              <a:rPr lang="en-GB" sz="2100" dirty="0"/>
              <a:t>industry</a:t>
            </a:r>
          </a:p>
          <a:p>
            <a:pPr algn="ctr">
              <a:buNone/>
            </a:pPr>
            <a:r>
              <a:rPr lang="en-GB" sz="2100" dirty="0"/>
              <a:t>war</a:t>
            </a:r>
          </a:p>
          <a:p>
            <a:pPr algn="ctr">
              <a:buNone/>
            </a:pPr>
            <a:r>
              <a:rPr lang="en-GB" sz="2100" dirty="0"/>
              <a:t>creams</a:t>
            </a:r>
          </a:p>
          <a:p>
            <a:pPr algn="ctr">
              <a:buNone/>
            </a:pPr>
            <a:r>
              <a:rPr lang="cs-CZ" sz="2100" dirty="0"/>
              <a:t>v</a:t>
            </a:r>
            <a:r>
              <a:rPr lang="en-GB" sz="2100" dirty="0" err="1"/>
              <a:t>accination</a:t>
            </a:r>
            <a:endParaRPr lang="cs-CZ" sz="2100" dirty="0"/>
          </a:p>
          <a:p>
            <a:pPr algn="ctr">
              <a:buNone/>
            </a:pPr>
            <a:r>
              <a:rPr lang="cs-CZ" sz="2100" dirty="0"/>
              <a:t>fitness program</a:t>
            </a:r>
            <a:endParaRPr lang="en-GB" sz="2100" dirty="0"/>
          </a:p>
          <a:p>
            <a:pPr algn="ctr">
              <a:buNone/>
            </a:pPr>
            <a:r>
              <a:rPr lang="en-GB" sz="2100" dirty="0"/>
              <a:t>substances</a:t>
            </a:r>
          </a:p>
          <a:p>
            <a:pPr algn="ctr">
              <a:buNone/>
            </a:pPr>
            <a:r>
              <a:rPr lang="cs-CZ" sz="2100" dirty="0"/>
              <a:t>f</a:t>
            </a:r>
            <a:r>
              <a:rPr lang="en-GB" sz="2100" dirty="0" err="1"/>
              <a:t>acial</a:t>
            </a:r>
            <a:r>
              <a:rPr lang="en-GB" sz="2100" dirty="0"/>
              <a:t> masks</a:t>
            </a:r>
          </a:p>
          <a:p>
            <a:pPr algn="ctr">
              <a:buNone/>
            </a:pPr>
            <a:r>
              <a:rPr lang="en-GB" sz="2100" dirty="0"/>
              <a:t>food</a:t>
            </a:r>
          </a:p>
          <a:p>
            <a:pPr algn="ctr">
              <a:buNone/>
            </a:pPr>
            <a:r>
              <a:rPr lang="cs-CZ" sz="2100" dirty="0"/>
              <a:t>c</a:t>
            </a:r>
            <a:r>
              <a:rPr lang="en-GB" sz="2100" dirty="0" err="1"/>
              <a:t>hoccolate</a:t>
            </a:r>
            <a:endParaRPr lang="cs-CZ" sz="2100" dirty="0"/>
          </a:p>
          <a:p>
            <a:pPr algn="ctr">
              <a:buNone/>
            </a:pPr>
            <a:r>
              <a:rPr lang="cs-CZ" sz="2100" dirty="0"/>
              <a:t>…</a:t>
            </a:r>
            <a:endParaRPr lang="en-GB" sz="2100" dirty="0"/>
          </a:p>
        </p:txBody>
      </p:sp>
      <p:sp>
        <p:nvSpPr>
          <p:cNvPr id="5122" name="AutoShape 2" descr="https://www.email.cz/download/k/aCJKS28ulZOLRUDR-7B47aXzwGlaLKwwwlrPxIxW7FbMbkYXq08e6Qg_0sEUy95NEVfq2R8/Praline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 name="Obrázek 6" descr="antiageing Pralines.jpg"/>
          <p:cNvPicPr>
            <a:picLocks noChangeAspect="1"/>
          </p:cNvPicPr>
          <p:nvPr/>
        </p:nvPicPr>
        <p:blipFill>
          <a:blip r:embed="rId3" cstate="print"/>
          <a:stretch>
            <a:fillRect/>
          </a:stretch>
        </p:blipFill>
        <p:spPr>
          <a:xfrm>
            <a:off x="4788024" y="2060848"/>
            <a:ext cx="3021244" cy="4039096"/>
          </a:xfrm>
          <a:prstGeom prst="rect">
            <a:avLst/>
          </a:prstGeom>
        </p:spPr>
      </p:pic>
      <p:sp>
        <p:nvSpPr>
          <p:cNvPr id="4" name="AutoShape 2" descr="Image result for google"/>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732" y="442119"/>
            <a:ext cx="3155950" cy="1066800"/>
          </a:xfrm>
          <a:prstGeom prst="rect">
            <a:avLst/>
          </a:prstGeom>
        </p:spPr>
      </p:pic>
      <p:sp>
        <p:nvSpPr>
          <p:cNvPr id="9" name="TextovéPole 8"/>
          <p:cNvSpPr txBox="1"/>
          <p:nvPr/>
        </p:nvSpPr>
        <p:spPr>
          <a:xfrm>
            <a:off x="4788024" y="5880214"/>
            <a:ext cx="918841" cy="200055"/>
          </a:xfrm>
          <a:prstGeom prst="rect">
            <a:avLst/>
          </a:prstGeom>
          <a:noFill/>
        </p:spPr>
        <p:txBody>
          <a:bodyPr wrap="none" rtlCol="0">
            <a:spAutoFit/>
          </a:bodyPr>
          <a:lstStyle/>
          <a:p>
            <a:r>
              <a:rPr lang="cs-CZ" sz="700" dirty="0" err="1">
                <a:solidFill>
                  <a:schemeClr val="bg2"/>
                </a:solidFill>
              </a:rPr>
              <a:t>Photo</a:t>
            </a:r>
            <a:r>
              <a:rPr lang="cs-CZ" sz="700" dirty="0">
                <a:solidFill>
                  <a:schemeClr val="bg2"/>
                </a:solidFill>
              </a:rPr>
              <a:t>: John Vincent</a:t>
            </a:r>
            <a:endParaRPr lang="en-GB" sz="700" dirty="0">
              <a:solidFill>
                <a:schemeClr val="bg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Anti – ageing </a:t>
            </a:r>
            <a:r>
              <a:rPr lang="cs-CZ" b="1" dirty="0" err="1"/>
              <a:t>medicine</a:t>
            </a:r>
            <a:endParaRPr lang="en-GB" dirty="0"/>
          </a:p>
        </p:txBody>
      </p:sp>
      <p:sp>
        <p:nvSpPr>
          <p:cNvPr id="3" name="Zástupný symbol pro obsah 2"/>
          <p:cNvSpPr>
            <a:spLocks noGrp="1"/>
          </p:cNvSpPr>
          <p:nvPr>
            <p:ph idx="1"/>
          </p:nvPr>
        </p:nvSpPr>
        <p:spPr>
          <a:xfrm>
            <a:off x="3995936" y="1501973"/>
            <a:ext cx="4536504" cy="4525963"/>
          </a:xfrm>
        </p:spPr>
        <p:txBody>
          <a:bodyPr anchor="ctr">
            <a:noAutofit/>
          </a:bodyPr>
          <a:lstStyle/>
          <a:p>
            <a:pPr algn="ctr">
              <a:buNone/>
            </a:pPr>
            <a:r>
              <a:rPr lang="cs-CZ" sz="2400" dirty="0"/>
              <a:t>„</a:t>
            </a:r>
            <a:r>
              <a:rPr lang="cs-CZ" sz="2400" dirty="0" err="1"/>
              <a:t>Simply</a:t>
            </a:r>
            <a:r>
              <a:rPr lang="cs-CZ" sz="2400" dirty="0"/>
              <a:t> </a:t>
            </a:r>
            <a:r>
              <a:rPr lang="cs-CZ" sz="2400" dirty="0" err="1"/>
              <a:t>defined</a:t>
            </a:r>
            <a:r>
              <a:rPr lang="cs-CZ" sz="2400" dirty="0"/>
              <a:t>, </a:t>
            </a:r>
            <a:r>
              <a:rPr lang="en-US" sz="2400" dirty="0"/>
              <a:t>“antiaging” medicine is any intervention that delays the development of age-dependent pathology and other adverse age-related changes that are not officially listed as diseases.</a:t>
            </a:r>
            <a:r>
              <a:rPr lang="cs-CZ" sz="2400" dirty="0"/>
              <a:t>“</a:t>
            </a:r>
          </a:p>
          <a:p>
            <a:pPr algn="ctr">
              <a:buNone/>
            </a:pPr>
            <a:r>
              <a:rPr lang="cs-CZ" sz="1800" dirty="0"/>
              <a:t>(</a:t>
            </a:r>
            <a:r>
              <a:rPr lang="cs-CZ" sz="1800" dirty="0" err="1"/>
              <a:t>Butler</a:t>
            </a:r>
            <a:r>
              <a:rPr lang="cs-CZ" sz="1800" dirty="0"/>
              <a:t> et al. 2000)</a:t>
            </a:r>
          </a:p>
        </p:txBody>
      </p:sp>
      <p:sp>
        <p:nvSpPr>
          <p:cNvPr id="5122" name="AutoShape 2" descr="https://www.email.cz/download/k/aCJKS28ulZOLRUDR-7B47aXzwGlaLKwwwlrPxIxW7FbMbkYXq08e6Qg_0sEUy95NEVfq2R8/Praline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 name="Obrázek 6" descr="antiageing Pralines.jpg"/>
          <p:cNvPicPr>
            <a:picLocks noChangeAspect="1"/>
          </p:cNvPicPr>
          <p:nvPr/>
        </p:nvPicPr>
        <p:blipFill>
          <a:blip r:embed="rId3" cstate="print"/>
          <a:stretch>
            <a:fillRect/>
          </a:stretch>
        </p:blipFill>
        <p:spPr>
          <a:xfrm>
            <a:off x="755576" y="1771030"/>
            <a:ext cx="3021244" cy="4039096"/>
          </a:xfrm>
          <a:prstGeom prst="rect">
            <a:avLst/>
          </a:prstGeom>
        </p:spPr>
      </p:pic>
      <p:sp>
        <p:nvSpPr>
          <p:cNvPr id="6" name="TextovéPole 5"/>
          <p:cNvSpPr txBox="1"/>
          <p:nvPr/>
        </p:nvSpPr>
        <p:spPr>
          <a:xfrm>
            <a:off x="899592" y="6381328"/>
            <a:ext cx="7343677" cy="261610"/>
          </a:xfrm>
          <a:prstGeom prst="rect">
            <a:avLst/>
          </a:prstGeom>
          <a:noFill/>
        </p:spPr>
        <p:txBody>
          <a:bodyPr wrap="none" rtlCol="0">
            <a:spAutoFit/>
          </a:bodyPr>
          <a:lstStyle/>
          <a:p>
            <a:r>
              <a:rPr lang="cs-CZ" sz="1100" dirty="0" err="1"/>
              <a:t>Butler</a:t>
            </a:r>
            <a:r>
              <a:rPr lang="cs-CZ" sz="1100" dirty="0"/>
              <a:t>, RN, </a:t>
            </a:r>
            <a:r>
              <a:rPr lang="cs-CZ" sz="1100" dirty="0" err="1"/>
              <a:t>Fossel</a:t>
            </a:r>
            <a:r>
              <a:rPr lang="cs-CZ" sz="1100" dirty="0"/>
              <a:t>, M., Pan, CX et al. 2000. </a:t>
            </a:r>
            <a:r>
              <a:rPr lang="cs-CZ" sz="1100" dirty="0" err="1"/>
              <a:t>Anti</a:t>
            </a:r>
            <a:r>
              <a:rPr lang="cs-CZ" sz="1100" dirty="0"/>
              <a:t>-</a:t>
            </a:r>
            <a:r>
              <a:rPr lang="cs-CZ" sz="1100" dirty="0" err="1"/>
              <a:t>aging</a:t>
            </a:r>
            <a:r>
              <a:rPr lang="cs-CZ" sz="1100" dirty="0"/>
              <a:t> </a:t>
            </a:r>
            <a:r>
              <a:rPr lang="cs-CZ" sz="1100" dirty="0" err="1"/>
              <a:t>medicine</a:t>
            </a:r>
            <a:r>
              <a:rPr lang="cs-CZ" sz="1100" dirty="0"/>
              <a:t>: </a:t>
            </a:r>
            <a:r>
              <a:rPr lang="cs-CZ" sz="1100" dirty="0" err="1"/>
              <a:t>What</a:t>
            </a:r>
            <a:r>
              <a:rPr lang="cs-CZ" sz="1100" dirty="0"/>
              <a:t> </a:t>
            </a:r>
            <a:r>
              <a:rPr lang="cs-CZ" sz="1100" dirty="0" err="1"/>
              <a:t>makes</a:t>
            </a:r>
            <a:r>
              <a:rPr lang="cs-CZ" sz="1100" dirty="0"/>
              <a:t> </a:t>
            </a:r>
            <a:r>
              <a:rPr lang="cs-CZ" sz="1100" dirty="0" err="1"/>
              <a:t>it</a:t>
            </a:r>
            <a:r>
              <a:rPr lang="cs-CZ" sz="1100" dirty="0"/>
              <a:t> </a:t>
            </a:r>
            <a:r>
              <a:rPr lang="cs-CZ" sz="1100" dirty="0" err="1"/>
              <a:t>different</a:t>
            </a:r>
            <a:r>
              <a:rPr lang="cs-CZ" sz="1100" dirty="0"/>
              <a:t> </a:t>
            </a:r>
            <a:r>
              <a:rPr lang="cs-CZ" sz="1100" dirty="0" err="1"/>
              <a:t>from</a:t>
            </a:r>
            <a:r>
              <a:rPr lang="cs-CZ" sz="1100" dirty="0"/>
              <a:t> </a:t>
            </a:r>
            <a:r>
              <a:rPr lang="cs-CZ" sz="1100" dirty="0" err="1"/>
              <a:t>geriatrics</a:t>
            </a:r>
            <a:r>
              <a:rPr lang="cs-CZ" sz="1100" dirty="0"/>
              <a:t>? </a:t>
            </a:r>
            <a:r>
              <a:rPr lang="cs-CZ" sz="1100" dirty="0" err="1"/>
              <a:t>Geriatrics</a:t>
            </a:r>
            <a:r>
              <a:rPr lang="cs-CZ" sz="1100" dirty="0"/>
              <a:t> 55: 36- 43.</a:t>
            </a:r>
            <a:endParaRPr lang="en-GB" sz="11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Is</a:t>
            </a:r>
            <a:r>
              <a:rPr lang="cs-CZ" dirty="0"/>
              <a:t> </a:t>
            </a:r>
            <a:r>
              <a:rPr lang="cs-CZ" dirty="0" err="1"/>
              <a:t>There</a:t>
            </a:r>
            <a:r>
              <a:rPr lang="cs-CZ" dirty="0"/>
              <a:t> </a:t>
            </a:r>
            <a:r>
              <a:rPr lang="cs-CZ" dirty="0" err="1"/>
              <a:t>An</a:t>
            </a:r>
            <a:r>
              <a:rPr lang="cs-CZ" dirty="0"/>
              <a:t> „</a:t>
            </a:r>
            <a:r>
              <a:rPr lang="cs-CZ" dirty="0" err="1"/>
              <a:t>Anti</a:t>
            </a:r>
            <a:r>
              <a:rPr lang="cs-CZ" dirty="0"/>
              <a:t>-</a:t>
            </a:r>
            <a:r>
              <a:rPr lang="cs-CZ" dirty="0" err="1"/>
              <a:t>aging</a:t>
            </a:r>
            <a:r>
              <a:rPr lang="cs-CZ" dirty="0"/>
              <a:t>“ </a:t>
            </a:r>
            <a:r>
              <a:rPr lang="cs-CZ" dirty="0" err="1"/>
              <a:t>Medicine</a:t>
            </a:r>
            <a:r>
              <a:rPr lang="cs-CZ" dirty="0"/>
              <a:t>?</a:t>
            </a:r>
            <a:r>
              <a:rPr lang="cs-CZ" sz="2200" dirty="0"/>
              <a:t>(2001)</a:t>
            </a:r>
            <a:endParaRPr lang="en-GB" dirty="0"/>
          </a:p>
        </p:txBody>
      </p:sp>
      <p:sp>
        <p:nvSpPr>
          <p:cNvPr id="3" name="Zástupný symbol pro obsah 2"/>
          <p:cNvSpPr>
            <a:spLocks noGrp="1"/>
          </p:cNvSpPr>
          <p:nvPr>
            <p:ph idx="1"/>
          </p:nvPr>
        </p:nvSpPr>
        <p:spPr/>
        <p:txBody>
          <a:bodyPr>
            <a:normAutofit fontScale="85000" lnSpcReduction="20000"/>
          </a:bodyPr>
          <a:lstStyle/>
          <a:p>
            <a:pPr>
              <a:buNone/>
            </a:pPr>
            <a:r>
              <a:rPr lang="en-US" dirty="0"/>
              <a:t>„Anti-ageing“ medicine is a multi-billion dollar industry in the U.S. It is under the control of non-scientists who use terms like „virtual immortality“ and „an ageless society“ to attract customers to untested remedies that have not withstood the rigors of serious clinical trials.“  </a:t>
            </a:r>
          </a:p>
          <a:p>
            <a:pPr>
              <a:buNone/>
            </a:pPr>
            <a:r>
              <a:rPr lang="en-US" dirty="0"/>
              <a:t>… Unfortunately, serious research is being mistaken for „anti-aging“ medicine, which argues that we already know the mechanisms of aging and the appropriate interventions to </a:t>
            </a:r>
            <a:r>
              <a:rPr lang="en-US" b="1" dirty="0"/>
              <a:t>slow</a:t>
            </a:r>
            <a:r>
              <a:rPr lang="en-US" dirty="0"/>
              <a:t>, </a:t>
            </a:r>
            <a:r>
              <a:rPr lang="en-US" b="1" dirty="0"/>
              <a:t>stop</a:t>
            </a:r>
            <a:r>
              <a:rPr lang="en-US" dirty="0"/>
              <a:t>, or </a:t>
            </a:r>
            <a:r>
              <a:rPr lang="en-US" b="1" dirty="0"/>
              <a:t>even reverse </a:t>
            </a:r>
            <a:r>
              <a:rPr lang="en-US" dirty="0"/>
              <a:t>the aging process.</a:t>
            </a:r>
          </a:p>
          <a:p>
            <a:pPr>
              <a:buNone/>
            </a:pPr>
            <a:r>
              <a:rPr lang="en-US" dirty="0"/>
              <a:t>… In contrast , we prefer that longevity researchers adopt the term „longevity medicine“.  </a:t>
            </a:r>
          </a:p>
        </p:txBody>
      </p:sp>
      <p:sp>
        <p:nvSpPr>
          <p:cNvPr id="4" name="Obdélník 3"/>
          <p:cNvSpPr/>
          <p:nvPr/>
        </p:nvSpPr>
        <p:spPr>
          <a:xfrm>
            <a:off x="5004048" y="6021288"/>
            <a:ext cx="2877583" cy="369332"/>
          </a:xfrm>
          <a:prstGeom prst="rect">
            <a:avLst/>
          </a:prstGeom>
        </p:spPr>
        <p:txBody>
          <a:bodyPr wrap="none">
            <a:spAutoFit/>
          </a:bodyPr>
          <a:lstStyle/>
          <a:p>
            <a:r>
              <a:rPr lang="cs-CZ" dirty="0"/>
              <a:t>ILC workshop report 2001: </a:t>
            </a:r>
            <a:r>
              <a:rPr lang="cs-CZ" dirty="0" err="1"/>
              <a:t>iii</a:t>
            </a:r>
            <a:endParaRPr lang="en-GB" dirty="0"/>
          </a:p>
        </p:txBody>
      </p:sp>
      <p:pic>
        <p:nvPicPr>
          <p:cNvPr id="5" name="Grafický objekt 4" descr="Osoba s holí"/>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3648" y="5979488"/>
            <a:ext cx="485800" cy="557808"/>
          </a:xfrm>
          <a:prstGeom prst="rect">
            <a:avLst/>
          </a:prstGeom>
        </p:spPr>
      </p:pic>
      <p:pic>
        <p:nvPicPr>
          <p:cNvPr id="6" name="Grafický objekt 5" descr="Osoba s holí"/>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800602" y="6018615"/>
            <a:ext cx="595535" cy="595535"/>
          </a:xfrm>
          <a:prstGeom prst="rect">
            <a:avLst/>
          </a:prstGeom>
        </p:spPr>
      </p:pic>
      <p:pic>
        <p:nvPicPr>
          <p:cNvPr id="7" name="Grafický objekt 6" descr="Mozek v hlavě"/>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963889" y="5850787"/>
            <a:ext cx="842392" cy="842392"/>
          </a:xfrm>
          <a:prstGeom prst="rect">
            <a:avLst/>
          </a:prstGeom>
        </p:spPr>
      </p:pic>
      <p:cxnSp>
        <p:nvCxnSpPr>
          <p:cNvPr id="8" name="Přímá spojnice 7"/>
          <p:cNvCxnSpPr>
            <a:cxnSpLocks/>
          </p:cNvCxnSpPr>
          <p:nvPr/>
        </p:nvCxnSpPr>
        <p:spPr>
          <a:xfrm>
            <a:off x="1374033" y="6001051"/>
            <a:ext cx="582757" cy="64344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Přímá spojnice 10"/>
          <p:cNvCxnSpPr>
            <a:cxnSpLocks/>
          </p:cNvCxnSpPr>
          <p:nvPr/>
        </p:nvCxnSpPr>
        <p:spPr>
          <a:xfrm flipV="1">
            <a:off x="1158720" y="6102815"/>
            <a:ext cx="810344" cy="338336"/>
          </a:xfrm>
          <a:prstGeom prst="line">
            <a:avLst/>
          </a:prstGeom>
          <a:ln w="38100" cmpd="sng"/>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Is</a:t>
            </a:r>
            <a:r>
              <a:rPr lang="cs-CZ" dirty="0"/>
              <a:t> </a:t>
            </a:r>
            <a:r>
              <a:rPr lang="cs-CZ" dirty="0" err="1"/>
              <a:t>There</a:t>
            </a:r>
            <a:r>
              <a:rPr lang="cs-CZ" dirty="0"/>
              <a:t> </a:t>
            </a:r>
            <a:r>
              <a:rPr lang="cs-CZ" dirty="0" err="1"/>
              <a:t>An</a:t>
            </a:r>
            <a:r>
              <a:rPr lang="cs-CZ" dirty="0"/>
              <a:t> </a:t>
            </a:r>
            <a:r>
              <a:rPr lang="cs-CZ" dirty="0">
                <a:solidFill>
                  <a:srgbClr val="FF0000"/>
                </a:solidFill>
              </a:rPr>
              <a:t>„</a:t>
            </a:r>
            <a:r>
              <a:rPr lang="cs-CZ" dirty="0" err="1"/>
              <a:t>Anti</a:t>
            </a:r>
            <a:r>
              <a:rPr lang="cs-CZ" dirty="0"/>
              <a:t>-</a:t>
            </a:r>
            <a:r>
              <a:rPr lang="cs-CZ" dirty="0" err="1"/>
              <a:t>aging</a:t>
            </a:r>
            <a:r>
              <a:rPr lang="cs-CZ" dirty="0">
                <a:solidFill>
                  <a:srgbClr val="FF0000"/>
                </a:solidFill>
              </a:rPr>
              <a:t>“</a:t>
            </a:r>
            <a:r>
              <a:rPr lang="cs-CZ" dirty="0"/>
              <a:t> </a:t>
            </a:r>
            <a:r>
              <a:rPr lang="cs-CZ" dirty="0" err="1"/>
              <a:t>Medicine</a:t>
            </a:r>
            <a:r>
              <a:rPr lang="cs-CZ" dirty="0"/>
              <a:t>?</a:t>
            </a:r>
            <a:r>
              <a:rPr lang="cs-CZ" sz="2200" dirty="0"/>
              <a:t>(2001)</a:t>
            </a:r>
            <a:endParaRPr lang="en-GB" dirty="0"/>
          </a:p>
        </p:txBody>
      </p:sp>
      <p:sp>
        <p:nvSpPr>
          <p:cNvPr id="3" name="Zástupný symbol pro obsah 2"/>
          <p:cNvSpPr>
            <a:spLocks noGrp="1"/>
          </p:cNvSpPr>
          <p:nvPr>
            <p:ph idx="1"/>
          </p:nvPr>
        </p:nvSpPr>
        <p:spPr/>
        <p:txBody>
          <a:bodyPr>
            <a:normAutofit fontScale="85000" lnSpcReduction="20000"/>
          </a:bodyPr>
          <a:lstStyle/>
          <a:p>
            <a:pPr>
              <a:buNone/>
            </a:pPr>
            <a:r>
              <a:rPr lang="en-US" dirty="0"/>
              <a:t>„Anti-ageing“ medicine is a multi-billion </a:t>
            </a:r>
            <a:r>
              <a:rPr lang="en-US" dirty="0">
                <a:solidFill>
                  <a:srgbClr val="FF0000"/>
                </a:solidFill>
              </a:rPr>
              <a:t>dollar</a:t>
            </a:r>
            <a:r>
              <a:rPr lang="en-US" dirty="0"/>
              <a:t> industry in the U.S. It is under the </a:t>
            </a:r>
            <a:r>
              <a:rPr lang="en-US" dirty="0">
                <a:solidFill>
                  <a:srgbClr val="FF0000"/>
                </a:solidFill>
              </a:rPr>
              <a:t>control</a:t>
            </a:r>
            <a:r>
              <a:rPr lang="en-US" dirty="0"/>
              <a:t> of non-scientists who use terms like „virtual immortality“ and „an ageless society“ to attract </a:t>
            </a:r>
            <a:r>
              <a:rPr lang="en-US" dirty="0">
                <a:solidFill>
                  <a:srgbClr val="FF0000"/>
                </a:solidFill>
              </a:rPr>
              <a:t>customers</a:t>
            </a:r>
            <a:r>
              <a:rPr lang="en-US" dirty="0"/>
              <a:t> to untested remedies that have not withstood the </a:t>
            </a:r>
            <a:r>
              <a:rPr lang="en-US" dirty="0">
                <a:solidFill>
                  <a:srgbClr val="FF0000"/>
                </a:solidFill>
              </a:rPr>
              <a:t>rigors of serious </a:t>
            </a:r>
            <a:r>
              <a:rPr lang="en-US" dirty="0"/>
              <a:t>clinical </a:t>
            </a:r>
            <a:r>
              <a:rPr lang="en-US" dirty="0">
                <a:solidFill>
                  <a:srgbClr val="FF0000"/>
                </a:solidFill>
              </a:rPr>
              <a:t>trials</a:t>
            </a:r>
            <a:r>
              <a:rPr lang="en-US" dirty="0"/>
              <a:t>.“  </a:t>
            </a:r>
          </a:p>
          <a:p>
            <a:pPr>
              <a:buNone/>
            </a:pPr>
            <a:r>
              <a:rPr lang="en-US" dirty="0"/>
              <a:t>… Unfortunately, </a:t>
            </a:r>
            <a:r>
              <a:rPr lang="en-US" dirty="0">
                <a:solidFill>
                  <a:srgbClr val="FF0000"/>
                </a:solidFill>
              </a:rPr>
              <a:t>serious</a:t>
            </a:r>
            <a:r>
              <a:rPr lang="en-US" dirty="0"/>
              <a:t> research is being </a:t>
            </a:r>
            <a:r>
              <a:rPr lang="en-US" dirty="0">
                <a:solidFill>
                  <a:srgbClr val="FF0000"/>
                </a:solidFill>
              </a:rPr>
              <a:t>mistaken</a:t>
            </a:r>
            <a:r>
              <a:rPr lang="en-US" dirty="0"/>
              <a:t> for „anti-aging“ medicine, which argues that </a:t>
            </a:r>
            <a:r>
              <a:rPr lang="en-US" dirty="0">
                <a:solidFill>
                  <a:srgbClr val="FF0000"/>
                </a:solidFill>
              </a:rPr>
              <a:t>we already know </a:t>
            </a:r>
            <a:r>
              <a:rPr lang="en-US" dirty="0"/>
              <a:t>the mechanisms of aging and the appropriate interventions to </a:t>
            </a:r>
            <a:r>
              <a:rPr lang="en-US" b="1" dirty="0">
                <a:solidFill>
                  <a:srgbClr val="FF0000"/>
                </a:solidFill>
              </a:rPr>
              <a:t>slow</a:t>
            </a:r>
            <a:r>
              <a:rPr lang="en-US" dirty="0"/>
              <a:t>, </a:t>
            </a:r>
            <a:r>
              <a:rPr lang="en-US" b="1" dirty="0">
                <a:solidFill>
                  <a:srgbClr val="FF0000"/>
                </a:solidFill>
              </a:rPr>
              <a:t>stop</a:t>
            </a:r>
            <a:r>
              <a:rPr lang="en-US" dirty="0"/>
              <a:t>, or </a:t>
            </a:r>
            <a:r>
              <a:rPr lang="en-US" b="1" dirty="0">
                <a:solidFill>
                  <a:srgbClr val="FF0000"/>
                </a:solidFill>
              </a:rPr>
              <a:t>even reverse </a:t>
            </a:r>
            <a:r>
              <a:rPr lang="en-US" dirty="0"/>
              <a:t>the aging process.</a:t>
            </a:r>
          </a:p>
          <a:p>
            <a:pPr>
              <a:buNone/>
            </a:pPr>
            <a:r>
              <a:rPr lang="en-US" dirty="0"/>
              <a:t>… In </a:t>
            </a:r>
            <a:r>
              <a:rPr lang="en-US" dirty="0">
                <a:solidFill>
                  <a:srgbClr val="FF0000"/>
                </a:solidFill>
              </a:rPr>
              <a:t>contrast</a:t>
            </a:r>
            <a:r>
              <a:rPr lang="en-US" dirty="0"/>
              <a:t> , we prefer that longevity researchers adopt the term „</a:t>
            </a:r>
            <a:r>
              <a:rPr lang="en-US" dirty="0">
                <a:solidFill>
                  <a:srgbClr val="FF0000"/>
                </a:solidFill>
              </a:rPr>
              <a:t>longevity medicine</a:t>
            </a:r>
            <a:r>
              <a:rPr lang="en-US" dirty="0"/>
              <a:t>“.  </a:t>
            </a:r>
          </a:p>
        </p:txBody>
      </p:sp>
      <p:sp>
        <p:nvSpPr>
          <p:cNvPr id="4" name="Obdélník 3"/>
          <p:cNvSpPr/>
          <p:nvPr/>
        </p:nvSpPr>
        <p:spPr>
          <a:xfrm>
            <a:off x="5004048" y="6021288"/>
            <a:ext cx="2877583" cy="369332"/>
          </a:xfrm>
          <a:prstGeom prst="rect">
            <a:avLst/>
          </a:prstGeom>
        </p:spPr>
        <p:txBody>
          <a:bodyPr wrap="none">
            <a:spAutoFit/>
          </a:bodyPr>
          <a:lstStyle/>
          <a:p>
            <a:r>
              <a:rPr lang="cs-CZ" dirty="0"/>
              <a:t>ILC workshop report 2001: </a:t>
            </a:r>
            <a:r>
              <a:rPr lang="cs-CZ" dirty="0" err="1"/>
              <a:t>iii</a:t>
            </a:r>
            <a:endParaRPr lang="en-GB" dirty="0"/>
          </a:p>
        </p:txBody>
      </p:sp>
      <p:pic>
        <p:nvPicPr>
          <p:cNvPr id="5" name="Grafický objekt 4" descr="Osoba s holí"/>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3648" y="5979488"/>
            <a:ext cx="485800" cy="557808"/>
          </a:xfrm>
          <a:prstGeom prst="rect">
            <a:avLst/>
          </a:prstGeom>
        </p:spPr>
      </p:pic>
      <p:pic>
        <p:nvPicPr>
          <p:cNvPr id="6" name="Grafický objekt 5" descr="Osoba s holí"/>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800602" y="6018615"/>
            <a:ext cx="595535" cy="595535"/>
          </a:xfrm>
          <a:prstGeom prst="rect">
            <a:avLst/>
          </a:prstGeom>
        </p:spPr>
      </p:pic>
      <p:pic>
        <p:nvPicPr>
          <p:cNvPr id="7" name="Grafický objekt 6" descr="Mozek v hlavě"/>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963889" y="5850787"/>
            <a:ext cx="842392" cy="842392"/>
          </a:xfrm>
          <a:prstGeom prst="rect">
            <a:avLst/>
          </a:prstGeom>
        </p:spPr>
      </p:pic>
      <p:cxnSp>
        <p:nvCxnSpPr>
          <p:cNvPr id="8" name="Přímá spojnice 7"/>
          <p:cNvCxnSpPr>
            <a:cxnSpLocks/>
          </p:cNvCxnSpPr>
          <p:nvPr/>
        </p:nvCxnSpPr>
        <p:spPr>
          <a:xfrm>
            <a:off x="1374033" y="6001051"/>
            <a:ext cx="582757" cy="64344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Přímá spojnice 10"/>
          <p:cNvCxnSpPr>
            <a:cxnSpLocks/>
          </p:cNvCxnSpPr>
          <p:nvPr/>
        </p:nvCxnSpPr>
        <p:spPr>
          <a:xfrm flipV="1">
            <a:off x="1158720" y="6102815"/>
            <a:ext cx="810344" cy="338336"/>
          </a:xfrm>
          <a:prstGeom prst="line">
            <a:avLst/>
          </a:prstGeom>
          <a:ln w="38100" cmpd="sng"/>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68008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b="1" dirty="0"/>
              <a:t>G</a:t>
            </a:r>
            <a:r>
              <a:rPr lang="en-US" sz="3200" b="1" dirty="0" err="1"/>
              <a:t>erontology</a:t>
            </a:r>
            <a:r>
              <a:rPr lang="en-US" sz="3200" b="1" dirty="0"/>
              <a:t> versus Geriatrics: Different Ways of Understanding Ageing and Old Age</a:t>
            </a:r>
            <a:endParaRPr lang="en-GB" sz="3200" dirty="0"/>
          </a:p>
        </p:txBody>
      </p:sp>
      <p:sp>
        <p:nvSpPr>
          <p:cNvPr id="3" name="Zástupný symbol pro obsah 2"/>
          <p:cNvSpPr>
            <a:spLocks noGrp="1"/>
          </p:cNvSpPr>
          <p:nvPr>
            <p:ph idx="1"/>
          </p:nvPr>
        </p:nvSpPr>
        <p:spPr/>
        <p:txBody>
          <a:bodyPr>
            <a:normAutofit fontScale="70000" lnSpcReduction="20000"/>
          </a:bodyPr>
          <a:lstStyle/>
          <a:p>
            <a:r>
              <a:rPr lang="cs-CZ" dirty="0"/>
              <a:t>…</a:t>
            </a:r>
            <a:r>
              <a:rPr lang="en-US" dirty="0"/>
              <a:t>both the points of similarity and difference in how ageing and old age have been viewed by gerontology and geriatric medicine. The authors argue that until relatively recently both disciplinary fields shared a </a:t>
            </a:r>
            <a:r>
              <a:rPr lang="en-US" b="1" dirty="0"/>
              <a:t>common</a:t>
            </a:r>
            <a:r>
              <a:rPr lang="en-US" dirty="0"/>
              <a:t> viewpoint that distinguished between </a:t>
            </a:r>
            <a:r>
              <a:rPr lang="en-US" dirty="0">
                <a:solidFill>
                  <a:schemeClr val="accent6">
                    <a:lumMod val="75000"/>
                  </a:schemeClr>
                </a:solidFill>
              </a:rPr>
              <a:t>age-associated illness</a:t>
            </a:r>
            <a:r>
              <a:rPr lang="en-US" dirty="0"/>
              <a:t> and </a:t>
            </a:r>
            <a:r>
              <a:rPr lang="en-US" dirty="0">
                <a:solidFill>
                  <a:srgbClr val="7030A0"/>
                </a:solidFill>
              </a:rPr>
              <a:t>age-related decline</a:t>
            </a:r>
            <a:r>
              <a:rPr lang="en-US" dirty="0"/>
              <a:t>. The former was represented </a:t>
            </a:r>
            <a:r>
              <a:rPr lang="en-US" dirty="0">
                <a:solidFill>
                  <a:schemeClr val="accent6">
                    <a:lumMod val="75000"/>
                  </a:schemeClr>
                </a:solidFill>
              </a:rPr>
              <a:t>as abnormal or pathological ageing and was </a:t>
            </a:r>
            <a:r>
              <a:rPr lang="en-US" dirty="0" err="1">
                <a:solidFill>
                  <a:schemeClr val="accent6">
                    <a:lumMod val="75000"/>
                  </a:schemeClr>
                </a:solidFill>
              </a:rPr>
              <a:t>recognised</a:t>
            </a:r>
            <a:r>
              <a:rPr lang="en-US" dirty="0">
                <a:solidFill>
                  <a:schemeClr val="accent6">
                    <a:lumMod val="75000"/>
                  </a:schemeClr>
                </a:solidFill>
              </a:rPr>
              <a:t> as the province of medicine</a:t>
            </a:r>
            <a:r>
              <a:rPr lang="en-US" dirty="0"/>
              <a:t>; the latter was </a:t>
            </a:r>
            <a:r>
              <a:rPr lang="en-US" dirty="0">
                <a:solidFill>
                  <a:srgbClr val="7030A0"/>
                </a:solidFill>
              </a:rPr>
              <a:t>termed ‘normal’ ageing and formed the domain of the gerontological sciences – from the biological to the social</a:t>
            </a:r>
            <a:r>
              <a:rPr lang="en-US" dirty="0"/>
              <a:t>. This modern distinction is now being questioned and with it the notion of the ‘normality’ of ageing. </a:t>
            </a:r>
            <a:r>
              <a:rPr lang="en-US" dirty="0">
                <a:solidFill>
                  <a:schemeClr val="accent6">
                    <a:lumMod val="75000"/>
                  </a:schemeClr>
                </a:solidFill>
              </a:rPr>
              <a:t>Age-associated disease</a:t>
            </a:r>
            <a:r>
              <a:rPr lang="en-US" dirty="0"/>
              <a:t> is being re-presented as age related – with ageing being seen </a:t>
            </a:r>
            <a:r>
              <a:rPr lang="en-US" dirty="0">
                <a:solidFill>
                  <a:schemeClr val="accent6">
                    <a:lumMod val="75000"/>
                  </a:schemeClr>
                </a:solidFill>
              </a:rPr>
              <a:t>as constituting a multiplicity of pathways of decline</a:t>
            </a:r>
            <a:r>
              <a:rPr lang="en-US" dirty="0"/>
              <a:t>. In social gerontology, this is leading to a more profound </a:t>
            </a:r>
            <a:r>
              <a:rPr lang="en-US" i="1" dirty="0"/>
              <a:t>questioning both of the status and meaning attached to old age in contemporary society</a:t>
            </a:r>
            <a:r>
              <a:rPr lang="en-US" dirty="0"/>
              <a:t>.</a:t>
            </a:r>
            <a:endParaRPr lang="en-GB" dirty="0"/>
          </a:p>
        </p:txBody>
      </p:sp>
      <p:sp>
        <p:nvSpPr>
          <p:cNvPr id="4" name="Obdélník 3"/>
          <p:cNvSpPr/>
          <p:nvPr/>
        </p:nvSpPr>
        <p:spPr>
          <a:xfrm>
            <a:off x="3995936" y="5985559"/>
            <a:ext cx="4572000" cy="900246"/>
          </a:xfrm>
          <a:prstGeom prst="rect">
            <a:avLst/>
          </a:prstGeom>
        </p:spPr>
        <p:txBody>
          <a:bodyPr>
            <a:spAutoFit/>
          </a:bodyPr>
          <a:lstStyle/>
          <a:p>
            <a:r>
              <a:rPr lang="cs-CZ" sz="1050" b="1" dirty="0" err="1"/>
              <a:t>Gilleard</a:t>
            </a:r>
            <a:r>
              <a:rPr lang="cs-CZ" sz="1050" b="1" dirty="0"/>
              <a:t>, </a:t>
            </a:r>
            <a:r>
              <a:rPr lang="cs-CZ" sz="1050" b="1" dirty="0" err="1"/>
              <a:t>higgs</a:t>
            </a:r>
            <a:r>
              <a:rPr lang="cs-CZ" sz="1050" b="1" dirty="0"/>
              <a:t>, 2016; G</a:t>
            </a:r>
            <a:r>
              <a:rPr lang="en-US" sz="1050" b="1" dirty="0" err="1"/>
              <a:t>erontology</a:t>
            </a:r>
            <a:r>
              <a:rPr lang="en-US" sz="1050" b="1" dirty="0"/>
              <a:t> versus Geriatrics: Different Ways of Understanding Ageing and Old Age</a:t>
            </a:r>
            <a:r>
              <a:rPr lang="cs-CZ" sz="1050" b="1" dirty="0"/>
              <a:t>; </a:t>
            </a:r>
            <a:r>
              <a:rPr lang="cs-CZ" sz="1050" b="1" dirty="0" err="1"/>
              <a:t>Springer</a:t>
            </a:r>
            <a:r>
              <a:rPr lang="cs-CZ" sz="1050" b="1" dirty="0"/>
              <a:t>;</a:t>
            </a:r>
            <a:r>
              <a:rPr lang="en-US" sz="1050" dirty="0">
                <a:hlinkClick r:id="rId2"/>
              </a:rPr>
              <a:t> The Palgrave Handbook of the Philosophy of Aging</a:t>
            </a:r>
            <a:endParaRPr lang="en-US" sz="1050" dirty="0"/>
          </a:p>
          <a:p>
            <a:r>
              <a:rPr lang="en-US" sz="1050" dirty="0"/>
              <a:t>pp 31-48</a:t>
            </a:r>
          </a:p>
          <a:p>
            <a:endParaRPr lang="en-US" sz="1050" b="1" dirty="0"/>
          </a:p>
        </p:txBody>
      </p:sp>
    </p:spTree>
    <p:extLst>
      <p:ext uri="{BB962C8B-B14F-4D97-AF65-F5344CB8AC3E}">
        <p14:creationId xmlns:p14="http://schemas.microsoft.com/office/powerpoint/2010/main" val="955890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Perspective</a:t>
            </a:r>
            <a:r>
              <a:rPr lang="cs-CZ" dirty="0"/>
              <a:t> </a:t>
            </a:r>
            <a:r>
              <a:rPr lang="cs-CZ" dirty="0" err="1"/>
              <a:t>of</a:t>
            </a:r>
            <a:r>
              <a:rPr lang="cs-CZ" dirty="0"/>
              <a:t> </a:t>
            </a:r>
            <a:r>
              <a:rPr lang="cs-CZ" dirty="0" err="1"/>
              <a:t>evoution</a:t>
            </a:r>
            <a:r>
              <a:rPr lang="cs-CZ" dirty="0"/>
              <a:t> THEORY</a:t>
            </a:r>
            <a:endParaRPr lang="en-GB" dirty="0"/>
          </a:p>
        </p:txBody>
      </p:sp>
      <p:pic>
        <p:nvPicPr>
          <p:cNvPr id="8" name="Zástupný symbol pro obsah 7"/>
          <p:cNvPicPr>
            <a:picLocks noGrp="1" noChangeAspect="1"/>
          </p:cNvPicPr>
          <p:nvPr>
            <p:ph sz="half" idx="1"/>
          </p:nvPr>
        </p:nvPicPr>
        <p:blipFill>
          <a:blip r:embed="rId2"/>
          <a:stretch>
            <a:fillRect/>
          </a:stretch>
        </p:blipFill>
        <p:spPr>
          <a:xfrm>
            <a:off x="457200" y="1157677"/>
            <a:ext cx="5482952" cy="4282808"/>
          </a:xfrm>
          <a:prstGeom prst="rect">
            <a:avLst/>
          </a:prstGeom>
        </p:spPr>
      </p:pic>
      <p:pic>
        <p:nvPicPr>
          <p:cNvPr id="7" name="Zástupný symbol pro obsah 6"/>
          <p:cNvPicPr>
            <a:picLocks noGrp="1" noChangeAspect="1"/>
          </p:cNvPicPr>
          <p:nvPr>
            <p:ph sz="half" idx="2"/>
          </p:nvPr>
        </p:nvPicPr>
        <p:blipFill>
          <a:blip r:embed="rId3"/>
          <a:stretch>
            <a:fillRect/>
          </a:stretch>
        </p:blipFill>
        <p:spPr>
          <a:xfrm>
            <a:off x="5796136" y="4210250"/>
            <a:ext cx="3241954" cy="2460470"/>
          </a:xfrm>
          <a:prstGeom prst="rect">
            <a:avLst/>
          </a:prstGeom>
        </p:spPr>
      </p:pic>
      <p:sp>
        <p:nvSpPr>
          <p:cNvPr id="9" name="TextovéPole 8"/>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907439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 </a:t>
            </a:r>
            <a:r>
              <a:rPr lang="cs-CZ" dirty="0" err="1"/>
              <a:t>terms</a:t>
            </a:r>
            <a:r>
              <a:rPr lang="cs-CZ" dirty="0"/>
              <a:t> </a:t>
            </a:r>
            <a:r>
              <a:rPr lang="cs-CZ" dirty="0" err="1"/>
              <a:t>of</a:t>
            </a:r>
            <a:r>
              <a:rPr lang="cs-CZ" dirty="0"/>
              <a:t> </a:t>
            </a:r>
            <a:r>
              <a:rPr lang="cs-CZ" dirty="0" err="1"/>
              <a:t>introduction</a:t>
            </a:r>
            <a:r>
              <a:rPr lang="cs-CZ" dirty="0"/>
              <a:t>…</a:t>
            </a:r>
            <a:endParaRPr lang="en-GB" dirty="0"/>
          </a:p>
        </p:txBody>
      </p:sp>
      <p:sp>
        <p:nvSpPr>
          <p:cNvPr id="3" name="Zástupný symbol pro obsah 2"/>
          <p:cNvSpPr>
            <a:spLocks noGrp="1"/>
          </p:cNvSpPr>
          <p:nvPr>
            <p:ph idx="1"/>
          </p:nvPr>
        </p:nvSpPr>
        <p:spPr/>
        <p:txBody>
          <a:bodyPr/>
          <a:lstStyle/>
          <a:p>
            <a:pPr>
              <a:buNone/>
            </a:pPr>
            <a:r>
              <a:rPr lang="en-US" dirty="0">
                <a:hlinkClick r:id="rId2"/>
              </a:rPr>
              <a:t>Think carefully before having plastic surgery...</a:t>
            </a:r>
            <a:endParaRPr lang="cs-CZ" dirty="0"/>
          </a:p>
          <a:p>
            <a:endParaRPr lang="cs-CZ" dirty="0"/>
          </a:p>
          <a:p>
            <a:pPr marL="0" indent="0">
              <a:buNone/>
            </a:pPr>
            <a:r>
              <a:rPr lang="en-US" dirty="0"/>
              <a:t>British Association of Aesthetic Plastic Surgeons</a:t>
            </a:r>
            <a:r>
              <a:rPr lang="cs-CZ" dirty="0"/>
              <a:t> </a:t>
            </a:r>
            <a:r>
              <a:rPr lang="en-US" dirty="0"/>
              <a:t>president Rajiv Grover said people should ''think very carefully'' before opting for </a:t>
            </a:r>
            <a:r>
              <a:rPr lang="en-US" b="1" dirty="0"/>
              <a:t>cosmetic</a:t>
            </a:r>
            <a:r>
              <a:rPr lang="en-US" dirty="0"/>
              <a:t> surgery.</a:t>
            </a:r>
            <a:endParaRPr lang="en-GB" dirty="0"/>
          </a:p>
        </p:txBody>
      </p:sp>
      <p:sp>
        <p:nvSpPr>
          <p:cNvPr id="4" name="Obdélník 3"/>
          <p:cNvSpPr/>
          <p:nvPr/>
        </p:nvSpPr>
        <p:spPr>
          <a:xfrm>
            <a:off x="3995936" y="5661248"/>
            <a:ext cx="4434804" cy="369332"/>
          </a:xfrm>
          <a:prstGeom prst="rect">
            <a:avLst/>
          </a:prstGeom>
        </p:spPr>
        <p:txBody>
          <a:bodyPr wrap="none">
            <a:spAutoFit/>
          </a:bodyPr>
          <a:lstStyle/>
          <a:p>
            <a:r>
              <a:rPr lang="en-GB" dirty="0"/>
              <a:t>http://www.bbc.com/news/health-26013282</a:t>
            </a:r>
          </a:p>
        </p:txBody>
      </p:sp>
    </p:spTree>
    <p:extLst>
      <p:ext uri="{BB962C8B-B14F-4D97-AF65-F5344CB8AC3E}">
        <p14:creationId xmlns:p14="http://schemas.microsoft.com/office/powerpoint/2010/main" val="922217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To </a:t>
            </a:r>
            <a:r>
              <a:rPr lang="cs-CZ" dirty="0" err="1"/>
              <a:t>sell</a:t>
            </a:r>
            <a:r>
              <a:rPr lang="cs-CZ" dirty="0"/>
              <a:t> </a:t>
            </a:r>
            <a:r>
              <a:rPr lang="cs-CZ" dirty="0" err="1"/>
              <a:t>or</a:t>
            </a:r>
            <a:r>
              <a:rPr lang="cs-CZ" dirty="0"/>
              <a:t> not (</a:t>
            </a:r>
            <a:r>
              <a:rPr lang="cs-CZ" dirty="0" err="1"/>
              <a:t>with</a:t>
            </a:r>
            <a:r>
              <a:rPr lang="cs-CZ" dirty="0"/>
              <a:t> </a:t>
            </a:r>
            <a:r>
              <a:rPr lang="cs-CZ" dirty="0" err="1"/>
              <a:t>ads</a:t>
            </a:r>
            <a:r>
              <a:rPr lang="cs-CZ" dirty="0"/>
              <a:t>), </a:t>
            </a:r>
            <a:r>
              <a:rPr lang="cs-CZ" dirty="0" err="1"/>
              <a:t>that</a:t>
            </a:r>
            <a:r>
              <a:rPr lang="cs-CZ" dirty="0"/>
              <a:t> </a:t>
            </a:r>
            <a:r>
              <a:rPr lang="cs-CZ" dirty="0" err="1"/>
              <a:t>is</a:t>
            </a:r>
            <a:r>
              <a:rPr lang="cs-CZ" dirty="0"/>
              <a:t> </a:t>
            </a:r>
            <a:r>
              <a:rPr lang="cs-CZ" dirty="0" err="1"/>
              <a:t>the</a:t>
            </a:r>
            <a:r>
              <a:rPr lang="cs-CZ" dirty="0"/>
              <a:t> </a:t>
            </a:r>
            <a:r>
              <a:rPr lang="cs-CZ" dirty="0" err="1"/>
              <a:t>question</a:t>
            </a:r>
            <a:r>
              <a:rPr lang="cs-CZ" dirty="0"/>
              <a:t>…</a:t>
            </a:r>
            <a:endParaRPr lang="en-GB" dirty="0"/>
          </a:p>
        </p:txBody>
      </p:sp>
      <p:sp>
        <p:nvSpPr>
          <p:cNvPr id="3" name="Zástupný symbol pro obsah 2"/>
          <p:cNvSpPr>
            <a:spLocks noGrp="1"/>
          </p:cNvSpPr>
          <p:nvPr>
            <p:ph idx="1"/>
          </p:nvPr>
        </p:nvSpPr>
        <p:spPr/>
        <p:txBody>
          <a:bodyPr/>
          <a:lstStyle/>
          <a:p>
            <a:pPr marL="0" indent="0">
              <a:buNone/>
            </a:pPr>
            <a:r>
              <a:rPr lang="en-GB" dirty="0">
                <a:hlinkClick r:id="rId2"/>
              </a:rPr>
              <a:t>http://www.bbc.com/news/health-16676735</a:t>
            </a:r>
            <a:endParaRPr lang="cs-CZ" dirty="0"/>
          </a:p>
          <a:p>
            <a:pPr marL="0" indent="0">
              <a:buNone/>
            </a:pPr>
            <a:endParaRPr lang="cs-CZ" dirty="0"/>
          </a:p>
        </p:txBody>
      </p:sp>
    </p:spTree>
    <p:extLst>
      <p:ext uri="{BB962C8B-B14F-4D97-AF65-F5344CB8AC3E}">
        <p14:creationId xmlns:p14="http://schemas.microsoft.com/office/powerpoint/2010/main" val="2156839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To </a:t>
            </a:r>
            <a:r>
              <a:rPr lang="cs-CZ" dirty="0" err="1"/>
              <a:t>sell</a:t>
            </a:r>
            <a:r>
              <a:rPr lang="cs-CZ" dirty="0"/>
              <a:t> </a:t>
            </a:r>
            <a:r>
              <a:rPr lang="cs-CZ" dirty="0" err="1"/>
              <a:t>or</a:t>
            </a:r>
            <a:r>
              <a:rPr lang="cs-CZ" dirty="0"/>
              <a:t> not (</a:t>
            </a:r>
            <a:r>
              <a:rPr lang="cs-CZ" dirty="0" err="1"/>
              <a:t>with</a:t>
            </a:r>
            <a:r>
              <a:rPr lang="cs-CZ" dirty="0"/>
              <a:t> </a:t>
            </a:r>
            <a:r>
              <a:rPr lang="cs-CZ" dirty="0" err="1"/>
              <a:t>ads</a:t>
            </a:r>
            <a:r>
              <a:rPr lang="cs-CZ" dirty="0"/>
              <a:t>), </a:t>
            </a:r>
            <a:r>
              <a:rPr lang="cs-CZ" dirty="0" err="1"/>
              <a:t>that</a:t>
            </a:r>
            <a:r>
              <a:rPr lang="cs-CZ" dirty="0"/>
              <a:t> </a:t>
            </a:r>
            <a:r>
              <a:rPr lang="cs-CZ" dirty="0" err="1"/>
              <a:t>is</a:t>
            </a:r>
            <a:r>
              <a:rPr lang="cs-CZ" dirty="0"/>
              <a:t> </a:t>
            </a:r>
            <a:r>
              <a:rPr lang="cs-CZ" dirty="0" err="1"/>
              <a:t>the</a:t>
            </a:r>
            <a:r>
              <a:rPr lang="cs-CZ" dirty="0"/>
              <a:t> </a:t>
            </a:r>
            <a:r>
              <a:rPr lang="cs-CZ" dirty="0" err="1"/>
              <a:t>question</a:t>
            </a:r>
            <a:r>
              <a:rPr lang="cs-CZ" dirty="0"/>
              <a:t>…</a:t>
            </a:r>
            <a:endParaRPr lang="en-GB" dirty="0"/>
          </a:p>
        </p:txBody>
      </p:sp>
      <p:sp>
        <p:nvSpPr>
          <p:cNvPr id="3" name="Zástupný symbol pro obsah 2"/>
          <p:cNvSpPr>
            <a:spLocks noGrp="1"/>
          </p:cNvSpPr>
          <p:nvPr>
            <p:ph idx="1"/>
          </p:nvPr>
        </p:nvSpPr>
        <p:spPr/>
        <p:txBody>
          <a:bodyPr/>
          <a:lstStyle/>
          <a:p>
            <a:pPr marL="0" indent="0">
              <a:buNone/>
            </a:pPr>
            <a:r>
              <a:rPr lang="en-GB" dirty="0">
                <a:hlinkClick r:id="rId2"/>
              </a:rPr>
              <a:t>http://www.bbc.com/news/health-16676735</a:t>
            </a:r>
            <a:endParaRPr lang="cs-CZ" dirty="0"/>
          </a:p>
          <a:p>
            <a:pPr marL="0" indent="0">
              <a:buNone/>
            </a:pPr>
            <a:endParaRPr lang="cs-CZ" dirty="0"/>
          </a:p>
          <a:p>
            <a:r>
              <a:rPr lang="cs-CZ" dirty="0" err="1"/>
              <a:t>Ban</a:t>
            </a:r>
            <a:r>
              <a:rPr lang="cs-CZ" dirty="0"/>
              <a:t> on marketing</a:t>
            </a:r>
            <a:endParaRPr lang="en-US" dirty="0"/>
          </a:p>
          <a:p>
            <a:r>
              <a:rPr lang="cs-CZ" dirty="0" err="1"/>
              <a:t>Vulnerable</a:t>
            </a:r>
            <a:r>
              <a:rPr lang="cs-CZ" dirty="0"/>
              <a:t> </a:t>
            </a:r>
            <a:r>
              <a:rPr lang="cs-CZ" dirty="0" err="1"/>
              <a:t>patients</a:t>
            </a:r>
            <a:endParaRPr lang="en-US" dirty="0"/>
          </a:p>
          <a:p>
            <a:r>
              <a:rPr lang="cs-CZ" dirty="0" err="1"/>
              <a:t>Requalification</a:t>
            </a:r>
            <a:r>
              <a:rPr lang="cs-CZ" dirty="0"/>
              <a:t> </a:t>
            </a:r>
            <a:r>
              <a:rPr lang="cs-CZ" dirty="0" err="1"/>
              <a:t>of</a:t>
            </a:r>
            <a:r>
              <a:rPr lang="cs-CZ" dirty="0"/>
              <a:t> </a:t>
            </a:r>
            <a:r>
              <a:rPr lang="cs-CZ" dirty="0" err="1"/>
              <a:t>fillers</a:t>
            </a:r>
            <a:r>
              <a:rPr lang="cs-CZ" dirty="0"/>
              <a:t> as </a:t>
            </a:r>
            <a:r>
              <a:rPr lang="cs-CZ" dirty="0" err="1"/>
              <a:t>medicine</a:t>
            </a:r>
            <a:r>
              <a:rPr lang="cs-CZ" dirty="0"/>
              <a:t> </a:t>
            </a:r>
            <a:r>
              <a:rPr lang="cs-CZ" sz="2400" dirty="0"/>
              <a:t>(eg. </a:t>
            </a:r>
            <a:r>
              <a:rPr lang="en-US" sz="2400" dirty="0"/>
              <a:t>Botox) </a:t>
            </a:r>
            <a:endParaRPr lang="en-US" dirty="0"/>
          </a:p>
          <a:p>
            <a:r>
              <a:rPr lang="cs-CZ" dirty="0" err="1"/>
              <a:t>Increased</a:t>
            </a:r>
            <a:r>
              <a:rPr lang="cs-CZ" dirty="0"/>
              <a:t> </a:t>
            </a:r>
            <a:r>
              <a:rPr lang="cs-CZ" dirty="0" err="1"/>
              <a:t>control</a:t>
            </a:r>
            <a:r>
              <a:rPr lang="cs-CZ" dirty="0"/>
              <a:t> </a:t>
            </a:r>
            <a:r>
              <a:rPr lang="cs-CZ" dirty="0" err="1"/>
              <a:t>of</a:t>
            </a:r>
            <a:r>
              <a:rPr lang="cs-CZ" dirty="0"/>
              <a:t> </a:t>
            </a:r>
            <a:r>
              <a:rPr lang="cs-CZ" dirty="0" err="1"/>
              <a:t>implants</a:t>
            </a:r>
            <a:r>
              <a:rPr lang="cs-CZ" dirty="0"/>
              <a:t> and </a:t>
            </a:r>
            <a:r>
              <a:rPr lang="cs-CZ" dirty="0" err="1"/>
              <a:t>of</a:t>
            </a:r>
            <a:r>
              <a:rPr lang="cs-CZ" dirty="0"/>
              <a:t> </a:t>
            </a:r>
            <a:r>
              <a:rPr lang="cs-CZ" dirty="0" err="1"/>
              <a:t>surgeons</a:t>
            </a:r>
            <a:r>
              <a:rPr lang="cs-CZ" dirty="0"/>
              <a:t> </a:t>
            </a:r>
            <a:endParaRPr lang="en-US" dirty="0"/>
          </a:p>
        </p:txBody>
      </p:sp>
      <p:sp>
        <p:nvSpPr>
          <p:cNvPr id="4" name="Obdélník 3">
            <a:extLst>
              <a:ext uri="{FF2B5EF4-FFF2-40B4-BE49-F238E27FC236}">
                <a16:creationId xmlns:a16="http://schemas.microsoft.com/office/drawing/2014/main" id="{9164B59A-CB77-427C-9441-8FD9459C7D3D}"/>
              </a:ext>
            </a:extLst>
          </p:cNvPr>
          <p:cNvSpPr/>
          <p:nvPr/>
        </p:nvSpPr>
        <p:spPr>
          <a:xfrm>
            <a:off x="3995936" y="5589240"/>
            <a:ext cx="4572000" cy="923330"/>
          </a:xfrm>
          <a:prstGeom prst="rect">
            <a:avLst/>
          </a:prstGeom>
        </p:spPr>
        <p:txBody>
          <a:bodyPr>
            <a:spAutoFit/>
          </a:bodyPr>
          <a:lstStyle/>
          <a:p>
            <a:r>
              <a:rPr lang="cs-CZ" dirty="0"/>
              <a:t>https://www.bbc.com/news/av/health-16312853/breast-implant-patient-extremely-concerned</a:t>
            </a:r>
          </a:p>
        </p:txBody>
      </p:sp>
    </p:spTree>
    <p:extLst>
      <p:ext uri="{BB962C8B-B14F-4D97-AF65-F5344CB8AC3E}">
        <p14:creationId xmlns:p14="http://schemas.microsoft.com/office/powerpoint/2010/main" val="4274485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a:extLst>
              <a:ext uri="{28A0092B-C50C-407E-A947-70E740481C1C}">
                <a14:useLocalDpi xmlns:a14="http://schemas.microsoft.com/office/drawing/2010/main" val="0"/>
              </a:ext>
            </a:extLst>
          </a:blip>
          <a:srcRect l="3108"/>
          <a:stretch/>
        </p:blipFill>
        <p:spPr>
          <a:xfrm>
            <a:off x="1907704" y="2276872"/>
            <a:ext cx="2987824" cy="3617215"/>
          </a:xfrm>
          <a:prstGeom prst="rect">
            <a:avLst/>
          </a:prstGeom>
          <a:effectLst/>
        </p:spPr>
      </p:pic>
      <p:sp>
        <p:nvSpPr>
          <p:cNvPr id="2" name="Nadpis 1"/>
          <p:cNvSpPr>
            <a:spLocks noGrp="1"/>
          </p:cNvSpPr>
          <p:nvPr>
            <p:ph type="title"/>
          </p:nvPr>
        </p:nvSpPr>
        <p:spPr>
          <a:xfrm>
            <a:off x="467544" y="30020"/>
            <a:ext cx="3892562" cy="2695704"/>
          </a:xfrm>
        </p:spPr>
        <p:txBody>
          <a:bodyPr>
            <a:noAutofit/>
          </a:bodyPr>
          <a:lstStyle/>
          <a:p>
            <a:r>
              <a:rPr lang="cs-CZ" sz="3200" dirty="0"/>
              <a:t>Marketing to 50+: „</a:t>
            </a:r>
            <a:r>
              <a:rPr lang="cs-CZ" sz="3200" dirty="0" err="1"/>
              <a:t>Don´t</a:t>
            </a:r>
            <a:r>
              <a:rPr lang="cs-CZ" sz="3200" dirty="0"/>
              <a:t> </a:t>
            </a:r>
            <a:r>
              <a:rPr lang="cs-CZ" sz="3200" dirty="0" err="1"/>
              <a:t>Call´em</a:t>
            </a:r>
            <a:r>
              <a:rPr lang="cs-CZ" sz="3200" dirty="0"/>
              <a:t> </a:t>
            </a:r>
            <a:r>
              <a:rPr lang="cs-CZ" sz="3200" dirty="0" err="1"/>
              <a:t>Old</a:t>
            </a:r>
            <a:r>
              <a:rPr lang="cs-CZ" sz="3200" dirty="0"/>
              <a:t>, </a:t>
            </a:r>
            <a:r>
              <a:rPr lang="cs-CZ" sz="3200" dirty="0" err="1"/>
              <a:t>Call´em</a:t>
            </a:r>
            <a:r>
              <a:rPr lang="cs-CZ" sz="3200" dirty="0"/>
              <a:t> </a:t>
            </a:r>
            <a:r>
              <a:rPr lang="cs-CZ" sz="3200" dirty="0" err="1"/>
              <a:t>Consumers</a:t>
            </a:r>
            <a:r>
              <a:rPr lang="cs-CZ" sz="3200" dirty="0"/>
              <a:t>!“</a:t>
            </a:r>
            <a:br>
              <a:rPr lang="cs-CZ" sz="3200" dirty="0"/>
            </a:br>
            <a:endParaRPr lang="en-GB" sz="3200" dirty="0"/>
          </a:p>
        </p:txBody>
      </p:sp>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994722"/>
            <a:ext cx="2760329" cy="1904627"/>
          </a:xfrm>
          <a:prstGeom prst="rect">
            <a:avLst/>
          </a:prstGeom>
        </p:spPr>
      </p:pic>
      <p:sp>
        <p:nvSpPr>
          <p:cNvPr id="9" name="Zástupný symbol pro obsah 2"/>
          <p:cNvSpPr txBox="1">
            <a:spLocks/>
          </p:cNvSpPr>
          <p:nvPr/>
        </p:nvSpPr>
        <p:spPr>
          <a:xfrm>
            <a:off x="3474519" y="6237312"/>
            <a:ext cx="2679412" cy="37854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Arial" pitchFamily="34" charset="0"/>
              <a:buNone/>
            </a:pPr>
            <a:r>
              <a:rPr lang="cs-CZ" sz="700"/>
              <a:t>Baars, J. 2012. Aging and the Art of Living. Baltimore, Maryland: The Johns Hopkins Uni Press. P.66</a:t>
            </a:r>
          </a:p>
          <a:p>
            <a:pPr marL="0" indent="0">
              <a:lnSpc>
                <a:spcPct val="90000"/>
              </a:lnSpc>
              <a:buFont typeface="Arial" pitchFamily="34" charset="0"/>
              <a:buNone/>
            </a:pPr>
            <a:endParaRPr lang="cs-CZ" sz="700"/>
          </a:p>
          <a:p>
            <a:pPr marL="0" indent="0">
              <a:lnSpc>
                <a:spcPct val="90000"/>
              </a:lnSpc>
              <a:buFont typeface="Arial" pitchFamily="34" charset="0"/>
              <a:buNone/>
            </a:pPr>
            <a:r>
              <a:rPr lang="en-GB" sz="700"/>
              <a:t>https://contently.com/strategist/2014/07/16/4-tips-for-marketing-to-baby-boomers-in-the-digital-age/</a:t>
            </a:r>
            <a:endParaRPr lang="en-GB" sz="700" dirty="0"/>
          </a:p>
        </p:txBody>
      </p:sp>
    </p:spTree>
    <p:extLst>
      <p:ext uri="{BB962C8B-B14F-4D97-AF65-F5344CB8AC3E}">
        <p14:creationId xmlns:p14="http://schemas.microsoft.com/office/powerpoint/2010/main" val="1576354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4"/>
          <p:cNvSpPr txBox="1">
            <a:spLocks/>
          </p:cNvSpPr>
          <p:nvPr/>
        </p:nvSpPr>
        <p:spPr>
          <a:xfrm>
            <a:off x="586000" y="1052736"/>
            <a:ext cx="8363272" cy="4752527"/>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cs-CZ" b="1" dirty="0"/>
              <a:t> </a:t>
            </a:r>
          </a:p>
          <a:p>
            <a:pPr>
              <a:buFont typeface="Arial" pitchFamily="34" charset="0"/>
              <a:buNone/>
            </a:pPr>
            <a:r>
              <a:rPr lang="en-US" sz="2800" dirty="0"/>
              <a:t>Tummy tucks, boob jobs and buttock lifts are</a:t>
            </a:r>
            <a:r>
              <a:rPr lang="cs-CZ" sz="2800" dirty="0"/>
              <a:t> </a:t>
            </a:r>
            <a:r>
              <a:rPr lang="en-US" sz="2800" dirty="0"/>
              <a:t>being watched by millions on Snapchat. </a:t>
            </a:r>
          </a:p>
          <a:p>
            <a:pPr>
              <a:buFont typeface="Arial" pitchFamily="34" charset="0"/>
              <a:buNone/>
            </a:pPr>
            <a:r>
              <a:rPr lang="en-US" sz="2800" dirty="0"/>
              <a:t>People are using the social media app to view extremely graphic videos of cosmetic surgery procedures being carried out in real time. </a:t>
            </a:r>
          </a:p>
          <a:p>
            <a:pPr>
              <a:buFont typeface="Arial" pitchFamily="34" charset="0"/>
              <a:buNone/>
            </a:pPr>
            <a:r>
              <a:rPr lang="en-US" sz="2800" dirty="0"/>
              <a:t>Although the videos are hugely popular – </a:t>
            </a:r>
            <a:endParaRPr lang="cs-CZ" sz="2800" dirty="0"/>
          </a:p>
          <a:p>
            <a:pPr>
              <a:buFont typeface="Arial" pitchFamily="34" charset="0"/>
              <a:buNone/>
            </a:pPr>
            <a:r>
              <a:rPr lang="en-US" sz="2800" dirty="0"/>
              <a:t>and are making </a:t>
            </a:r>
            <a:r>
              <a:rPr lang="en-US" sz="2800" b="1" dirty="0"/>
              <a:t>surgeons such as </a:t>
            </a:r>
            <a:endParaRPr lang="cs-CZ" sz="2800" b="1" dirty="0"/>
          </a:p>
          <a:p>
            <a:pPr>
              <a:buFont typeface="Arial" pitchFamily="34" charset="0"/>
              <a:buNone/>
            </a:pPr>
            <a:r>
              <a:rPr lang="en-US" sz="2800" b="1" dirty="0"/>
              <a:t>"</a:t>
            </a:r>
            <a:r>
              <a:rPr lang="en-US" sz="2800" b="1" dirty="0" err="1"/>
              <a:t>Dr</a:t>
            </a:r>
            <a:r>
              <a:rPr lang="en-US" sz="2800" b="1" dirty="0"/>
              <a:t> Miami" into celebrities </a:t>
            </a:r>
            <a:r>
              <a:rPr lang="en-US" sz="2800" dirty="0"/>
              <a:t>- they raise </a:t>
            </a:r>
            <a:endParaRPr lang="cs-CZ" sz="2800" dirty="0"/>
          </a:p>
          <a:p>
            <a:pPr>
              <a:buFont typeface="Arial" pitchFamily="34" charset="0"/>
              <a:buNone/>
            </a:pPr>
            <a:r>
              <a:rPr lang="en-US" sz="2800" dirty="0"/>
              <a:t>questions about marketing plastic </a:t>
            </a:r>
            <a:endParaRPr lang="cs-CZ" sz="2800" dirty="0"/>
          </a:p>
          <a:p>
            <a:pPr>
              <a:buFont typeface="Arial" pitchFamily="34" charset="0"/>
              <a:buNone/>
            </a:pPr>
            <a:r>
              <a:rPr lang="en-US" sz="2800" dirty="0"/>
              <a:t>surgery to young women and girls</a:t>
            </a:r>
            <a:endParaRPr lang="cs-CZ" sz="2800" dirty="0"/>
          </a:p>
          <a:p>
            <a:pPr>
              <a:buFont typeface="Arial" pitchFamily="34" charset="0"/>
              <a:buNone/>
            </a:pPr>
            <a:r>
              <a:rPr lang="en-US" sz="2800" dirty="0"/>
              <a:t> and whether</a:t>
            </a:r>
            <a:r>
              <a:rPr lang="en-US" sz="2800" b="1" dirty="0"/>
              <a:t> cosmetic surgery should be</a:t>
            </a:r>
            <a:endParaRPr lang="cs-CZ" sz="2800" b="1" dirty="0"/>
          </a:p>
          <a:p>
            <a:pPr>
              <a:buFont typeface="Arial" pitchFamily="34" charset="0"/>
              <a:buNone/>
            </a:pPr>
            <a:r>
              <a:rPr lang="en-US" sz="2800" b="1" dirty="0"/>
              <a:t> turned into a form of entertainment. </a:t>
            </a:r>
          </a:p>
          <a:p>
            <a:endParaRPr lang="en-GB" sz="2800" dirty="0"/>
          </a:p>
        </p:txBody>
      </p:sp>
      <p:pic>
        <p:nvPicPr>
          <p:cNvPr id="7" name="Picture 2"/>
          <p:cNvPicPr>
            <a:picLocks noChangeAspect="1" noChangeArrowheads="1"/>
          </p:cNvPicPr>
          <p:nvPr/>
        </p:nvPicPr>
        <p:blipFill>
          <a:blip r:embed="rId3" cstate="print"/>
          <a:srcRect/>
          <a:stretch>
            <a:fillRect/>
          </a:stretch>
        </p:blipFill>
        <p:spPr bwMode="auto">
          <a:xfrm>
            <a:off x="6156176" y="3140968"/>
            <a:ext cx="2746647" cy="2772806"/>
          </a:xfrm>
          <a:prstGeom prst="rect">
            <a:avLst/>
          </a:prstGeom>
          <a:noFill/>
          <a:ln w="9525">
            <a:noFill/>
            <a:miter lim="800000"/>
            <a:headEnd/>
            <a:tailEnd/>
          </a:ln>
        </p:spPr>
      </p:pic>
      <p:sp>
        <p:nvSpPr>
          <p:cNvPr id="10" name="Nadpis 9"/>
          <p:cNvSpPr>
            <a:spLocks noGrp="1"/>
          </p:cNvSpPr>
          <p:nvPr>
            <p:ph type="title"/>
          </p:nvPr>
        </p:nvSpPr>
        <p:spPr/>
        <p:txBody>
          <a:bodyPr>
            <a:noAutofit/>
          </a:bodyPr>
          <a:lstStyle/>
          <a:p>
            <a:r>
              <a:rPr lang="cs-CZ" sz="3600" b="1" dirty="0"/>
              <a:t>BBC News: „</a:t>
            </a:r>
            <a:r>
              <a:rPr lang="en-US" sz="3600" b="1" dirty="0"/>
              <a:t>Plastic surgery on Snapchat </a:t>
            </a:r>
            <a:br>
              <a:rPr lang="cs-CZ" sz="3600" b="1" dirty="0"/>
            </a:br>
            <a:r>
              <a:rPr lang="en-US" sz="3600" b="1" dirty="0"/>
              <a:t>raises more than eyebrows</a:t>
            </a:r>
            <a:r>
              <a:rPr lang="cs-CZ" sz="3600" b="1" dirty="0"/>
              <a:t>“</a:t>
            </a:r>
            <a:endParaRPr lang="en-GB" sz="3600" dirty="0"/>
          </a:p>
        </p:txBody>
      </p:sp>
    </p:spTree>
    <p:extLst>
      <p:ext uri="{BB962C8B-B14F-4D97-AF65-F5344CB8AC3E}">
        <p14:creationId xmlns:p14="http://schemas.microsoft.com/office/powerpoint/2010/main" val="1934078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Dualities</a:t>
            </a:r>
            <a:r>
              <a:rPr lang="cs-CZ" dirty="0"/>
              <a:t>:</a:t>
            </a:r>
            <a:br>
              <a:rPr lang="cs-CZ" dirty="0"/>
            </a:br>
            <a:r>
              <a:rPr lang="cs-CZ" dirty="0"/>
              <a:t> </a:t>
            </a:r>
            <a:r>
              <a:rPr lang="cs-CZ" sz="3600" dirty="0" err="1"/>
              <a:t>balancing</a:t>
            </a:r>
            <a:r>
              <a:rPr lang="cs-CZ" sz="3600" dirty="0"/>
              <a:t> on </a:t>
            </a:r>
            <a:r>
              <a:rPr lang="cs-CZ" sz="3600" dirty="0" err="1"/>
              <a:t>the</a:t>
            </a:r>
            <a:r>
              <a:rPr lang="cs-CZ" sz="3600" dirty="0"/>
              <a:t> </a:t>
            </a:r>
            <a:r>
              <a:rPr lang="cs-CZ" sz="3600" dirty="0" err="1"/>
              <a:t>edge</a:t>
            </a:r>
            <a:r>
              <a:rPr lang="cs-CZ" sz="3600" dirty="0"/>
              <a:t> &amp; </a:t>
            </a:r>
            <a:r>
              <a:rPr lang="cs-CZ" sz="3600" dirty="0" err="1"/>
              <a:t>borders</a:t>
            </a:r>
            <a:r>
              <a:rPr lang="cs-CZ" sz="3600" dirty="0"/>
              <a:t> </a:t>
            </a:r>
            <a:r>
              <a:rPr lang="cs-CZ" sz="3600" dirty="0" err="1"/>
              <a:t>crossing</a:t>
            </a:r>
            <a:endParaRPr lang="en-GB" dirty="0"/>
          </a:p>
        </p:txBody>
      </p:sp>
      <p:sp>
        <p:nvSpPr>
          <p:cNvPr id="3" name="Zástupný symbol pro obsah 2"/>
          <p:cNvSpPr>
            <a:spLocks noGrp="1"/>
          </p:cNvSpPr>
          <p:nvPr>
            <p:ph idx="1"/>
          </p:nvPr>
        </p:nvSpPr>
        <p:spPr>
          <a:xfrm>
            <a:off x="457200" y="1600200"/>
            <a:ext cx="8229600" cy="4925144"/>
          </a:xfrm>
        </p:spPr>
        <p:txBody>
          <a:bodyPr>
            <a:normAutofit fontScale="85000" lnSpcReduction="20000"/>
          </a:bodyPr>
          <a:lstStyle/>
          <a:p>
            <a:r>
              <a:rPr lang="cs-CZ" dirty="0" err="1"/>
              <a:t>Youth</a:t>
            </a:r>
            <a:r>
              <a:rPr lang="cs-CZ" dirty="0"/>
              <a:t> / </a:t>
            </a:r>
            <a:r>
              <a:rPr lang="cs-CZ" dirty="0" err="1"/>
              <a:t>old</a:t>
            </a:r>
            <a:r>
              <a:rPr lang="cs-CZ" dirty="0"/>
              <a:t> </a:t>
            </a:r>
            <a:r>
              <a:rPr lang="cs-CZ" dirty="0" err="1"/>
              <a:t>age</a:t>
            </a:r>
            <a:endParaRPr lang="cs-CZ" dirty="0"/>
          </a:p>
          <a:p>
            <a:r>
              <a:rPr lang="cs-CZ" dirty="0"/>
              <a:t>Age / </a:t>
            </a:r>
            <a:r>
              <a:rPr lang="cs-CZ" dirty="0" err="1"/>
              <a:t>age-lessnes</a:t>
            </a:r>
            <a:endParaRPr lang="cs-CZ" dirty="0"/>
          </a:p>
          <a:p>
            <a:r>
              <a:rPr lang="cs-CZ" dirty="0"/>
              <a:t>Science / quasi-science</a:t>
            </a:r>
          </a:p>
          <a:p>
            <a:r>
              <a:rPr lang="cs-CZ" dirty="0" err="1"/>
              <a:t>We</a:t>
            </a:r>
            <a:r>
              <a:rPr lang="cs-CZ" dirty="0"/>
              <a:t> (</a:t>
            </a:r>
            <a:r>
              <a:rPr lang="cs-CZ" dirty="0" err="1"/>
              <a:t>already</a:t>
            </a:r>
            <a:r>
              <a:rPr lang="cs-CZ" dirty="0"/>
              <a:t>) </a:t>
            </a:r>
            <a:r>
              <a:rPr lang="cs-CZ" dirty="0" err="1"/>
              <a:t>know</a:t>
            </a:r>
            <a:r>
              <a:rPr lang="cs-CZ" dirty="0"/>
              <a:t>/ </a:t>
            </a:r>
            <a:r>
              <a:rPr lang="cs-CZ" dirty="0" err="1"/>
              <a:t>we</a:t>
            </a:r>
            <a:r>
              <a:rPr lang="cs-CZ" dirty="0"/>
              <a:t> </a:t>
            </a:r>
            <a:r>
              <a:rPr lang="cs-CZ" dirty="0" err="1"/>
              <a:t>dont´t</a:t>
            </a:r>
            <a:r>
              <a:rPr lang="cs-CZ" dirty="0"/>
              <a:t> </a:t>
            </a:r>
            <a:r>
              <a:rPr lang="cs-CZ" dirty="0" err="1"/>
              <a:t>know</a:t>
            </a:r>
            <a:r>
              <a:rPr lang="cs-CZ" dirty="0"/>
              <a:t> (</a:t>
            </a:r>
            <a:r>
              <a:rPr lang="cs-CZ" dirty="0" err="1"/>
              <a:t>yet</a:t>
            </a:r>
            <a:r>
              <a:rPr lang="cs-CZ" dirty="0"/>
              <a:t>)</a:t>
            </a:r>
            <a:endParaRPr lang="en-GB" dirty="0"/>
          </a:p>
          <a:p>
            <a:r>
              <a:rPr lang="cs-CZ" dirty="0" err="1"/>
              <a:t>Social</a:t>
            </a:r>
            <a:r>
              <a:rPr lang="cs-CZ" dirty="0"/>
              <a:t> </a:t>
            </a:r>
            <a:r>
              <a:rPr lang="cs-CZ" dirty="0" err="1"/>
              <a:t>movement</a:t>
            </a:r>
            <a:r>
              <a:rPr lang="cs-CZ" dirty="0"/>
              <a:t> (</a:t>
            </a:r>
            <a:r>
              <a:rPr lang="cs-CZ" dirty="0" err="1"/>
              <a:t>construct</a:t>
            </a:r>
            <a:r>
              <a:rPr lang="cs-CZ" dirty="0"/>
              <a:t>)  / biology &amp; </a:t>
            </a:r>
            <a:r>
              <a:rPr lang="cs-CZ" dirty="0" err="1"/>
              <a:t>medical</a:t>
            </a:r>
            <a:r>
              <a:rPr lang="cs-CZ" dirty="0"/>
              <a:t> science</a:t>
            </a:r>
          </a:p>
          <a:p>
            <a:r>
              <a:rPr lang="cs-CZ" dirty="0" err="1"/>
              <a:t>Cosmetics</a:t>
            </a:r>
            <a:r>
              <a:rPr lang="cs-CZ" dirty="0"/>
              <a:t> / </a:t>
            </a:r>
            <a:r>
              <a:rPr lang="cs-CZ" dirty="0" err="1"/>
              <a:t>medical</a:t>
            </a:r>
            <a:r>
              <a:rPr lang="cs-CZ" dirty="0"/>
              <a:t> science</a:t>
            </a:r>
          </a:p>
          <a:p>
            <a:r>
              <a:rPr lang="cs-CZ" dirty="0" err="1"/>
              <a:t>Health</a:t>
            </a:r>
            <a:r>
              <a:rPr lang="cs-CZ" dirty="0"/>
              <a:t> / “</a:t>
            </a:r>
            <a:r>
              <a:rPr lang="cs-CZ" dirty="0" err="1"/>
              <a:t>only</a:t>
            </a:r>
            <a:r>
              <a:rPr lang="cs-CZ" dirty="0"/>
              <a:t>“ </a:t>
            </a:r>
            <a:r>
              <a:rPr lang="cs-CZ" dirty="0" err="1"/>
              <a:t>beauty</a:t>
            </a:r>
            <a:r>
              <a:rPr lang="cs-CZ" dirty="0"/>
              <a:t> </a:t>
            </a:r>
          </a:p>
          <a:p>
            <a:r>
              <a:rPr lang="cs-CZ" dirty="0" err="1"/>
              <a:t>Charlatans</a:t>
            </a:r>
            <a:r>
              <a:rPr lang="cs-CZ" dirty="0"/>
              <a:t> &amp; PR / </a:t>
            </a:r>
            <a:r>
              <a:rPr lang="cs-CZ" dirty="0" err="1"/>
              <a:t>experts</a:t>
            </a:r>
            <a:endParaRPr lang="cs-CZ" dirty="0"/>
          </a:p>
          <a:p>
            <a:r>
              <a:rPr lang="cs-CZ" dirty="0" err="1"/>
              <a:t>Customer</a:t>
            </a:r>
            <a:r>
              <a:rPr lang="cs-CZ" dirty="0"/>
              <a:t> / pacient</a:t>
            </a:r>
          </a:p>
          <a:p>
            <a:r>
              <a:rPr lang="cs-CZ" dirty="0"/>
              <a:t>…</a:t>
            </a:r>
          </a:p>
          <a:p>
            <a:r>
              <a:rPr lang="cs-CZ" dirty="0"/>
              <a:t>Pro-Ageing / Anti-Ageing (</a:t>
            </a:r>
            <a:r>
              <a:rPr lang="cs-CZ" dirty="0" err="1"/>
              <a:t>trance</a:t>
            </a:r>
            <a:r>
              <a:rPr lang="cs-CZ" dirty="0"/>
              <a:t>) ?</a:t>
            </a:r>
          </a:p>
        </p:txBody>
      </p:sp>
    </p:spTree>
    <p:extLst>
      <p:ext uri="{BB962C8B-B14F-4D97-AF65-F5344CB8AC3E}">
        <p14:creationId xmlns:p14="http://schemas.microsoft.com/office/powerpoint/2010/main" val="404462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0406" cy="685799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sp>
        <p:nvSpPr>
          <p:cNvPr id="2" name="Nadpis 1"/>
          <p:cNvSpPr>
            <a:spLocks noGrp="1"/>
          </p:cNvSpPr>
          <p:nvPr>
            <p:ph type="title"/>
          </p:nvPr>
        </p:nvSpPr>
        <p:spPr>
          <a:xfrm>
            <a:off x="320039" y="637866"/>
            <a:ext cx="2538663" cy="5539097"/>
          </a:xfrm>
        </p:spPr>
        <p:txBody>
          <a:bodyPr anchor="t">
            <a:normAutofit/>
          </a:bodyPr>
          <a:lstStyle/>
          <a:p>
            <a:r>
              <a:rPr lang="cs-CZ" dirty="0" err="1"/>
              <a:t>The</a:t>
            </a:r>
            <a:r>
              <a:rPr lang="cs-CZ" dirty="0"/>
              <a:t> data</a:t>
            </a:r>
            <a:endParaRPr lang="en-GB" dirty="0"/>
          </a:p>
        </p:txBody>
      </p:sp>
      <p:sp>
        <p:nvSpPr>
          <p:cNvPr id="3" name="Zástupný symbol pro obsah 2"/>
          <p:cNvSpPr>
            <a:spLocks noGrp="1"/>
          </p:cNvSpPr>
          <p:nvPr>
            <p:ph idx="1"/>
          </p:nvPr>
        </p:nvSpPr>
        <p:spPr>
          <a:xfrm>
            <a:off x="3507098" y="649892"/>
            <a:ext cx="5330898" cy="3189748"/>
          </a:xfrm>
        </p:spPr>
        <p:txBody>
          <a:bodyPr anchor="ctr">
            <a:normAutofit/>
          </a:bodyPr>
          <a:lstStyle/>
          <a:p>
            <a:pPr>
              <a:lnSpc>
                <a:spcPct val="80000"/>
              </a:lnSpc>
            </a:pPr>
            <a:r>
              <a:rPr lang="en-GB" sz="2400" dirty="0">
                <a:solidFill>
                  <a:srgbClr val="000000"/>
                </a:solidFill>
              </a:rPr>
              <a:t>ad hoc module of </a:t>
            </a:r>
            <a:r>
              <a:rPr lang="cs-CZ" sz="2400" dirty="0" err="1">
                <a:solidFill>
                  <a:srgbClr val="000000"/>
                </a:solidFill>
              </a:rPr>
              <a:t>Medical</a:t>
            </a:r>
            <a:r>
              <a:rPr lang="cs-CZ" sz="2400" dirty="0">
                <a:solidFill>
                  <a:srgbClr val="000000"/>
                </a:solidFill>
              </a:rPr>
              <a:t> </a:t>
            </a:r>
            <a:r>
              <a:rPr lang="cs-CZ" sz="2400" dirty="0" err="1">
                <a:solidFill>
                  <a:srgbClr val="000000"/>
                </a:solidFill>
              </a:rPr>
              <a:t>Information</a:t>
            </a:r>
            <a:r>
              <a:rPr lang="cs-CZ" sz="2400" dirty="0">
                <a:solidFill>
                  <a:srgbClr val="000000"/>
                </a:solidFill>
              </a:rPr>
              <a:t> Centre </a:t>
            </a:r>
            <a:r>
              <a:rPr lang="cs-CZ" sz="2400" dirty="0" err="1">
                <a:solidFill>
                  <a:srgbClr val="000000"/>
                </a:solidFill>
              </a:rPr>
              <a:t>Survey</a:t>
            </a:r>
            <a:r>
              <a:rPr lang="cs-CZ" sz="2400" dirty="0">
                <a:solidFill>
                  <a:srgbClr val="000000"/>
                </a:solidFill>
              </a:rPr>
              <a:t> (2015)</a:t>
            </a:r>
            <a:endParaRPr lang="en-GB" sz="2400" dirty="0">
              <a:solidFill>
                <a:srgbClr val="000000"/>
              </a:solidFill>
            </a:endParaRPr>
          </a:p>
          <a:p>
            <a:pPr>
              <a:lnSpc>
                <a:spcPct val="80000"/>
              </a:lnSpc>
            </a:pPr>
            <a:r>
              <a:rPr lang="en-GB" sz="2400" dirty="0">
                <a:solidFill>
                  <a:srgbClr val="000000"/>
                </a:solidFill>
              </a:rPr>
              <a:t>representative for adult Czech population 18+</a:t>
            </a:r>
          </a:p>
          <a:p>
            <a:pPr>
              <a:lnSpc>
                <a:spcPct val="80000"/>
              </a:lnSpc>
            </a:pPr>
            <a:r>
              <a:rPr lang="en-GB" sz="2400" dirty="0">
                <a:solidFill>
                  <a:srgbClr val="000000"/>
                </a:solidFill>
              </a:rPr>
              <a:t>N = 1798</a:t>
            </a:r>
            <a:endParaRPr lang="cs-CZ" sz="2400" dirty="0">
              <a:solidFill>
                <a:srgbClr val="000000"/>
              </a:solidFill>
            </a:endParaRPr>
          </a:p>
          <a:p>
            <a:pPr>
              <a:lnSpc>
                <a:spcPct val="80000"/>
              </a:lnSpc>
            </a:pPr>
            <a:r>
              <a:rPr lang="cs-CZ" sz="1800" dirty="0">
                <a:solidFill>
                  <a:srgbClr val="000000"/>
                </a:solidFill>
              </a:rPr>
              <a:t>Project </a:t>
            </a:r>
            <a:r>
              <a:rPr lang="cs-CZ" sz="1800" dirty="0" err="1">
                <a:solidFill>
                  <a:srgbClr val="000000"/>
                </a:solidFill>
              </a:rPr>
              <a:t>of</a:t>
            </a:r>
            <a:r>
              <a:rPr lang="cs-CZ" sz="1800" dirty="0">
                <a:solidFill>
                  <a:srgbClr val="000000"/>
                </a:solidFill>
              </a:rPr>
              <a:t> Office </a:t>
            </a:r>
            <a:r>
              <a:rPr lang="cs-CZ" sz="1800" dirty="0" err="1">
                <a:solidFill>
                  <a:srgbClr val="000000"/>
                </a:solidFill>
              </a:rPr>
              <a:t>for</a:t>
            </a:r>
            <a:r>
              <a:rPr lang="cs-CZ" sz="1800" dirty="0">
                <a:solidFill>
                  <a:srgbClr val="000000"/>
                </a:solidFill>
              </a:rPr>
              <a:t> </a:t>
            </a:r>
            <a:r>
              <a:rPr lang="cs-CZ" sz="1800" dirty="0" err="1">
                <a:solidFill>
                  <a:srgbClr val="000000"/>
                </a:solidFill>
              </a:rPr>
              <a:t>Population</a:t>
            </a:r>
            <a:r>
              <a:rPr lang="cs-CZ" sz="1800" dirty="0">
                <a:solidFill>
                  <a:srgbClr val="000000"/>
                </a:solidFill>
              </a:rPr>
              <a:t> </a:t>
            </a:r>
            <a:r>
              <a:rPr lang="cs-CZ" sz="1800" dirty="0" err="1">
                <a:solidFill>
                  <a:srgbClr val="000000"/>
                </a:solidFill>
              </a:rPr>
              <a:t>Studies</a:t>
            </a:r>
            <a:r>
              <a:rPr lang="cs-CZ" sz="1800" dirty="0">
                <a:solidFill>
                  <a:srgbClr val="000000"/>
                </a:solidFill>
              </a:rPr>
              <a:t>, </a:t>
            </a:r>
            <a:r>
              <a:rPr lang="cs-CZ" sz="1800" dirty="0" err="1">
                <a:solidFill>
                  <a:srgbClr val="000000"/>
                </a:solidFill>
              </a:rPr>
              <a:t>Faculty</a:t>
            </a:r>
            <a:r>
              <a:rPr lang="cs-CZ" sz="1800" dirty="0">
                <a:solidFill>
                  <a:srgbClr val="000000"/>
                </a:solidFill>
              </a:rPr>
              <a:t> </a:t>
            </a:r>
            <a:r>
              <a:rPr lang="cs-CZ" sz="1800" dirty="0" err="1">
                <a:solidFill>
                  <a:srgbClr val="000000"/>
                </a:solidFill>
              </a:rPr>
              <a:t>of</a:t>
            </a:r>
            <a:r>
              <a:rPr lang="cs-CZ" sz="1800" dirty="0">
                <a:solidFill>
                  <a:srgbClr val="000000"/>
                </a:solidFill>
              </a:rPr>
              <a:t> </a:t>
            </a:r>
            <a:r>
              <a:rPr lang="cs-CZ" sz="1800" dirty="0" err="1">
                <a:solidFill>
                  <a:srgbClr val="000000"/>
                </a:solidFill>
              </a:rPr>
              <a:t>Social</a:t>
            </a:r>
            <a:r>
              <a:rPr lang="cs-CZ" sz="1800" dirty="0">
                <a:solidFill>
                  <a:srgbClr val="000000"/>
                </a:solidFill>
              </a:rPr>
              <a:t> </a:t>
            </a:r>
            <a:r>
              <a:rPr lang="cs-CZ" sz="1800" dirty="0" err="1">
                <a:solidFill>
                  <a:srgbClr val="000000"/>
                </a:solidFill>
              </a:rPr>
              <a:t>Studies</a:t>
            </a:r>
            <a:r>
              <a:rPr lang="cs-CZ" sz="1800" dirty="0">
                <a:solidFill>
                  <a:srgbClr val="000000"/>
                </a:solidFill>
              </a:rPr>
              <a:t>, Masaryk </a:t>
            </a:r>
            <a:r>
              <a:rPr lang="cs-CZ" sz="1800" dirty="0" err="1">
                <a:solidFill>
                  <a:srgbClr val="000000"/>
                </a:solidFill>
              </a:rPr>
              <a:t>Uni</a:t>
            </a:r>
            <a:r>
              <a:rPr lang="cs-CZ" sz="1800" dirty="0">
                <a:solidFill>
                  <a:srgbClr val="000000"/>
                </a:solidFill>
              </a:rPr>
              <a:t>, Brno </a:t>
            </a:r>
            <a:endParaRPr lang="en-GB" sz="1800" dirty="0">
              <a:solidFill>
                <a:srgbClr val="000000"/>
              </a:solidFill>
            </a:endParaRP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3933056"/>
            <a:ext cx="2760329" cy="187220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341784"/>
            <a:ext cx="8229600" cy="1143000"/>
          </a:xfrm>
        </p:spPr>
        <p:txBody>
          <a:bodyPr>
            <a:normAutofit/>
          </a:bodyPr>
          <a:lstStyle/>
          <a:p>
            <a:r>
              <a:rPr lang="cs-CZ" dirty="0"/>
              <a:t>„Pro-“ </a:t>
            </a:r>
            <a:r>
              <a:rPr lang="cs-CZ" dirty="0" err="1"/>
              <a:t>or</a:t>
            </a:r>
            <a:r>
              <a:rPr lang="cs-CZ" dirty="0"/>
              <a:t> „Anti-“ ageing </a:t>
            </a:r>
            <a:r>
              <a:rPr lang="cs-CZ" dirty="0" err="1"/>
              <a:t>trance</a:t>
            </a:r>
            <a:r>
              <a:rPr lang="cs-CZ" dirty="0"/>
              <a:t>?</a:t>
            </a:r>
            <a:endParaRPr lang="en-GB" dirty="0"/>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3988570753"/>
              </p:ext>
            </p:extLst>
          </p:nvPr>
        </p:nvGraphicFramePr>
        <p:xfrm>
          <a:off x="467542" y="1717838"/>
          <a:ext cx="8136906" cy="3694954"/>
        </p:xfrm>
        <a:graphic>
          <a:graphicData uri="http://schemas.openxmlformats.org/drawingml/2006/table">
            <a:tbl>
              <a:tblPr>
                <a:tableStyleId>{D113A9D2-9D6B-4929-AA2D-F23B5EE8CBE7}</a:tableStyleId>
              </a:tblPr>
              <a:tblGrid>
                <a:gridCol w="7390399">
                  <a:extLst>
                    <a:ext uri="{9D8B030D-6E8A-4147-A177-3AD203B41FA5}">
                      <a16:colId xmlns:a16="http://schemas.microsoft.com/office/drawing/2014/main" val="20000"/>
                    </a:ext>
                  </a:extLst>
                </a:gridCol>
                <a:gridCol w="746507">
                  <a:extLst>
                    <a:ext uri="{9D8B030D-6E8A-4147-A177-3AD203B41FA5}">
                      <a16:colId xmlns:a16="http://schemas.microsoft.com/office/drawing/2014/main" val="20001"/>
                    </a:ext>
                  </a:extLst>
                </a:gridCol>
              </a:tblGrid>
              <a:tr h="390241">
                <a:tc>
                  <a:txBody>
                    <a:bodyPr/>
                    <a:lstStyle/>
                    <a:p>
                      <a:pPr algn="ctr" fontAlgn="t"/>
                      <a:r>
                        <a:rPr lang="cs-CZ" sz="2800" b="1" i="0" u="none" strike="noStrike">
                          <a:solidFill>
                            <a:srgbClr val="000000"/>
                          </a:solidFill>
                          <a:latin typeface="+mn-lt"/>
                        </a:rPr>
                        <a:t>Old </a:t>
                      </a:r>
                      <a:r>
                        <a:rPr lang="cs-CZ" sz="2800" b="1" i="0" u="none" strike="noStrike" dirty="0" err="1">
                          <a:solidFill>
                            <a:srgbClr val="000000"/>
                          </a:solidFill>
                          <a:latin typeface="+mn-lt"/>
                        </a:rPr>
                        <a:t>age</a:t>
                      </a:r>
                      <a:r>
                        <a:rPr lang="cs-CZ" sz="2800" b="1" i="0" u="none" strike="noStrike" dirty="0">
                          <a:solidFill>
                            <a:srgbClr val="000000"/>
                          </a:solidFill>
                          <a:latin typeface="+mn-lt"/>
                        </a:rPr>
                        <a:t> </a:t>
                      </a:r>
                      <a:r>
                        <a:rPr lang="cs-CZ" sz="2800" b="1" i="0" u="none" strike="noStrike" err="1">
                          <a:solidFill>
                            <a:srgbClr val="000000"/>
                          </a:solidFill>
                          <a:latin typeface="+mn-lt"/>
                        </a:rPr>
                        <a:t>is</a:t>
                      </a:r>
                      <a:r>
                        <a:rPr lang="cs-CZ" sz="2800" b="1" i="0" u="none" strike="noStrike">
                          <a:solidFill>
                            <a:srgbClr val="000000"/>
                          </a:solidFill>
                          <a:latin typeface="+mn-lt"/>
                        </a:rPr>
                        <a:t>…</a:t>
                      </a:r>
                    </a:p>
                    <a:p>
                      <a:pPr algn="ctr" fontAlgn="t"/>
                      <a:endParaRPr lang="cs-CZ" sz="2800" b="1" i="0" u="none" strike="noStrike" dirty="0">
                        <a:solidFill>
                          <a:srgbClr val="000000"/>
                        </a:solidFill>
                        <a:latin typeface="+mn-lt"/>
                      </a:endParaRPr>
                    </a:p>
                  </a:txBody>
                  <a:tcPr marL="9409" marR="9409" marT="9409" marB="0"/>
                </a:tc>
                <a:tc>
                  <a:txBody>
                    <a:bodyPr/>
                    <a:lstStyle/>
                    <a:p>
                      <a:pPr algn="ctr" rtl="0" fontAlgn="t"/>
                      <a:r>
                        <a:rPr lang="cs-CZ" sz="2800" u="none" strike="noStrike" dirty="0"/>
                        <a:t>%</a:t>
                      </a:r>
                    </a:p>
                  </a:txBody>
                  <a:tcPr marL="9525" marR="9525" marT="9525" marB="0"/>
                </a:tc>
                <a:extLst>
                  <a:ext uri="{0D108BD9-81ED-4DB2-BD59-A6C34878D82A}">
                    <a16:rowId xmlns:a16="http://schemas.microsoft.com/office/drawing/2014/main" val="10000"/>
                  </a:ext>
                </a:extLst>
              </a:tr>
              <a:tr h="390241">
                <a:tc>
                  <a:txBody>
                    <a:bodyPr/>
                    <a:lstStyle/>
                    <a:p>
                      <a:pPr algn="l" fontAlgn="t"/>
                      <a:r>
                        <a:rPr lang="cs-CZ" sz="2800" kern="1200" dirty="0">
                          <a:solidFill>
                            <a:schemeClr val="lt1"/>
                          </a:solidFill>
                          <a:effectLst/>
                          <a:latin typeface="+mn-lt"/>
                          <a:ea typeface="+mn-ea"/>
                          <a:cs typeface="+mn-cs"/>
                        </a:rPr>
                        <a:t>…</a:t>
                      </a:r>
                      <a:r>
                        <a:rPr lang="en-GB" sz="2800" kern="1200" dirty="0">
                          <a:solidFill>
                            <a:schemeClr val="lt1"/>
                          </a:solidFill>
                          <a:effectLst/>
                          <a:latin typeface="+mn-lt"/>
                          <a:ea typeface="+mn-ea"/>
                          <a:cs typeface="+mn-cs"/>
                        </a:rPr>
                        <a:t>the biggest enemy of men and humankind.</a:t>
                      </a:r>
                      <a:endParaRPr lang="cs-CZ" sz="2800" b="0" i="0" u="none" strike="noStrike" dirty="0">
                        <a:solidFill>
                          <a:srgbClr val="000000"/>
                        </a:solidFill>
                        <a:latin typeface="+mn-lt"/>
                      </a:endParaRPr>
                    </a:p>
                  </a:txBody>
                  <a:tcPr marL="9409" marR="9409" marT="9409" marB="0"/>
                </a:tc>
                <a:tc>
                  <a:txBody>
                    <a:bodyPr/>
                    <a:lstStyle/>
                    <a:p>
                      <a:pPr algn="ctr" rtl="0" fontAlgn="t"/>
                      <a:r>
                        <a:rPr lang="cs-CZ" sz="2800" u="none" strike="noStrike" dirty="0"/>
                        <a:t>3</a:t>
                      </a:r>
                    </a:p>
                  </a:txBody>
                  <a:tcPr marL="9525" marR="9525" marT="9525" marB="0" anchor="ctr"/>
                </a:tc>
                <a:extLst>
                  <a:ext uri="{0D108BD9-81ED-4DB2-BD59-A6C34878D82A}">
                    <a16:rowId xmlns:a16="http://schemas.microsoft.com/office/drawing/2014/main" val="10001"/>
                  </a:ext>
                </a:extLst>
              </a:tr>
              <a:tr h="390241">
                <a:tc>
                  <a:txBody>
                    <a:bodyPr/>
                    <a:lstStyle/>
                    <a:p>
                      <a:pPr algn="l" fontAlgn="t"/>
                      <a:r>
                        <a:rPr lang="cs-CZ" sz="2800" kern="1200" dirty="0">
                          <a:solidFill>
                            <a:schemeClr val="lt1"/>
                          </a:solidFill>
                          <a:effectLst/>
                          <a:latin typeface="+mn-lt"/>
                          <a:ea typeface="+mn-ea"/>
                          <a:cs typeface="+mn-cs"/>
                        </a:rPr>
                        <a:t>…</a:t>
                      </a:r>
                      <a:r>
                        <a:rPr lang="en-GB" sz="2800" kern="1200" dirty="0">
                          <a:solidFill>
                            <a:schemeClr val="lt1"/>
                          </a:solidFill>
                          <a:effectLst/>
                          <a:latin typeface="+mn-lt"/>
                          <a:ea typeface="+mn-ea"/>
                          <a:cs typeface="+mn-cs"/>
                        </a:rPr>
                        <a:t>a disease, which should be cured.</a:t>
                      </a:r>
                      <a:endParaRPr lang="cs-CZ" sz="2800" b="0" i="0" u="none" strike="noStrike" dirty="0">
                        <a:solidFill>
                          <a:srgbClr val="000000"/>
                        </a:solidFill>
                        <a:latin typeface="+mn-lt"/>
                      </a:endParaRPr>
                    </a:p>
                  </a:txBody>
                  <a:tcPr marL="9409" marR="9409" marT="9409" marB="0"/>
                </a:tc>
                <a:tc>
                  <a:txBody>
                    <a:bodyPr/>
                    <a:lstStyle/>
                    <a:p>
                      <a:pPr algn="ctr" rtl="0" fontAlgn="t"/>
                      <a:r>
                        <a:rPr lang="cs-CZ" sz="2800" u="none" strike="noStrike" dirty="0"/>
                        <a:t>1</a:t>
                      </a:r>
                      <a:endParaRPr lang="cs-CZ" sz="2800" b="0" i="0" u="none" strike="noStrike" dirty="0">
                        <a:solidFill>
                          <a:srgbClr val="000000"/>
                        </a:solidFill>
                        <a:latin typeface="+mn-lt"/>
                      </a:endParaRPr>
                    </a:p>
                  </a:txBody>
                  <a:tcPr marL="9525" marR="9525" marT="9525" marB="0" anchor="ctr"/>
                </a:tc>
                <a:extLst>
                  <a:ext uri="{0D108BD9-81ED-4DB2-BD59-A6C34878D82A}">
                    <a16:rowId xmlns:a16="http://schemas.microsoft.com/office/drawing/2014/main" val="10002"/>
                  </a:ext>
                </a:extLst>
              </a:tr>
              <a:tr h="338970">
                <a:tc>
                  <a:txBody>
                    <a:bodyPr/>
                    <a:lstStyle/>
                    <a:p>
                      <a:r>
                        <a:rPr lang="cs-CZ" sz="2800" kern="1200" dirty="0">
                          <a:solidFill>
                            <a:schemeClr val="lt1"/>
                          </a:solidFill>
                          <a:effectLst/>
                          <a:latin typeface="+mn-lt"/>
                          <a:ea typeface="+mn-ea"/>
                          <a:cs typeface="+mn-cs"/>
                        </a:rPr>
                        <a:t>…</a:t>
                      </a:r>
                      <a:r>
                        <a:rPr lang="en-GB" sz="2800" kern="1200" dirty="0">
                          <a:solidFill>
                            <a:schemeClr val="lt1"/>
                          </a:solidFill>
                          <a:effectLst/>
                          <a:latin typeface="+mn-lt"/>
                          <a:ea typeface="+mn-ea"/>
                          <a:cs typeface="+mn-cs"/>
                        </a:rPr>
                        <a:t>just part of life, nothing more, nothing less.</a:t>
                      </a:r>
                      <a:endParaRPr lang="cs-CZ" sz="2800" kern="1200" dirty="0">
                        <a:solidFill>
                          <a:schemeClr val="lt1"/>
                        </a:solidFill>
                        <a:effectLst/>
                        <a:latin typeface="+mn-lt"/>
                        <a:ea typeface="+mn-ea"/>
                        <a:cs typeface="+mn-cs"/>
                      </a:endParaRPr>
                    </a:p>
                  </a:txBody>
                  <a:tcPr marL="9409" marR="9409" marT="9409" marB="0"/>
                </a:tc>
                <a:tc>
                  <a:txBody>
                    <a:bodyPr/>
                    <a:lstStyle/>
                    <a:p>
                      <a:pPr algn="ctr" rtl="0" fontAlgn="t"/>
                      <a:r>
                        <a:rPr lang="cs-CZ" sz="2800" u="none" strike="noStrike" dirty="0"/>
                        <a:t>37</a:t>
                      </a:r>
                      <a:endParaRPr lang="cs-CZ" sz="2800" b="0" i="0" u="none" strike="noStrike" dirty="0">
                        <a:solidFill>
                          <a:srgbClr val="000000"/>
                        </a:solidFill>
                        <a:latin typeface="+mn-lt"/>
                      </a:endParaRPr>
                    </a:p>
                  </a:txBody>
                  <a:tcPr marL="9525" marR="9525" marT="9525" marB="0" anchor="ctr"/>
                </a:tc>
                <a:extLst>
                  <a:ext uri="{0D108BD9-81ED-4DB2-BD59-A6C34878D82A}">
                    <a16:rowId xmlns:a16="http://schemas.microsoft.com/office/drawing/2014/main" val="10003"/>
                  </a:ext>
                </a:extLst>
              </a:tr>
              <a:tr h="298191">
                <a:tc>
                  <a:txBody>
                    <a:bodyPr/>
                    <a:lstStyle/>
                    <a:p>
                      <a:r>
                        <a:rPr lang="cs-CZ" sz="2800" kern="1200" dirty="0">
                          <a:solidFill>
                            <a:schemeClr val="lt1"/>
                          </a:solidFill>
                          <a:effectLst/>
                          <a:latin typeface="+mn-lt"/>
                          <a:ea typeface="+mn-ea"/>
                          <a:cs typeface="+mn-cs"/>
                        </a:rPr>
                        <a:t>…</a:t>
                      </a:r>
                      <a:r>
                        <a:rPr lang="en-GB" sz="2800" kern="1200" dirty="0">
                          <a:solidFill>
                            <a:schemeClr val="lt1"/>
                          </a:solidFill>
                          <a:effectLst/>
                          <a:latin typeface="+mn-lt"/>
                          <a:ea typeface="+mn-ea"/>
                          <a:cs typeface="+mn-cs"/>
                        </a:rPr>
                        <a:t>natural thing given by the nature.</a:t>
                      </a:r>
                      <a:endParaRPr lang="cs-CZ" sz="2800" kern="1200" dirty="0">
                        <a:solidFill>
                          <a:schemeClr val="lt1"/>
                        </a:solidFill>
                        <a:effectLst/>
                        <a:latin typeface="+mn-lt"/>
                        <a:ea typeface="+mn-ea"/>
                        <a:cs typeface="+mn-cs"/>
                      </a:endParaRPr>
                    </a:p>
                  </a:txBody>
                  <a:tcPr marL="9409" marR="9409" marT="9409" marB="0"/>
                </a:tc>
                <a:tc>
                  <a:txBody>
                    <a:bodyPr/>
                    <a:lstStyle/>
                    <a:p>
                      <a:pPr algn="ctr" rtl="0" fontAlgn="t"/>
                      <a:r>
                        <a:rPr lang="cs-CZ" sz="2800" u="none" strike="noStrike" dirty="0"/>
                        <a:t>48</a:t>
                      </a:r>
                      <a:endParaRPr lang="cs-CZ" sz="2800" b="0" i="0" u="none" strike="noStrike" dirty="0">
                        <a:solidFill>
                          <a:srgbClr val="000000"/>
                        </a:solidFill>
                        <a:latin typeface="+mn-lt"/>
                      </a:endParaRPr>
                    </a:p>
                  </a:txBody>
                  <a:tcPr marL="9525" marR="9525" marT="9525" marB="0" anchor="ctr"/>
                </a:tc>
                <a:extLst>
                  <a:ext uri="{0D108BD9-81ED-4DB2-BD59-A6C34878D82A}">
                    <a16:rowId xmlns:a16="http://schemas.microsoft.com/office/drawing/2014/main" val="10004"/>
                  </a:ext>
                </a:extLst>
              </a:tr>
              <a:tr h="0">
                <a:tc>
                  <a:txBody>
                    <a:bodyPr/>
                    <a:lstStyle/>
                    <a:p>
                      <a:pPr algn="l" fontAlgn="t"/>
                      <a:r>
                        <a:rPr lang="cs-CZ" sz="2800" kern="1200" dirty="0">
                          <a:solidFill>
                            <a:schemeClr val="lt1"/>
                          </a:solidFill>
                          <a:effectLst/>
                          <a:latin typeface="+mn-lt"/>
                          <a:ea typeface="+mn-ea"/>
                          <a:cs typeface="+mn-cs"/>
                        </a:rPr>
                        <a:t>…</a:t>
                      </a:r>
                      <a:r>
                        <a:rPr lang="en-GB" sz="2800" kern="1200" dirty="0">
                          <a:solidFill>
                            <a:schemeClr val="lt1"/>
                          </a:solidFill>
                          <a:effectLst/>
                          <a:latin typeface="+mn-lt"/>
                          <a:ea typeface="+mn-ea"/>
                          <a:cs typeface="+mn-cs"/>
                        </a:rPr>
                        <a:t>a crown, a </a:t>
                      </a:r>
                      <a:r>
                        <a:rPr lang="cs-CZ" sz="2800" kern="1200" dirty="0">
                          <a:solidFill>
                            <a:schemeClr val="lt1"/>
                          </a:solidFill>
                          <a:effectLst/>
                          <a:latin typeface="+mn-lt"/>
                          <a:ea typeface="+mn-ea"/>
                          <a:cs typeface="+mn-cs"/>
                        </a:rPr>
                        <a:t>re</a:t>
                      </a:r>
                      <a:r>
                        <a:rPr lang="en-GB" sz="2800" kern="1200" dirty="0">
                          <a:solidFill>
                            <a:schemeClr val="lt1"/>
                          </a:solidFill>
                          <a:effectLst/>
                          <a:latin typeface="+mn-lt"/>
                          <a:ea typeface="+mn-ea"/>
                          <a:cs typeface="+mn-cs"/>
                        </a:rPr>
                        <a:t>ward for long life</a:t>
                      </a:r>
                      <a:endParaRPr lang="cs-CZ" sz="2800" b="0" i="0" u="none" strike="noStrike" dirty="0">
                        <a:solidFill>
                          <a:srgbClr val="000000"/>
                        </a:solidFill>
                        <a:latin typeface="+mn-lt"/>
                      </a:endParaRPr>
                    </a:p>
                  </a:txBody>
                  <a:tcPr marL="9409" marR="9409" marT="9409" marB="0"/>
                </a:tc>
                <a:tc>
                  <a:txBody>
                    <a:bodyPr/>
                    <a:lstStyle/>
                    <a:p>
                      <a:pPr algn="ctr" rtl="0" fontAlgn="t"/>
                      <a:r>
                        <a:rPr lang="cs-CZ" sz="2800" u="none" strike="noStrike" dirty="0"/>
                        <a:t>6</a:t>
                      </a:r>
                      <a:endParaRPr lang="cs-CZ" sz="2800" b="0" i="0" u="none" strike="noStrike" dirty="0">
                        <a:solidFill>
                          <a:srgbClr val="000000"/>
                        </a:solidFill>
                        <a:latin typeface="+mn-lt"/>
                      </a:endParaRPr>
                    </a:p>
                  </a:txBody>
                  <a:tcPr marL="9525" marR="9525" marT="9525" marB="0" anchor="ctr"/>
                </a:tc>
                <a:extLst>
                  <a:ext uri="{0D108BD9-81ED-4DB2-BD59-A6C34878D82A}">
                    <a16:rowId xmlns:a16="http://schemas.microsoft.com/office/drawing/2014/main" val="10005"/>
                  </a:ext>
                </a:extLst>
              </a:tr>
              <a:tr h="650880">
                <a:tc>
                  <a:txBody>
                    <a:bodyPr/>
                    <a:lstStyle/>
                    <a:p>
                      <a:r>
                        <a:rPr lang="en-GB" sz="2800" kern="1200" dirty="0">
                          <a:solidFill>
                            <a:schemeClr val="lt1"/>
                          </a:solidFill>
                          <a:effectLst/>
                          <a:latin typeface="+mn-lt"/>
                          <a:ea typeface="+mn-ea"/>
                          <a:cs typeface="+mn-cs"/>
                        </a:rPr>
                        <a:t>Old age? I don’t think about it at all, I don´t care.</a:t>
                      </a:r>
                      <a:endParaRPr lang="cs-CZ" sz="2800" kern="1200" dirty="0">
                        <a:solidFill>
                          <a:schemeClr val="lt1"/>
                        </a:solidFill>
                        <a:effectLst/>
                        <a:latin typeface="+mn-lt"/>
                        <a:ea typeface="+mn-ea"/>
                        <a:cs typeface="+mn-cs"/>
                      </a:endParaRPr>
                    </a:p>
                  </a:txBody>
                  <a:tcPr marL="9409" marR="9409" marT="9409" marB="0"/>
                </a:tc>
                <a:tc>
                  <a:txBody>
                    <a:bodyPr/>
                    <a:lstStyle/>
                    <a:p>
                      <a:pPr algn="ctr" rtl="0" fontAlgn="t"/>
                      <a:r>
                        <a:rPr lang="cs-CZ" sz="2800" u="none" strike="noStrike" dirty="0"/>
                        <a:t>4</a:t>
                      </a:r>
                      <a:endParaRPr lang="cs-CZ" sz="2800" b="0" i="0" u="none" strike="noStrike" dirty="0">
                        <a:solidFill>
                          <a:srgbClr val="000000"/>
                        </a:solidFill>
                        <a:latin typeface="+mn-lt"/>
                      </a:endParaRPr>
                    </a:p>
                  </a:txBody>
                  <a:tcPr marL="9525" marR="9525" marT="9525" marB="0"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341784"/>
            <a:ext cx="8229600" cy="1143000"/>
          </a:xfrm>
        </p:spPr>
        <p:txBody>
          <a:bodyPr>
            <a:normAutofit/>
          </a:bodyPr>
          <a:lstStyle/>
          <a:p>
            <a:r>
              <a:rPr lang="cs-CZ" dirty="0"/>
              <a:t>„Pro-“ </a:t>
            </a:r>
            <a:r>
              <a:rPr lang="cs-CZ" dirty="0" err="1"/>
              <a:t>or</a:t>
            </a:r>
            <a:r>
              <a:rPr lang="cs-CZ" dirty="0"/>
              <a:t> „Anti-“ ageing </a:t>
            </a:r>
            <a:r>
              <a:rPr lang="cs-CZ" dirty="0" err="1"/>
              <a:t>trance</a:t>
            </a:r>
            <a:r>
              <a:rPr lang="cs-CZ" dirty="0"/>
              <a:t>?</a:t>
            </a:r>
            <a:endParaRPr lang="en-GB" dirty="0"/>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1339878087"/>
              </p:ext>
            </p:extLst>
          </p:nvPr>
        </p:nvGraphicFramePr>
        <p:xfrm>
          <a:off x="467542" y="1717838"/>
          <a:ext cx="8136906" cy="3463147"/>
        </p:xfrm>
        <a:graphic>
          <a:graphicData uri="http://schemas.openxmlformats.org/drawingml/2006/table">
            <a:tbl>
              <a:tblPr>
                <a:tableStyleId>{D113A9D2-9D6B-4929-AA2D-F23B5EE8CBE7}</a:tableStyleId>
              </a:tblPr>
              <a:tblGrid>
                <a:gridCol w="7390399">
                  <a:extLst>
                    <a:ext uri="{9D8B030D-6E8A-4147-A177-3AD203B41FA5}">
                      <a16:colId xmlns:a16="http://schemas.microsoft.com/office/drawing/2014/main" val="20000"/>
                    </a:ext>
                  </a:extLst>
                </a:gridCol>
                <a:gridCol w="746507">
                  <a:extLst>
                    <a:ext uri="{9D8B030D-6E8A-4147-A177-3AD203B41FA5}">
                      <a16:colId xmlns:a16="http://schemas.microsoft.com/office/drawing/2014/main" val="20001"/>
                    </a:ext>
                  </a:extLst>
                </a:gridCol>
              </a:tblGrid>
              <a:tr h="631042">
                <a:tc>
                  <a:txBody>
                    <a:bodyPr/>
                    <a:lstStyle/>
                    <a:p>
                      <a:pPr algn="ctr" fontAlgn="t"/>
                      <a:r>
                        <a:rPr lang="cs-CZ" sz="2800" b="1" i="0" u="none" strike="noStrike" dirty="0" err="1">
                          <a:solidFill>
                            <a:srgbClr val="000000"/>
                          </a:solidFill>
                          <a:latin typeface="+mn-lt"/>
                        </a:rPr>
                        <a:t>Old</a:t>
                      </a:r>
                      <a:r>
                        <a:rPr lang="cs-CZ" sz="2800" b="1" i="0" u="none" strike="noStrike" dirty="0">
                          <a:solidFill>
                            <a:srgbClr val="000000"/>
                          </a:solidFill>
                          <a:latin typeface="+mn-lt"/>
                        </a:rPr>
                        <a:t> </a:t>
                      </a:r>
                      <a:r>
                        <a:rPr lang="cs-CZ" sz="2800" b="1" i="0" u="none" strike="noStrike" dirty="0" err="1">
                          <a:solidFill>
                            <a:srgbClr val="000000"/>
                          </a:solidFill>
                          <a:latin typeface="+mn-lt"/>
                        </a:rPr>
                        <a:t>age</a:t>
                      </a:r>
                      <a:r>
                        <a:rPr lang="cs-CZ" sz="2800" b="1" i="0" u="none" strike="noStrike" dirty="0">
                          <a:solidFill>
                            <a:srgbClr val="000000"/>
                          </a:solidFill>
                          <a:latin typeface="+mn-lt"/>
                        </a:rPr>
                        <a:t> </a:t>
                      </a:r>
                      <a:r>
                        <a:rPr lang="cs-CZ" sz="2800" b="1" i="0" u="none" strike="noStrike" dirty="0" err="1">
                          <a:solidFill>
                            <a:srgbClr val="000000"/>
                          </a:solidFill>
                          <a:latin typeface="+mn-lt"/>
                        </a:rPr>
                        <a:t>is</a:t>
                      </a:r>
                      <a:r>
                        <a:rPr lang="cs-CZ" sz="2800" b="1" i="0" u="none" strike="noStrike" dirty="0">
                          <a:solidFill>
                            <a:srgbClr val="000000"/>
                          </a:solidFill>
                          <a:latin typeface="+mn-lt"/>
                        </a:rPr>
                        <a:t>…</a:t>
                      </a:r>
                    </a:p>
                  </a:txBody>
                  <a:tcPr marL="9409" marR="9409" marT="9409" marB="0"/>
                </a:tc>
                <a:tc>
                  <a:txBody>
                    <a:bodyPr/>
                    <a:lstStyle/>
                    <a:p>
                      <a:pPr algn="ctr" rtl="0" fontAlgn="t"/>
                      <a:r>
                        <a:rPr lang="cs-CZ" sz="2800" u="none" strike="noStrike" dirty="0"/>
                        <a:t>%</a:t>
                      </a:r>
                    </a:p>
                  </a:txBody>
                  <a:tcPr marL="9525" marR="9525" marT="9525" marB="0"/>
                </a:tc>
                <a:extLst>
                  <a:ext uri="{0D108BD9-81ED-4DB2-BD59-A6C34878D82A}">
                    <a16:rowId xmlns:a16="http://schemas.microsoft.com/office/drawing/2014/main" val="10000"/>
                  </a:ext>
                </a:extLst>
              </a:tr>
              <a:tr h="390241">
                <a:tc>
                  <a:txBody>
                    <a:bodyPr/>
                    <a:lstStyle/>
                    <a:p>
                      <a:pPr algn="l" fontAlgn="t"/>
                      <a:r>
                        <a:rPr lang="cs-CZ" sz="2800" kern="1200" dirty="0">
                          <a:solidFill>
                            <a:schemeClr val="accent6">
                              <a:lumMod val="75000"/>
                            </a:schemeClr>
                          </a:solidFill>
                          <a:effectLst/>
                          <a:latin typeface="+mn-lt"/>
                          <a:ea typeface="+mn-ea"/>
                          <a:cs typeface="+mn-cs"/>
                        </a:rPr>
                        <a:t>…</a:t>
                      </a:r>
                      <a:r>
                        <a:rPr lang="en-GB" sz="2800" kern="1200" dirty="0">
                          <a:solidFill>
                            <a:schemeClr val="accent6">
                              <a:lumMod val="75000"/>
                            </a:schemeClr>
                          </a:solidFill>
                          <a:effectLst/>
                          <a:latin typeface="+mn-lt"/>
                          <a:ea typeface="+mn-ea"/>
                          <a:cs typeface="+mn-cs"/>
                        </a:rPr>
                        <a:t>the biggest enemy of men and humankind.</a:t>
                      </a:r>
                      <a:endParaRPr lang="cs-CZ" sz="2800" b="0" i="0" u="none" strike="noStrike" dirty="0">
                        <a:solidFill>
                          <a:schemeClr val="accent6">
                            <a:lumMod val="75000"/>
                          </a:schemeClr>
                        </a:solidFill>
                        <a:latin typeface="+mn-lt"/>
                      </a:endParaRPr>
                    </a:p>
                  </a:txBody>
                  <a:tcPr marL="9409" marR="9409" marT="9409" marB="0"/>
                </a:tc>
                <a:tc>
                  <a:txBody>
                    <a:bodyPr/>
                    <a:lstStyle/>
                    <a:p>
                      <a:pPr algn="ctr" rtl="0" fontAlgn="t"/>
                      <a:r>
                        <a:rPr lang="cs-CZ" sz="2800" u="none" strike="noStrike" dirty="0">
                          <a:solidFill>
                            <a:schemeClr val="accent6">
                              <a:lumMod val="75000"/>
                            </a:schemeClr>
                          </a:solidFill>
                        </a:rPr>
                        <a:t>3</a:t>
                      </a:r>
                    </a:p>
                  </a:txBody>
                  <a:tcPr marL="9525" marR="9525" marT="9525" marB="0" anchor="ctr"/>
                </a:tc>
                <a:extLst>
                  <a:ext uri="{0D108BD9-81ED-4DB2-BD59-A6C34878D82A}">
                    <a16:rowId xmlns:a16="http://schemas.microsoft.com/office/drawing/2014/main" val="10001"/>
                  </a:ext>
                </a:extLst>
              </a:tr>
              <a:tr h="390241">
                <a:tc>
                  <a:txBody>
                    <a:bodyPr/>
                    <a:lstStyle/>
                    <a:p>
                      <a:pPr algn="l" fontAlgn="t"/>
                      <a:r>
                        <a:rPr lang="cs-CZ" sz="2800" kern="1200" dirty="0">
                          <a:solidFill>
                            <a:schemeClr val="accent6">
                              <a:lumMod val="75000"/>
                            </a:schemeClr>
                          </a:solidFill>
                          <a:effectLst/>
                          <a:latin typeface="+mn-lt"/>
                          <a:ea typeface="+mn-ea"/>
                          <a:cs typeface="+mn-cs"/>
                        </a:rPr>
                        <a:t>…</a:t>
                      </a:r>
                      <a:r>
                        <a:rPr lang="en-GB" sz="2800" kern="1200" dirty="0">
                          <a:solidFill>
                            <a:schemeClr val="accent6">
                              <a:lumMod val="75000"/>
                            </a:schemeClr>
                          </a:solidFill>
                          <a:effectLst/>
                          <a:latin typeface="+mn-lt"/>
                          <a:ea typeface="+mn-ea"/>
                          <a:cs typeface="+mn-cs"/>
                        </a:rPr>
                        <a:t>a disease, which should be cured.</a:t>
                      </a:r>
                      <a:endParaRPr lang="cs-CZ" sz="2800" b="0" i="0" u="none" strike="noStrike" dirty="0">
                        <a:solidFill>
                          <a:schemeClr val="accent6">
                            <a:lumMod val="75000"/>
                          </a:schemeClr>
                        </a:solidFill>
                        <a:latin typeface="+mn-lt"/>
                      </a:endParaRPr>
                    </a:p>
                  </a:txBody>
                  <a:tcPr marL="9409" marR="9409" marT="9409" marB="0"/>
                </a:tc>
                <a:tc>
                  <a:txBody>
                    <a:bodyPr/>
                    <a:lstStyle/>
                    <a:p>
                      <a:pPr algn="ctr" rtl="0" fontAlgn="t"/>
                      <a:r>
                        <a:rPr lang="cs-CZ" sz="2800" u="none" strike="noStrike" dirty="0">
                          <a:solidFill>
                            <a:schemeClr val="accent6">
                              <a:lumMod val="75000"/>
                            </a:schemeClr>
                          </a:solidFill>
                        </a:rPr>
                        <a:t>1</a:t>
                      </a:r>
                      <a:endParaRPr lang="cs-CZ" sz="2800" b="0" i="0" u="none" strike="noStrike" dirty="0">
                        <a:solidFill>
                          <a:schemeClr val="accent6">
                            <a:lumMod val="75000"/>
                          </a:schemeClr>
                        </a:solidFill>
                        <a:latin typeface="+mn-lt"/>
                      </a:endParaRPr>
                    </a:p>
                  </a:txBody>
                  <a:tcPr marL="9525" marR="9525" marT="9525" marB="0" anchor="ctr"/>
                </a:tc>
                <a:extLst>
                  <a:ext uri="{0D108BD9-81ED-4DB2-BD59-A6C34878D82A}">
                    <a16:rowId xmlns:a16="http://schemas.microsoft.com/office/drawing/2014/main" val="10002"/>
                  </a:ext>
                </a:extLst>
              </a:tr>
              <a:tr h="338970">
                <a:tc>
                  <a:txBody>
                    <a:bodyPr/>
                    <a:lstStyle/>
                    <a:p>
                      <a:r>
                        <a:rPr lang="cs-CZ" sz="2800" kern="1200" dirty="0">
                          <a:solidFill>
                            <a:srgbClr val="7030A0"/>
                          </a:solidFill>
                          <a:effectLst/>
                          <a:latin typeface="+mn-lt"/>
                          <a:ea typeface="+mn-ea"/>
                          <a:cs typeface="+mn-cs"/>
                        </a:rPr>
                        <a:t>…</a:t>
                      </a:r>
                      <a:r>
                        <a:rPr lang="en-GB" sz="2800" kern="1200" dirty="0">
                          <a:solidFill>
                            <a:srgbClr val="7030A0"/>
                          </a:solidFill>
                          <a:effectLst/>
                          <a:latin typeface="+mn-lt"/>
                          <a:ea typeface="+mn-ea"/>
                          <a:cs typeface="+mn-cs"/>
                        </a:rPr>
                        <a:t>just part of life, nothing more, nothing less.</a:t>
                      </a:r>
                      <a:endParaRPr lang="cs-CZ" sz="2800" kern="1200" dirty="0">
                        <a:solidFill>
                          <a:srgbClr val="7030A0"/>
                        </a:solidFill>
                        <a:effectLst/>
                        <a:latin typeface="+mn-lt"/>
                        <a:ea typeface="+mn-ea"/>
                        <a:cs typeface="+mn-cs"/>
                      </a:endParaRPr>
                    </a:p>
                  </a:txBody>
                  <a:tcPr marL="9409" marR="9409" marT="9409" marB="0"/>
                </a:tc>
                <a:tc>
                  <a:txBody>
                    <a:bodyPr/>
                    <a:lstStyle/>
                    <a:p>
                      <a:pPr algn="ctr" rtl="0" fontAlgn="t"/>
                      <a:r>
                        <a:rPr lang="cs-CZ" sz="2800" u="none" strike="noStrike" dirty="0">
                          <a:solidFill>
                            <a:srgbClr val="7030A0"/>
                          </a:solidFill>
                        </a:rPr>
                        <a:t>37</a:t>
                      </a:r>
                      <a:endParaRPr lang="cs-CZ" sz="2800" b="0" i="0" u="none" strike="noStrike" dirty="0">
                        <a:solidFill>
                          <a:srgbClr val="7030A0"/>
                        </a:solidFill>
                        <a:latin typeface="+mn-lt"/>
                      </a:endParaRPr>
                    </a:p>
                  </a:txBody>
                  <a:tcPr marL="9525" marR="9525" marT="9525" marB="0" anchor="ctr"/>
                </a:tc>
                <a:extLst>
                  <a:ext uri="{0D108BD9-81ED-4DB2-BD59-A6C34878D82A}">
                    <a16:rowId xmlns:a16="http://schemas.microsoft.com/office/drawing/2014/main" val="10003"/>
                  </a:ext>
                </a:extLst>
              </a:tr>
              <a:tr h="298191">
                <a:tc>
                  <a:txBody>
                    <a:bodyPr/>
                    <a:lstStyle/>
                    <a:p>
                      <a:r>
                        <a:rPr lang="cs-CZ" sz="2800" kern="1200" dirty="0">
                          <a:solidFill>
                            <a:srgbClr val="C00000"/>
                          </a:solidFill>
                          <a:effectLst/>
                          <a:latin typeface="+mn-lt"/>
                          <a:ea typeface="+mn-ea"/>
                          <a:cs typeface="+mn-cs"/>
                        </a:rPr>
                        <a:t>…</a:t>
                      </a:r>
                      <a:r>
                        <a:rPr lang="en-GB" sz="2800" kern="1200" dirty="0">
                          <a:solidFill>
                            <a:srgbClr val="C00000"/>
                          </a:solidFill>
                          <a:effectLst/>
                          <a:latin typeface="+mn-lt"/>
                          <a:ea typeface="+mn-ea"/>
                          <a:cs typeface="+mn-cs"/>
                        </a:rPr>
                        <a:t>natural thing given by the nature.</a:t>
                      </a:r>
                      <a:endParaRPr lang="cs-CZ" sz="2800" kern="1200" dirty="0">
                        <a:solidFill>
                          <a:srgbClr val="C00000"/>
                        </a:solidFill>
                        <a:effectLst/>
                        <a:latin typeface="+mn-lt"/>
                        <a:ea typeface="+mn-ea"/>
                        <a:cs typeface="+mn-cs"/>
                      </a:endParaRPr>
                    </a:p>
                  </a:txBody>
                  <a:tcPr marL="9409" marR="9409" marT="9409" marB="0"/>
                </a:tc>
                <a:tc>
                  <a:txBody>
                    <a:bodyPr/>
                    <a:lstStyle/>
                    <a:p>
                      <a:pPr algn="ctr" rtl="0" fontAlgn="t"/>
                      <a:r>
                        <a:rPr lang="cs-CZ" sz="2800" u="none" strike="noStrike" dirty="0">
                          <a:solidFill>
                            <a:srgbClr val="FF0000"/>
                          </a:solidFill>
                        </a:rPr>
                        <a:t>48</a:t>
                      </a:r>
                      <a:endParaRPr lang="cs-CZ" sz="2800" b="0" i="0" u="none" strike="noStrike" dirty="0">
                        <a:solidFill>
                          <a:srgbClr val="FF0000"/>
                        </a:solidFill>
                        <a:latin typeface="+mn-lt"/>
                      </a:endParaRPr>
                    </a:p>
                  </a:txBody>
                  <a:tcPr marL="9525" marR="9525" marT="9525" marB="0" anchor="ctr"/>
                </a:tc>
                <a:extLst>
                  <a:ext uri="{0D108BD9-81ED-4DB2-BD59-A6C34878D82A}">
                    <a16:rowId xmlns:a16="http://schemas.microsoft.com/office/drawing/2014/main" val="10004"/>
                  </a:ext>
                </a:extLst>
              </a:tr>
              <a:tr h="0">
                <a:tc>
                  <a:txBody>
                    <a:bodyPr/>
                    <a:lstStyle/>
                    <a:p>
                      <a:pPr algn="l" fontAlgn="t"/>
                      <a:r>
                        <a:rPr lang="cs-CZ" sz="2800" kern="1200" dirty="0">
                          <a:solidFill>
                            <a:srgbClr val="C00000"/>
                          </a:solidFill>
                          <a:effectLst/>
                          <a:latin typeface="+mn-lt"/>
                          <a:ea typeface="+mn-ea"/>
                          <a:cs typeface="+mn-cs"/>
                        </a:rPr>
                        <a:t>…</a:t>
                      </a:r>
                      <a:r>
                        <a:rPr lang="en-GB" sz="2800" kern="1200" dirty="0">
                          <a:solidFill>
                            <a:srgbClr val="C00000"/>
                          </a:solidFill>
                          <a:effectLst/>
                          <a:latin typeface="+mn-lt"/>
                          <a:ea typeface="+mn-ea"/>
                          <a:cs typeface="+mn-cs"/>
                        </a:rPr>
                        <a:t>a crown, a </a:t>
                      </a:r>
                      <a:r>
                        <a:rPr lang="cs-CZ" sz="2800" kern="1200" dirty="0">
                          <a:solidFill>
                            <a:srgbClr val="C00000"/>
                          </a:solidFill>
                          <a:effectLst/>
                          <a:latin typeface="+mn-lt"/>
                          <a:ea typeface="+mn-ea"/>
                          <a:cs typeface="+mn-cs"/>
                        </a:rPr>
                        <a:t>re</a:t>
                      </a:r>
                      <a:r>
                        <a:rPr lang="en-GB" sz="2800" kern="1200" dirty="0">
                          <a:solidFill>
                            <a:srgbClr val="C00000"/>
                          </a:solidFill>
                          <a:effectLst/>
                          <a:latin typeface="+mn-lt"/>
                          <a:ea typeface="+mn-ea"/>
                          <a:cs typeface="+mn-cs"/>
                        </a:rPr>
                        <a:t>ward for long life</a:t>
                      </a:r>
                      <a:r>
                        <a:rPr lang="cs-CZ" sz="2800" kern="1200" dirty="0">
                          <a:solidFill>
                            <a:srgbClr val="C00000"/>
                          </a:solidFill>
                          <a:effectLst/>
                          <a:latin typeface="+mn-lt"/>
                          <a:ea typeface="+mn-ea"/>
                          <a:cs typeface="+mn-cs"/>
                        </a:rPr>
                        <a:t>.</a:t>
                      </a:r>
                      <a:endParaRPr lang="cs-CZ" sz="2800" b="0" i="0" u="none" strike="noStrike" dirty="0">
                        <a:solidFill>
                          <a:srgbClr val="C00000"/>
                        </a:solidFill>
                        <a:latin typeface="+mn-lt"/>
                      </a:endParaRPr>
                    </a:p>
                  </a:txBody>
                  <a:tcPr marL="9409" marR="9409" marT="9409" marB="0"/>
                </a:tc>
                <a:tc>
                  <a:txBody>
                    <a:bodyPr/>
                    <a:lstStyle/>
                    <a:p>
                      <a:pPr algn="ctr" rtl="0" fontAlgn="t"/>
                      <a:r>
                        <a:rPr lang="cs-CZ" sz="2800" u="none" strike="noStrike" dirty="0">
                          <a:solidFill>
                            <a:srgbClr val="FF0000"/>
                          </a:solidFill>
                        </a:rPr>
                        <a:t>6</a:t>
                      </a:r>
                      <a:endParaRPr lang="cs-CZ" sz="2800" b="0" i="0" u="none" strike="noStrike" dirty="0">
                        <a:solidFill>
                          <a:srgbClr val="FF0000"/>
                        </a:solidFill>
                        <a:latin typeface="+mn-lt"/>
                      </a:endParaRPr>
                    </a:p>
                  </a:txBody>
                  <a:tcPr marL="9525" marR="9525" marT="9525" marB="0" anchor="ctr"/>
                </a:tc>
                <a:extLst>
                  <a:ext uri="{0D108BD9-81ED-4DB2-BD59-A6C34878D82A}">
                    <a16:rowId xmlns:a16="http://schemas.microsoft.com/office/drawing/2014/main" val="10005"/>
                  </a:ext>
                </a:extLst>
              </a:tr>
              <a:tr h="650880">
                <a:tc>
                  <a:txBody>
                    <a:bodyPr/>
                    <a:lstStyle/>
                    <a:p>
                      <a:r>
                        <a:rPr lang="en-GB" sz="2800" kern="1200" dirty="0">
                          <a:solidFill>
                            <a:srgbClr val="7030A0"/>
                          </a:solidFill>
                          <a:effectLst/>
                          <a:latin typeface="+mn-lt"/>
                          <a:ea typeface="+mn-ea"/>
                          <a:cs typeface="+mn-cs"/>
                        </a:rPr>
                        <a:t>Old age? I don’t think about it at all, I don´t care.</a:t>
                      </a:r>
                      <a:endParaRPr lang="cs-CZ" sz="2800" kern="1200" dirty="0">
                        <a:solidFill>
                          <a:srgbClr val="7030A0"/>
                        </a:solidFill>
                        <a:effectLst/>
                        <a:latin typeface="+mn-lt"/>
                        <a:ea typeface="+mn-ea"/>
                        <a:cs typeface="+mn-cs"/>
                      </a:endParaRPr>
                    </a:p>
                  </a:txBody>
                  <a:tcPr marL="9409" marR="9409" marT="9409" marB="0"/>
                </a:tc>
                <a:tc>
                  <a:txBody>
                    <a:bodyPr/>
                    <a:lstStyle/>
                    <a:p>
                      <a:pPr algn="ctr" rtl="0" fontAlgn="t"/>
                      <a:r>
                        <a:rPr lang="cs-CZ" sz="2800" u="none" strike="noStrike" dirty="0">
                          <a:solidFill>
                            <a:srgbClr val="7030A0"/>
                          </a:solidFill>
                        </a:rPr>
                        <a:t>4</a:t>
                      </a:r>
                      <a:endParaRPr lang="cs-CZ" sz="2800" b="0" i="0" u="none" strike="noStrike" dirty="0">
                        <a:solidFill>
                          <a:srgbClr val="7030A0"/>
                        </a:solidFill>
                        <a:latin typeface="+mn-lt"/>
                      </a:endParaRPr>
                    </a:p>
                  </a:txBody>
                  <a:tcPr marL="9525" marR="9525" marT="9525" marB="0" anchor="ctr"/>
                </a:tc>
                <a:extLst>
                  <a:ext uri="{0D108BD9-81ED-4DB2-BD59-A6C34878D82A}">
                    <a16:rowId xmlns:a16="http://schemas.microsoft.com/office/drawing/2014/main" val="10006"/>
                  </a:ext>
                </a:extLst>
              </a:tr>
            </a:tbl>
          </a:graphicData>
        </a:graphic>
      </p:graphicFrame>
      <p:sp>
        <p:nvSpPr>
          <p:cNvPr id="2" name="TextovéPole 1"/>
          <p:cNvSpPr txBox="1"/>
          <p:nvPr/>
        </p:nvSpPr>
        <p:spPr>
          <a:xfrm>
            <a:off x="5796136" y="2777975"/>
            <a:ext cx="2016224" cy="369332"/>
          </a:xfrm>
          <a:prstGeom prst="rect">
            <a:avLst/>
          </a:prstGeom>
          <a:noFill/>
        </p:spPr>
        <p:txBody>
          <a:bodyPr wrap="square" rtlCol="0">
            <a:spAutoFit/>
          </a:bodyPr>
          <a:lstStyle/>
          <a:p>
            <a:r>
              <a:rPr lang="cs-CZ" dirty="0"/>
              <a:t>Anti-ageing </a:t>
            </a:r>
            <a:r>
              <a:rPr lang="cs-CZ" dirty="0" err="1"/>
              <a:t>trance</a:t>
            </a:r>
            <a:endParaRPr lang="en-GB" dirty="0"/>
          </a:p>
        </p:txBody>
      </p:sp>
      <p:sp>
        <p:nvSpPr>
          <p:cNvPr id="6" name="TextovéPole 5"/>
          <p:cNvSpPr txBox="1"/>
          <p:nvPr/>
        </p:nvSpPr>
        <p:spPr>
          <a:xfrm>
            <a:off x="6588224" y="3512322"/>
            <a:ext cx="2016224" cy="369332"/>
          </a:xfrm>
          <a:prstGeom prst="rect">
            <a:avLst/>
          </a:prstGeom>
          <a:noFill/>
        </p:spPr>
        <p:txBody>
          <a:bodyPr wrap="square" rtlCol="0">
            <a:spAutoFit/>
          </a:bodyPr>
          <a:lstStyle/>
          <a:p>
            <a:r>
              <a:rPr lang="cs-CZ" dirty="0" err="1"/>
              <a:t>Nature</a:t>
            </a:r>
            <a:r>
              <a:rPr lang="cs-CZ" dirty="0"/>
              <a:t>/ </a:t>
            </a:r>
            <a:r>
              <a:rPr lang="cs-CZ" dirty="0" err="1"/>
              <a:t>Idle</a:t>
            </a:r>
            <a:endParaRPr lang="en-GB" dirty="0"/>
          </a:p>
        </p:txBody>
      </p:sp>
      <p:sp>
        <p:nvSpPr>
          <p:cNvPr id="8" name="TextovéPole 7"/>
          <p:cNvSpPr txBox="1"/>
          <p:nvPr/>
        </p:nvSpPr>
        <p:spPr>
          <a:xfrm>
            <a:off x="5663581" y="3998181"/>
            <a:ext cx="2016224" cy="369332"/>
          </a:xfrm>
          <a:prstGeom prst="rect">
            <a:avLst/>
          </a:prstGeom>
          <a:noFill/>
        </p:spPr>
        <p:txBody>
          <a:bodyPr wrap="square" rtlCol="0">
            <a:spAutoFit/>
          </a:bodyPr>
          <a:lstStyle/>
          <a:p>
            <a:r>
              <a:rPr lang="cs-CZ" dirty="0"/>
              <a:t>Pro-ageing </a:t>
            </a:r>
            <a:r>
              <a:rPr lang="cs-CZ" dirty="0" err="1"/>
              <a:t>trance</a:t>
            </a:r>
            <a:endParaRPr lang="en-GB" dirty="0"/>
          </a:p>
        </p:txBody>
      </p:sp>
    </p:spTree>
    <p:extLst>
      <p:ext uri="{BB962C8B-B14F-4D97-AF65-F5344CB8AC3E}">
        <p14:creationId xmlns:p14="http://schemas.microsoft.com/office/powerpoint/2010/main" val="1616949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2982792458"/>
              </p:ext>
            </p:extLst>
          </p:nvPr>
        </p:nvGraphicFramePr>
        <p:xfrm>
          <a:off x="611560" y="260648"/>
          <a:ext cx="7992888" cy="6382909"/>
        </p:xfrm>
        <a:graphic>
          <a:graphicData uri="http://schemas.openxmlformats.org/drawingml/2006/table">
            <a:tbl>
              <a:tblPr/>
              <a:tblGrid>
                <a:gridCol w="4176463">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1009645">
                  <a:extLst>
                    <a:ext uri="{9D8B030D-6E8A-4147-A177-3AD203B41FA5}">
                      <a16:colId xmlns:a16="http://schemas.microsoft.com/office/drawing/2014/main" val="20002"/>
                    </a:ext>
                  </a:extLst>
                </a:gridCol>
                <a:gridCol w="935338">
                  <a:extLst>
                    <a:ext uri="{9D8B030D-6E8A-4147-A177-3AD203B41FA5}">
                      <a16:colId xmlns:a16="http://schemas.microsoft.com/office/drawing/2014/main" val="20003"/>
                    </a:ext>
                  </a:extLst>
                </a:gridCol>
                <a:gridCol w="935338">
                  <a:extLst>
                    <a:ext uri="{9D8B030D-6E8A-4147-A177-3AD203B41FA5}">
                      <a16:colId xmlns:a16="http://schemas.microsoft.com/office/drawing/2014/main" val="20004"/>
                    </a:ext>
                  </a:extLst>
                </a:gridCol>
              </a:tblGrid>
              <a:tr h="377520">
                <a:tc rowSpan="2">
                  <a:txBody>
                    <a:bodyPr/>
                    <a:lstStyle/>
                    <a:p>
                      <a:pPr algn="ctr" fontAlgn="ctr"/>
                      <a:r>
                        <a:rPr lang="cs-CZ" sz="2400" b="0" i="0" u="none" strike="noStrike" dirty="0">
                          <a:solidFill>
                            <a:srgbClr val="000000"/>
                          </a:solidFill>
                          <a:latin typeface="+mn-lt"/>
                        </a:rPr>
                        <a:t> </a:t>
                      </a:r>
                      <a:r>
                        <a:rPr lang="cs-CZ" sz="2400" b="0" i="0" u="none" strike="noStrike" dirty="0" err="1">
                          <a:solidFill>
                            <a:srgbClr val="000000"/>
                          </a:solidFill>
                          <a:latin typeface="+mn-lt"/>
                        </a:rPr>
                        <a:t>Old</a:t>
                      </a:r>
                      <a:r>
                        <a:rPr lang="cs-CZ" sz="2400" b="0" i="0" u="none" strike="noStrike" dirty="0">
                          <a:solidFill>
                            <a:srgbClr val="000000"/>
                          </a:solidFill>
                          <a:latin typeface="+mn-lt"/>
                        </a:rPr>
                        <a:t> </a:t>
                      </a:r>
                      <a:r>
                        <a:rPr lang="cs-CZ" sz="2400" b="0" i="0" u="none" strike="noStrike" dirty="0" err="1">
                          <a:solidFill>
                            <a:srgbClr val="000000"/>
                          </a:solidFill>
                          <a:latin typeface="+mn-lt"/>
                        </a:rPr>
                        <a:t>age</a:t>
                      </a:r>
                      <a:r>
                        <a:rPr lang="cs-CZ" sz="2400" b="0" i="0" u="none" strike="noStrike" dirty="0">
                          <a:solidFill>
                            <a:srgbClr val="000000"/>
                          </a:solidFill>
                          <a:latin typeface="+mn-lt"/>
                        </a:rPr>
                        <a:t> </a:t>
                      </a:r>
                      <a:r>
                        <a:rPr lang="cs-CZ" sz="2400" b="0" i="0" u="none" strike="noStrike" dirty="0" err="1">
                          <a:solidFill>
                            <a:srgbClr val="000000"/>
                          </a:solidFill>
                          <a:latin typeface="+mn-lt"/>
                        </a:rPr>
                        <a:t>is</a:t>
                      </a:r>
                      <a:r>
                        <a:rPr lang="cs-CZ" sz="2400" b="0" i="0" u="none" strike="noStrike" dirty="0">
                          <a:solidFill>
                            <a:srgbClr val="000000"/>
                          </a:solidFill>
                          <a:latin typeface="+mn-lt"/>
                        </a:rPr>
                        <a:t>…</a:t>
                      </a:r>
                    </a:p>
                  </a:txBody>
                  <a:tcPr marL="7484" marR="7484" marT="748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cs-CZ" sz="2400" b="0" i="0" u="none" strike="noStrike" dirty="0">
                          <a:solidFill>
                            <a:srgbClr val="000000"/>
                          </a:solidFill>
                          <a:latin typeface="+mn-lt"/>
                        </a:rPr>
                        <a:t>Age</a:t>
                      </a:r>
                    </a:p>
                  </a:txBody>
                  <a:tcPr marL="7484" marR="7484" marT="748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77520">
                <a:tc vMerge="1">
                  <a:txBody>
                    <a:bodyPr/>
                    <a:lstStyle/>
                    <a:p>
                      <a:endParaRPr lang="en-GB"/>
                    </a:p>
                  </a:txBody>
                  <a:tcPr/>
                </a:tc>
                <a:tc>
                  <a:txBody>
                    <a:bodyPr/>
                    <a:lstStyle/>
                    <a:p>
                      <a:pPr algn="ctr" fontAlgn="b"/>
                      <a:r>
                        <a:rPr lang="cs-CZ" sz="2400" b="0" i="0" u="none" strike="noStrike" dirty="0">
                          <a:solidFill>
                            <a:srgbClr val="000000"/>
                          </a:solidFill>
                          <a:latin typeface="+mn-lt"/>
                        </a:rPr>
                        <a:t>15-24</a:t>
                      </a:r>
                    </a:p>
                  </a:txBody>
                  <a:tcPr marL="7484" marR="7484" marT="748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400" b="0" i="0" u="none" strike="noStrike">
                          <a:solidFill>
                            <a:srgbClr val="000000"/>
                          </a:solidFill>
                          <a:latin typeface="+mn-lt"/>
                        </a:rPr>
                        <a:t>25-49</a:t>
                      </a:r>
                    </a:p>
                  </a:txBody>
                  <a:tcPr marL="7484" marR="7484" marT="74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400" b="0" i="0" u="none" strike="noStrike">
                          <a:solidFill>
                            <a:srgbClr val="000000"/>
                          </a:solidFill>
                          <a:latin typeface="+mn-lt"/>
                        </a:rPr>
                        <a:t>50-64</a:t>
                      </a:r>
                    </a:p>
                  </a:txBody>
                  <a:tcPr marL="7484" marR="7484" marT="74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400" b="0" i="0" u="none" strike="noStrike">
                          <a:solidFill>
                            <a:srgbClr val="000000"/>
                          </a:solidFill>
                          <a:latin typeface="+mn-lt"/>
                        </a:rPr>
                        <a:t>65+</a:t>
                      </a:r>
                    </a:p>
                  </a:txBody>
                  <a:tcPr marL="7484" marR="7484" marT="74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7470">
                <a:tc>
                  <a:txBody>
                    <a:bodyPr/>
                    <a:lstStyle/>
                    <a:p>
                      <a:pPr algn="l" fontAlgn="t"/>
                      <a:r>
                        <a:rPr lang="cs-CZ" sz="2800" kern="1200" dirty="0">
                          <a:solidFill>
                            <a:schemeClr val="accent6">
                              <a:lumMod val="75000"/>
                            </a:schemeClr>
                          </a:solidFill>
                          <a:effectLst/>
                          <a:latin typeface="+mn-lt"/>
                          <a:ea typeface="+mn-ea"/>
                          <a:cs typeface="+mn-cs"/>
                        </a:rPr>
                        <a:t>…</a:t>
                      </a:r>
                      <a:r>
                        <a:rPr lang="en-GB" sz="2800" kern="1200" dirty="0">
                          <a:solidFill>
                            <a:schemeClr val="accent6">
                              <a:lumMod val="75000"/>
                            </a:schemeClr>
                          </a:solidFill>
                          <a:effectLst/>
                          <a:latin typeface="+mn-lt"/>
                          <a:ea typeface="+mn-ea"/>
                          <a:cs typeface="+mn-cs"/>
                        </a:rPr>
                        <a:t>the biggest enemy of men and humankind.</a:t>
                      </a:r>
                      <a:endParaRPr lang="cs-CZ" sz="2800" b="0" i="0" u="none" strike="noStrike" dirty="0">
                        <a:solidFill>
                          <a:schemeClr val="accent6">
                            <a:lumMod val="75000"/>
                          </a:schemeClr>
                        </a:solidFill>
                        <a:latin typeface="+mn-lt"/>
                      </a:endParaRPr>
                    </a:p>
                  </a:txBody>
                  <a:tcPr marL="9409" marR="9409" marT="9409"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t"/>
                      <a:r>
                        <a:rPr lang="cs-CZ" sz="2400" b="0" i="0" u="none" strike="noStrike" dirty="0">
                          <a:solidFill>
                            <a:srgbClr val="000000"/>
                          </a:solidFill>
                          <a:latin typeface="+mn-lt"/>
                        </a:rPr>
                        <a:t>5</a:t>
                      </a:r>
                    </a:p>
                  </a:txBody>
                  <a:tcPr marL="7484" marR="7484" marT="74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t"/>
                      <a:r>
                        <a:rPr lang="cs-CZ" sz="2400" b="0" i="0" u="none" strike="noStrike" dirty="0">
                          <a:solidFill>
                            <a:srgbClr val="000000"/>
                          </a:solidFill>
                          <a:latin typeface="+mn-lt"/>
                        </a:rPr>
                        <a:t>3</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t"/>
                      <a:r>
                        <a:rPr lang="cs-CZ" sz="2400" b="0" i="0" u="none" strike="noStrike" dirty="0">
                          <a:solidFill>
                            <a:srgbClr val="000000"/>
                          </a:solidFill>
                          <a:latin typeface="+mn-lt"/>
                        </a:rPr>
                        <a:t>2</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t"/>
                      <a:r>
                        <a:rPr lang="cs-CZ" sz="2400" b="0" i="0" u="none" strike="noStrike" dirty="0">
                          <a:solidFill>
                            <a:srgbClr val="000000"/>
                          </a:solidFill>
                          <a:latin typeface="+mn-lt"/>
                        </a:rPr>
                        <a:t>4</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747470">
                <a:tc>
                  <a:txBody>
                    <a:bodyPr/>
                    <a:lstStyle/>
                    <a:p>
                      <a:pPr algn="l" fontAlgn="t"/>
                      <a:r>
                        <a:rPr lang="cs-CZ" sz="2800" kern="1200" dirty="0">
                          <a:solidFill>
                            <a:schemeClr val="accent6">
                              <a:lumMod val="75000"/>
                            </a:schemeClr>
                          </a:solidFill>
                          <a:effectLst/>
                          <a:latin typeface="+mn-lt"/>
                          <a:ea typeface="+mn-ea"/>
                          <a:cs typeface="+mn-cs"/>
                        </a:rPr>
                        <a:t>…</a:t>
                      </a:r>
                      <a:r>
                        <a:rPr lang="en-GB" sz="2800" kern="1200" dirty="0">
                          <a:solidFill>
                            <a:schemeClr val="accent6">
                              <a:lumMod val="75000"/>
                            </a:schemeClr>
                          </a:solidFill>
                          <a:effectLst/>
                          <a:latin typeface="+mn-lt"/>
                          <a:ea typeface="+mn-ea"/>
                          <a:cs typeface="+mn-cs"/>
                        </a:rPr>
                        <a:t>a disease, which should be cured.</a:t>
                      </a:r>
                      <a:endParaRPr lang="cs-CZ" sz="2800" b="0" i="0" u="none" strike="noStrike" dirty="0">
                        <a:solidFill>
                          <a:schemeClr val="accent6">
                            <a:lumMod val="75000"/>
                          </a:schemeClr>
                        </a:solidFill>
                        <a:latin typeface="+mn-lt"/>
                      </a:endParaRPr>
                    </a:p>
                  </a:txBody>
                  <a:tcPr marL="9409" marR="9409" marT="9409"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1</a:t>
                      </a:r>
                    </a:p>
                  </a:txBody>
                  <a:tcPr marL="7484" marR="7484" marT="74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1</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1</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2</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747470">
                <a:tc>
                  <a:txBody>
                    <a:bodyPr/>
                    <a:lstStyle/>
                    <a:p>
                      <a:r>
                        <a:rPr lang="cs-CZ" sz="2800" kern="1200" dirty="0">
                          <a:solidFill>
                            <a:srgbClr val="7030A0"/>
                          </a:solidFill>
                          <a:effectLst/>
                          <a:latin typeface="+mn-lt"/>
                          <a:ea typeface="+mn-ea"/>
                          <a:cs typeface="+mn-cs"/>
                        </a:rPr>
                        <a:t>…</a:t>
                      </a:r>
                      <a:r>
                        <a:rPr lang="en-GB" sz="2800" kern="1200" dirty="0">
                          <a:solidFill>
                            <a:srgbClr val="7030A0"/>
                          </a:solidFill>
                          <a:effectLst/>
                          <a:latin typeface="+mn-lt"/>
                          <a:ea typeface="+mn-ea"/>
                          <a:cs typeface="+mn-cs"/>
                        </a:rPr>
                        <a:t>just part of life, nothing more, nothing less.</a:t>
                      </a:r>
                      <a:endParaRPr lang="cs-CZ" sz="2800" kern="1200" dirty="0">
                        <a:solidFill>
                          <a:srgbClr val="7030A0"/>
                        </a:solidFill>
                        <a:effectLst/>
                        <a:latin typeface="+mn-lt"/>
                        <a:ea typeface="+mn-ea"/>
                        <a:cs typeface="+mn-cs"/>
                      </a:endParaRPr>
                    </a:p>
                  </a:txBody>
                  <a:tcPr marL="9409" marR="9409" marT="9409"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32</a:t>
                      </a:r>
                    </a:p>
                  </a:txBody>
                  <a:tcPr marL="7484" marR="7484" marT="74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37</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FF0000"/>
                          </a:solidFill>
                          <a:latin typeface="+mn-lt"/>
                        </a:rPr>
                        <a:t>41</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35</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747470">
                <a:tc>
                  <a:txBody>
                    <a:bodyPr/>
                    <a:lstStyle/>
                    <a:p>
                      <a:r>
                        <a:rPr lang="cs-CZ" sz="2800" kern="1200" dirty="0">
                          <a:solidFill>
                            <a:srgbClr val="C00000"/>
                          </a:solidFill>
                          <a:effectLst/>
                          <a:latin typeface="+mn-lt"/>
                          <a:ea typeface="+mn-ea"/>
                          <a:cs typeface="+mn-cs"/>
                        </a:rPr>
                        <a:t>…</a:t>
                      </a:r>
                      <a:r>
                        <a:rPr lang="en-GB" sz="2800" kern="1200" dirty="0">
                          <a:solidFill>
                            <a:srgbClr val="C00000"/>
                          </a:solidFill>
                          <a:effectLst/>
                          <a:latin typeface="+mn-lt"/>
                          <a:ea typeface="+mn-ea"/>
                          <a:cs typeface="+mn-cs"/>
                        </a:rPr>
                        <a:t>natural thing given by the nature.</a:t>
                      </a:r>
                      <a:endParaRPr lang="cs-CZ" sz="2800" kern="1200" dirty="0">
                        <a:solidFill>
                          <a:srgbClr val="C00000"/>
                        </a:solidFill>
                        <a:effectLst/>
                        <a:latin typeface="+mn-lt"/>
                        <a:ea typeface="+mn-ea"/>
                        <a:cs typeface="+mn-cs"/>
                      </a:endParaRPr>
                    </a:p>
                  </a:txBody>
                  <a:tcPr marL="9409" marR="9409" marT="9409"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48</a:t>
                      </a:r>
                    </a:p>
                  </a:txBody>
                  <a:tcPr marL="7484" marR="7484" marT="74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49</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46</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48</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791582">
                <a:tc>
                  <a:txBody>
                    <a:bodyPr/>
                    <a:lstStyle/>
                    <a:p>
                      <a:pPr algn="l" fontAlgn="t"/>
                      <a:r>
                        <a:rPr lang="cs-CZ" sz="2800" kern="1200" dirty="0">
                          <a:solidFill>
                            <a:srgbClr val="C00000"/>
                          </a:solidFill>
                          <a:effectLst/>
                          <a:latin typeface="+mn-lt"/>
                          <a:ea typeface="+mn-ea"/>
                          <a:cs typeface="+mn-cs"/>
                        </a:rPr>
                        <a:t>…</a:t>
                      </a:r>
                      <a:r>
                        <a:rPr lang="en-GB" sz="2800" kern="1200" dirty="0">
                          <a:solidFill>
                            <a:srgbClr val="C00000"/>
                          </a:solidFill>
                          <a:effectLst/>
                          <a:latin typeface="+mn-lt"/>
                          <a:ea typeface="+mn-ea"/>
                          <a:cs typeface="+mn-cs"/>
                        </a:rPr>
                        <a:t>a crown, an award for long life</a:t>
                      </a:r>
                      <a:r>
                        <a:rPr lang="cs-CZ" sz="2800" kern="1200" dirty="0">
                          <a:solidFill>
                            <a:srgbClr val="C00000"/>
                          </a:solidFill>
                          <a:effectLst/>
                          <a:latin typeface="+mn-lt"/>
                          <a:ea typeface="+mn-ea"/>
                          <a:cs typeface="+mn-cs"/>
                        </a:rPr>
                        <a:t>.</a:t>
                      </a:r>
                      <a:endParaRPr lang="cs-CZ" sz="2800" b="0" i="0" u="none" strike="noStrike" dirty="0">
                        <a:solidFill>
                          <a:srgbClr val="C00000"/>
                        </a:solidFill>
                        <a:latin typeface="+mn-lt"/>
                      </a:endParaRPr>
                    </a:p>
                  </a:txBody>
                  <a:tcPr marL="9409" marR="9409" marT="9409"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4</a:t>
                      </a:r>
                    </a:p>
                  </a:txBody>
                  <a:tcPr marL="7484" marR="7484" marT="74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5</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chemeClr val="tx1"/>
                          </a:solidFill>
                          <a:latin typeface="+mn-lt"/>
                        </a:rPr>
                        <a:t>8</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chemeClr val="tx1"/>
                          </a:solidFill>
                          <a:latin typeface="+mn-lt"/>
                        </a:rPr>
                        <a:t>8</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936104">
                <a:tc>
                  <a:txBody>
                    <a:bodyPr/>
                    <a:lstStyle/>
                    <a:p>
                      <a:r>
                        <a:rPr lang="en-GB" sz="2800" kern="1200" dirty="0">
                          <a:solidFill>
                            <a:srgbClr val="7030A0"/>
                          </a:solidFill>
                          <a:effectLst/>
                          <a:latin typeface="+mn-lt"/>
                          <a:ea typeface="+mn-ea"/>
                          <a:cs typeface="+mn-cs"/>
                        </a:rPr>
                        <a:t>Old age? I don’t think about it at all, I don´t care.</a:t>
                      </a:r>
                      <a:endParaRPr lang="cs-CZ" sz="2800" kern="1200" dirty="0">
                        <a:solidFill>
                          <a:srgbClr val="7030A0"/>
                        </a:solidFill>
                        <a:effectLst/>
                        <a:latin typeface="+mn-lt"/>
                        <a:ea typeface="+mn-ea"/>
                        <a:cs typeface="+mn-cs"/>
                      </a:endParaRPr>
                    </a:p>
                  </a:txBody>
                  <a:tcPr marL="9409" marR="9409" marT="9409"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FF0000"/>
                          </a:solidFill>
                          <a:latin typeface="+mn-lt"/>
                        </a:rPr>
                        <a:t>11</a:t>
                      </a:r>
                    </a:p>
                  </a:txBody>
                  <a:tcPr marL="7484" marR="7484" marT="74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4</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1</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cs-CZ" sz="2400" b="0" i="0" u="none" strike="noStrike" dirty="0">
                          <a:solidFill>
                            <a:srgbClr val="000000"/>
                          </a:solidFill>
                          <a:latin typeface="+mn-lt"/>
                        </a:rPr>
                        <a:t>3</a:t>
                      </a:r>
                    </a:p>
                  </a:txBody>
                  <a:tcPr marL="7484" marR="7484" marT="7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377520">
                <a:tc>
                  <a:txBody>
                    <a:bodyPr/>
                    <a:lstStyle/>
                    <a:p>
                      <a:pPr algn="ctr" fontAlgn="ctr"/>
                      <a:r>
                        <a:rPr lang="cs-CZ" sz="2400" b="0" i="0" u="none" strike="noStrike" dirty="0">
                          <a:solidFill>
                            <a:srgbClr val="000000"/>
                          </a:solidFill>
                          <a:latin typeface="+mn-lt"/>
                        </a:rPr>
                        <a:t> </a:t>
                      </a:r>
                      <a:r>
                        <a:rPr lang="cs-CZ" sz="2400" b="0" i="0" u="none" strike="noStrike" dirty="0" err="1">
                          <a:solidFill>
                            <a:srgbClr val="000000"/>
                          </a:solidFill>
                          <a:latin typeface="+mn-lt"/>
                        </a:rPr>
                        <a:t>Total</a:t>
                      </a:r>
                      <a:endParaRPr lang="cs-CZ" sz="2400" b="0" i="0" u="none" strike="noStrike" dirty="0">
                        <a:solidFill>
                          <a:srgbClr val="000000"/>
                        </a:solidFill>
                        <a:latin typeface="+mn-lt"/>
                      </a:endParaRPr>
                    </a:p>
                  </a:txBody>
                  <a:tcPr marL="7484" marR="7484" marT="7484"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cs-CZ" sz="2400" b="0" i="0" u="none" strike="noStrike" dirty="0">
                          <a:solidFill>
                            <a:srgbClr val="000000"/>
                          </a:solidFill>
                          <a:latin typeface="+mn-lt"/>
                        </a:rPr>
                        <a:t>100</a:t>
                      </a:r>
                    </a:p>
                  </a:txBody>
                  <a:tcPr marL="7484" marR="7484" marT="74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cs-CZ" sz="2400" b="0" i="0" u="none" strike="noStrike" dirty="0">
                          <a:solidFill>
                            <a:srgbClr val="000000"/>
                          </a:solidFill>
                          <a:latin typeface="+mn-lt"/>
                        </a:rPr>
                        <a:t>100</a:t>
                      </a:r>
                    </a:p>
                  </a:txBody>
                  <a:tcPr marL="7484" marR="7484" marT="74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cs-CZ" sz="2400" b="0" i="0" u="none" strike="noStrike" dirty="0">
                          <a:solidFill>
                            <a:srgbClr val="000000"/>
                          </a:solidFill>
                          <a:latin typeface="+mn-lt"/>
                        </a:rPr>
                        <a:t>100</a:t>
                      </a:r>
                    </a:p>
                  </a:txBody>
                  <a:tcPr marL="7484" marR="7484" marT="74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cs-CZ" sz="2400" b="0" i="0" u="none" strike="noStrike" dirty="0">
                          <a:solidFill>
                            <a:srgbClr val="000000"/>
                          </a:solidFill>
                          <a:latin typeface="+mn-lt"/>
                        </a:rPr>
                        <a:t>100</a:t>
                      </a:r>
                    </a:p>
                  </a:txBody>
                  <a:tcPr marL="7484" marR="7484" marT="74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4" name="Zástupný symbol pro obsah 3"/>
          <p:cNvPicPr>
            <a:picLocks noGrp="1" noChangeAspect="1"/>
          </p:cNvPicPr>
          <p:nvPr>
            <p:ph idx="1"/>
          </p:nvPr>
        </p:nvPicPr>
        <p:blipFill>
          <a:blip r:embed="rId2"/>
          <a:stretch>
            <a:fillRect/>
          </a:stretch>
        </p:blipFill>
        <p:spPr>
          <a:xfrm>
            <a:off x="457200" y="800843"/>
            <a:ext cx="7787208" cy="5795437"/>
          </a:xfrm>
          <a:prstGeom prst="rect">
            <a:avLst/>
          </a:prstGeom>
        </p:spPr>
      </p:pic>
      <p:sp>
        <p:nvSpPr>
          <p:cNvPr id="5" name="TextovéPole 4"/>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20454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normAutofit fontScale="90000"/>
          </a:bodyPr>
          <a:lstStyle/>
          <a:p>
            <a:r>
              <a:rPr lang="en-GB" dirty="0"/>
              <a:t>Defining ageing </a:t>
            </a:r>
            <a:br>
              <a:rPr lang="en-GB" dirty="0"/>
            </a:br>
            <a:r>
              <a:rPr lang="en-GB" dirty="0"/>
              <a:t>(perception by age groups)</a:t>
            </a:r>
          </a:p>
        </p:txBody>
      </p:sp>
      <p:graphicFrame>
        <p:nvGraphicFramePr>
          <p:cNvPr id="11" name="Zástupný symbol pro obsah 10"/>
          <p:cNvGraphicFramePr>
            <a:graphicFrameLocks noGrp="1"/>
          </p:cNvGraphicFramePr>
          <p:nvPr>
            <p:ph idx="1"/>
            <p:extLst>
              <p:ext uri="{D42A27DB-BD31-4B8C-83A1-F6EECF244321}">
                <p14:modId xmlns:p14="http://schemas.microsoft.com/office/powerpoint/2010/main" val="423157669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ovéPole 11"/>
          <p:cNvSpPr txBox="1"/>
          <p:nvPr/>
        </p:nvSpPr>
        <p:spPr>
          <a:xfrm>
            <a:off x="3923928" y="6404248"/>
            <a:ext cx="5180384" cy="307777"/>
          </a:xfrm>
          <a:prstGeom prst="rect">
            <a:avLst/>
          </a:prstGeom>
          <a:noFill/>
        </p:spPr>
        <p:txBody>
          <a:bodyPr wrap="square" rtlCol="0">
            <a:spAutoFit/>
          </a:bodyPr>
          <a:lstStyle/>
          <a:p>
            <a:r>
              <a:rPr lang="cs-CZ" sz="1400" dirty="0"/>
              <a:t>*) „</a:t>
            </a:r>
            <a:r>
              <a:rPr lang="en-GB" sz="1400" dirty="0"/>
              <a:t>Old age? I don’t think about it at all, I don´t care</a:t>
            </a:r>
            <a:r>
              <a:rPr lang="cs-CZ" sz="1400" dirty="0"/>
              <a:t>“ </a:t>
            </a:r>
            <a:r>
              <a:rPr lang="cs-CZ" sz="1400" dirty="0" err="1"/>
              <a:t>omitted</a:t>
            </a:r>
            <a:endParaRPr lang="en-GB" sz="1400" dirty="0"/>
          </a:p>
        </p:txBody>
      </p:sp>
      <p:cxnSp>
        <p:nvCxnSpPr>
          <p:cNvPr id="17" name="Přímá spojnice 16"/>
          <p:cNvCxnSpPr>
            <a:cxnSpLocks/>
          </p:cNvCxnSpPr>
          <p:nvPr/>
        </p:nvCxnSpPr>
        <p:spPr>
          <a:xfrm>
            <a:off x="1115616" y="2032174"/>
            <a:ext cx="6984776" cy="2867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flipH="1">
            <a:off x="4788024" y="1662299"/>
            <a:ext cx="565490" cy="307777"/>
          </a:xfrm>
          <a:prstGeom prst="rect">
            <a:avLst/>
          </a:prstGeom>
          <a:noFill/>
        </p:spPr>
        <p:txBody>
          <a:bodyPr wrap="square" rtlCol="0">
            <a:spAutoFit/>
          </a:bodyPr>
          <a:lstStyle/>
          <a:p>
            <a:r>
              <a:rPr lang="cs-CZ" sz="1400" dirty="0"/>
              <a:t>*)</a:t>
            </a:r>
            <a:endParaRPr lang="en-GB" sz="1400" dirty="0"/>
          </a:p>
        </p:txBody>
      </p:sp>
    </p:spTree>
    <p:extLst>
      <p:ext uri="{BB962C8B-B14F-4D97-AF65-F5344CB8AC3E}">
        <p14:creationId xmlns:p14="http://schemas.microsoft.com/office/powerpoint/2010/main" val="2900042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normAutofit fontScale="90000"/>
          </a:bodyPr>
          <a:lstStyle/>
          <a:p>
            <a:r>
              <a:rPr lang="en-GB"/>
              <a:t>Defining ageing </a:t>
            </a:r>
            <a:br>
              <a:rPr lang="en-GB"/>
            </a:br>
            <a:r>
              <a:rPr lang="en-GB"/>
              <a:t>(perception by age groups)</a:t>
            </a:r>
          </a:p>
        </p:txBody>
      </p:sp>
      <p:graphicFrame>
        <p:nvGraphicFramePr>
          <p:cNvPr id="6" name="Zástupný symbol pro obsah 5"/>
          <p:cNvGraphicFramePr>
            <a:graphicFrameLocks noGrp="1"/>
          </p:cNvGraphicFramePr>
          <p:nvPr>
            <p:ph sz="half" idx="1"/>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Zástupný symbol pro obsah 10"/>
          <p:cNvGraphicFramePr>
            <a:graphicFrameLocks noGrp="1"/>
          </p:cNvGraphicFramePr>
          <p:nvPr>
            <p:ph sz="half" idx="2"/>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ovéPole 11"/>
          <p:cNvSpPr txBox="1"/>
          <p:nvPr/>
        </p:nvSpPr>
        <p:spPr>
          <a:xfrm>
            <a:off x="4286064" y="6360914"/>
            <a:ext cx="5180384" cy="307777"/>
          </a:xfrm>
          <a:prstGeom prst="rect">
            <a:avLst/>
          </a:prstGeom>
          <a:noFill/>
        </p:spPr>
        <p:txBody>
          <a:bodyPr wrap="square" rtlCol="0">
            <a:spAutoFit/>
          </a:bodyPr>
          <a:lstStyle/>
          <a:p>
            <a:r>
              <a:rPr lang="cs-CZ" sz="1400" dirty="0"/>
              <a:t>*) </a:t>
            </a:r>
            <a:r>
              <a:rPr lang="cs-CZ" sz="1400" dirty="0" err="1"/>
              <a:t>Idle</a:t>
            </a:r>
            <a:r>
              <a:rPr lang="cs-CZ" sz="1400" dirty="0"/>
              <a:t> (</a:t>
            </a:r>
            <a:r>
              <a:rPr lang="en-GB" sz="1400" dirty="0"/>
              <a:t>Old age? I don’t think about it at all, I don´t care</a:t>
            </a:r>
            <a:r>
              <a:rPr lang="cs-CZ" sz="1400" dirty="0"/>
              <a:t>) = </a:t>
            </a:r>
            <a:r>
              <a:rPr lang="cs-CZ" sz="1400" dirty="0" err="1"/>
              <a:t>Sysmis</a:t>
            </a:r>
            <a:endParaRPr lang="en-GB" sz="1400" dirty="0"/>
          </a:p>
        </p:txBody>
      </p:sp>
      <p:cxnSp>
        <p:nvCxnSpPr>
          <p:cNvPr id="16" name="Přímá spojnice 15"/>
          <p:cNvCxnSpPr/>
          <p:nvPr/>
        </p:nvCxnSpPr>
        <p:spPr>
          <a:xfrm>
            <a:off x="676300" y="1976872"/>
            <a:ext cx="3600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4788024" y="1988840"/>
            <a:ext cx="36004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flipH="1">
            <a:off x="6876256" y="1619508"/>
            <a:ext cx="565490" cy="307777"/>
          </a:xfrm>
          <a:prstGeom prst="rect">
            <a:avLst/>
          </a:prstGeom>
          <a:noFill/>
        </p:spPr>
        <p:txBody>
          <a:bodyPr wrap="square" rtlCol="0">
            <a:spAutoFit/>
          </a:bodyPr>
          <a:lstStyle/>
          <a:p>
            <a:r>
              <a:rPr lang="cs-CZ" sz="1400" dirty="0"/>
              <a:t>*)</a:t>
            </a:r>
            <a:endParaRPr lang="en-GB" sz="1400" dirty="0"/>
          </a:p>
        </p:txBody>
      </p:sp>
    </p:spTree>
    <p:extLst>
      <p:ext uri="{BB962C8B-B14F-4D97-AF65-F5344CB8AC3E}">
        <p14:creationId xmlns:p14="http://schemas.microsoft.com/office/powerpoint/2010/main" val="2571676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normAutofit fontScale="90000"/>
          </a:bodyPr>
          <a:lstStyle/>
          <a:p>
            <a:r>
              <a:rPr lang="cs-CZ" dirty="0" err="1"/>
              <a:t>Key</a:t>
            </a:r>
            <a:r>
              <a:rPr lang="cs-CZ" dirty="0"/>
              <a:t> </a:t>
            </a:r>
            <a:r>
              <a:rPr lang="cs-CZ" dirty="0" err="1"/>
              <a:t>indicators</a:t>
            </a:r>
            <a:r>
              <a:rPr lang="cs-CZ" dirty="0"/>
              <a:t>: Anti-ageing </a:t>
            </a:r>
            <a:r>
              <a:rPr lang="cs-CZ" dirty="0" err="1"/>
              <a:t>measures</a:t>
            </a:r>
            <a:endParaRPr lang="en-GB" dirty="0"/>
          </a:p>
        </p:txBody>
      </p:sp>
      <p:pic>
        <p:nvPicPr>
          <p:cNvPr id="8" name="Zástupný symbol pro obsah 7"/>
          <p:cNvPicPr>
            <a:picLocks noGrp="1" noChangeAspect="1"/>
          </p:cNvPicPr>
          <p:nvPr>
            <p:ph idx="1"/>
          </p:nvPr>
        </p:nvPicPr>
        <p:blipFill rotWithShape="1">
          <a:blip r:embed="rId2"/>
          <a:srcRect l="21498" r="10577"/>
          <a:stretch/>
        </p:blipFill>
        <p:spPr>
          <a:xfrm>
            <a:off x="154970" y="4653136"/>
            <a:ext cx="1716021" cy="1261333"/>
          </a:xfrm>
          <a:prstGeom prst="rect">
            <a:avLst/>
          </a:prstGeom>
        </p:spPr>
      </p:pic>
      <p:pic>
        <p:nvPicPr>
          <p:cNvPr id="7" name="Obrázek 6"/>
          <p:cNvPicPr>
            <a:picLocks noChangeAspect="1"/>
          </p:cNvPicPr>
          <p:nvPr/>
        </p:nvPicPr>
        <p:blipFill rotWithShape="1">
          <a:blip r:embed="rId3" cstate="print">
            <a:extLst>
              <a:ext uri="{28A0092B-C50C-407E-A947-70E740481C1C}">
                <a14:useLocalDpi xmlns:a14="http://schemas.microsoft.com/office/drawing/2010/main" val="0"/>
              </a:ext>
            </a:extLst>
          </a:blip>
          <a:srcRect r="39235"/>
          <a:stretch/>
        </p:blipFill>
        <p:spPr>
          <a:xfrm>
            <a:off x="408519" y="1844824"/>
            <a:ext cx="1462472" cy="1113949"/>
          </a:xfrm>
          <a:prstGeom prst="rect">
            <a:avLst/>
          </a:prstGeom>
        </p:spPr>
      </p:pic>
      <p:sp>
        <p:nvSpPr>
          <p:cNvPr id="10" name="Obdélník 9"/>
          <p:cNvSpPr/>
          <p:nvPr/>
        </p:nvSpPr>
        <p:spPr>
          <a:xfrm>
            <a:off x="2123728" y="1572606"/>
            <a:ext cx="6840760" cy="5279715"/>
          </a:xfrm>
          <a:prstGeom prst="rect">
            <a:avLst/>
          </a:prstGeom>
        </p:spPr>
        <p:txBody>
          <a:bodyPr wrap="square">
            <a:spAutoFit/>
          </a:bodyPr>
          <a:lstStyle/>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Question: </a:t>
            </a:r>
            <a:r>
              <a:rPr lang="cs-CZ" sz="2400" dirty="0">
                <a:latin typeface="Calibri" panose="020F0502020204030204" pitchFamily="34" charset="0"/>
                <a:ea typeface="Calibri" panose="020F0502020204030204" pitchFamily="34" charset="0"/>
                <a:cs typeface="Times New Roman" panose="02020603050405020304" pitchFamily="18" charset="0"/>
              </a:rPr>
              <a:t>T</a:t>
            </a:r>
            <a:r>
              <a:rPr lang="en-GB" sz="2400" dirty="0" err="1">
                <a:latin typeface="Calibri" panose="020F0502020204030204" pitchFamily="34" charset="0"/>
                <a:ea typeface="Calibri" panose="020F0502020204030204" pitchFamily="34" charset="0"/>
                <a:cs typeface="Times New Roman" panose="02020603050405020304" pitchFamily="18" charset="0"/>
              </a:rPr>
              <a:t>hese</a:t>
            </a:r>
            <a:r>
              <a:rPr lang="en-GB" sz="2400" dirty="0">
                <a:latin typeface="Calibri" panose="020F0502020204030204" pitchFamily="34" charset="0"/>
                <a:ea typeface="Calibri" panose="020F0502020204030204" pitchFamily="34" charset="0"/>
                <a:cs typeface="Times New Roman" panose="02020603050405020304" pitchFamily="18" charset="0"/>
              </a:rPr>
              <a:t> days, scientists discuss various possible ways to prolong the human life beyond the usual threshold, i.e. in the future we would live even more than 100 or 120 years. Some procedures are already being tested. To what extent do you approve such effort? </a:t>
            </a:r>
            <a:r>
              <a:rPr lang="cs-CZ" sz="2400" dirty="0">
                <a:latin typeface="Calibri" panose="020F0502020204030204" pitchFamily="34" charset="0"/>
                <a:ea typeface="Calibri" panose="020F0502020204030204" pitchFamily="34" charset="0"/>
                <a:cs typeface="Times New Roman" panose="02020603050405020304" pitchFamily="18" charset="0"/>
              </a:rPr>
              <a:t>(</a:t>
            </a:r>
            <a:r>
              <a:rPr lang="cs-CZ" sz="2400" dirty="0" err="1">
                <a:latin typeface="Calibri" panose="020F0502020204030204" pitchFamily="34" charset="0"/>
                <a:ea typeface="Calibri" panose="020F0502020204030204" pitchFamily="34" charset="0"/>
                <a:cs typeface="Times New Roman" panose="02020603050405020304" pitchFamily="18" charset="0"/>
              </a:rPr>
              <a:t>L_ext</a:t>
            </a:r>
            <a:r>
              <a:rPr lang="cs-CZ" sz="24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cs-CZ" sz="2400" dirty="0">
              <a:latin typeface="Calibri" panose="020F0502020204030204" pitchFamily="34" charset="0"/>
              <a:ea typeface="Calibri" panose="020F0502020204030204" pitchFamily="34" charset="0"/>
              <a:cs typeface="Times New Roman" panose="02020603050405020304" pitchFamily="18" charset="0"/>
            </a:endParaRPr>
          </a:p>
          <a:p>
            <a:r>
              <a:rPr lang="en-GB" sz="2400" dirty="0">
                <a:latin typeface="Calibri" panose="020F0502020204030204" pitchFamily="34" charset="0"/>
                <a:ea typeface="Calibri" panose="020F0502020204030204" pitchFamily="34" charset="0"/>
                <a:cs typeface="Times New Roman" panose="02020603050405020304" pitchFamily="18" charset="0"/>
              </a:rPr>
              <a:t>Question: Regardless of the possibilities to really prolong the life in the future, some people already today make an effort to look and feel younger with use of various means. To what extent do you approve such peoples´ effort? </a:t>
            </a:r>
            <a:r>
              <a:rPr lang="cs-CZ" sz="2400" dirty="0">
                <a:latin typeface="Calibri" panose="020F0502020204030204" pitchFamily="34" charset="0"/>
                <a:cs typeface="Times New Roman" panose="02020603050405020304" pitchFamily="18" charset="0"/>
              </a:rPr>
              <a:t>(</a:t>
            </a:r>
            <a:r>
              <a:rPr lang="cs-CZ" sz="2400" dirty="0" err="1">
                <a:latin typeface="Calibri" panose="020F0502020204030204" pitchFamily="34" charset="0"/>
                <a:cs typeface="Times New Roman" panose="02020603050405020304" pitchFamily="18" charset="0"/>
              </a:rPr>
              <a:t>Youth</a:t>
            </a:r>
            <a:r>
              <a:rPr lang="cs-CZ" sz="2400" dirty="0">
                <a:latin typeface="Calibri" panose="020F0502020204030204" pitchFamily="34" charset="0"/>
                <a:cs typeface="Times New Roman" panose="02020603050405020304" pitchFamily="18" charset="0"/>
              </a:rPr>
              <a:t>)</a:t>
            </a:r>
            <a:endParaRPr lang="en-GB" sz="2400" dirty="0"/>
          </a:p>
          <a:p>
            <a:endParaRPr lang="cs-CZ"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1761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normAutofit fontScale="90000"/>
          </a:bodyPr>
          <a:lstStyle/>
          <a:p>
            <a:r>
              <a:rPr lang="cs-CZ" dirty="0"/>
              <a:t>(Dis)</a:t>
            </a:r>
            <a:r>
              <a:rPr lang="cs-CZ" dirty="0" err="1"/>
              <a:t>Approval</a:t>
            </a:r>
            <a:r>
              <a:rPr lang="cs-CZ" dirty="0"/>
              <a:t> </a:t>
            </a:r>
            <a:r>
              <a:rPr lang="cs-CZ" dirty="0" err="1"/>
              <a:t>of</a:t>
            </a:r>
            <a:r>
              <a:rPr lang="cs-CZ" dirty="0"/>
              <a:t> anti-ageing </a:t>
            </a:r>
            <a:r>
              <a:rPr lang="cs-CZ" dirty="0" err="1"/>
              <a:t>measures</a:t>
            </a:r>
            <a:endParaRPr lang="en-GB" dirty="0"/>
          </a:p>
        </p:txBody>
      </p:sp>
      <p:sp>
        <p:nvSpPr>
          <p:cNvPr id="8" name="Zástupný symbol pro text 7"/>
          <p:cNvSpPr>
            <a:spLocks noGrp="1"/>
          </p:cNvSpPr>
          <p:nvPr>
            <p:ph type="body" idx="1"/>
          </p:nvPr>
        </p:nvSpPr>
        <p:spPr/>
        <p:txBody>
          <a:bodyPr>
            <a:normAutofit fontScale="92500"/>
          </a:bodyPr>
          <a:lstStyle/>
          <a:p>
            <a:pPr algn="ctr"/>
            <a:r>
              <a:rPr lang="cs-CZ" dirty="0" err="1"/>
              <a:t>Life</a:t>
            </a:r>
            <a:r>
              <a:rPr lang="cs-CZ" dirty="0"/>
              <a:t> </a:t>
            </a:r>
            <a:r>
              <a:rPr lang="cs-CZ" dirty="0" err="1"/>
              <a:t>extension</a:t>
            </a:r>
            <a:r>
              <a:rPr lang="cs-CZ" dirty="0"/>
              <a:t> </a:t>
            </a:r>
            <a:r>
              <a:rPr lang="cs-CZ" dirty="0" err="1"/>
              <a:t>efforts</a:t>
            </a:r>
            <a:r>
              <a:rPr lang="cs-CZ" dirty="0"/>
              <a:t> by </a:t>
            </a:r>
            <a:r>
              <a:rPr lang="cs-CZ" dirty="0" err="1"/>
              <a:t>experts</a:t>
            </a:r>
            <a:endParaRPr lang="en-GB" dirty="0"/>
          </a:p>
        </p:txBody>
      </p:sp>
      <p:sp>
        <p:nvSpPr>
          <p:cNvPr id="9" name="Zástupný symbol pro text 8"/>
          <p:cNvSpPr>
            <a:spLocks noGrp="1"/>
          </p:cNvSpPr>
          <p:nvPr>
            <p:ph type="body" sz="quarter" idx="3"/>
          </p:nvPr>
        </p:nvSpPr>
        <p:spPr/>
        <p:txBody>
          <a:bodyPr>
            <a:normAutofit/>
          </a:bodyPr>
          <a:lstStyle/>
          <a:p>
            <a:pPr algn="ctr"/>
            <a:r>
              <a:rPr lang="cs-CZ" dirty="0" err="1"/>
              <a:t>Efforts</a:t>
            </a:r>
            <a:r>
              <a:rPr lang="cs-CZ" dirty="0"/>
              <a:t> to </a:t>
            </a:r>
            <a:r>
              <a:rPr lang="cs-CZ" dirty="0" err="1"/>
              <a:t>look</a:t>
            </a:r>
            <a:r>
              <a:rPr lang="cs-CZ" dirty="0"/>
              <a:t>/</a:t>
            </a:r>
            <a:r>
              <a:rPr lang="cs-CZ" dirty="0" err="1"/>
              <a:t>feel</a:t>
            </a:r>
            <a:r>
              <a:rPr lang="cs-CZ" dirty="0"/>
              <a:t> </a:t>
            </a:r>
            <a:r>
              <a:rPr lang="cs-CZ" dirty="0" err="1"/>
              <a:t>young</a:t>
            </a:r>
            <a:endParaRPr lang="en-GB" dirty="0"/>
          </a:p>
        </p:txBody>
      </p:sp>
      <p:graphicFrame>
        <p:nvGraphicFramePr>
          <p:cNvPr id="17" name="Zástupný symbol pro obsah 16"/>
          <p:cNvGraphicFramePr>
            <a:graphicFrameLocks noGrp="1"/>
          </p:cNvGraphicFramePr>
          <p:nvPr>
            <p:ph sz="quarter" idx="4"/>
            <p:extLst>
              <p:ext uri="{D42A27DB-BD31-4B8C-83A1-F6EECF244321}">
                <p14:modId xmlns:p14="http://schemas.microsoft.com/office/powerpoint/2010/main" val="3956845494"/>
              </p:ext>
            </p:extLst>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Zástupný symbol pro obsah 13"/>
          <p:cNvGraphicFramePr>
            <a:graphicFrameLocks noGrp="1"/>
          </p:cNvGraphicFramePr>
          <p:nvPr>
            <p:ph sz="half" idx="2"/>
            <p:extLst>
              <p:ext uri="{D42A27DB-BD31-4B8C-83A1-F6EECF244321}">
                <p14:modId xmlns:p14="http://schemas.microsoft.com/office/powerpoint/2010/main" val="3066163607"/>
              </p:ext>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Obrázek 17"/>
          <p:cNvPicPr>
            <a:picLocks noChangeAspect="1"/>
          </p:cNvPicPr>
          <p:nvPr/>
        </p:nvPicPr>
        <p:blipFill>
          <a:blip r:embed="rId4"/>
          <a:stretch>
            <a:fillRect/>
          </a:stretch>
        </p:blipFill>
        <p:spPr>
          <a:xfrm>
            <a:off x="7308304" y="2708920"/>
            <a:ext cx="1664097" cy="830830"/>
          </a:xfrm>
          <a:prstGeom prst="rect">
            <a:avLst/>
          </a:prstGeom>
        </p:spPr>
      </p:pic>
      <p:pic>
        <p:nvPicPr>
          <p:cNvPr id="19" name="Obrázek 18"/>
          <p:cNvPicPr>
            <a:picLocks noChangeAspect="1"/>
          </p:cNvPicPr>
          <p:nvPr/>
        </p:nvPicPr>
        <p:blipFill rotWithShape="1">
          <a:blip r:embed="rId5" cstate="print">
            <a:extLst>
              <a:ext uri="{28A0092B-C50C-407E-A947-70E740481C1C}">
                <a14:useLocalDpi xmlns:a14="http://schemas.microsoft.com/office/drawing/2010/main" val="0"/>
              </a:ext>
            </a:extLst>
          </a:blip>
          <a:srcRect r="39235"/>
          <a:stretch/>
        </p:blipFill>
        <p:spPr>
          <a:xfrm>
            <a:off x="171599" y="4077072"/>
            <a:ext cx="1462472" cy="1113949"/>
          </a:xfrm>
          <a:prstGeom prst="rect">
            <a:avLst/>
          </a:prstGeom>
        </p:spPr>
      </p:pic>
    </p:spTree>
    <p:extLst>
      <p:ext uri="{BB962C8B-B14F-4D97-AF65-F5344CB8AC3E}">
        <p14:creationId xmlns:p14="http://schemas.microsoft.com/office/powerpoint/2010/main" val="3541942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en-GB" dirty="0"/>
              <a:t>Approval of</a:t>
            </a:r>
            <a:br>
              <a:rPr lang="en-GB" dirty="0"/>
            </a:br>
            <a:r>
              <a:rPr lang="en-GB" dirty="0"/>
              <a:t>(by </a:t>
            </a:r>
            <a:r>
              <a:rPr lang="cs-CZ" dirty="0" err="1"/>
              <a:t>perception</a:t>
            </a:r>
            <a:r>
              <a:rPr lang="cs-CZ" dirty="0"/>
              <a:t> </a:t>
            </a:r>
            <a:r>
              <a:rPr lang="cs-CZ" dirty="0" err="1"/>
              <a:t>of</a:t>
            </a:r>
            <a:r>
              <a:rPr lang="en-GB" dirty="0"/>
              <a:t> </a:t>
            </a:r>
            <a:r>
              <a:rPr lang="cs-CZ" dirty="0"/>
              <a:t>a</a:t>
            </a:r>
            <a:r>
              <a:rPr lang="en-GB" dirty="0" err="1"/>
              <a:t>geing</a:t>
            </a:r>
            <a:r>
              <a:rPr lang="en-GB" dirty="0"/>
              <a:t>)</a:t>
            </a:r>
          </a:p>
        </p:txBody>
      </p:sp>
      <p:sp>
        <p:nvSpPr>
          <p:cNvPr id="10" name="Zástupný symbol pro text 9"/>
          <p:cNvSpPr>
            <a:spLocks noGrp="1"/>
          </p:cNvSpPr>
          <p:nvPr>
            <p:ph type="body" idx="1"/>
          </p:nvPr>
        </p:nvSpPr>
        <p:spPr/>
        <p:txBody>
          <a:bodyPr/>
          <a:lstStyle/>
          <a:p>
            <a:pPr algn="ctr"/>
            <a:r>
              <a:rPr lang="en-GB" dirty="0"/>
              <a:t>Life extension by experts</a:t>
            </a:r>
          </a:p>
        </p:txBody>
      </p:sp>
      <p:graphicFrame>
        <p:nvGraphicFramePr>
          <p:cNvPr id="9" name="Zástupný symbol pro obsah 8"/>
          <p:cNvGraphicFramePr>
            <a:graphicFrameLocks noGrp="1"/>
          </p:cNvGraphicFramePr>
          <p:nvPr>
            <p:ph sz="half" idx="2"/>
            <p:extLst>
              <p:ext uri="{D42A27DB-BD31-4B8C-83A1-F6EECF244321}">
                <p14:modId xmlns:p14="http://schemas.microsoft.com/office/powerpoint/2010/main" val="2479390258"/>
              </p:ext>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11" name="Zástupný symbol pro text 10"/>
          <p:cNvSpPr>
            <a:spLocks noGrp="1"/>
          </p:cNvSpPr>
          <p:nvPr>
            <p:ph type="body" sz="quarter" idx="3"/>
          </p:nvPr>
        </p:nvSpPr>
        <p:spPr/>
        <p:txBody>
          <a:bodyPr/>
          <a:lstStyle/>
          <a:p>
            <a:pPr algn="ctr"/>
            <a:r>
              <a:rPr lang="en-GB" dirty="0"/>
              <a:t>Youthful look by people</a:t>
            </a:r>
          </a:p>
        </p:txBody>
      </p:sp>
      <p:graphicFrame>
        <p:nvGraphicFramePr>
          <p:cNvPr id="15" name="Zástupný symbol pro obsah 14"/>
          <p:cNvGraphicFramePr>
            <a:graphicFrameLocks noGrp="1"/>
          </p:cNvGraphicFramePr>
          <p:nvPr>
            <p:ph sz="quarter" idx="4"/>
            <p:extLst>
              <p:ext uri="{D42A27DB-BD31-4B8C-83A1-F6EECF244321}">
                <p14:modId xmlns:p14="http://schemas.microsoft.com/office/powerpoint/2010/main" val="3084516235"/>
              </p:ext>
            </p:extLst>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64856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Dis/</a:t>
            </a:r>
            <a:r>
              <a:rPr lang="cs-CZ" dirty="0" err="1"/>
              <a:t>approval</a:t>
            </a:r>
            <a:r>
              <a:rPr lang="cs-CZ" dirty="0"/>
              <a:t> by </a:t>
            </a:r>
            <a:r>
              <a:rPr lang="cs-CZ" dirty="0" err="1"/>
              <a:t>age</a:t>
            </a:r>
            <a:r>
              <a:rPr lang="cs-CZ" dirty="0"/>
              <a:t> </a:t>
            </a:r>
            <a:r>
              <a:rPr lang="cs-CZ" dirty="0" err="1"/>
              <a:t>groups</a:t>
            </a:r>
            <a:endParaRPr lang="en-GB" dirty="0"/>
          </a:p>
        </p:txBody>
      </p:sp>
      <p:graphicFrame>
        <p:nvGraphicFramePr>
          <p:cNvPr id="4" name="Zástupný symbol pro obsah 3"/>
          <p:cNvGraphicFramePr>
            <a:graphicFrameLocks noGrp="1"/>
          </p:cNvGraphicFramePr>
          <p:nvPr>
            <p:ph sz="half" idx="1"/>
          </p:nvPr>
        </p:nvGraphicFramePr>
        <p:xfrm>
          <a:off x="457200" y="1600200"/>
          <a:ext cx="4038600" cy="4320480"/>
        </p:xfrm>
        <a:graphic>
          <a:graphicData uri="http://schemas.openxmlformats.org/drawingml/2006/table">
            <a:tbl>
              <a:tblPr firstRow="1" firstCol="1">
                <a:tableStyleId>{6E25E649-3F16-4E02-A733-19D2CDBF48F0}</a:tableStyleId>
              </a:tblPr>
              <a:tblGrid>
                <a:gridCol w="807720">
                  <a:extLst>
                    <a:ext uri="{9D8B030D-6E8A-4147-A177-3AD203B41FA5}">
                      <a16:colId xmlns:a16="http://schemas.microsoft.com/office/drawing/2014/main" val="754029765"/>
                    </a:ext>
                  </a:extLst>
                </a:gridCol>
                <a:gridCol w="807720">
                  <a:extLst>
                    <a:ext uri="{9D8B030D-6E8A-4147-A177-3AD203B41FA5}">
                      <a16:colId xmlns:a16="http://schemas.microsoft.com/office/drawing/2014/main" val="4073006540"/>
                    </a:ext>
                  </a:extLst>
                </a:gridCol>
                <a:gridCol w="807720">
                  <a:extLst>
                    <a:ext uri="{9D8B030D-6E8A-4147-A177-3AD203B41FA5}">
                      <a16:colId xmlns:a16="http://schemas.microsoft.com/office/drawing/2014/main" val="2423665239"/>
                    </a:ext>
                  </a:extLst>
                </a:gridCol>
                <a:gridCol w="807720">
                  <a:extLst>
                    <a:ext uri="{9D8B030D-6E8A-4147-A177-3AD203B41FA5}">
                      <a16:colId xmlns:a16="http://schemas.microsoft.com/office/drawing/2014/main" val="707032702"/>
                    </a:ext>
                  </a:extLst>
                </a:gridCol>
                <a:gridCol w="807720">
                  <a:extLst>
                    <a:ext uri="{9D8B030D-6E8A-4147-A177-3AD203B41FA5}">
                      <a16:colId xmlns:a16="http://schemas.microsoft.com/office/drawing/2014/main" val="3023945224"/>
                    </a:ext>
                  </a:extLst>
                </a:gridCol>
              </a:tblGrid>
              <a:tr h="878146">
                <a:tc>
                  <a:txBody>
                    <a:bodyPr/>
                    <a:lstStyle/>
                    <a:p>
                      <a:pPr algn="ctr" fontAlgn="b"/>
                      <a:endParaRPr lang="cs-CZ" sz="2400" b="0" i="0" u="none" strike="noStrike">
                        <a:solidFill>
                          <a:srgbClr val="000000"/>
                        </a:solidFill>
                        <a:effectLst/>
                        <a:latin typeface="Calibri" panose="020F0502020204030204" pitchFamily="34" charset="0"/>
                      </a:endParaRPr>
                    </a:p>
                  </a:txBody>
                  <a:tcPr marL="3739" marR="3739" marT="7620" marB="0" anchor="ctr"/>
                </a:tc>
                <a:tc>
                  <a:txBody>
                    <a:bodyPr/>
                    <a:lstStyle/>
                    <a:p>
                      <a:pPr algn="ctr" fontAlgn="b"/>
                      <a:r>
                        <a:rPr lang="cs-CZ" sz="2400" u="none" strike="noStrike">
                          <a:effectLst/>
                        </a:rPr>
                        <a:t>15-24</a:t>
                      </a:r>
                      <a:endParaRPr lang="cs-CZ" sz="2400" b="0" i="0" u="none" strike="noStrike">
                        <a:solidFill>
                          <a:srgbClr val="000000"/>
                        </a:solidFill>
                        <a:effectLst/>
                        <a:latin typeface="Arial" panose="020B0604020202020204" pitchFamily="34" charset="0"/>
                      </a:endParaRPr>
                    </a:p>
                  </a:txBody>
                  <a:tcPr marL="3739" marR="3739" marT="7620" marB="0" anchor="ctr"/>
                </a:tc>
                <a:tc>
                  <a:txBody>
                    <a:bodyPr/>
                    <a:lstStyle/>
                    <a:p>
                      <a:pPr algn="ctr" fontAlgn="b"/>
                      <a:r>
                        <a:rPr lang="cs-CZ" sz="2400" u="none" strike="noStrike">
                          <a:effectLst/>
                        </a:rPr>
                        <a:t>25-49</a:t>
                      </a:r>
                      <a:endParaRPr lang="cs-CZ" sz="2400" b="0" i="0" u="none" strike="noStrike">
                        <a:solidFill>
                          <a:srgbClr val="000000"/>
                        </a:solidFill>
                        <a:effectLst/>
                        <a:latin typeface="Arial" panose="020B0604020202020204" pitchFamily="34" charset="0"/>
                      </a:endParaRPr>
                    </a:p>
                  </a:txBody>
                  <a:tcPr marL="3739" marR="3739" marT="7620" marB="0" anchor="ctr"/>
                </a:tc>
                <a:tc>
                  <a:txBody>
                    <a:bodyPr/>
                    <a:lstStyle/>
                    <a:p>
                      <a:pPr algn="ctr" fontAlgn="b"/>
                      <a:r>
                        <a:rPr lang="cs-CZ" sz="2400" u="none" strike="noStrike">
                          <a:effectLst/>
                        </a:rPr>
                        <a:t>50-64</a:t>
                      </a:r>
                      <a:endParaRPr lang="cs-CZ" sz="2400" b="0" i="0" u="none" strike="noStrike">
                        <a:solidFill>
                          <a:srgbClr val="000000"/>
                        </a:solidFill>
                        <a:effectLst/>
                        <a:latin typeface="Arial" panose="020B0604020202020204" pitchFamily="34" charset="0"/>
                      </a:endParaRPr>
                    </a:p>
                  </a:txBody>
                  <a:tcPr marL="3739" marR="3739" marT="7620" marB="0" anchor="ctr"/>
                </a:tc>
                <a:tc>
                  <a:txBody>
                    <a:bodyPr/>
                    <a:lstStyle/>
                    <a:p>
                      <a:pPr algn="ctr" fontAlgn="b"/>
                      <a:r>
                        <a:rPr lang="cs-CZ" sz="2400" u="none" strike="noStrike">
                          <a:effectLst/>
                        </a:rPr>
                        <a:t>65+</a:t>
                      </a:r>
                      <a:endParaRPr lang="cs-CZ" sz="2400" b="0" i="0" u="none" strike="noStrike">
                        <a:solidFill>
                          <a:srgbClr val="000000"/>
                        </a:solidFill>
                        <a:effectLst/>
                        <a:latin typeface="Arial" panose="020B0604020202020204" pitchFamily="34" charset="0"/>
                      </a:endParaRPr>
                    </a:p>
                  </a:txBody>
                  <a:tcPr marL="3739" marR="3739" marT="7620" marB="0" anchor="ctr"/>
                </a:tc>
                <a:extLst>
                  <a:ext uri="{0D108BD9-81ED-4DB2-BD59-A6C34878D82A}">
                    <a16:rowId xmlns:a16="http://schemas.microsoft.com/office/drawing/2014/main" val="2078147801"/>
                  </a:ext>
                </a:extLst>
              </a:tr>
              <a:tr h="878146">
                <a:tc>
                  <a:txBody>
                    <a:bodyPr/>
                    <a:lstStyle/>
                    <a:p>
                      <a:pPr algn="ctr" fontAlgn="b"/>
                      <a:r>
                        <a:rPr lang="cs-CZ" sz="2400" u="none" strike="noStrike" dirty="0" err="1">
                          <a:effectLst/>
                        </a:rPr>
                        <a:t>L_ext</a:t>
                      </a:r>
                      <a:r>
                        <a:rPr lang="cs-CZ" sz="2400" u="none" strike="noStrike" dirty="0">
                          <a:effectLst/>
                        </a:rPr>
                        <a:t> OK</a:t>
                      </a:r>
                      <a:endParaRPr lang="cs-CZ" sz="2400" b="0" i="0" u="none" strike="noStrike" dirty="0">
                        <a:solidFill>
                          <a:srgbClr val="000000"/>
                        </a:solidFill>
                        <a:effectLst/>
                        <a:latin typeface="Calibri" panose="020F0502020204030204" pitchFamily="34" charset="0"/>
                      </a:endParaRPr>
                    </a:p>
                  </a:txBody>
                  <a:tcPr marL="3739" marR="3739" marT="7620" marB="0" anchor="ctr"/>
                </a:tc>
                <a:tc>
                  <a:txBody>
                    <a:bodyPr/>
                    <a:lstStyle/>
                    <a:p>
                      <a:pPr algn="ctr" fontAlgn="t"/>
                      <a:r>
                        <a:rPr lang="cs-CZ" sz="2400" u="none" strike="noStrike" dirty="0">
                          <a:effectLst/>
                        </a:rPr>
                        <a:t>20</a:t>
                      </a:r>
                      <a:endParaRPr lang="cs-CZ" sz="2400" b="0" i="0" u="none" strike="noStrike" dirty="0">
                        <a:solidFill>
                          <a:srgbClr val="000000"/>
                        </a:solidFill>
                        <a:effectLst/>
                        <a:latin typeface="Arial" panose="020B0604020202020204" pitchFamily="34" charset="0"/>
                      </a:endParaRPr>
                    </a:p>
                  </a:txBody>
                  <a:tcPr marL="3739" marR="3739" marT="7620" marB="0" anchor="ctr"/>
                </a:tc>
                <a:tc>
                  <a:txBody>
                    <a:bodyPr/>
                    <a:lstStyle/>
                    <a:p>
                      <a:pPr algn="ctr" fontAlgn="t"/>
                      <a:r>
                        <a:rPr lang="cs-CZ" sz="2400" u="none" strike="noStrike" dirty="0">
                          <a:effectLst/>
                        </a:rPr>
                        <a:t>23</a:t>
                      </a:r>
                      <a:endParaRPr lang="cs-CZ" sz="2400" b="0" i="0" u="none" strike="noStrike" dirty="0">
                        <a:solidFill>
                          <a:srgbClr val="000000"/>
                        </a:solidFill>
                        <a:effectLst/>
                        <a:latin typeface="Arial" panose="020B0604020202020204" pitchFamily="34" charset="0"/>
                      </a:endParaRPr>
                    </a:p>
                  </a:txBody>
                  <a:tcPr marL="3739" marR="3739" marT="7620" marB="0" anchor="ctr"/>
                </a:tc>
                <a:tc>
                  <a:txBody>
                    <a:bodyPr/>
                    <a:lstStyle/>
                    <a:p>
                      <a:pPr algn="ctr" fontAlgn="t"/>
                      <a:r>
                        <a:rPr lang="cs-CZ" sz="2400" u="none" strike="noStrike" dirty="0">
                          <a:effectLst/>
                        </a:rPr>
                        <a:t>21</a:t>
                      </a:r>
                      <a:endParaRPr lang="cs-CZ" sz="2400" b="0" i="0" u="none" strike="noStrike" dirty="0">
                        <a:solidFill>
                          <a:srgbClr val="000000"/>
                        </a:solidFill>
                        <a:effectLst/>
                        <a:latin typeface="Arial" panose="020B0604020202020204" pitchFamily="34" charset="0"/>
                      </a:endParaRPr>
                    </a:p>
                  </a:txBody>
                  <a:tcPr marL="3739" marR="3739" marT="7620" marB="0" anchor="ctr"/>
                </a:tc>
                <a:tc>
                  <a:txBody>
                    <a:bodyPr/>
                    <a:lstStyle/>
                    <a:p>
                      <a:pPr algn="ctr" fontAlgn="t"/>
                      <a:r>
                        <a:rPr lang="cs-CZ" sz="2400" u="none" strike="noStrike" dirty="0">
                          <a:effectLst/>
                        </a:rPr>
                        <a:t>19</a:t>
                      </a:r>
                      <a:endParaRPr lang="cs-CZ" sz="2400" b="0" i="0" u="none" strike="noStrike" dirty="0">
                        <a:solidFill>
                          <a:srgbClr val="000000"/>
                        </a:solidFill>
                        <a:effectLst/>
                        <a:latin typeface="Arial" panose="020B0604020202020204" pitchFamily="34" charset="0"/>
                      </a:endParaRPr>
                    </a:p>
                  </a:txBody>
                  <a:tcPr marL="3739" marR="3739" marT="7620" marB="0" anchor="ctr"/>
                </a:tc>
                <a:extLst>
                  <a:ext uri="{0D108BD9-81ED-4DB2-BD59-A6C34878D82A}">
                    <a16:rowId xmlns:a16="http://schemas.microsoft.com/office/drawing/2014/main" val="2098969704"/>
                  </a:ext>
                </a:extLst>
              </a:tr>
              <a:tr h="878146">
                <a:tc>
                  <a:txBody>
                    <a:bodyPr/>
                    <a:lstStyle/>
                    <a:p>
                      <a:pPr algn="ctr" fontAlgn="b"/>
                      <a:r>
                        <a:rPr lang="cs-CZ" sz="2400" u="none" strike="noStrike" dirty="0" err="1">
                          <a:effectLst/>
                        </a:rPr>
                        <a:t>L_ext</a:t>
                      </a:r>
                      <a:r>
                        <a:rPr lang="cs-CZ" sz="2400" u="none" strike="noStrike" dirty="0">
                          <a:effectLst/>
                        </a:rPr>
                        <a:t> KO</a:t>
                      </a:r>
                      <a:endParaRPr lang="cs-CZ" sz="2400" b="0" i="0" u="none" strike="noStrike" dirty="0">
                        <a:solidFill>
                          <a:srgbClr val="000000"/>
                        </a:solidFill>
                        <a:effectLst/>
                        <a:latin typeface="Calibri" panose="020F0502020204030204" pitchFamily="34" charset="0"/>
                      </a:endParaRPr>
                    </a:p>
                  </a:txBody>
                  <a:tcPr marL="3739" marR="3739" marT="7620" marB="0" anchor="ctr"/>
                </a:tc>
                <a:tc>
                  <a:txBody>
                    <a:bodyPr/>
                    <a:lstStyle/>
                    <a:p>
                      <a:pPr algn="ctr" fontAlgn="t"/>
                      <a:r>
                        <a:rPr lang="cs-CZ" sz="2400" u="none" strike="noStrike" dirty="0">
                          <a:effectLst/>
                        </a:rPr>
                        <a:t>35</a:t>
                      </a:r>
                      <a:endParaRPr lang="cs-CZ" sz="2400" b="0" i="0" u="none" strike="noStrike" dirty="0">
                        <a:solidFill>
                          <a:srgbClr val="000000"/>
                        </a:solidFill>
                        <a:effectLst/>
                        <a:latin typeface="Arial" panose="020B0604020202020204" pitchFamily="34" charset="0"/>
                      </a:endParaRPr>
                    </a:p>
                  </a:txBody>
                  <a:tcPr marL="3739" marR="3739" marT="7620" marB="0" anchor="ctr"/>
                </a:tc>
                <a:tc>
                  <a:txBody>
                    <a:bodyPr/>
                    <a:lstStyle/>
                    <a:p>
                      <a:pPr algn="ctr" fontAlgn="t"/>
                      <a:r>
                        <a:rPr lang="cs-CZ" sz="2400" u="none" strike="noStrike" dirty="0">
                          <a:effectLst/>
                        </a:rPr>
                        <a:t>35</a:t>
                      </a:r>
                      <a:endParaRPr lang="cs-CZ" sz="2400" b="0" i="0" u="none" strike="noStrike" dirty="0">
                        <a:solidFill>
                          <a:srgbClr val="000000"/>
                        </a:solidFill>
                        <a:effectLst/>
                        <a:latin typeface="Arial" panose="020B0604020202020204" pitchFamily="34" charset="0"/>
                      </a:endParaRPr>
                    </a:p>
                  </a:txBody>
                  <a:tcPr marL="3739" marR="3739" marT="7620" marB="0" anchor="ctr"/>
                </a:tc>
                <a:tc>
                  <a:txBody>
                    <a:bodyPr/>
                    <a:lstStyle/>
                    <a:p>
                      <a:pPr algn="ctr" fontAlgn="t"/>
                      <a:r>
                        <a:rPr lang="cs-CZ" sz="2400" b="1" u="none" strike="noStrike" dirty="0">
                          <a:solidFill>
                            <a:srgbClr val="FF0000"/>
                          </a:solidFill>
                          <a:effectLst/>
                        </a:rPr>
                        <a:t>41</a:t>
                      </a:r>
                      <a:endParaRPr lang="cs-CZ" sz="2400" b="1" i="0" u="none" strike="noStrike" dirty="0">
                        <a:solidFill>
                          <a:srgbClr val="FF0000"/>
                        </a:solidFill>
                        <a:effectLst/>
                        <a:latin typeface="Arial" panose="020B0604020202020204" pitchFamily="34" charset="0"/>
                      </a:endParaRPr>
                    </a:p>
                  </a:txBody>
                  <a:tcPr marL="3739" marR="3739" marT="7620" marB="0" anchor="ctr"/>
                </a:tc>
                <a:tc>
                  <a:txBody>
                    <a:bodyPr/>
                    <a:lstStyle/>
                    <a:p>
                      <a:pPr algn="ctr" fontAlgn="t"/>
                      <a:r>
                        <a:rPr lang="cs-CZ" sz="2400" b="1" u="none" strike="noStrike" dirty="0">
                          <a:solidFill>
                            <a:srgbClr val="FF0000"/>
                          </a:solidFill>
                          <a:effectLst/>
                        </a:rPr>
                        <a:t>39</a:t>
                      </a:r>
                      <a:endParaRPr lang="cs-CZ" sz="2400" b="1" i="0" u="none" strike="noStrike" dirty="0">
                        <a:solidFill>
                          <a:srgbClr val="FF0000"/>
                        </a:solidFill>
                        <a:effectLst/>
                        <a:latin typeface="Arial" panose="020B0604020202020204" pitchFamily="34" charset="0"/>
                      </a:endParaRPr>
                    </a:p>
                  </a:txBody>
                  <a:tcPr marL="3739" marR="3739" marT="7620" marB="0" anchor="ctr"/>
                </a:tc>
                <a:extLst>
                  <a:ext uri="{0D108BD9-81ED-4DB2-BD59-A6C34878D82A}">
                    <a16:rowId xmlns:a16="http://schemas.microsoft.com/office/drawing/2014/main" val="1597318475"/>
                  </a:ext>
                </a:extLst>
              </a:tr>
              <a:tr h="843021">
                <a:tc>
                  <a:txBody>
                    <a:bodyPr/>
                    <a:lstStyle/>
                    <a:p>
                      <a:pPr algn="ctr" fontAlgn="b"/>
                      <a:r>
                        <a:rPr lang="cs-CZ" sz="2400" u="none" strike="noStrike" dirty="0" err="1">
                          <a:effectLst/>
                        </a:rPr>
                        <a:t>Youth_OK</a:t>
                      </a:r>
                      <a:endParaRPr lang="cs-CZ" sz="2400" b="0" i="0" u="none" strike="noStrike" dirty="0">
                        <a:solidFill>
                          <a:srgbClr val="000000"/>
                        </a:solidFill>
                        <a:effectLst/>
                        <a:latin typeface="Calibri" panose="020F0502020204030204" pitchFamily="34" charset="0"/>
                      </a:endParaRPr>
                    </a:p>
                  </a:txBody>
                  <a:tcPr marL="3739" marR="3739" marT="7620" marB="0" anchor="ctr"/>
                </a:tc>
                <a:tc>
                  <a:txBody>
                    <a:bodyPr/>
                    <a:lstStyle/>
                    <a:p>
                      <a:pPr algn="ctr" fontAlgn="t"/>
                      <a:r>
                        <a:rPr lang="cs-CZ" sz="2400" u="none" strike="noStrike" dirty="0">
                          <a:effectLst/>
                        </a:rPr>
                        <a:t>32</a:t>
                      </a:r>
                      <a:endParaRPr lang="cs-CZ" sz="2400" b="0" i="0" u="none" strike="noStrike" dirty="0">
                        <a:solidFill>
                          <a:srgbClr val="000000"/>
                        </a:solidFill>
                        <a:effectLst/>
                        <a:latin typeface="Arial" panose="020B0604020202020204" pitchFamily="34" charset="0"/>
                      </a:endParaRPr>
                    </a:p>
                  </a:txBody>
                  <a:tcPr marL="3739" marR="3739" marT="7620" marB="0" anchor="ctr"/>
                </a:tc>
                <a:tc>
                  <a:txBody>
                    <a:bodyPr/>
                    <a:lstStyle/>
                    <a:p>
                      <a:pPr algn="ctr" fontAlgn="t"/>
                      <a:r>
                        <a:rPr lang="cs-CZ" sz="2400" b="1" u="none" strike="noStrike" dirty="0">
                          <a:solidFill>
                            <a:srgbClr val="00B050"/>
                          </a:solidFill>
                          <a:effectLst/>
                        </a:rPr>
                        <a:t>37</a:t>
                      </a:r>
                      <a:endParaRPr lang="cs-CZ" sz="2400" b="1" i="0" u="none" strike="noStrike" dirty="0">
                        <a:solidFill>
                          <a:srgbClr val="00B050"/>
                        </a:solidFill>
                        <a:effectLst/>
                        <a:latin typeface="Arial" panose="020B0604020202020204" pitchFamily="34" charset="0"/>
                      </a:endParaRPr>
                    </a:p>
                  </a:txBody>
                  <a:tcPr marL="3739" marR="3739" marT="7620" marB="0" anchor="ctr"/>
                </a:tc>
                <a:tc>
                  <a:txBody>
                    <a:bodyPr/>
                    <a:lstStyle/>
                    <a:p>
                      <a:pPr algn="ctr" fontAlgn="t"/>
                      <a:r>
                        <a:rPr lang="cs-CZ" sz="2400" b="1" u="none" strike="noStrike" dirty="0">
                          <a:solidFill>
                            <a:srgbClr val="00B050"/>
                          </a:solidFill>
                          <a:effectLst/>
                        </a:rPr>
                        <a:t>40</a:t>
                      </a:r>
                      <a:endParaRPr lang="cs-CZ" sz="2400" b="1" i="0" u="none" strike="noStrike" dirty="0">
                        <a:solidFill>
                          <a:srgbClr val="00B050"/>
                        </a:solidFill>
                        <a:effectLst/>
                        <a:latin typeface="Arial" panose="020B0604020202020204" pitchFamily="34" charset="0"/>
                      </a:endParaRPr>
                    </a:p>
                  </a:txBody>
                  <a:tcPr marL="3739" marR="3739" marT="7620" marB="0" anchor="ctr"/>
                </a:tc>
                <a:tc>
                  <a:txBody>
                    <a:bodyPr/>
                    <a:lstStyle/>
                    <a:p>
                      <a:pPr algn="ctr" fontAlgn="t"/>
                      <a:r>
                        <a:rPr lang="cs-CZ" sz="2400" u="none" strike="noStrike" dirty="0">
                          <a:effectLst/>
                        </a:rPr>
                        <a:t>32</a:t>
                      </a:r>
                      <a:endParaRPr lang="cs-CZ" sz="2400" b="0" i="0" u="none" strike="noStrike" dirty="0">
                        <a:solidFill>
                          <a:srgbClr val="000000"/>
                        </a:solidFill>
                        <a:effectLst/>
                        <a:latin typeface="Arial" panose="020B0604020202020204" pitchFamily="34" charset="0"/>
                      </a:endParaRPr>
                    </a:p>
                  </a:txBody>
                  <a:tcPr marL="3739" marR="3739" marT="7620" marB="0" anchor="ctr"/>
                </a:tc>
                <a:extLst>
                  <a:ext uri="{0D108BD9-81ED-4DB2-BD59-A6C34878D82A}">
                    <a16:rowId xmlns:a16="http://schemas.microsoft.com/office/drawing/2014/main" val="2898565778"/>
                  </a:ext>
                </a:extLst>
              </a:tr>
              <a:tr h="843021">
                <a:tc>
                  <a:txBody>
                    <a:bodyPr/>
                    <a:lstStyle/>
                    <a:p>
                      <a:pPr algn="ctr" fontAlgn="b"/>
                      <a:r>
                        <a:rPr lang="cs-CZ" sz="2400" u="none" strike="noStrike">
                          <a:effectLst/>
                        </a:rPr>
                        <a:t>Youth_KO</a:t>
                      </a:r>
                      <a:endParaRPr lang="cs-CZ" sz="2400" b="0" i="0" u="none" strike="noStrike">
                        <a:solidFill>
                          <a:srgbClr val="000000"/>
                        </a:solidFill>
                        <a:effectLst/>
                        <a:latin typeface="Calibri" panose="020F0502020204030204" pitchFamily="34" charset="0"/>
                      </a:endParaRPr>
                    </a:p>
                  </a:txBody>
                  <a:tcPr marL="3739" marR="3739" marT="7620" marB="0" anchor="ctr"/>
                </a:tc>
                <a:tc>
                  <a:txBody>
                    <a:bodyPr/>
                    <a:lstStyle/>
                    <a:p>
                      <a:pPr algn="ctr" fontAlgn="t"/>
                      <a:r>
                        <a:rPr lang="cs-CZ" sz="2400" u="none" strike="noStrike" dirty="0">
                          <a:effectLst/>
                        </a:rPr>
                        <a:t>17</a:t>
                      </a:r>
                      <a:endParaRPr lang="cs-CZ" sz="2400" b="0" i="0" u="none" strike="noStrike" dirty="0">
                        <a:solidFill>
                          <a:srgbClr val="000000"/>
                        </a:solidFill>
                        <a:effectLst/>
                        <a:latin typeface="Arial" panose="020B0604020202020204" pitchFamily="34" charset="0"/>
                      </a:endParaRPr>
                    </a:p>
                  </a:txBody>
                  <a:tcPr marL="3739" marR="3739" marT="7620" marB="0" anchor="ctr"/>
                </a:tc>
                <a:tc>
                  <a:txBody>
                    <a:bodyPr/>
                    <a:lstStyle/>
                    <a:p>
                      <a:pPr algn="ctr" fontAlgn="t"/>
                      <a:r>
                        <a:rPr lang="cs-CZ" sz="2400" u="none" strike="noStrike" dirty="0">
                          <a:effectLst/>
                        </a:rPr>
                        <a:t>14</a:t>
                      </a:r>
                      <a:endParaRPr lang="cs-CZ" sz="2400" b="0" i="0" u="none" strike="noStrike" dirty="0">
                        <a:solidFill>
                          <a:srgbClr val="000000"/>
                        </a:solidFill>
                        <a:effectLst/>
                        <a:latin typeface="Arial" panose="020B0604020202020204" pitchFamily="34" charset="0"/>
                      </a:endParaRPr>
                    </a:p>
                  </a:txBody>
                  <a:tcPr marL="3739" marR="3739" marT="7620" marB="0" anchor="ctr"/>
                </a:tc>
                <a:tc>
                  <a:txBody>
                    <a:bodyPr/>
                    <a:lstStyle/>
                    <a:p>
                      <a:pPr algn="ctr" fontAlgn="t"/>
                      <a:r>
                        <a:rPr lang="cs-CZ" sz="2400" u="none" strike="noStrike" dirty="0">
                          <a:effectLst/>
                        </a:rPr>
                        <a:t>18</a:t>
                      </a:r>
                      <a:endParaRPr lang="cs-CZ" sz="2400" b="0" i="0" u="none" strike="noStrike" dirty="0">
                        <a:solidFill>
                          <a:srgbClr val="000000"/>
                        </a:solidFill>
                        <a:effectLst/>
                        <a:latin typeface="Arial" panose="020B0604020202020204" pitchFamily="34" charset="0"/>
                      </a:endParaRPr>
                    </a:p>
                  </a:txBody>
                  <a:tcPr marL="3739" marR="3739" marT="7620" marB="0" anchor="ctr"/>
                </a:tc>
                <a:tc>
                  <a:txBody>
                    <a:bodyPr/>
                    <a:lstStyle/>
                    <a:p>
                      <a:pPr algn="ctr" fontAlgn="t"/>
                      <a:r>
                        <a:rPr lang="cs-CZ" sz="2400" u="none" strike="noStrike" dirty="0">
                          <a:effectLst/>
                        </a:rPr>
                        <a:t>20</a:t>
                      </a:r>
                      <a:endParaRPr lang="cs-CZ" sz="2400" b="0" i="0" u="none" strike="noStrike" dirty="0">
                        <a:solidFill>
                          <a:srgbClr val="000000"/>
                        </a:solidFill>
                        <a:effectLst/>
                        <a:latin typeface="Arial" panose="020B0604020202020204" pitchFamily="34" charset="0"/>
                      </a:endParaRPr>
                    </a:p>
                  </a:txBody>
                  <a:tcPr marL="3739" marR="3739" marT="7620" marB="0" anchor="ctr"/>
                </a:tc>
                <a:extLst>
                  <a:ext uri="{0D108BD9-81ED-4DB2-BD59-A6C34878D82A}">
                    <a16:rowId xmlns:a16="http://schemas.microsoft.com/office/drawing/2014/main" val="3917038969"/>
                  </a:ext>
                </a:extLst>
              </a:tr>
            </a:tbl>
          </a:graphicData>
        </a:graphic>
      </p:graphicFrame>
      <p:cxnSp>
        <p:nvCxnSpPr>
          <p:cNvPr id="6" name="Přímá spojnice 5"/>
          <p:cNvCxnSpPr>
            <a:cxnSpLocks/>
          </p:cNvCxnSpPr>
          <p:nvPr/>
        </p:nvCxnSpPr>
        <p:spPr>
          <a:xfrm>
            <a:off x="251520" y="4221088"/>
            <a:ext cx="4176464"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7" name="Zástupný symbol pro obsah 6">
            <a:extLst>
              <a:ext uri="{FF2B5EF4-FFF2-40B4-BE49-F238E27FC236}">
                <a16:creationId xmlns:a16="http://schemas.microsoft.com/office/drawing/2014/main" id="{DD8F54D6-8C73-4EE2-82CE-17E981986173}"/>
              </a:ext>
            </a:extLst>
          </p:cNvPr>
          <p:cNvGraphicFramePr>
            <a:graphicFrameLocks noGrp="1"/>
          </p:cNvGraphicFramePr>
          <p:nvPr>
            <p:ph sz="half" idx="2"/>
            <p:extLst>
              <p:ext uri="{D42A27DB-BD31-4B8C-83A1-F6EECF244321}">
                <p14:modId xmlns:p14="http://schemas.microsoft.com/office/powerpoint/2010/main" val="3749008070"/>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7183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Dis/</a:t>
            </a:r>
            <a:r>
              <a:rPr lang="cs-CZ" dirty="0" err="1"/>
              <a:t>approval</a:t>
            </a:r>
            <a:r>
              <a:rPr lang="cs-CZ" dirty="0"/>
              <a:t> by </a:t>
            </a:r>
            <a:r>
              <a:rPr lang="cs-CZ" dirty="0" err="1"/>
              <a:t>age</a:t>
            </a:r>
            <a:r>
              <a:rPr lang="cs-CZ" dirty="0"/>
              <a:t> </a:t>
            </a:r>
            <a:r>
              <a:rPr lang="cs-CZ" dirty="0" err="1"/>
              <a:t>groups</a:t>
            </a:r>
            <a:endParaRPr lang="en-GB"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303089470"/>
              </p:ext>
            </p:extLst>
          </p:nvPr>
        </p:nvGraphicFramePr>
        <p:xfrm>
          <a:off x="457200" y="1628800"/>
          <a:ext cx="8229600" cy="4320480"/>
        </p:xfrm>
        <a:graphic>
          <a:graphicData uri="http://schemas.openxmlformats.org/drawingml/2006/table">
            <a:tbl>
              <a:tblPr firstRow="1" firstCol="1">
                <a:tableStyleId>{6E25E649-3F16-4E02-A733-19D2CDBF48F0}</a:tableStyleId>
              </a:tblPr>
              <a:tblGrid>
                <a:gridCol w="1645920">
                  <a:extLst>
                    <a:ext uri="{9D8B030D-6E8A-4147-A177-3AD203B41FA5}">
                      <a16:colId xmlns:a16="http://schemas.microsoft.com/office/drawing/2014/main" val="754029765"/>
                    </a:ext>
                  </a:extLst>
                </a:gridCol>
                <a:gridCol w="1645920">
                  <a:extLst>
                    <a:ext uri="{9D8B030D-6E8A-4147-A177-3AD203B41FA5}">
                      <a16:colId xmlns:a16="http://schemas.microsoft.com/office/drawing/2014/main" val="4073006540"/>
                    </a:ext>
                  </a:extLst>
                </a:gridCol>
                <a:gridCol w="1645920">
                  <a:extLst>
                    <a:ext uri="{9D8B030D-6E8A-4147-A177-3AD203B41FA5}">
                      <a16:colId xmlns:a16="http://schemas.microsoft.com/office/drawing/2014/main" val="2423665239"/>
                    </a:ext>
                  </a:extLst>
                </a:gridCol>
                <a:gridCol w="1645920">
                  <a:extLst>
                    <a:ext uri="{9D8B030D-6E8A-4147-A177-3AD203B41FA5}">
                      <a16:colId xmlns:a16="http://schemas.microsoft.com/office/drawing/2014/main" val="707032702"/>
                    </a:ext>
                  </a:extLst>
                </a:gridCol>
                <a:gridCol w="1645920">
                  <a:extLst>
                    <a:ext uri="{9D8B030D-6E8A-4147-A177-3AD203B41FA5}">
                      <a16:colId xmlns:a16="http://schemas.microsoft.com/office/drawing/2014/main" val="3023945224"/>
                    </a:ext>
                  </a:extLst>
                </a:gridCol>
              </a:tblGrid>
              <a:tr h="878146">
                <a:tc>
                  <a:txBody>
                    <a:bodyPr/>
                    <a:lstStyle/>
                    <a:p>
                      <a:pPr algn="ctr" fontAlgn="b"/>
                      <a:endParaRPr lang="cs-CZ" sz="24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cs-CZ" sz="2400" u="none" strike="noStrike">
                          <a:effectLst/>
                        </a:rPr>
                        <a:t>15-24</a:t>
                      </a:r>
                      <a:endParaRPr lang="cs-CZ" sz="2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r>
                        <a:rPr lang="cs-CZ" sz="2400" u="none" strike="noStrike">
                          <a:effectLst/>
                        </a:rPr>
                        <a:t>25-49</a:t>
                      </a:r>
                      <a:endParaRPr lang="cs-CZ" sz="2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r>
                        <a:rPr lang="cs-CZ" sz="2400" u="none" strike="noStrike">
                          <a:effectLst/>
                        </a:rPr>
                        <a:t>50-64</a:t>
                      </a:r>
                      <a:endParaRPr lang="cs-CZ" sz="2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r>
                        <a:rPr lang="cs-CZ" sz="2400" u="none" strike="noStrike">
                          <a:effectLst/>
                        </a:rPr>
                        <a:t>65+</a:t>
                      </a:r>
                      <a:endParaRPr lang="cs-CZ" sz="2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8147801"/>
                  </a:ext>
                </a:extLst>
              </a:tr>
              <a:tr h="878146">
                <a:tc>
                  <a:txBody>
                    <a:bodyPr/>
                    <a:lstStyle/>
                    <a:p>
                      <a:pPr algn="ctr" fontAlgn="b"/>
                      <a:r>
                        <a:rPr lang="cs-CZ" sz="2400" u="none" strike="noStrike" dirty="0" err="1">
                          <a:effectLst/>
                        </a:rPr>
                        <a:t>L_ext</a:t>
                      </a:r>
                      <a:r>
                        <a:rPr lang="cs-CZ" sz="2400" u="none" strike="noStrike" dirty="0">
                          <a:effectLst/>
                        </a:rPr>
                        <a:t> OK</a:t>
                      </a:r>
                      <a:endParaRPr lang="cs-CZ"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t"/>
                      <a:r>
                        <a:rPr lang="cs-CZ" sz="2400" u="none" strike="noStrike" dirty="0">
                          <a:effectLst/>
                        </a:rPr>
                        <a:t>20</a:t>
                      </a:r>
                      <a:endParaRPr lang="cs-CZ" sz="2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r>
                        <a:rPr lang="cs-CZ" sz="2400" u="none" strike="noStrike" dirty="0">
                          <a:effectLst/>
                        </a:rPr>
                        <a:t>23</a:t>
                      </a:r>
                      <a:endParaRPr lang="cs-CZ" sz="2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r>
                        <a:rPr lang="cs-CZ" sz="2400" u="none" strike="noStrike" dirty="0">
                          <a:effectLst/>
                        </a:rPr>
                        <a:t>21</a:t>
                      </a:r>
                      <a:endParaRPr lang="cs-CZ" sz="2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r>
                        <a:rPr lang="cs-CZ" sz="2400" u="none" strike="noStrike" dirty="0">
                          <a:effectLst/>
                        </a:rPr>
                        <a:t>19</a:t>
                      </a:r>
                      <a:endParaRPr lang="cs-CZ" sz="2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98969704"/>
                  </a:ext>
                </a:extLst>
              </a:tr>
              <a:tr h="878146">
                <a:tc>
                  <a:txBody>
                    <a:bodyPr/>
                    <a:lstStyle/>
                    <a:p>
                      <a:pPr algn="ctr" fontAlgn="b"/>
                      <a:r>
                        <a:rPr lang="cs-CZ" sz="2400" u="none" strike="noStrike" dirty="0" err="1">
                          <a:effectLst/>
                        </a:rPr>
                        <a:t>L_ext</a:t>
                      </a:r>
                      <a:r>
                        <a:rPr lang="cs-CZ" sz="2400" u="none" strike="noStrike" dirty="0">
                          <a:effectLst/>
                        </a:rPr>
                        <a:t> KO</a:t>
                      </a:r>
                      <a:endParaRPr lang="cs-CZ"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t"/>
                      <a:r>
                        <a:rPr lang="cs-CZ" sz="2400" u="none" strike="noStrike" dirty="0">
                          <a:effectLst/>
                        </a:rPr>
                        <a:t>35</a:t>
                      </a:r>
                      <a:endParaRPr lang="cs-CZ" sz="2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r>
                        <a:rPr lang="cs-CZ" sz="2400" u="none" strike="noStrike" dirty="0">
                          <a:effectLst/>
                        </a:rPr>
                        <a:t>35</a:t>
                      </a:r>
                      <a:endParaRPr lang="cs-CZ" sz="2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r>
                        <a:rPr lang="cs-CZ" sz="2400" b="1" u="none" strike="noStrike" dirty="0">
                          <a:solidFill>
                            <a:srgbClr val="FF0000"/>
                          </a:solidFill>
                          <a:effectLst/>
                        </a:rPr>
                        <a:t>41</a:t>
                      </a:r>
                      <a:endParaRPr lang="cs-CZ" sz="2400" b="1" i="0" u="none" strike="noStrike" dirty="0">
                        <a:solidFill>
                          <a:srgbClr val="FF0000"/>
                        </a:solidFill>
                        <a:effectLst/>
                        <a:latin typeface="Arial" panose="020B0604020202020204" pitchFamily="34" charset="0"/>
                      </a:endParaRPr>
                    </a:p>
                  </a:txBody>
                  <a:tcPr marL="7620" marR="7620" marT="7620" marB="0" anchor="ctr"/>
                </a:tc>
                <a:tc>
                  <a:txBody>
                    <a:bodyPr/>
                    <a:lstStyle/>
                    <a:p>
                      <a:pPr algn="ctr" fontAlgn="t"/>
                      <a:r>
                        <a:rPr lang="cs-CZ" sz="2400" b="1" u="none" strike="noStrike" dirty="0">
                          <a:solidFill>
                            <a:srgbClr val="FF0000"/>
                          </a:solidFill>
                          <a:effectLst/>
                        </a:rPr>
                        <a:t>39</a:t>
                      </a:r>
                      <a:endParaRPr lang="cs-CZ" sz="2400" b="1" i="0" u="none" strike="noStrike" dirty="0">
                        <a:solidFill>
                          <a:srgbClr val="FF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597318475"/>
                  </a:ext>
                </a:extLst>
              </a:tr>
              <a:tr h="843021">
                <a:tc>
                  <a:txBody>
                    <a:bodyPr/>
                    <a:lstStyle/>
                    <a:p>
                      <a:pPr algn="ctr" fontAlgn="b"/>
                      <a:r>
                        <a:rPr lang="cs-CZ" sz="2400" u="none" strike="noStrike" dirty="0" err="1">
                          <a:effectLst/>
                        </a:rPr>
                        <a:t>Youth_OK</a:t>
                      </a:r>
                      <a:endParaRPr lang="cs-CZ" sz="2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t"/>
                      <a:r>
                        <a:rPr lang="cs-CZ" sz="2400" u="none" strike="noStrike" dirty="0">
                          <a:effectLst/>
                        </a:rPr>
                        <a:t>32</a:t>
                      </a:r>
                      <a:endParaRPr lang="cs-CZ" sz="2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r>
                        <a:rPr lang="cs-CZ" sz="2400" b="1" u="none" strike="noStrike" dirty="0">
                          <a:solidFill>
                            <a:srgbClr val="00B050"/>
                          </a:solidFill>
                          <a:effectLst/>
                        </a:rPr>
                        <a:t>37</a:t>
                      </a:r>
                      <a:endParaRPr lang="cs-CZ" sz="2400" b="1" i="0" u="none" strike="noStrike" dirty="0">
                        <a:solidFill>
                          <a:srgbClr val="00B050"/>
                        </a:solidFill>
                        <a:effectLst/>
                        <a:latin typeface="Arial" panose="020B0604020202020204" pitchFamily="34" charset="0"/>
                      </a:endParaRPr>
                    </a:p>
                  </a:txBody>
                  <a:tcPr marL="7620" marR="7620" marT="7620" marB="0" anchor="ctr"/>
                </a:tc>
                <a:tc>
                  <a:txBody>
                    <a:bodyPr/>
                    <a:lstStyle/>
                    <a:p>
                      <a:pPr algn="ctr" fontAlgn="t"/>
                      <a:r>
                        <a:rPr lang="cs-CZ" sz="2400" b="1" u="none" strike="noStrike" dirty="0">
                          <a:solidFill>
                            <a:srgbClr val="00B050"/>
                          </a:solidFill>
                          <a:effectLst/>
                        </a:rPr>
                        <a:t>40</a:t>
                      </a:r>
                      <a:endParaRPr lang="cs-CZ" sz="2400" b="1" i="0" u="none" strike="noStrike" dirty="0">
                        <a:solidFill>
                          <a:srgbClr val="00B050"/>
                        </a:solidFill>
                        <a:effectLst/>
                        <a:latin typeface="Arial" panose="020B0604020202020204" pitchFamily="34" charset="0"/>
                      </a:endParaRPr>
                    </a:p>
                  </a:txBody>
                  <a:tcPr marL="7620" marR="7620" marT="7620" marB="0" anchor="ctr"/>
                </a:tc>
                <a:tc>
                  <a:txBody>
                    <a:bodyPr/>
                    <a:lstStyle/>
                    <a:p>
                      <a:pPr algn="ctr" fontAlgn="t"/>
                      <a:r>
                        <a:rPr lang="cs-CZ" sz="2400" u="none" strike="noStrike" dirty="0">
                          <a:effectLst/>
                        </a:rPr>
                        <a:t>32</a:t>
                      </a:r>
                      <a:endParaRPr lang="cs-CZ" sz="2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898565778"/>
                  </a:ext>
                </a:extLst>
              </a:tr>
              <a:tr h="843021">
                <a:tc>
                  <a:txBody>
                    <a:bodyPr/>
                    <a:lstStyle/>
                    <a:p>
                      <a:pPr algn="ctr" fontAlgn="b"/>
                      <a:r>
                        <a:rPr lang="cs-CZ" sz="2400" u="none" strike="noStrike">
                          <a:effectLst/>
                        </a:rPr>
                        <a:t>Youth_KO</a:t>
                      </a:r>
                      <a:endParaRPr lang="cs-CZ" sz="24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t"/>
                      <a:r>
                        <a:rPr lang="cs-CZ" sz="2400" u="none" strike="noStrike" dirty="0">
                          <a:effectLst/>
                        </a:rPr>
                        <a:t>17</a:t>
                      </a:r>
                      <a:endParaRPr lang="cs-CZ" sz="2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r>
                        <a:rPr lang="cs-CZ" sz="2400" u="none" strike="noStrike" dirty="0">
                          <a:effectLst/>
                        </a:rPr>
                        <a:t>14</a:t>
                      </a:r>
                      <a:endParaRPr lang="cs-CZ" sz="2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r>
                        <a:rPr lang="cs-CZ" sz="2400" u="none" strike="noStrike" dirty="0">
                          <a:effectLst/>
                        </a:rPr>
                        <a:t>18</a:t>
                      </a:r>
                      <a:endParaRPr lang="cs-CZ" sz="2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r>
                        <a:rPr lang="cs-CZ" sz="2400" u="none" strike="noStrike" dirty="0">
                          <a:effectLst/>
                        </a:rPr>
                        <a:t>20</a:t>
                      </a:r>
                      <a:endParaRPr lang="cs-CZ" sz="2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17038969"/>
                  </a:ext>
                </a:extLst>
              </a:tr>
            </a:tbl>
          </a:graphicData>
        </a:graphic>
      </p:graphicFrame>
      <p:cxnSp>
        <p:nvCxnSpPr>
          <p:cNvPr id="6" name="Přímá spojnice 5"/>
          <p:cNvCxnSpPr/>
          <p:nvPr/>
        </p:nvCxnSpPr>
        <p:spPr>
          <a:xfrm>
            <a:off x="251520" y="4221088"/>
            <a:ext cx="849694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1653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Dis/</a:t>
            </a:r>
            <a:r>
              <a:rPr lang="cs-CZ" dirty="0" err="1"/>
              <a:t>approval</a:t>
            </a:r>
            <a:r>
              <a:rPr lang="cs-CZ" dirty="0"/>
              <a:t> by gender</a:t>
            </a:r>
            <a:endParaRPr lang="en-GB" dirty="0"/>
          </a:p>
        </p:txBody>
      </p:sp>
      <p:graphicFrame>
        <p:nvGraphicFramePr>
          <p:cNvPr id="12" name="Zástupný symbol pro obsah 11"/>
          <p:cNvGraphicFramePr>
            <a:graphicFrameLocks noGrp="1"/>
          </p:cNvGraphicFramePr>
          <p:nvPr>
            <p:ph idx="1"/>
            <p:extLst>
              <p:ext uri="{D42A27DB-BD31-4B8C-83A1-F6EECF244321}">
                <p14:modId xmlns:p14="http://schemas.microsoft.com/office/powerpoint/2010/main" val="325674373"/>
              </p:ext>
            </p:extLst>
          </p:nvPr>
        </p:nvGraphicFramePr>
        <p:xfrm>
          <a:off x="529208" y="2097320"/>
          <a:ext cx="8229600" cy="3567376"/>
        </p:xfrm>
        <a:graphic>
          <a:graphicData uri="http://schemas.openxmlformats.org/drawingml/2006/table">
            <a:tbl>
              <a:tblPr firstRow="1" bandRow="1">
                <a:tableStyleId>{5C22544A-7EE6-4342-B048-85BDC9FD1C3A}</a:tableStyleId>
              </a:tblPr>
              <a:tblGrid>
                <a:gridCol w="1711453">
                  <a:extLst>
                    <a:ext uri="{9D8B030D-6E8A-4147-A177-3AD203B41FA5}">
                      <a16:colId xmlns:a16="http://schemas.microsoft.com/office/drawing/2014/main" val="3088224887"/>
                    </a:ext>
                  </a:extLst>
                </a:gridCol>
                <a:gridCol w="1626881">
                  <a:extLst>
                    <a:ext uri="{9D8B030D-6E8A-4147-A177-3AD203B41FA5}">
                      <a16:colId xmlns:a16="http://schemas.microsoft.com/office/drawing/2014/main" val="3920156406"/>
                    </a:ext>
                  </a:extLst>
                </a:gridCol>
                <a:gridCol w="1712570">
                  <a:extLst>
                    <a:ext uri="{9D8B030D-6E8A-4147-A177-3AD203B41FA5}">
                      <a16:colId xmlns:a16="http://schemas.microsoft.com/office/drawing/2014/main" val="2937414141"/>
                    </a:ext>
                  </a:extLst>
                </a:gridCol>
                <a:gridCol w="1467243">
                  <a:extLst>
                    <a:ext uri="{9D8B030D-6E8A-4147-A177-3AD203B41FA5}">
                      <a16:colId xmlns:a16="http://schemas.microsoft.com/office/drawing/2014/main" val="3106733205"/>
                    </a:ext>
                  </a:extLst>
                </a:gridCol>
                <a:gridCol w="1711453">
                  <a:extLst>
                    <a:ext uri="{9D8B030D-6E8A-4147-A177-3AD203B41FA5}">
                      <a16:colId xmlns:a16="http://schemas.microsoft.com/office/drawing/2014/main" val="1924442994"/>
                    </a:ext>
                  </a:extLst>
                </a:gridCol>
              </a:tblGrid>
              <a:tr h="365760">
                <a:tc>
                  <a:txBody>
                    <a:bodyPr/>
                    <a:lstStyle/>
                    <a:p>
                      <a:endParaRPr lang="en-GB" sz="2400" dirty="0"/>
                    </a:p>
                  </a:txBody>
                  <a:tcPr/>
                </a:tc>
                <a:tc gridSpan="2">
                  <a:txBody>
                    <a:bodyPr/>
                    <a:lstStyle/>
                    <a:p>
                      <a:pPr algn="ctr"/>
                      <a:r>
                        <a:rPr lang="en-NZ" sz="2400" noProof="0" dirty="0"/>
                        <a:t>Life extension by experts</a:t>
                      </a:r>
                      <a:endParaRPr lang="cs-CZ" sz="2400" noProof="0" dirty="0"/>
                    </a:p>
                    <a:p>
                      <a:pPr algn="ctr"/>
                      <a:endParaRPr lang="cs-CZ" sz="2400" noProof="0" dirty="0"/>
                    </a:p>
                    <a:p>
                      <a:pPr algn="ctr"/>
                      <a:endParaRPr lang="cs-CZ" sz="2400" noProof="0" dirty="0"/>
                    </a:p>
                    <a:p>
                      <a:pPr algn="ctr"/>
                      <a:endParaRPr lang="en-NZ" sz="2400" noProof="0" dirty="0"/>
                    </a:p>
                  </a:txBody>
                  <a:tcPr/>
                </a:tc>
                <a:tc hMerge="1">
                  <a:txBody>
                    <a:bodyPr/>
                    <a:lstStyle/>
                    <a:p>
                      <a:endParaRPr lang="en-GB" dirty="0"/>
                    </a:p>
                  </a:txBody>
                  <a:tcPr/>
                </a:tc>
                <a:tc gridSpan="2">
                  <a:txBody>
                    <a:bodyPr/>
                    <a:lstStyle/>
                    <a:p>
                      <a:pPr algn="ctr"/>
                      <a:r>
                        <a:rPr lang="en-NZ" sz="2400" noProof="0" dirty="0"/>
                        <a:t>Youthfulness by people</a:t>
                      </a:r>
                      <a:endParaRPr lang="cs-CZ" sz="2400" noProof="0" dirty="0"/>
                    </a:p>
                    <a:p>
                      <a:pPr algn="ctr"/>
                      <a:endParaRPr lang="cs-CZ" sz="2400" noProof="0" dirty="0"/>
                    </a:p>
                    <a:p>
                      <a:pPr algn="ctr"/>
                      <a:endParaRPr lang="cs-CZ" sz="2400" noProof="0" dirty="0"/>
                    </a:p>
                    <a:p>
                      <a:pPr algn="ctr"/>
                      <a:endParaRPr lang="en-NZ" sz="2400" noProof="0" dirty="0"/>
                    </a:p>
                  </a:txBody>
                  <a:tcPr anchor="ctr"/>
                </a:tc>
                <a:tc hMerge="1">
                  <a:txBody>
                    <a:bodyPr/>
                    <a:lstStyle/>
                    <a:p>
                      <a:endParaRPr lang="en-GB" dirty="0"/>
                    </a:p>
                  </a:txBody>
                  <a:tcPr/>
                </a:tc>
                <a:extLst>
                  <a:ext uri="{0D108BD9-81ED-4DB2-BD59-A6C34878D82A}">
                    <a16:rowId xmlns:a16="http://schemas.microsoft.com/office/drawing/2014/main" val="1066776126"/>
                  </a:ext>
                </a:extLst>
              </a:tr>
              <a:tr h="641296">
                <a:tc>
                  <a:txBody>
                    <a:bodyPr/>
                    <a:lstStyle/>
                    <a:p>
                      <a:endParaRPr lang="en-GB" sz="2400" dirty="0"/>
                    </a:p>
                  </a:txBody>
                  <a:tcPr/>
                </a:tc>
                <a:tc>
                  <a:txBody>
                    <a:bodyPr/>
                    <a:lstStyle/>
                    <a:p>
                      <a:pPr algn="ctr"/>
                      <a:endParaRPr lang="en-GB" sz="2400" dirty="0"/>
                    </a:p>
                  </a:txBody>
                  <a:tcPr anchor="ctr"/>
                </a:tc>
                <a:tc>
                  <a:txBody>
                    <a:bodyPr/>
                    <a:lstStyle/>
                    <a:p>
                      <a:pPr algn="ctr"/>
                      <a:endParaRPr lang="en-GB" sz="2400" dirty="0"/>
                    </a:p>
                  </a:txBody>
                  <a:tcPr anchor="ctr"/>
                </a:tc>
                <a:tc>
                  <a:txBody>
                    <a:bodyPr/>
                    <a:lstStyle/>
                    <a:p>
                      <a:pPr algn="ctr"/>
                      <a:endParaRPr lang="en-GB" sz="2400" dirty="0"/>
                    </a:p>
                  </a:txBody>
                  <a:tcPr anchor="ctr"/>
                </a:tc>
                <a:tc>
                  <a:txBody>
                    <a:bodyPr/>
                    <a:lstStyle/>
                    <a:p>
                      <a:pPr algn="ctr"/>
                      <a:endParaRPr lang="en-GB" sz="2400" dirty="0"/>
                    </a:p>
                  </a:txBody>
                  <a:tcPr anchor="ctr"/>
                </a:tc>
                <a:extLst>
                  <a:ext uri="{0D108BD9-81ED-4DB2-BD59-A6C34878D82A}">
                    <a16:rowId xmlns:a16="http://schemas.microsoft.com/office/drawing/2014/main" val="4140347438"/>
                  </a:ext>
                </a:extLst>
              </a:tr>
              <a:tr h="370840">
                <a:tc>
                  <a:txBody>
                    <a:bodyPr/>
                    <a:lstStyle/>
                    <a:p>
                      <a:r>
                        <a:rPr lang="en-GB" sz="2400" noProof="0" dirty="0"/>
                        <a:t>Approval</a:t>
                      </a:r>
                    </a:p>
                  </a:txBody>
                  <a:tcPr/>
                </a:tc>
                <a:tc>
                  <a:txBody>
                    <a:bodyPr/>
                    <a:lstStyle/>
                    <a:p>
                      <a:pPr algn="ctr"/>
                      <a:r>
                        <a:rPr lang="cs-CZ" sz="2400" b="1" dirty="0">
                          <a:solidFill>
                            <a:srgbClr val="00B050"/>
                          </a:solidFill>
                        </a:rPr>
                        <a:t>24</a:t>
                      </a:r>
                      <a:endParaRPr lang="en-GB" sz="2400" b="1" dirty="0">
                        <a:solidFill>
                          <a:srgbClr val="00B050"/>
                        </a:solidFill>
                      </a:endParaRPr>
                    </a:p>
                  </a:txBody>
                  <a:tcPr anchor="ctr"/>
                </a:tc>
                <a:tc>
                  <a:txBody>
                    <a:bodyPr/>
                    <a:lstStyle/>
                    <a:p>
                      <a:pPr algn="ctr"/>
                      <a:r>
                        <a:rPr lang="cs-CZ" sz="2400" dirty="0"/>
                        <a:t>19</a:t>
                      </a:r>
                      <a:endParaRPr lang="en-GB" sz="2400" dirty="0"/>
                    </a:p>
                  </a:txBody>
                  <a:tcPr anchor="ctr"/>
                </a:tc>
                <a:tc>
                  <a:txBody>
                    <a:bodyPr/>
                    <a:lstStyle/>
                    <a:p>
                      <a:pPr algn="ctr"/>
                      <a:r>
                        <a:rPr lang="cs-CZ" sz="2400" dirty="0"/>
                        <a:t>31</a:t>
                      </a:r>
                      <a:endParaRPr lang="en-GB" sz="2400" dirty="0"/>
                    </a:p>
                  </a:txBody>
                  <a:tcPr anchor="ctr"/>
                </a:tc>
                <a:tc>
                  <a:txBody>
                    <a:bodyPr/>
                    <a:lstStyle/>
                    <a:p>
                      <a:pPr algn="ctr"/>
                      <a:r>
                        <a:rPr lang="cs-CZ" sz="2400" b="1" dirty="0">
                          <a:solidFill>
                            <a:srgbClr val="00B050"/>
                          </a:solidFill>
                        </a:rPr>
                        <a:t>41</a:t>
                      </a:r>
                      <a:endParaRPr lang="en-GB" sz="2400" b="1" dirty="0">
                        <a:solidFill>
                          <a:srgbClr val="00B050"/>
                        </a:solidFill>
                      </a:endParaRPr>
                    </a:p>
                  </a:txBody>
                  <a:tcPr anchor="ctr"/>
                </a:tc>
                <a:extLst>
                  <a:ext uri="{0D108BD9-81ED-4DB2-BD59-A6C34878D82A}">
                    <a16:rowId xmlns:a16="http://schemas.microsoft.com/office/drawing/2014/main" val="3401323277"/>
                  </a:ext>
                </a:extLst>
              </a:tr>
              <a:tr h="370840">
                <a:tc>
                  <a:txBody>
                    <a:bodyPr/>
                    <a:lstStyle/>
                    <a:p>
                      <a:r>
                        <a:rPr lang="en-GB" sz="2400" noProof="0"/>
                        <a:t>N/Nor</a:t>
                      </a:r>
                    </a:p>
                  </a:txBody>
                  <a:tcPr/>
                </a:tc>
                <a:tc>
                  <a:txBody>
                    <a:bodyPr/>
                    <a:lstStyle/>
                    <a:p>
                      <a:pPr algn="ctr"/>
                      <a:r>
                        <a:rPr lang="cs-CZ" sz="2400" dirty="0"/>
                        <a:t>42</a:t>
                      </a:r>
                      <a:endParaRPr lang="en-GB" sz="2400" dirty="0"/>
                    </a:p>
                  </a:txBody>
                  <a:tcPr anchor="ctr"/>
                </a:tc>
                <a:tc>
                  <a:txBody>
                    <a:bodyPr/>
                    <a:lstStyle/>
                    <a:p>
                      <a:pPr algn="ctr"/>
                      <a:r>
                        <a:rPr lang="cs-CZ" sz="2400" dirty="0"/>
                        <a:t>41</a:t>
                      </a:r>
                      <a:endParaRPr lang="en-GB" sz="2400" dirty="0"/>
                    </a:p>
                  </a:txBody>
                  <a:tcPr anchor="ctr"/>
                </a:tc>
                <a:tc>
                  <a:txBody>
                    <a:bodyPr/>
                    <a:lstStyle/>
                    <a:p>
                      <a:pPr algn="ctr"/>
                      <a:r>
                        <a:rPr lang="cs-CZ" sz="2400" b="1" dirty="0">
                          <a:solidFill>
                            <a:srgbClr val="7030A0"/>
                          </a:solidFill>
                        </a:rPr>
                        <a:t>50</a:t>
                      </a:r>
                      <a:endParaRPr lang="en-GB" sz="2400" b="1" dirty="0">
                        <a:solidFill>
                          <a:srgbClr val="7030A0"/>
                        </a:solidFill>
                      </a:endParaRPr>
                    </a:p>
                  </a:txBody>
                  <a:tcPr anchor="ctr"/>
                </a:tc>
                <a:tc>
                  <a:txBody>
                    <a:bodyPr/>
                    <a:lstStyle/>
                    <a:p>
                      <a:pPr algn="ctr"/>
                      <a:r>
                        <a:rPr lang="cs-CZ" sz="2400" dirty="0"/>
                        <a:t>44</a:t>
                      </a:r>
                      <a:endParaRPr lang="en-GB" sz="2400" dirty="0"/>
                    </a:p>
                  </a:txBody>
                  <a:tcPr anchor="ctr"/>
                </a:tc>
                <a:extLst>
                  <a:ext uri="{0D108BD9-81ED-4DB2-BD59-A6C34878D82A}">
                    <a16:rowId xmlns:a16="http://schemas.microsoft.com/office/drawing/2014/main" val="1232751945"/>
                  </a:ext>
                </a:extLst>
              </a:tr>
              <a:tr h="370840">
                <a:tc>
                  <a:txBody>
                    <a:bodyPr/>
                    <a:lstStyle/>
                    <a:p>
                      <a:r>
                        <a:rPr lang="en-GB" sz="2400" noProof="0" dirty="0"/>
                        <a:t>Disapproval</a:t>
                      </a:r>
                    </a:p>
                  </a:txBody>
                  <a:tcPr/>
                </a:tc>
                <a:tc>
                  <a:txBody>
                    <a:bodyPr/>
                    <a:lstStyle/>
                    <a:p>
                      <a:pPr algn="ctr"/>
                      <a:r>
                        <a:rPr lang="cs-CZ" sz="2400" dirty="0"/>
                        <a:t>35</a:t>
                      </a:r>
                      <a:endParaRPr lang="en-GB" sz="2400" dirty="0"/>
                    </a:p>
                  </a:txBody>
                  <a:tcPr anchor="ctr"/>
                </a:tc>
                <a:tc>
                  <a:txBody>
                    <a:bodyPr/>
                    <a:lstStyle/>
                    <a:p>
                      <a:pPr algn="ctr"/>
                      <a:r>
                        <a:rPr lang="cs-CZ" sz="2400" dirty="0"/>
                        <a:t>39</a:t>
                      </a:r>
                      <a:endParaRPr lang="en-GB" sz="2400" dirty="0"/>
                    </a:p>
                  </a:txBody>
                  <a:tcPr anchor="ctr"/>
                </a:tc>
                <a:tc>
                  <a:txBody>
                    <a:bodyPr/>
                    <a:lstStyle/>
                    <a:p>
                      <a:pPr algn="ctr"/>
                      <a:r>
                        <a:rPr lang="cs-CZ" sz="2400" dirty="0"/>
                        <a:t>19</a:t>
                      </a:r>
                      <a:endParaRPr lang="en-GB" sz="2400" dirty="0"/>
                    </a:p>
                  </a:txBody>
                  <a:tcPr anchor="ctr"/>
                </a:tc>
                <a:tc>
                  <a:txBody>
                    <a:bodyPr/>
                    <a:lstStyle/>
                    <a:p>
                      <a:pPr algn="ctr"/>
                      <a:r>
                        <a:rPr lang="cs-CZ" sz="2400" dirty="0"/>
                        <a:t>14</a:t>
                      </a:r>
                      <a:endParaRPr lang="en-GB" sz="2400" dirty="0"/>
                    </a:p>
                  </a:txBody>
                  <a:tcPr anchor="ctr"/>
                </a:tc>
                <a:extLst>
                  <a:ext uri="{0D108BD9-81ED-4DB2-BD59-A6C34878D82A}">
                    <a16:rowId xmlns:a16="http://schemas.microsoft.com/office/drawing/2014/main" val="1264730764"/>
                  </a:ext>
                </a:extLst>
              </a:tr>
            </a:tbl>
          </a:graphicData>
        </a:graphic>
      </p:graphicFrame>
      <p:pic>
        <p:nvPicPr>
          <p:cNvPr id="13" name="Grafický objekt 12" descr="Bota"/>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9812" y="3694927"/>
            <a:ext cx="698376" cy="698376"/>
          </a:xfrm>
          <a:prstGeom prst="rect">
            <a:avLst/>
          </a:prstGeom>
        </p:spPr>
      </p:pic>
      <p:pic>
        <p:nvPicPr>
          <p:cNvPr id="14" name="Grafický objekt 13" descr="Bota"/>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6070" y="3602455"/>
            <a:ext cx="743407" cy="816333"/>
          </a:xfrm>
          <a:prstGeom prst="rect">
            <a:avLst/>
          </a:prstGeom>
        </p:spPr>
      </p:pic>
      <p:pic>
        <p:nvPicPr>
          <p:cNvPr id="15" name="Grafický objekt 14" descr="Vysoké podpatky"/>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5241" y="3770352"/>
            <a:ext cx="523776" cy="523776"/>
          </a:xfrm>
          <a:prstGeom prst="rect">
            <a:avLst/>
          </a:prstGeom>
        </p:spPr>
      </p:pic>
      <p:pic>
        <p:nvPicPr>
          <p:cNvPr id="16" name="Grafický objekt 15" descr="Vysoké podpatky"/>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3894" y="3729207"/>
            <a:ext cx="551389" cy="551389"/>
          </a:xfrm>
          <a:prstGeom prst="rect">
            <a:avLst/>
          </a:prstGeom>
        </p:spPr>
      </p:pic>
      <p:pic>
        <p:nvPicPr>
          <p:cNvPr id="17" name="Obrázek 16"/>
          <p:cNvPicPr>
            <a:picLocks noChangeAspect="1"/>
          </p:cNvPicPr>
          <p:nvPr/>
        </p:nvPicPr>
        <p:blipFill rotWithShape="1">
          <a:blip r:embed="rId6" cstate="print">
            <a:extLst>
              <a:ext uri="{28A0092B-C50C-407E-A947-70E740481C1C}">
                <a14:useLocalDpi xmlns:a14="http://schemas.microsoft.com/office/drawing/2010/main" val="0"/>
              </a:ext>
            </a:extLst>
          </a:blip>
          <a:srcRect r="39235"/>
          <a:stretch/>
        </p:blipFill>
        <p:spPr>
          <a:xfrm>
            <a:off x="3229000" y="2633408"/>
            <a:ext cx="1368152" cy="813928"/>
          </a:xfrm>
          <a:prstGeom prst="rect">
            <a:avLst/>
          </a:prstGeom>
        </p:spPr>
      </p:pic>
      <p:pic>
        <p:nvPicPr>
          <p:cNvPr id="18" name="Obrázek 17"/>
          <p:cNvPicPr>
            <a:picLocks noChangeAspect="1"/>
          </p:cNvPicPr>
          <p:nvPr/>
        </p:nvPicPr>
        <p:blipFill rotWithShape="1">
          <a:blip r:embed="rId7"/>
          <a:srcRect l="12981"/>
          <a:stretch/>
        </p:blipFill>
        <p:spPr>
          <a:xfrm>
            <a:off x="6345148" y="2633408"/>
            <a:ext cx="1448073" cy="830830"/>
          </a:xfrm>
          <a:prstGeom prst="rect">
            <a:avLst/>
          </a:prstGeom>
        </p:spPr>
      </p:pic>
    </p:spTree>
    <p:extLst>
      <p:ext uri="{BB962C8B-B14F-4D97-AF65-F5344CB8AC3E}">
        <p14:creationId xmlns:p14="http://schemas.microsoft.com/office/powerpoint/2010/main" val="2214237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Effort</a:t>
            </a:r>
            <a:r>
              <a:rPr lang="cs-CZ" dirty="0"/>
              <a:t> to </a:t>
            </a:r>
            <a:r>
              <a:rPr lang="cs-CZ" dirty="0" err="1"/>
              <a:t>look</a:t>
            </a:r>
            <a:r>
              <a:rPr lang="cs-CZ" dirty="0"/>
              <a:t> </a:t>
            </a:r>
            <a:r>
              <a:rPr lang="cs-CZ" dirty="0" err="1"/>
              <a:t>younger</a:t>
            </a:r>
            <a:r>
              <a:rPr lang="cs-CZ" dirty="0"/>
              <a:t> </a:t>
            </a:r>
            <a:endParaRPr lang="en-GB" dirty="0"/>
          </a:p>
        </p:txBody>
      </p:sp>
      <p:graphicFrame>
        <p:nvGraphicFramePr>
          <p:cNvPr id="8" name="Graf 7">
            <a:extLst>
              <a:ext uri="{FF2B5EF4-FFF2-40B4-BE49-F238E27FC236}">
                <a16:creationId xmlns:a16="http://schemas.microsoft.com/office/drawing/2014/main" id="{5B0CF9D0-D88B-4245-AEE3-0BE8290F20DB}"/>
              </a:ext>
            </a:extLst>
          </p:cNvPr>
          <p:cNvGraphicFramePr>
            <a:graphicFrameLocks/>
          </p:cNvGraphicFramePr>
          <p:nvPr>
            <p:extLst>
              <p:ext uri="{D42A27DB-BD31-4B8C-83A1-F6EECF244321}">
                <p14:modId xmlns:p14="http://schemas.microsoft.com/office/powerpoint/2010/main" val="2154677037"/>
              </p:ext>
            </p:extLst>
          </p:nvPr>
        </p:nvGraphicFramePr>
        <p:xfrm>
          <a:off x="457200" y="1628800"/>
          <a:ext cx="8229600" cy="4497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3377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57808"/>
            <a:ext cx="8229600" cy="1143000"/>
          </a:xfrm>
        </p:spPr>
        <p:txBody>
          <a:bodyPr>
            <a:normAutofit fontScale="90000"/>
          </a:bodyPr>
          <a:lstStyle/>
          <a:p>
            <a:r>
              <a:rPr lang="cs-CZ" dirty="0" err="1"/>
              <a:t>Approval</a:t>
            </a:r>
            <a:r>
              <a:rPr lang="cs-CZ" dirty="0"/>
              <a:t> </a:t>
            </a:r>
            <a:r>
              <a:rPr lang="cs-CZ" dirty="0" err="1"/>
              <a:t>of</a:t>
            </a:r>
            <a:r>
              <a:rPr lang="cs-CZ" dirty="0"/>
              <a:t> </a:t>
            </a:r>
            <a:r>
              <a:rPr lang="cs-CZ" dirty="0" err="1"/>
              <a:t>youthful</a:t>
            </a:r>
            <a:r>
              <a:rPr lang="cs-CZ" dirty="0"/>
              <a:t> </a:t>
            </a:r>
            <a:r>
              <a:rPr lang="cs-CZ" dirty="0" err="1"/>
              <a:t>effort</a:t>
            </a:r>
            <a:br>
              <a:rPr lang="cs-CZ" dirty="0"/>
            </a:br>
            <a:r>
              <a:rPr lang="cs-CZ" dirty="0"/>
              <a:t>by </a:t>
            </a:r>
            <a:r>
              <a:rPr lang="cs-CZ" dirty="0" err="1"/>
              <a:t>marital</a:t>
            </a:r>
            <a:r>
              <a:rPr lang="cs-CZ" dirty="0"/>
              <a:t> status/</a:t>
            </a:r>
            <a:r>
              <a:rPr lang="cs-CZ" dirty="0" err="1"/>
              <a:t>partnering</a:t>
            </a:r>
            <a:endParaRPr lang="en-GB"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789917475"/>
              </p:ext>
            </p:extLst>
          </p:nvPr>
        </p:nvGraphicFramePr>
        <p:xfrm>
          <a:off x="446857" y="2346940"/>
          <a:ext cx="8229599" cy="2339340"/>
        </p:xfrm>
        <a:graphic>
          <a:graphicData uri="http://schemas.openxmlformats.org/drawingml/2006/table">
            <a:tbl>
              <a:tblPr firstRow="1" firstCol="1" lastCol="1">
                <a:tableStyleId>{69CF1AB2-1976-4502-BF36-3FF5EA218861}</a:tableStyleId>
              </a:tblPr>
              <a:tblGrid>
                <a:gridCol w="1175657">
                  <a:extLst>
                    <a:ext uri="{9D8B030D-6E8A-4147-A177-3AD203B41FA5}">
                      <a16:colId xmlns:a16="http://schemas.microsoft.com/office/drawing/2014/main" val="2133658203"/>
                    </a:ext>
                  </a:extLst>
                </a:gridCol>
                <a:gridCol w="1175657">
                  <a:extLst>
                    <a:ext uri="{9D8B030D-6E8A-4147-A177-3AD203B41FA5}">
                      <a16:colId xmlns:a16="http://schemas.microsoft.com/office/drawing/2014/main" val="1301733201"/>
                    </a:ext>
                  </a:extLst>
                </a:gridCol>
                <a:gridCol w="1175657">
                  <a:extLst>
                    <a:ext uri="{9D8B030D-6E8A-4147-A177-3AD203B41FA5}">
                      <a16:colId xmlns:a16="http://schemas.microsoft.com/office/drawing/2014/main" val="3935691687"/>
                    </a:ext>
                  </a:extLst>
                </a:gridCol>
                <a:gridCol w="1175657">
                  <a:extLst>
                    <a:ext uri="{9D8B030D-6E8A-4147-A177-3AD203B41FA5}">
                      <a16:colId xmlns:a16="http://schemas.microsoft.com/office/drawing/2014/main" val="566478105"/>
                    </a:ext>
                  </a:extLst>
                </a:gridCol>
                <a:gridCol w="1175657">
                  <a:extLst>
                    <a:ext uri="{9D8B030D-6E8A-4147-A177-3AD203B41FA5}">
                      <a16:colId xmlns:a16="http://schemas.microsoft.com/office/drawing/2014/main" val="1143305763"/>
                    </a:ext>
                  </a:extLst>
                </a:gridCol>
                <a:gridCol w="1175657">
                  <a:extLst>
                    <a:ext uri="{9D8B030D-6E8A-4147-A177-3AD203B41FA5}">
                      <a16:colId xmlns:a16="http://schemas.microsoft.com/office/drawing/2014/main" val="992933894"/>
                    </a:ext>
                  </a:extLst>
                </a:gridCol>
                <a:gridCol w="1175657">
                  <a:extLst>
                    <a:ext uri="{9D8B030D-6E8A-4147-A177-3AD203B41FA5}">
                      <a16:colId xmlns:a16="http://schemas.microsoft.com/office/drawing/2014/main" val="890124981"/>
                    </a:ext>
                  </a:extLst>
                </a:gridCol>
              </a:tblGrid>
              <a:tr h="370840">
                <a:tc>
                  <a:txBody>
                    <a:bodyPr/>
                    <a:lstStyle/>
                    <a:p>
                      <a:pPr algn="l" fontAlgn="b"/>
                      <a:endParaRPr lang="cs-CZ" sz="3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cs-CZ" sz="2000" u="none" strike="noStrike" dirty="0">
                          <a:effectLst/>
                        </a:rPr>
                        <a:t>single</a:t>
                      </a:r>
                      <a:endParaRPr lang="cs-CZ" sz="20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cs-CZ" sz="2000" u="none" strike="noStrike" dirty="0" err="1">
                          <a:effectLst/>
                        </a:rPr>
                        <a:t>married</a:t>
                      </a:r>
                      <a:endParaRPr lang="cs-CZ" sz="20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cs-CZ" sz="2000" u="none" strike="noStrike">
                          <a:effectLst/>
                        </a:rPr>
                        <a:t>divorced</a:t>
                      </a:r>
                      <a:endParaRPr lang="cs-CZ" sz="2000" b="0" i="0" u="none" strike="noStrike">
                        <a:solidFill>
                          <a:srgbClr val="000000"/>
                        </a:solidFill>
                        <a:effectLst/>
                        <a:latin typeface="Arial" panose="020B0604020202020204" pitchFamily="34" charset="0"/>
                      </a:endParaRPr>
                    </a:p>
                  </a:txBody>
                  <a:tcPr marL="7620" marR="7620" marT="7620" marB="0" anchor="b"/>
                </a:tc>
                <a:tc>
                  <a:txBody>
                    <a:bodyPr/>
                    <a:lstStyle/>
                    <a:p>
                      <a:pPr algn="ctr" fontAlgn="b"/>
                      <a:r>
                        <a:rPr lang="cs-CZ" sz="2000" u="none" strike="noStrike">
                          <a:effectLst/>
                        </a:rPr>
                        <a:t>widow</a:t>
                      </a:r>
                      <a:endParaRPr lang="cs-CZ" sz="2000" b="0" i="0" u="none" strike="noStrike">
                        <a:solidFill>
                          <a:srgbClr val="000000"/>
                        </a:solidFill>
                        <a:effectLst/>
                        <a:latin typeface="Arial" panose="020B0604020202020204" pitchFamily="34" charset="0"/>
                      </a:endParaRPr>
                    </a:p>
                  </a:txBody>
                  <a:tcPr marL="7620" marR="7620" marT="7620" marB="0" anchor="b"/>
                </a:tc>
                <a:tc>
                  <a:txBody>
                    <a:bodyPr/>
                    <a:lstStyle/>
                    <a:p>
                      <a:pPr algn="ctr" fontAlgn="b"/>
                      <a:r>
                        <a:rPr lang="cs-CZ" sz="2000" u="none" strike="noStrike" dirty="0" err="1">
                          <a:effectLst/>
                        </a:rPr>
                        <a:t>cohabit</a:t>
                      </a:r>
                      <a:r>
                        <a:rPr lang="cs-CZ" sz="2000" u="none" strike="noStrike" dirty="0">
                          <a:effectLst/>
                        </a:rPr>
                        <a:t>.</a:t>
                      </a:r>
                      <a:endParaRPr lang="cs-CZ" sz="20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cs-CZ" sz="2000" u="none" strike="noStrike">
                          <a:effectLst/>
                        </a:rPr>
                        <a:t>total</a:t>
                      </a:r>
                      <a:endParaRPr lang="cs-CZ" sz="20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571760369"/>
                  </a:ext>
                </a:extLst>
              </a:tr>
              <a:tr h="370840">
                <a:tc>
                  <a:txBody>
                    <a:bodyPr/>
                    <a:lstStyle/>
                    <a:p>
                      <a:pPr algn="l" fontAlgn="b"/>
                      <a:endParaRPr lang="cs-CZ" sz="3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ctr"/>
                      <a:r>
                        <a:rPr lang="cs-CZ" sz="2000" u="none" strike="noStrike" dirty="0">
                          <a:effectLst/>
                        </a:rPr>
                        <a:t>27%</a:t>
                      </a:r>
                      <a:endParaRPr lang="cs-CZ" sz="20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cs-CZ" sz="2000" u="none" strike="noStrike" dirty="0">
                          <a:effectLst/>
                        </a:rPr>
                        <a:t>31%</a:t>
                      </a:r>
                      <a:endParaRPr lang="cs-CZ" sz="20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cs-CZ" sz="2000" b="1" u="none" strike="noStrike" cap="none" spc="0" dirty="0">
                          <a:ln/>
                          <a:solidFill>
                            <a:schemeClr val="accent3"/>
                          </a:solidFill>
                          <a:effectLst/>
                        </a:rPr>
                        <a:t>42%</a:t>
                      </a:r>
                      <a:endParaRPr lang="cs-CZ" sz="2000" b="1" i="0" u="none" strike="noStrike" cap="none" spc="0" dirty="0">
                        <a:ln/>
                        <a:solidFill>
                          <a:schemeClr val="accent3"/>
                        </a:solidFill>
                        <a:effectLst/>
                        <a:latin typeface="Arial" panose="020B0604020202020204" pitchFamily="34" charset="0"/>
                      </a:endParaRPr>
                    </a:p>
                  </a:txBody>
                  <a:tcPr marL="7620" marR="7620" marT="7620" marB="0" anchor="ctr"/>
                </a:tc>
                <a:tc>
                  <a:txBody>
                    <a:bodyPr/>
                    <a:lstStyle/>
                    <a:p>
                      <a:pPr algn="ctr" fontAlgn="ctr"/>
                      <a:r>
                        <a:rPr lang="cs-CZ" sz="2000" b="1" u="none" strike="noStrike" cap="none" spc="0" dirty="0">
                          <a:ln/>
                          <a:solidFill>
                            <a:schemeClr val="bg1">
                              <a:lumMod val="75000"/>
                            </a:schemeClr>
                          </a:solidFill>
                          <a:effectLst/>
                        </a:rPr>
                        <a:t>24%</a:t>
                      </a:r>
                      <a:endParaRPr lang="cs-CZ" sz="2000" b="1" i="0" u="none" strike="noStrike" cap="none" spc="0" dirty="0">
                        <a:ln/>
                        <a:solidFill>
                          <a:schemeClr val="bg1">
                            <a:lumMod val="75000"/>
                          </a:schemeClr>
                        </a:solidFill>
                        <a:effectLst/>
                        <a:latin typeface="Arial" panose="020B0604020202020204" pitchFamily="34" charset="0"/>
                      </a:endParaRPr>
                    </a:p>
                  </a:txBody>
                  <a:tcPr marL="7620" marR="7620" marT="7620" marB="0" anchor="ctr"/>
                </a:tc>
                <a:tc>
                  <a:txBody>
                    <a:bodyPr/>
                    <a:lstStyle/>
                    <a:p>
                      <a:pPr algn="ctr" fontAlgn="ctr"/>
                      <a:r>
                        <a:rPr lang="cs-CZ" sz="2000" b="1" u="none" strike="noStrike" cap="none" spc="0" dirty="0">
                          <a:ln/>
                          <a:solidFill>
                            <a:schemeClr val="accent3"/>
                          </a:solidFill>
                          <a:effectLst/>
                        </a:rPr>
                        <a:t>39%</a:t>
                      </a:r>
                      <a:endParaRPr lang="cs-CZ" sz="2000" b="1" i="0" u="none" strike="noStrike" cap="none" spc="0" dirty="0">
                        <a:ln/>
                        <a:solidFill>
                          <a:schemeClr val="accent3"/>
                        </a:solidFill>
                        <a:effectLst/>
                        <a:latin typeface="Arial" panose="020B0604020202020204" pitchFamily="34" charset="0"/>
                      </a:endParaRPr>
                    </a:p>
                  </a:txBody>
                  <a:tcPr marL="7620" marR="7620" marT="7620" marB="0" anchor="ctr"/>
                </a:tc>
                <a:tc>
                  <a:txBody>
                    <a:bodyPr/>
                    <a:lstStyle/>
                    <a:p>
                      <a:pPr algn="ctr" fontAlgn="ctr"/>
                      <a:endParaRPr lang="cs-CZ" sz="2000" b="1" u="none" strike="noStrike" dirty="0">
                        <a:effectLst/>
                      </a:endParaRPr>
                    </a:p>
                    <a:p>
                      <a:pPr algn="ctr" fontAlgn="ctr"/>
                      <a:r>
                        <a:rPr lang="cs-CZ" sz="2000" b="1" u="none" strike="noStrike" dirty="0">
                          <a:effectLst/>
                        </a:rPr>
                        <a:t>31%</a:t>
                      </a:r>
                    </a:p>
                    <a:p>
                      <a:pPr algn="ctr" fontAlgn="ctr"/>
                      <a:endParaRPr lang="cs-CZ" sz="2000" b="1"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401939097"/>
                  </a:ext>
                </a:extLst>
              </a:tr>
              <a:tr h="370840">
                <a:tc>
                  <a:txBody>
                    <a:bodyPr/>
                    <a:lstStyle/>
                    <a:p>
                      <a:pPr algn="l" fontAlgn="b"/>
                      <a:endParaRPr lang="cs-CZ" sz="3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ctr"/>
                      <a:r>
                        <a:rPr lang="cs-CZ" sz="2000" b="1" u="none" strike="noStrike" cap="none" spc="0" dirty="0">
                          <a:ln/>
                          <a:solidFill>
                            <a:schemeClr val="accent3"/>
                          </a:solidFill>
                          <a:effectLst/>
                        </a:rPr>
                        <a:t>43%</a:t>
                      </a:r>
                      <a:endParaRPr lang="cs-CZ" sz="2000" b="1" i="0" u="none" strike="noStrike" cap="none" spc="0" dirty="0">
                        <a:ln/>
                        <a:solidFill>
                          <a:schemeClr val="accent3"/>
                        </a:solidFill>
                        <a:effectLst/>
                        <a:latin typeface="Arial" panose="020B0604020202020204" pitchFamily="34" charset="0"/>
                      </a:endParaRPr>
                    </a:p>
                  </a:txBody>
                  <a:tcPr marL="7620" marR="7620" marT="7620" marB="0" anchor="ctr"/>
                </a:tc>
                <a:tc>
                  <a:txBody>
                    <a:bodyPr/>
                    <a:lstStyle/>
                    <a:p>
                      <a:pPr algn="ctr" fontAlgn="ctr"/>
                      <a:r>
                        <a:rPr lang="cs-CZ" sz="2000" u="none" strike="noStrike">
                          <a:effectLst/>
                        </a:rPr>
                        <a:t>39%</a:t>
                      </a:r>
                      <a:endParaRPr lang="cs-CZ" sz="2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cs-CZ" sz="2000" b="1" u="none" strike="noStrike" cap="none" spc="0" dirty="0">
                          <a:ln/>
                          <a:solidFill>
                            <a:schemeClr val="accent3"/>
                          </a:solidFill>
                          <a:effectLst/>
                        </a:rPr>
                        <a:t>50%</a:t>
                      </a:r>
                      <a:endParaRPr lang="cs-CZ" sz="2000" b="1" i="0" u="none" strike="noStrike" cap="none" spc="0" dirty="0">
                        <a:ln/>
                        <a:solidFill>
                          <a:schemeClr val="accent3"/>
                        </a:solidFill>
                        <a:effectLst/>
                        <a:latin typeface="Arial" panose="020B0604020202020204" pitchFamily="34" charset="0"/>
                      </a:endParaRPr>
                    </a:p>
                  </a:txBody>
                  <a:tcPr marL="7620" marR="7620" marT="7620" marB="0" anchor="ctr"/>
                </a:tc>
                <a:tc>
                  <a:txBody>
                    <a:bodyPr/>
                    <a:lstStyle/>
                    <a:p>
                      <a:pPr algn="ctr" fontAlgn="ctr"/>
                      <a:r>
                        <a:rPr lang="cs-CZ" sz="2000" b="1" u="none" strike="noStrike" cap="none" spc="0" dirty="0">
                          <a:ln/>
                          <a:solidFill>
                            <a:schemeClr val="bg1">
                              <a:lumMod val="75000"/>
                            </a:schemeClr>
                          </a:solidFill>
                          <a:effectLst/>
                        </a:rPr>
                        <a:t>30%</a:t>
                      </a:r>
                      <a:endParaRPr lang="cs-CZ" sz="2000" b="1" i="0" u="none" strike="noStrike" cap="none" spc="0" dirty="0">
                        <a:ln/>
                        <a:solidFill>
                          <a:schemeClr val="bg1">
                            <a:lumMod val="75000"/>
                          </a:schemeClr>
                        </a:solidFill>
                        <a:effectLst/>
                        <a:latin typeface="Arial" panose="020B0604020202020204" pitchFamily="34" charset="0"/>
                      </a:endParaRPr>
                    </a:p>
                  </a:txBody>
                  <a:tcPr marL="7620" marR="7620" marT="7620" marB="0" anchor="ctr"/>
                </a:tc>
                <a:tc>
                  <a:txBody>
                    <a:bodyPr/>
                    <a:lstStyle/>
                    <a:p>
                      <a:pPr algn="ctr" fontAlgn="ctr"/>
                      <a:r>
                        <a:rPr lang="cs-CZ" sz="2000" b="1" u="none" strike="noStrike" cap="none" spc="0" dirty="0">
                          <a:ln/>
                          <a:solidFill>
                            <a:schemeClr val="accent3"/>
                          </a:solidFill>
                          <a:effectLst/>
                        </a:rPr>
                        <a:t>55%</a:t>
                      </a:r>
                      <a:endParaRPr lang="cs-CZ" sz="2000" b="1" i="0" u="none" strike="noStrike" cap="none" spc="0" dirty="0">
                        <a:ln/>
                        <a:solidFill>
                          <a:schemeClr val="accent3"/>
                        </a:solidFill>
                        <a:effectLst/>
                        <a:latin typeface="Arial" panose="020B0604020202020204" pitchFamily="34" charset="0"/>
                      </a:endParaRPr>
                    </a:p>
                  </a:txBody>
                  <a:tcPr marL="7620" marR="7620" marT="7620" marB="0" anchor="ctr"/>
                </a:tc>
                <a:tc>
                  <a:txBody>
                    <a:bodyPr/>
                    <a:lstStyle/>
                    <a:p>
                      <a:pPr algn="ctr" fontAlgn="ctr"/>
                      <a:endParaRPr lang="cs-CZ" sz="2000" b="1" u="none" strike="noStrike" dirty="0">
                        <a:effectLst/>
                      </a:endParaRPr>
                    </a:p>
                    <a:p>
                      <a:pPr algn="ctr" fontAlgn="ctr"/>
                      <a:r>
                        <a:rPr lang="cs-CZ" sz="2000" b="1" u="none" strike="noStrike" cap="none" spc="0" dirty="0">
                          <a:ln/>
                          <a:solidFill>
                            <a:schemeClr val="accent3"/>
                          </a:solidFill>
                          <a:effectLst/>
                        </a:rPr>
                        <a:t>41%</a:t>
                      </a:r>
                      <a:endParaRPr lang="cs-CZ" sz="2000" b="1" i="0" u="none" strike="noStrike" cap="none" spc="0" dirty="0">
                        <a:ln/>
                        <a:solidFill>
                          <a:schemeClr val="accent3"/>
                        </a:solidFill>
                        <a:effectLst/>
                        <a:latin typeface="Arial" panose="020B0604020202020204" pitchFamily="34" charset="0"/>
                      </a:endParaRPr>
                    </a:p>
                    <a:p>
                      <a:pPr algn="ctr" fontAlgn="ctr"/>
                      <a:endParaRPr lang="cs-CZ" sz="2000" b="1"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321902044"/>
                  </a:ext>
                </a:extLst>
              </a:tr>
            </a:tbl>
          </a:graphicData>
        </a:graphic>
      </p:graphicFrame>
      <p:pic>
        <p:nvPicPr>
          <p:cNvPr id="5" name="Grafický objekt 4" descr="Muž"/>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1560" y="2824038"/>
            <a:ext cx="914400" cy="914400"/>
          </a:xfrm>
          <a:prstGeom prst="rect">
            <a:avLst/>
          </a:prstGeom>
        </p:spPr>
      </p:pic>
      <p:pic>
        <p:nvPicPr>
          <p:cNvPr id="6" name="Grafický objekt 5" descr="Žena"/>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560" y="3767336"/>
            <a:ext cx="914400" cy="914400"/>
          </a:xfrm>
          <a:prstGeom prst="rect">
            <a:avLst/>
          </a:prstGeom>
        </p:spPr>
      </p:pic>
      <p:pic>
        <p:nvPicPr>
          <p:cNvPr id="7" name="Obrázek 6"/>
          <p:cNvPicPr>
            <a:picLocks noChangeAspect="1"/>
          </p:cNvPicPr>
          <p:nvPr/>
        </p:nvPicPr>
        <p:blipFill>
          <a:blip r:embed="rId6"/>
          <a:stretch>
            <a:fillRect/>
          </a:stretch>
        </p:blipFill>
        <p:spPr>
          <a:xfrm>
            <a:off x="3635896" y="5319633"/>
            <a:ext cx="1664097" cy="830830"/>
          </a:xfrm>
          <a:prstGeom prst="rect">
            <a:avLst/>
          </a:prstGeom>
        </p:spPr>
      </p:pic>
      <p:pic>
        <p:nvPicPr>
          <p:cNvPr id="3" name="Grafický objekt 2" descr="Znak zaškrtnutí"/>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32040" y="4875212"/>
            <a:ext cx="914400" cy="914400"/>
          </a:xfrm>
          <a:prstGeom prst="rect">
            <a:avLst/>
          </a:prstGeom>
        </p:spPr>
      </p:pic>
    </p:spTree>
    <p:extLst>
      <p:ext uri="{BB962C8B-B14F-4D97-AF65-F5344CB8AC3E}">
        <p14:creationId xmlns:p14="http://schemas.microsoft.com/office/powerpoint/2010/main" val="3056230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3" name="Zástupný symbol pro obsah 2"/>
          <p:cNvSpPr>
            <a:spLocks noGrp="1"/>
          </p:cNvSpPr>
          <p:nvPr>
            <p:ph idx="1"/>
          </p:nvPr>
        </p:nvSpPr>
        <p:spPr/>
        <p:txBody>
          <a:bodyPr/>
          <a:lstStyle/>
          <a:p>
            <a:endParaRPr lang="en-GB"/>
          </a:p>
        </p:txBody>
      </p:sp>
      <p:pic>
        <p:nvPicPr>
          <p:cNvPr id="4" name="Obrázek 3"/>
          <p:cNvPicPr>
            <a:picLocks noChangeAspect="1"/>
          </p:cNvPicPr>
          <p:nvPr/>
        </p:nvPicPr>
        <p:blipFill>
          <a:blip r:embed="rId2"/>
          <a:stretch>
            <a:fillRect/>
          </a:stretch>
        </p:blipFill>
        <p:spPr>
          <a:xfrm>
            <a:off x="410726" y="274639"/>
            <a:ext cx="8276073" cy="6273494"/>
          </a:xfrm>
          <a:prstGeom prst="rect">
            <a:avLst/>
          </a:prstGeom>
        </p:spPr>
      </p:pic>
      <p:sp>
        <p:nvSpPr>
          <p:cNvPr id="5" name="TextovéPole 4"/>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1397396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Dis/</a:t>
            </a:r>
            <a:r>
              <a:rPr lang="cs-CZ" dirty="0" err="1"/>
              <a:t>approval</a:t>
            </a:r>
            <a:r>
              <a:rPr lang="cs-CZ" dirty="0"/>
              <a:t> by </a:t>
            </a:r>
            <a:r>
              <a:rPr lang="cs-CZ" dirty="0" err="1"/>
              <a:t>education</a:t>
            </a:r>
            <a:endParaRPr lang="en-GB" dirty="0"/>
          </a:p>
        </p:txBody>
      </p:sp>
      <p:graphicFrame>
        <p:nvGraphicFramePr>
          <p:cNvPr id="7" name="Zástupný symbol pro obsah 6"/>
          <p:cNvGraphicFramePr>
            <a:graphicFrameLocks noGrp="1"/>
          </p:cNvGraphicFramePr>
          <p:nvPr>
            <p:ph sz="half" idx="1"/>
            <p:extLst>
              <p:ext uri="{D42A27DB-BD31-4B8C-83A1-F6EECF244321}">
                <p14:modId xmlns:p14="http://schemas.microsoft.com/office/powerpoint/2010/main" val="3257683286"/>
              </p:ext>
            </p:extLst>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Zástupný symbol pro obsah 9"/>
          <p:cNvGraphicFramePr>
            <a:graphicFrameLocks noGrp="1"/>
          </p:cNvGraphicFramePr>
          <p:nvPr>
            <p:ph sz="half" idx="2"/>
            <p:extLst>
              <p:ext uri="{D42A27DB-BD31-4B8C-83A1-F6EECF244321}">
                <p14:modId xmlns:p14="http://schemas.microsoft.com/office/powerpoint/2010/main" val="2483316653"/>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Přímá spojnice se šipkou 11"/>
          <p:cNvCxnSpPr/>
          <p:nvPr/>
        </p:nvCxnSpPr>
        <p:spPr>
          <a:xfrm flipV="1">
            <a:off x="899592" y="3717032"/>
            <a:ext cx="432048" cy="36004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3" name="Přímá spojnice se šipkou 12"/>
          <p:cNvCxnSpPr>
            <a:cxnSpLocks/>
          </p:cNvCxnSpPr>
          <p:nvPr/>
        </p:nvCxnSpPr>
        <p:spPr>
          <a:xfrm flipV="1">
            <a:off x="5076056" y="3068960"/>
            <a:ext cx="423664" cy="296416"/>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5" name="Přímá spojnice se šipkou 14"/>
          <p:cNvCxnSpPr>
            <a:cxnSpLocks/>
          </p:cNvCxnSpPr>
          <p:nvPr/>
        </p:nvCxnSpPr>
        <p:spPr>
          <a:xfrm>
            <a:off x="3635896" y="2927040"/>
            <a:ext cx="360040" cy="28384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Přímá spojnice se šipkou 15"/>
          <p:cNvCxnSpPr>
            <a:cxnSpLocks/>
          </p:cNvCxnSpPr>
          <p:nvPr/>
        </p:nvCxnSpPr>
        <p:spPr>
          <a:xfrm>
            <a:off x="7668344" y="3928492"/>
            <a:ext cx="576064" cy="3646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54894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Dis/</a:t>
            </a:r>
            <a:r>
              <a:rPr lang="cs-CZ" dirty="0" err="1"/>
              <a:t>approval</a:t>
            </a:r>
            <a:r>
              <a:rPr lang="cs-CZ" dirty="0"/>
              <a:t> by </a:t>
            </a:r>
            <a:r>
              <a:rPr lang="cs-CZ" dirty="0" err="1"/>
              <a:t>income</a:t>
            </a:r>
            <a:endParaRPr lang="en-GB" dirty="0"/>
          </a:p>
        </p:txBody>
      </p:sp>
      <p:graphicFrame>
        <p:nvGraphicFramePr>
          <p:cNvPr id="4" name="Zástupný symbol pro obsah 3">
            <a:extLst>
              <a:ext uri="{FF2B5EF4-FFF2-40B4-BE49-F238E27FC236}">
                <a16:creationId xmlns:a16="http://schemas.microsoft.com/office/drawing/2014/main" id="{87DD527C-79B5-47EE-BC5D-8C1CEF1DD66E}"/>
              </a:ext>
            </a:extLst>
          </p:cNvPr>
          <p:cNvGraphicFramePr>
            <a:graphicFrameLocks noGrp="1"/>
          </p:cNvGraphicFramePr>
          <p:nvPr>
            <p:ph idx="1"/>
            <p:extLst>
              <p:ext uri="{D42A27DB-BD31-4B8C-83A1-F6EECF244321}">
                <p14:modId xmlns:p14="http://schemas.microsoft.com/office/powerpoint/2010/main" val="54108558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Přímá spojnice se šipkou 4"/>
          <p:cNvCxnSpPr>
            <a:cxnSpLocks/>
          </p:cNvCxnSpPr>
          <p:nvPr/>
        </p:nvCxnSpPr>
        <p:spPr>
          <a:xfrm flipV="1">
            <a:off x="1547664" y="3482654"/>
            <a:ext cx="432048" cy="36004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6" name="Přímá spojnice se šipkou 5"/>
          <p:cNvCxnSpPr>
            <a:cxnSpLocks/>
          </p:cNvCxnSpPr>
          <p:nvPr/>
        </p:nvCxnSpPr>
        <p:spPr>
          <a:xfrm flipV="1">
            <a:off x="5148064" y="2636912"/>
            <a:ext cx="432048" cy="36004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1976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a:bodyPr>
          <a:lstStyle/>
          <a:p>
            <a:r>
              <a:rPr lang="cs-CZ" dirty="0" err="1"/>
              <a:t>Approval</a:t>
            </a:r>
            <a:r>
              <a:rPr lang="cs-CZ" dirty="0"/>
              <a:t> by </a:t>
            </a:r>
            <a:r>
              <a:rPr lang="cs-CZ" dirty="0" err="1"/>
              <a:t>occuaption</a:t>
            </a:r>
            <a:r>
              <a:rPr lang="cs-CZ" dirty="0"/>
              <a:t> (</a:t>
            </a:r>
            <a:r>
              <a:rPr lang="cs-CZ" dirty="0" err="1"/>
              <a:t>selection</a:t>
            </a:r>
            <a:r>
              <a:rPr lang="cs-CZ" dirty="0"/>
              <a:t>)</a:t>
            </a:r>
            <a:endParaRPr lang="en-GB" dirty="0"/>
          </a:p>
        </p:txBody>
      </p:sp>
      <p:graphicFrame>
        <p:nvGraphicFramePr>
          <p:cNvPr id="10" name="Graf 9">
            <a:extLst>
              <a:ext uri="{FF2B5EF4-FFF2-40B4-BE49-F238E27FC236}">
                <a16:creationId xmlns:a16="http://schemas.microsoft.com/office/drawing/2014/main" id="{0370BD11-F8CE-4397-94CE-99EF8F56300D}"/>
              </a:ext>
            </a:extLst>
          </p:cNvPr>
          <p:cNvGraphicFramePr>
            <a:graphicFrameLocks/>
          </p:cNvGraphicFramePr>
          <p:nvPr>
            <p:extLst>
              <p:ext uri="{D42A27DB-BD31-4B8C-83A1-F6EECF244321}">
                <p14:modId xmlns:p14="http://schemas.microsoft.com/office/powerpoint/2010/main" val="3686793471"/>
              </p:ext>
            </p:extLst>
          </p:nvPr>
        </p:nvGraphicFramePr>
        <p:xfrm>
          <a:off x="683568" y="1628800"/>
          <a:ext cx="6768752"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1456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a:t>Anti-ageing procedures approval</a:t>
            </a:r>
            <a:br>
              <a:rPr lang="en-GB"/>
            </a:br>
            <a:r>
              <a:rPr lang="en-GB"/>
              <a:t>by the size of municipality</a:t>
            </a:r>
          </a:p>
        </p:txBody>
      </p:sp>
      <p:graphicFrame>
        <p:nvGraphicFramePr>
          <p:cNvPr id="12" name="Zástupný symbol pro obsah 11"/>
          <p:cNvGraphicFramePr>
            <a:graphicFrameLocks noGrp="1"/>
          </p:cNvGraphicFramePr>
          <p:nvPr>
            <p:ph sz="half" idx="2"/>
            <p:extLst>
              <p:ext uri="{D42A27DB-BD31-4B8C-83A1-F6EECF244321}">
                <p14:modId xmlns:p14="http://schemas.microsoft.com/office/powerpoint/2010/main" val="1676922103"/>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Zástupný symbol pro obsah 8"/>
          <p:cNvGraphicFramePr>
            <a:graphicFrameLocks noGrp="1"/>
          </p:cNvGraphicFramePr>
          <p:nvPr>
            <p:ph sz="half" idx="1"/>
            <p:extLst>
              <p:ext uri="{D42A27DB-BD31-4B8C-83A1-F6EECF244321}">
                <p14:modId xmlns:p14="http://schemas.microsoft.com/office/powerpoint/2010/main" val="869863393"/>
              </p:ext>
            </p:extLst>
          </p:nvPr>
        </p:nvGraphicFramePr>
        <p:xfrm>
          <a:off x="457200" y="1623121"/>
          <a:ext cx="4038600" cy="4525963"/>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Přímá spojnice se šipkou 13"/>
          <p:cNvCxnSpPr/>
          <p:nvPr/>
        </p:nvCxnSpPr>
        <p:spPr>
          <a:xfrm flipV="1">
            <a:off x="1115616" y="2708920"/>
            <a:ext cx="792088" cy="72008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48116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en-GB" dirty="0"/>
              <a:t>Acceptance of </a:t>
            </a:r>
            <a:r>
              <a:rPr lang="en-GB" dirty="0" err="1"/>
              <a:t>AntiA</a:t>
            </a:r>
            <a:r>
              <a:rPr lang="en-GB" dirty="0"/>
              <a:t> procedures</a:t>
            </a:r>
            <a:br>
              <a:rPr lang="en-GB" dirty="0"/>
            </a:br>
            <a:r>
              <a:rPr lang="en-GB" sz="3600" b="1" dirty="0"/>
              <a:t>What is the most acceptable procedure?</a:t>
            </a:r>
            <a:endParaRPr lang="en-GB" dirty="0"/>
          </a:p>
        </p:txBody>
      </p:sp>
      <p:sp>
        <p:nvSpPr>
          <p:cNvPr id="5" name="Zástupný symbol pro obsah 4"/>
          <p:cNvSpPr>
            <a:spLocks noGrp="1"/>
          </p:cNvSpPr>
          <p:nvPr>
            <p:ph sz="half" idx="1"/>
          </p:nvPr>
        </p:nvSpPr>
        <p:spPr/>
        <p:txBody>
          <a:bodyPr/>
          <a:lstStyle/>
          <a:p>
            <a:endParaRPr lang="en-GB"/>
          </a:p>
        </p:txBody>
      </p:sp>
      <p:sp>
        <p:nvSpPr>
          <p:cNvPr id="6" name="Zástupný symbol pro obsah 5"/>
          <p:cNvSpPr>
            <a:spLocks noGrp="1"/>
          </p:cNvSpPr>
          <p:nvPr>
            <p:ph sz="half" idx="2"/>
          </p:nvPr>
        </p:nvSpPr>
        <p:spPr/>
        <p:txBody>
          <a:bodyPr/>
          <a:lstStyle/>
          <a:p>
            <a:endParaRPr lang="en-GB"/>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en-GB" dirty="0"/>
              <a:t>Acceptance of </a:t>
            </a:r>
            <a:r>
              <a:rPr lang="en-GB" dirty="0" err="1"/>
              <a:t>AntiA</a:t>
            </a:r>
            <a:r>
              <a:rPr lang="en-GB" dirty="0"/>
              <a:t> procedures</a:t>
            </a:r>
            <a:br>
              <a:rPr lang="en-GB" dirty="0"/>
            </a:br>
            <a:r>
              <a:rPr lang="en-GB" sz="3600" b="1" dirty="0"/>
              <a:t>What is the most acceptable procedure?</a:t>
            </a:r>
            <a:endParaRPr lang="en-GB" dirty="0"/>
          </a:p>
        </p:txBody>
      </p:sp>
      <p:sp>
        <p:nvSpPr>
          <p:cNvPr id="3" name="Zástupný symbol pro obsah 2"/>
          <p:cNvSpPr>
            <a:spLocks noGrp="1"/>
          </p:cNvSpPr>
          <p:nvPr>
            <p:ph sz="half" idx="1"/>
          </p:nvPr>
        </p:nvSpPr>
        <p:spPr/>
        <p:txBody>
          <a:bodyPr>
            <a:noAutofit/>
          </a:bodyPr>
          <a:lstStyle/>
          <a:p>
            <a:r>
              <a:rPr lang="en-NZ" sz="1900" b="1" dirty="0"/>
              <a:t>hair dye (63%)</a:t>
            </a:r>
          </a:p>
          <a:p>
            <a:r>
              <a:rPr lang="en-NZ" sz="1900" dirty="0"/>
              <a:t>special nutrition &amp; healthy diet (</a:t>
            </a:r>
            <a:r>
              <a:rPr lang="cs-CZ" sz="1900" dirty="0"/>
              <a:t>1</a:t>
            </a:r>
            <a:r>
              <a:rPr lang="en-NZ" sz="1900" dirty="0"/>
              <a:t>8%)</a:t>
            </a:r>
          </a:p>
          <a:p>
            <a:r>
              <a:rPr lang="en-NZ" sz="1900" dirty="0"/>
              <a:t>vitamins &amp; food supplements (9%)</a:t>
            </a:r>
          </a:p>
          <a:p>
            <a:r>
              <a:rPr lang="en-NZ" sz="1900" dirty="0"/>
              <a:t>Botox &amp; other anti-wrinkles  (0,6%)</a:t>
            </a:r>
          </a:p>
          <a:p>
            <a:r>
              <a:rPr lang="en-GB" sz="1900" dirty="0"/>
              <a:t>joints</a:t>
            </a:r>
            <a:r>
              <a:rPr lang="cs-CZ" sz="1900" dirty="0"/>
              <a:t>, </a:t>
            </a:r>
            <a:r>
              <a:rPr lang="en-GB" sz="1900" dirty="0"/>
              <a:t>retina</a:t>
            </a:r>
            <a:r>
              <a:rPr lang="cs-CZ" sz="1900" dirty="0"/>
              <a:t>…</a:t>
            </a:r>
            <a:r>
              <a:rPr lang="en-GB" sz="1900" dirty="0"/>
              <a:t>,</a:t>
            </a:r>
            <a:r>
              <a:rPr lang="cs-CZ" sz="1900" dirty="0"/>
              <a:t> </a:t>
            </a:r>
            <a:r>
              <a:rPr lang="en-NZ" sz="1900" dirty="0"/>
              <a:t>replacement</a:t>
            </a:r>
            <a:r>
              <a:rPr lang="cs-CZ" sz="1900" dirty="0"/>
              <a:t> </a:t>
            </a:r>
            <a:r>
              <a:rPr lang="en-NZ" sz="1900" dirty="0"/>
              <a:t>(7%)</a:t>
            </a:r>
          </a:p>
          <a:p>
            <a:r>
              <a:rPr lang="en-NZ" sz="1900" dirty="0"/>
              <a:t>plastic surgery (0,3%)</a:t>
            </a:r>
          </a:p>
          <a:p>
            <a:r>
              <a:rPr lang="en-NZ" sz="1900" dirty="0"/>
              <a:t>hormonal therapy (0,1%)</a:t>
            </a:r>
          </a:p>
          <a:p>
            <a:r>
              <a:rPr lang="en-NZ" sz="1900" dirty="0"/>
              <a:t>changing body parts for mechanics (e.g. robotic hand) (2%)</a:t>
            </a:r>
          </a:p>
          <a:p>
            <a:r>
              <a:rPr lang="en-NZ" sz="1900" dirty="0"/>
              <a:t>genetic engineering (0,1%)</a:t>
            </a:r>
          </a:p>
          <a:p>
            <a:r>
              <a:rPr lang="en-NZ" sz="1900" b="1" dirty="0"/>
              <a:t>all of them, individual matter (11%)</a:t>
            </a:r>
          </a:p>
        </p:txBody>
      </p:sp>
      <p:graphicFrame>
        <p:nvGraphicFramePr>
          <p:cNvPr id="8" name="Zástupný symbol pro obsah 7"/>
          <p:cNvGraphicFramePr>
            <a:graphicFrameLocks noGrp="1"/>
          </p:cNvGraphicFramePr>
          <p:nvPr>
            <p:ph sz="half" idx="2"/>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8212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Autofit/>
          </a:bodyPr>
          <a:lstStyle/>
          <a:p>
            <a:r>
              <a:rPr lang="en-GB" sz="3600" dirty="0"/>
              <a:t>Acceptance of </a:t>
            </a:r>
            <a:r>
              <a:rPr lang="en-GB" sz="3600" dirty="0" err="1"/>
              <a:t>AntiA</a:t>
            </a:r>
            <a:r>
              <a:rPr lang="en-GB" sz="3600" dirty="0"/>
              <a:t> procedures</a:t>
            </a:r>
            <a:br>
              <a:rPr lang="en-GB" sz="3600" dirty="0"/>
            </a:br>
            <a:r>
              <a:rPr lang="en-GB" sz="3600" b="1" dirty="0"/>
              <a:t>What is the </a:t>
            </a:r>
            <a:r>
              <a:rPr lang="cs-CZ" sz="3600" b="1" dirty="0"/>
              <a:t>least</a:t>
            </a:r>
            <a:r>
              <a:rPr lang="en-GB" sz="3600" b="1" dirty="0"/>
              <a:t> acceptable procedure?</a:t>
            </a:r>
            <a:endParaRPr lang="en-GB" sz="3600" dirty="0"/>
          </a:p>
        </p:txBody>
      </p:sp>
      <p:sp>
        <p:nvSpPr>
          <p:cNvPr id="3" name="Zástupný symbol pro obsah 2"/>
          <p:cNvSpPr>
            <a:spLocks noGrp="1"/>
          </p:cNvSpPr>
          <p:nvPr>
            <p:ph sz="half" idx="1"/>
          </p:nvPr>
        </p:nvSpPr>
        <p:spPr/>
        <p:txBody>
          <a:bodyPr>
            <a:noAutofit/>
          </a:bodyPr>
          <a:lstStyle/>
          <a:p>
            <a:r>
              <a:rPr lang="en-GB" sz="1900" dirty="0"/>
              <a:t>hair dye (9%)</a:t>
            </a:r>
          </a:p>
          <a:p>
            <a:r>
              <a:rPr lang="en-GB" sz="1900" dirty="0"/>
              <a:t>special nutrition</a:t>
            </a:r>
            <a:r>
              <a:rPr lang="cs-CZ" sz="1900" dirty="0"/>
              <a:t> </a:t>
            </a:r>
            <a:r>
              <a:rPr lang="en-GB" sz="1900" dirty="0"/>
              <a:t>&amp;</a:t>
            </a:r>
            <a:r>
              <a:rPr lang="cs-CZ" sz="1900" dirty="0"/>
              <a:t> </a:t>
            </a:r>
            <a:r>
              <a:rPr lang="en-GB" sz="1900" dirty="0"/>
              <a:t>healthy diet (</a:t>
            </a:r>
            <a:r>
              <a:rPr lang="cs-CZ" sz="1900" dirty="0"/>
              <a:t>5</a:t>
            </a:r>
            <a:r>
              <a:rPr lang="en-GB" sz="1900" dirty="0"/>
              <a:t>%)</a:t>
            </a:r>
          </a:p>
          <a:p>
            <a:r>
              <a:rPr lang="en-GB" sz="1900" dirty="0"/>
              <a:t>vitamins &amp; food supplements (</a:t>
            </a:r>
            <a:r>
              <a:rPr lang="cs-CZ" sz="1900" dirty="0"/>
              <a:t>3</a:t>
            </a:r>
            <a:r>
              <a:rPr lang="en-GB" sz="1900" dirty="0"/>
              <a:t>%)</a:t>
            </a:r>
          </a:p>
          <a:p>
            <a:r>
              <a:rPr lang="en-GB" sz="1900" dirty="0"/>
              <a:t>Botox &amp; other anti-wrinkles  (</a:t>
            </a:r>
            <a:r>
              <a:rPr lang="cs-CZ" sz="1900" dirty="0"/>
              <a:t>3</a:t>
            </a:r>
            <a:r>
              <a:rPr lang="en-GB" sz="1900" dirty="0"/>
              <a:t>6%)</a:t>
            </a:r>
          </a:p>
          <a:p>
            <a:r>
              <a:rPr lang="en-GB" sz="1900" dirty="0"/>
              <a:t>joints</a:t>
            </a:r>
            <a:r>
              <a:rPr lang="cs-CZ" sz="1900" dirty="0"/>
              <a:t>, </a:t>
            </a:r>
            <a:r>
              <a:rPr lang="en-GB" sz="1900" dirty="0"/>
              <a:t>retina</a:t>
            </a:r>
            <a:r>
              <a:rPr lang="cs-CZ" sz="1900" dirty="0"/>
              <a:t>…</a:t>
            </a:r>
            <a:r>
              <a:rPr lang="en-GB" sz="1900" dirty="0"/>
              <a:t>,</a:t>
            </a:r>
            <a:r>
              <a:rPr lang="cs-CZ" sz="1900" dirty="0"/>
              <a:t> </a:t>
            </a:r>
            <a:r>
              <a:rPr lang="en-NZ" sz="1900" dirty="0"/>
              <a:t>replacement</a:t>
            </a:r>
            <a:r>
              <a:rPr lang="cs-CZ" sz="1900" dirty="0"/>
              <a:t> </a:t>
            </a:r>
            <a:r>
              <a:rPr lang="en-GB" sz="1900" dirty="0"/>
              <a:t>(</a:t>
            </a:r>
            <a:r>
              <a:rPr lang="cs-CZ" sz="1900" dirty="0"/>
              <a:t>2</a:t>
            </a:r>
            <a:r>
              <a:rPr lang="en-GB" sz="1900" dirty="0"/>
              <a:t>%)</a:t>
            </a:r>
          </a:p>
          <a:p>
            <a:r>
              <a:rPr lang="en-GB" sz="1900" dirty="0"/>
              <a:t>plastic surgery (</a:t>
            </a:r>
            <a:r>
              <a:rPr lang="cs-CZ" sz="1900" dirty="0"/>
              <a:t>9</a:t>
            </a:r>
            <a:r>
              <a:rPr lang="en-GB" sz="1900" dirty="0"/>
              <a:t>%)</a:t>
            </a:r>
          </a:p>
          <a:p>
            <a:r>
              <a:rPr lang="en-GB" sz="1900" dirty="0"/>
              <a:t>hormonal therapy (</a:t>
            </a:r>
            <a:r>
              <a:rPr lang="cs-CZ" sz="1900" dirty="0"/>
              <a:t>7</a:t>
            </a:r>
            <a:r>
              <a:rPr lang="en-GB" sz="1900" dirty="0"/>
              <a:t>%)</a:t>
            </a:r>
          </a:p>
          <a:p>
            <a:r>
              <a:rPr lang="en-GB" sz="1900" dirty="0"/>
              <a:t>changing body parts </a:t>
            </a:r>
            <a:r>
              <a:rPr lang="cs-CZ" sz="1900" dirty="0" err="1"/>
              <a:t>for</a:t>
            </a:r>
            <a:r>
              <a:rPr lang="en-GB" sz="1900" dirty="0"/>
              <a:t> mechanics (e.g. robotic hand) (</a:t>
            </a:r>
            <a:r>
              <a:rPr lang="cs-CZ" sz="1900" dirty="0"/>
              <a:t>6</a:t>
            </a:r>
            <a:r>
              <a:rPr lang="en-GB" sz="1900" dirty="0"/>
              <a:t>%)</a:t>
            </a:r>
          </a:p>
          <a:p>
            <a:r>
              <a:rPr lang="en-GB" sz="1900" dirty="0"/>
              <a:t>genetic engineering (</a:t>
            </a:r>
            <a:r>
              <a:rPr lang="cs-CZ" sz="1900" dirty="0"/>
              <a:t>24</a:t>
            </a:r>
            <a:r>
              <a:rPr lang="en-GB" sz="1900" dirty="0"/>
              <a:t>%)</a:t>
            </a:r>
          </a:p>
          <a:p>
            <a:r>
              <a:rPr lang="en-GB" sz="1900" b="1" dirty="0"/>
              <a:t>non of them (2 %)</a:t>
            </a:r>
          </a:p>
        </p:txBody>
      </p:sp>
      <p:graphicFrame>
        <p:nvGraphicFramePr>
          <p:cNvPr id="8" name="Zástupný symbol pro obsah 7"/>
          <p:cNvGraphicFramePr>
            <a:graphicFrameLocks noGrp="1"/>
          </p:cNvGraphicFramePr>
          <p:nvPr>
            <p:ph sz="half" idx="2"/>
            <p:extLst>
              <p:ext uri="{D42A27DB-BD31-4B8C-83A1-F6EECF244321}">
                <p14:modId xmlns:p14="http://schemas.microsoft.com/office/powerpoint/2010/main" val="590905768"/>
              </p:ext>
            </p:extLst>
          </p:nvPr>
        </p:nvGraphicFramePr>
        <p:xfrm>
          <a:off x="4648200" y="1615211"/>
          <a:ext cx="4038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a:bodyPr>
          <a:lstStyle/>
          <a:p>
            <a:r>
              <a:rPr lang="cs-CZ" dirty="0"/>
              <a:t>Do </a:t>
            </a:r>
            <a:r>
              <a:rPr lang="cs-CZ" dirty="0" err="1"/>
              <a:t>you</a:t>
            </a:r>
            <a:r>
              <a:rPr lang="cs-CZ" dirty="0"/>
              <a:t> </a:t>
            </a:r>
            <a:r>
              <a:rPr lang="en-NZ" dirty="0"/>
              <a:t>plan anytime soon …?</a:t>
            </a:r>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1148179166"/>
              </p:ext>
            </p:extLst>
          </p:nvPr>
        </p:nvGraphicFramePr>
        <p:xfrm>
          <a:off x="611560" y="1610441"/>
          <a:ext cx="7992888" cy="2695995"/>
        </p:xfrm>
        <a:graphic>
          <a:graphicData uri="http://schemas.openxmlformats.org/drawingml/2006/table">
            <a:tbl>
              <a:tblPr firstRow="1" bandRow="1">
                <a:tableStyleId>{69CF1AB2-1976-4502-BF36-3FF5EA218861}</a:tableStyleId>
              </a:tblPr>
              <a:tblGrid>
                <a:gridCol w="6292274">
                  <a:extLst>
                    <a:ext uri="{9D8B030D-6E8A-4147-A177-3AD203B41FA5}">
                      <a16:colId xmlns:a16="http://schemas.microsoft.com/office/drawing/2014/main" val="20000"/>
                    </a:ext>
                  </a:extLst>
                </a:gridCol>
                <a:gridCol w="1700614">
                  <a:extLst>
                    <a:ext uri="{9D8B030D-6E8A-4147-A177-3AD203B41FA5}">
                      <a16:colId xmlns:a16="http://schemas.microsoft.com/office/drawing/2014/main" val="20001"/>
                    </a:ext>
                  </a:extLst>
                </a:gridCol>
              </a:tblGrid>
              <a:tr h="537130">
                <a:tc>
                  <a:txBody>
                    <a:bodyPr/>
                    <a:lstStyle/>
                    <a:p>
                      <a:pPr algn="ctr" rtl="0" fontAlgn="ctr"/>
                      <a:r>
                        <a:rPr lang="cs-CZ" sz="2400" b="0" i="0" u="none" strike="noStrike" noProof="0" dirty="0">
                          <a:solidFill>
                            <a:srgbClr val="000000"/>
                          </a:solidFill>
                          <a:effectLst/>
                          <a:latin typeface="Calibri" panose="020F0502020204030204" pitchFamily="34" charset="0"/>
                        </a:rPr>
                        <a:t>To </a:t>
                      </a:r>
                      <a:r>
                        <a:rPr lang="cs-CZ" sz="2400" b="0" i="0" u="none" strike="noStrike" noProof="0" dirty="0" err="1">
                          <a:solidFill>
                            <a:srgbClr val="000000"/>
                          </a:solidFill>
                          <a:effectLst/>
                          <a:latin typeface="Calibri" panose="020F0502020204030204" pitchFamily="34" charset="0"/>
                        </a:rPr>
                        <a:t>buy</a:t>
                      </a:r>
                      <a:r>
                        <a:rPr lang="cs-CZ" sz="2400" b="0" i="0" u="none" strike="noStrike" noProof="0" dirty="0">
                          <a:solidFill>
                            <a:srgbClr val="000000"/>
                          </a:solidFill>
                          <a:effectLst/>
                          <a:latin typeface="Calibri" panose="020F0502020204030204" pitchFamily="34" charset="0"/>
                        </a:rPr>
                        <a:t> </a:t>
                      </a:r>
                      <a:r>
                        <a:rPr lang="en-NZ" sz="2400" b="0" i="0" u="none" strike="noStrike" noProof="0" dirty="0">
                          <a:solidFill>
                            <a:srgbClr val="000000"/>
                          </a:solidFill>
                          <a:effectLst/>
                          <a:latin typeface="Calibri" panose="020F0502020204030204" pitchFamily="34" charset="0"/>
                        </a:rPr>
                        <a:t>food supplements</a:t>
                      </a:r>
                      <a:r>
                        <a:rPr lang="cs-CZ" sz="2400" b="0" i="0" u="none" strike="noStrike" noProof="0" dirty="0">
                          <a:solidFill>
                            <a:srgbClr val="000000"/>
                          </a:solidFill>
                          <a:effectLst/>
                          <a:latin typeface="Calibri" panose="020F0502020204030204" pitchFamily="34" charset="0"/>
                        </a:rPr>
                        <a:t>, </a:t>
                      </a:r>
                      <a:r>
                        <a:rPr lang="cs-CZ" sz="2400" b="0" i="0" u="none" strike="noStrike" noProof="0" dirty="0" err="1">
                          <a:solidFill>
                            <a:srgbClr val="000000"/>
                          </a:solidFill>
                          <a:effectLst/>
                          <a:latin typeface="Calibri" panose="020F0502020204030204" pitchFamily="34" charset="0"/>
                        </a:rPr>
                        <a:t>vitamins</a:t>
                      </a:r>
                      <a:endParaRPr lang="en-NZ" sz="2400" b="0" i="0" u="none" strike="noStrike" noProof="0"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n-NZ" sz="2400" b="0" i="0" u="none" strike="noStrike" noProof="0" dirty="0">
                          <a:solidFill>
                            <a:srgbClr val="000000"/>
                          </a:solidFill>
                          <a:effectLst/>
                          <a:latin typeface="Calibri" panose="020F0502020204030204" pitchFamily="34" charset="0"/>
                        </a:rPr>
                        <a:t>36</a:t>
                      </a:r>
                    </a:p>
                  </a:txBody>
                  <a:tcPr marL="7620" marR="7620" marT="7620" marB="0" anchor="ctr"/>
                </a:tc>
                <a:extLst>
                  <a:ext uri="{0D108BD9-81ED-4DB2-BD59-A6C34878D82A}">
                    <a16:rowId xmlns:a16="http://schemas.microsoft.com/office/drawing/2014/main" val="10000"/>
                  </a:ext>
                </a:extLst>
              </a:tr>
              <a:tr h="537130">
                <a:tc>
                  <a:txBody>
                    <a:bodyPr/>
                    <a:lstStyle/>
                    <a:p>
                      <a:pPr algn="ctr" rtl="0" fontAlgn="ctr"/>
                      <a:r>
                        <a:rPr lang="en-NZ" sz="2400" b="0" i="0" u="none" strike="noStrike" noProof="0" dirty="0">
                          <a:solidFill>
                            <a:srgbClr val="000000"/>
                          </a:solidFill>
                          <a:effectLst/>
                          <a:latin typeface="Calibri" panose="020F0502020204030204" pitchFamily="34" charset="0"/>
                        </a:rPr>
                        <a:t>Wellness holiday</a:t>
                      </a:r>
                    </a:p>
                  </a:txBody>
                  <a:tcPr marL="7620" marR="7620" marT="7620" marB="0" anchor="ctr"/>
                </a:tc>
                <a:tc>
                  <a:txBody>
                    <a:bodyPr/>
                    <a:lstStyle/>
                    <a:p>
                      <a:pPr algn="ctr" rtl="0" fontAlgn="ctr"/>
                      <a:r>
                        <a:rPr lang="en-NZ" sz="2400" b="0" i="0" u="none" strike="noStrike" noProof="0" dirty="0">
                          <a:solidFill>
                            <a:srgbClr val="000000"/>
                          </a:solidFill>
                          <a:effectLst/>
                          <a:latin typeface="Calibri" panose="020F0502020204030204" pitchFamily="34" charset="0"/>
                        </a:rPr>
                        <a:t>13</a:t>
                      </a:r>
                    </a:p>
                  </a:txBody>
                  <a:tcPr marL="7620" marR="7620" marT="7620" marB="0" anchor="ctr"/>
                </a:tc>
                <a:extLst>
                  <a:ext uri="{0D108BD9-81ED-4DB2-BD59-A6C34878D82A}">
                    <a16:rowId xmlns:a16="http://schemas.microsoft.com/office/drawing/2014/main" val="10001"/>
                  </a:ext>
                </a:extLst>
              </a:tr>
              <a:tr h="435672">
                <a:tc>
                  <a:txBody>
                    <a:bodyPr/>
                    <a:lstStyle/>
                    <a:p>
                      <a:pPr algn="ctr" rtl="0" fontAlgn="ctr"/>
                      <a:r>
                        <a:rPr lang="en-NZ" sz="2400" b="0" i="0" u="none" strike="noStrike" noProof="0" dirty="0">
                          <a:solidFill>
                            <a:srgbClr val="000000"/>
                          </a:solidFill>
                          <a:effectLst/>
                          <a:latin typeface="Calibri" panose="020F0502020204030204" pitchFamily="34" charset="0"/>
                        </a:rPr>
                        <a:t>Exotic holiday</a:t>
                      </a:r>
                    </a:p>
                  </a:txBody>
                  <a:tcPr marL="7620" marR="7620" marT="7620" marB="0" anchor="ctr"/>
                </a:tc>
                <a:tc>
                  <a:txBody>
                    <a:bodyPr/>
                    <a:lstStyle/>
                    <a:p>
                      <a:pPr algn="ctr" rtl="0" fontAlgn="ctr"/>
                      <a:r>
                        <a:rPr lang="en-NZ" sz="2400" b="0" i="0" u="none" strike="noStrike" noProof="0" dirty="0">
                          <a:solidFill>
                            <a:srgbClr val="000000"/>
                          </a:solidFill>
                          <a:effectLst/>
                          <a:latin typeface="Calibri" panose="020F0502020204030204" pitchFamily="34" charset="0"/>
                        </a:rPr>
                        <a:t>9</a:t>
                      </a:r>
                    </a:p>
                  </a:txBody>
                  <a:tcPr marL="7620" marR="7620" marT="7620" marB="0" anchor="ctr"/>
                </a:tc>
                <a:extLst>
                  <a:ext uri="{0D108BD9-81ED-4DB2-BD59-A6C34878D82A}">
                    <a16:rowId xmlns:a16="http://schemas.microsoft.com/office/drawing/2014/main" val="10002"/>
                  </a:ext>
                </a:extLst>
              </a:tr>
              <a:tr h="524651">
                <a:tc>
                  <a:txBody>
                    <a:bodyPr/>
                    <a:lstStyle/>
                    <a:p>
                      <a:pPr algn="ctr" rtl="0" fontAlgn="ctr"/>
                      <a:r>
                        <a:rPr lang="en-NZ" sz="2400" b="0" i="0" u="none" strike="noStrike" noProof="0" dirty="0">
                          <a:solidFill>
                            <a:srgbClr val="000000"/>
                          </a:solidFill>
                          <a:effectLst/>
                          <a:latin typeface="Calibri" panose="020F0502020204030204" pitchFamily="34" charset="0"/>
                        </a:rPr>
                        <a:t>Non-invasive procedures for rejuvenation</a:t>
                      </a:r>
                      <a:r>
                        <a:rPr lang="cs-CZ" sz="2400" b="0" i="0" u="none" strike="noStrike" noProof="0" dirty="0">
                          <a:solidFill>
                            <a:srgbClr val="000000"/>
                          </a:solidFill>
                          <a:effectLst/>
                          <a:latin typeface="Calibri" panose="020F0502020204030204" pitchFamily="34" charset="0"/>
                        </a:rPr>
                        <a:t> </a:t>
                      </a:r>
                      <a:r>
                        <a:rPr lang="cs-CZ" sz="1200" b="0" i="0" u="none" strike="noStrike" noProof="0" dirty="0">
                          <a:solidFill>
                            <a:srgbClr val="000000"/>
                          </a:solidFill>
                          <a:effectLst/>
                          <a:latin typeface="Calibri" panose="020F0502020204030204" pitchFamily="34" charset="0"/>
                        </a:rPr>
                        <a:t>(n = 48)</a:t>
                      </a:r>
                      <a:endParaRPr lang="en-NZ" sz="1200" b="0" i="0" u="none" strike="noStrike" noProof="0"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n-NZ" sz="2400" b="0" i="0" u="none" strike="noStrike" noProof="0" dirty="0">
                          <a:solidFill>
                            <a:srgbClr val="000000"/>
                          </a:solidFill>
                          <a:effectLst/>
                          <a:latin typeface="Calibri" panose="020F0502020204030204" pitchFamily="34" charset="0"/>
                        </a:rPr>
                        <a:t>3</a:t>
                      </a:r>
                    </a:p>
                  </a:txBody>
                  <a:tcPr marL="7620" marR="7620" marT="7620" marB="0" anchor="ctr"/>
                </a:tc>
                <a:extLst>
                  <a:ext uri="{0D108BD9-81ED-4DB2-BD59-A6C34878D82A}">
                    <a16:rowId xmlns:a16="http://schemas.microsoft.com/office/drawing/2014/main" val="10003"/>
                  </a:ext>
                </a:extLst>
              </a:tr>
              <a:tr h="288032">
                <a:tc>
                  <a:txBody>
                    <a:bodyPr/>
                    <a:lstStyle/>
                    <a:p>
                      <a:pPr algn="ctr" rtl="0" fontAlgn="ctr"/>
                      <a:r>
                        <a:rPr lang="en-NZ" sz="2400" b="0" i="0" u="none" strike="noStrike" noProof="0" dirty="0">
                          <a:solidFill>
                            <a:srgbClr val="000000"/>
                          </a:solidFill>
                          <a:effectLst/>
                          <a:latin typeface="Calibri" panose="020F0502020204030204" pitchFamily="34" charset="0"/>
                        </a:rPr>
                        <a:t>Plastic surgery</a:t>
                      </a:r>
                      <a:r>
                        <a:rPr lang="cs-CZ" sz="2400" b="0" i="0" u="none" strike="noStrike" noProof="0" dirty="0">
                          <a:solidFill>
                            <a:srgbClr val="000000"/>
                          </a:solidFill>
                          <a:effectLst/>
                          <a:latin typeface="Calibri" panose="020F0502020204030204" pitchFamily="34" charset="0"/>
                        </a:rPr>
                        <a:t> </a:t>
                      </a:r>
                      <a:r>
                        <a:rPr lang="cs-CZ" sz="1200" b="0" i="0" u="none" strike="noStrike" noProof="0" dirty="0">
                          <a:solidFill>
                            <a:srgbClr val="000000"/>
                          </a:solidFill>
                          <a:effectLst/>
                          <a:latin typeface="Calibri" panose="020F0502020204030204" pitchFamily="34" charset="0"/>
                        </a:rPr>
                        <a:t>(n = 13)</a:t>
                      </a:r>
                      <a:endParaRPr lang="en-NZ" sz="1200" b="0" i="0" u="none" strike="noStrike" noProof="0"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n-NZ" sz="2400" b="0" i="0" u="none" strike="noStrike" noProof="0" dirty="0">
                          <a:solidFill>
                            <a:srgbClr val="000000"/>
                          </a:solidFill>
                          <a:effectLst/>
                          <a:latin typeface="Calibri" panose="020F0502020204030204" pitchFamily="34" charset="0"/>
                        </a:rPr>
                        <a:t>1</a:t>
                      </a:r>
                    </a:p>
                  </a:txBody>
                  <a:tcPr marL="7620" marR="7620" marT="7620" marB="0" anchor="ctr"/>
                </a:tc>
                <a:extLst>
                  <a:ext uri="{0D108BD9-81ED-4DB2-BD59-A6C34878D82A}">
                    <a16:rowId xmlns:a16="http://schemas.microsoft.com/office/drawing/2014/main" val="10004"/>
                  </a:ext>
                </a:extLst>
              </a:tr>
              <a:tr h="28803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NZ" sz="1200" noProof="0" dirty="0">
                          <a:solidFill>
                            <a:schemeClr val="bg1">
                              <a:lumMod val="50000"/>
                            </a:schemeClr>
                          </a:solidFill>
                          <a:latin typeface="+mn-lt"/>
                          <a:ea typeface="MS ??"/>
                          <a:cs typeface="Times New Roman"/>
                        </a:rPr>
                        <a:t>Consumption and co</a:t>
                      </a:r>
                      <a:r>
                        <a:rPr lang="cs-CZ" sz="1200" noProof="0" dirty="0">
                          <a:solidFill>
                            <a:schemeClr val="bg1">
                              <a:lumMod val="50000"/>
                            </a:schemeClr>
                          </a:solidFill>
                          <a:latin typeface="+mn-lt"/>
                          <a:ea typeface="MS ??"/>
                          <a:cs typeface="Times New Roman"/>
                        </a:rPr>
                        <a:t>n</a:t>
                      </a:r>
                      <a:r>
                        <a:rPr lang="en-NZ" sz="1200" noProof="0" dirty="0" err="1">
                          <a:solidFill>
                            <a:schemeClr val="bg1">
                              <a:lumMod val="50000"/>
                            </a:schemeClr>
                          </a:solidFill>
                          <a:latin typeface="+mn-lt"/>
                          <a:ea typeface="MS ??"/>
                          <a:cs typeface="Times New Roman"/>
                        </a:rPr>
                        <a:t>sumers</a:t>
                      </a:r>
                      <a:r>
                        <a:rPr lang="en-NZ" sz="1200" noProof="0" dirty="0">
                          <a:solidFill>
                            <a:schemeClr val="bg1">
                              <a:lumMod val="50000"/>
                            </a:schemeClr>
                          </a:solidFill>
                          <a:latin typeface="+mn-lt"/>
                          <a:ea typeface="MS ??"/>
                          <a:cs typeface="Times New Roman"/>
                        </a:rPr>
                        <a:t> in latter age Survey (N</a:t>
                      </a:r>
                      <a:r>
                        <a:rPr lang="en-NZ" sz="1200" baseline="0" noProof="0" dirty="0">
                          <a:solidFill>
                            <a:schemeClr val="bg1">
                              <a:lumMod val="50000"/>
                            </a:schemeClr>
                          </a:solidFill>
                          <a:latin typeface="+mn-lt"/>
                          <a:ea typeface="MS ??"/>
                          <a:cs typeface="Times New Roman"/>
                        </a:rPr>
                        <a:t> = </a:t>
                      </a:r>
                      <a:r>
                        <a:rPr lang="en-NZ" sz="1200" noProof="0" dirty="0">
                          <a:solidFill>
                            <a:schemeClr val="bg1">
                              <a:lumMod val="50000"/>
                            </a:schemeClr>
                          </a:solidFill>
                          <a:latin typeface="+mn-lt"/>
                        </a:rPr>
                        <a:t>1443)</a:t>
                      </a:r>
                      <a:endParaRPr lang="en-NZ" sz="1200" b="0" i="0" u="none" strike="noStrike" noProof="0"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cs-CZ" sz="1200" b="0" i="0" u="none" strike="noStrike" noProof="0" dirty="0">
                          <a:solidFill>
                            <a:srgbClr val="000000"/>
                          </a:solidFill>
                          <a:effectLst/>
                          <a:latin typeface="Calibri" panose="020F0502020204030204" pitchFamily="34" charset="0"/>
                        </a:rPr>
                        <a:t>100</a:t>
                      </a:r>
                      <a:endParaRPr lang="en-NZ" sz="1200" b="0" i="0" u="none" strike="noStrike" noProof="0"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43527317"/>
                  </a:ext>
                </a:extLst>
              </a:tr>
            </a:tbl>
          </a:graphicData>
        </a:graphic>
      </p:graphicFrame>
      <p:pic>
        <p:nvPicPr>
          <p:cNvPr id="3" name="Grafický objekt 2" descr="Banka"/>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19176" y="4821184"/>
            <a:ext cx="914400" cy="914400"/>
          </a:xfrm>
          <a:prstGeom prst="rect">
            <a:avLst/>
          </a:prstGeom>
        </p:spPr>
      </p:pic>
      <p:pic>
        <p:nvPicPr>
          <p:cNvPr id="6" name="Grafický objekt 5" descr="Banka"/>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6999" y="5513171"/>
            <a:ext cx="914400" cy="914400"/>
          </a:xfrm>
          <a:prstGeom prst="rect">
            <a:avLst/>
          </a:prstGeom>
        </p:spPr>
      </p:pic>
      <p:pic>
        <p:nvPicPr>
          <p:cNvPr id="9" name="Grafický objekt 8" descr="Banka"/>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064" y="4556476"/>
            <a:ext cx="914400" cy="914400"/>
          </a:xfrm>
          <a:prstGeom prst="rect">
            <a:avLst/>
          </a:prstGeom>
        </p:spPr>
      </p:pic>
      <p:pic>
        <p:nvPicPr>
          <p:cNvPr id="10" name="Grafický objekt 9" descr="Banka"/>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6167" y="4941168"/>
            <a:ext cx="914400" cy="914400"/>
          </a:xfrm>
          <a:prstGeom prst="rect">
            <a:avLst/>
          </a:prstGeom>
        </p:spPr>
      </p:pic>
      <p:sp>
        <p:nvSpPr>
          <p:cNvPr id="4" name="TextovéPole 3"/>
          <p:cNvSpPr txBox="1"/>
          <p:nvPr/>
        </p:nvSpPr>
        <p:spPr>
          <a:xfrm>
            <a:off x="4190729" y="5278384"/>
            <a:ext cx="1719116" cy="369332"/>
          </a:xfrm>
          <a:prstGeom prst="rect">
            <a:avLst/>
          </a:prstGeom>
          <a:noFill/>
        </p:spPr>
        <p:txBody>
          <a:bodyPr wrap="square" rtlCol="0">
            <a:spAutoFit/>
          </a:bodyPr>
          <a:lstStyle/>
          <a:p>
            <a:r>
              <a:rPr lang="cs-CZ" dirty="0"/>
              <a:t>x </a:t>
            </a:r>
            <a:endParaRPr lang="en-GB"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err="1"/>
              <a:t>Summary</a:t>
            </a:r>
            <a:endParaRPr lang="en-GB" dirty="0"/>
          </a:p>
        </p:txBody>
      </p:sp>
      <p:sp>
        <p:nvSpPr>
          <p:cNvPr id="6" name="Zástupný symbol pro obsah 5"/>
          <p:cNvSpPr>
            <a:spLocks noGrp="1"/>
          </p:cNvSpPr>
          <p:nvPr>
            <p:ph idx="1"/>
          </p:nvPr>
        </p:nvSpPr>
        <p:spPr>
          <a:xfrm>
            <a:off x="611560" y="1196752"/>
            <a:ext cx="8075240" cy="5400600"/>
          </a:xfrm>
        </p:spPr>
        <p:txBody>
          <a:bodyPr>
            <a:normAutofit fontScale="92500" lnSpcReduction="20000"/>
          </a:bodyPr>
          <a:lstStyle/>
          <a:p>
            <a:r>
              <a:rPr lang="cs-CZ" sz="2000" dirty="0"/>
              <a:t>B</a:t>
            </a:r>
            <a:r>
              <a:rPr lang="en-NZ" sz="2000" dirty="0" err="1"/>
              <a:t>igger</a:t>
            </a:r>
            <a:r>
              <a:rPr lang="en-NZ" sz="2000" dirty="0"/>
              <a:t> prevalence of „pro-age trance“ and „idle“ perception of old age</a:t>
            </a:r>
          </a:p>
          <a:p>
            <a:pPr lvl="1"/>
            <a:r>
              <a:rPr lang="en-NZ" sz="1600" dirty="0"/>
              <a:t>lead</a:t>
            </a:r>
            <a:r>
              <a:rPr lang="cs-CZ" sz="1600" dirty="0"/>
              <a:t>s</a:t>
            </a:r>
            <a:r>
              <a:rPr lang="en-NZ" sz="1600" dirty="0"/>
              <a:t> to disapproval of experts´ effort of life extension and efforts to look younger</a:t>
            </a:r>
          </a:p>
          <a:p>
            <a:r>
              <a:rPr lang="en-NZ" sz="2000" dirty="0"/>
              <a:t>however, only smaller share of the population has strong, outspoken criticism against anti-ageing (</a:t>
            </a:r>
            <a:r>
              <a:rPr lang="en-NZ" sz="2000" dirty="0" err="1"/>
              <a:t>L_ext</a:t>
            </a:r>
            <a:r>
              <a:rPr lang="en-NZ" sz="2000" dirty="0"/>
              <a:t> 36%,  Youth_16%); and/or labels the various </a:t>
            </a:r>
            <a:r>
              <a:rPr lang="cs-CZ" sz="2000" dirty="0"/>
              <a:t>A</a:t>
            </a:r>
            <a:r>
              <a:rPr lang="en-NZ" sz="2000" dirty="0" err="1"/>
              <a:t>ntiA</a:t>
            </a:r>
            <a:r>
              <a:rPr lang="en-NZ" sz="2000" dirty="0"/>
              <a:t> procedures as unacceptable (89%);</a:t>
            </a:r>
          </a:p>
          <a:p>
            <a:r>
              <a:rPr lang="en-NZ" sz="2000" dirty="0"/>
              <a:t>older respondents, women (esp. older), lower educated (esp. in seniors), lower income, smaller municipalities „fear“ the anti-ageing trance more (higher disapproval of expert life extension) - </a:t>
            </a:r>
            <a:r>
              <a:rPr lang="en-NZ" sz="2000" i="1" dirty="0"/>
              <a:t>usual suspects in social exclusion debates</a:t>
            </a:r>
            <a:r>
              <a:rPr lang="cs-CZ" sz="2000" dirty="0"/>
              <a:t>;</a:t>
            </a:r>
            <a:endParaRPr lang="en-NZ" sz="2000" dirty="0"/>
          </a:p>
          <a:p>
            <a:r>
              <a:rPr lang="en-NZ" sz="2000" dirty="0"/>
              <a:t>late mid-age, women (esp. younger, single), divorced and cohabitating, higher (but not highest) income &amp; big cities are more prone to approval of personal anti-ageing endeavours – </a:t>
            </a:r>
            <a:r>
              <a:rPr lang="en-NZ" sz="2000" i="1" dirty="0"/>
              <a:t>usual targets of </a:t>
            </a:r>
            <a:r>
              <a:rPr lang="cs-CZ" sz="2000" i="1" dirty="0"/>
              <a:t>marketing </a:t>
            </a:r>
            <a:r>
              <a:rPr lang="cs-CZ" sz="2000" i="1" dirty="0" err="1"/>
              <a:t>campaigns</a:t>
            </a:r>
            <a:r>
              <a:rPr lang="cs-CZ" sz="2000" dirty="0"/>
              <a:t>.</a:t>
            </a:r>
          </a:p>
          <a:p>
            <a:pPr marL="0" indent="0">
              <a:buNone/>
            </a:pPr>
            <a:endParaRPr lang="cs-CZ" sz="2000" dirty="0"/>
          </a:p>
          <a:p>
            <a:pPr marL="0" indent="0">
              <a:buNone/>
            </a:pPr>
            <a:r>
              <a:rPr lang="cs-CZ" sz="2000" dirty="0" err="1"/>
              <a:t>If</a:t>
            </a:r>
            <a:r>
              <a:rPr lang="cs-CZ" sz="2000" dirty="0"/>
              <a:t> anti-ageing </a:t>
            </a:r>
            <a:r>
              <a:rPr lang="cs-CZ" sz="2000" dirty="0" err="1"/>
              <a:t>potentionaly</a:t>
            </a:r>
            <a:r>
              <a:rPr lang="cs-CZ" sz="2000" dirty="0"/>
              <a:t> </a:t>
            </a:r>
            <a:r>
              <a:rPr lang="cs-CZ" sz="2000" dirty="0" err="1"/>
              <a:t>means</a:t>
            </a:r>
            <a:r>
              <a:rPr lang="cs-CZ" sz="2000" dirty="0"/>
              <a:t> </a:t>
            </a:r>
            <a:r>
              <a:rPr lang="cs-CZ" sz="2000" dirty="0" err="1"/>
              <a:t>longer</a:t>
            </a:r>
            <a:r>
              <a:rPr lang="cs-CZ" sz="2000" dirty="0"/>
              <a:t> </a:t>
            </a:r>
            <a:r>
              <a:rPr lang="cs-CZ" sz="2000" dirty="0" err="1"/>
              <a:t>life</a:t>
            </a:r>
            <a:r>
              <a:rPr lang="cs-CZ" sz="2000" dirty="0"/>
              <a:t> in </a:t>
            </a:r>
            <a:r>
              <a:rPr lang="cs-CZ" sz="2000" dirty="0" err="1"/>
              <a:t>better</a:t>
            </a:r>
            <a:r>
              <a:rPr lang="cs-CZ" sz="2000" dirty="0"/>
              <a:t> </a:t>
            </a:r>
            <a:r>
              <a:rPr lang="cs-CZ" sz="2000" dirty="0" err="1"/>
              <a:t>helath</a:t>
            </a:r>
            <a:r>
              <a:rPr lang="cs-CZ" sz="2000" dirty="0"/>
              <a:t> </a:t>
            </a:r>
            <a:r>
              <a:rPr lang="cs-CZ" sz="2000" dirty="0" err="1"/>
              <a:t>we</a:t>
            </a:r>
            <a:r>
              <a:rPr lang="cs-CZ" sz="2000" dirty="0"/>
              <a:t> </a:t>
            </a:r>
            <a:r>
              <a:rPr lang="cs-CZ" sz="2000" dirty="0" err="1"/>
              <a:t>should</a:t>
            </a:r>
            <a:r>
              <a:rPr lang="cs-CZ" sz="2000" dirty="0"/>
              <a:t> </a:t>
            </a:r>
            <a:r>
              <a:rPr lang="cs-CZ" sz="2000" dirty="0" err="1"/>
              <a:t>be</a:t>
            </a:r>
            <a:r>
              <a:rPr lang="cs-CZ" sz="2000" dirty="0"/>
              <a:t> </a:t>
            </a:r>
            <a:r>
              <a:rPr lang="cs-CZ" sz="2000" dirty="0" err="1"/>
              <a:t>aware</a:t>
            </a:r>
            <a:r>
              <a:rPr lang="cs-CZ" sz="2000" dirty="0"/>
              <a:t> </a:t>
            </a:r>
            <a:r>
              <a:rPr lang="cs-CZ" sz="2000" dirty="0" err="1"/>
              <a:t>of</a:t>
            </a:r>
            <a:r>
              <a:rPr lang="cs-CZ" sz="2000" dirty="0"/>
              <a:t> </a:t>
            </a:r>
            <a:r>
              <a:rPr lang="cs-CZ" sz="2000" dirty="0" err="1"/>
              <a:t>the</a:t>
            </a:r>
            <a:r>
              <a:rPr lang="cs-CZ" sz="2000" dirty="0"/>
              <a:t> </a:t>
            </a:r>
            <a:r>
              <a:rPr lang="cs-CZ" sz="2000" dirty="0" err="1"/>
              <a:t>unequal</a:t>
            </a:r>
            <a:r>
              <a:rPr lang="cs-CZ" sz="2000" dirty="0"/>
              <a:t> </a:t>
            </a:r>
            <a:r>
              <a:rPr lang="cs-CZ" sz="2000" dirty="0" err="1"/>
              <a:t>distribution</a:t>
            </a:r>
            <a:r>
              <a:rPr lang="cs-CZ" sz="2000" dirty="0"/>
              <a:t> </a:t>
            </a:r>
            <a:r>
              <a:rPr lang="cs-CZ" sz="2000" dirty="0" err="1"/>
              <a:t>of</a:t>
            </a:r>
            <a:r>
              <a:rPr lang="cs-CZ" sz="2000" dirty="0"/>
              <a:t> </a:t>
            </a:r>
            <a:r>
              <a:rPr lang="cs-CZ" sz="2000" dirty="0" err="1"/>
              <a:t>opportunities</a:t>
            </a:r>
            <a:r>
              <a:rPr lang="cs-CZ" sz="2000" dirty="0"/>
              <a:t> and </a:t>
            </a:r>
            <a:r>
              <a:rPr lang="cs-CZ" sz="2000" dirty="0" err="1"/>
              <a:t>challenges</a:t>
            </a:r>
            <a:r>
              <a:rPr lang="cs-CZ" sz="2000" dirty="0"/>
              <a:t> </a:t>
            </a:r>
            <a:r>
              <a:rPr lang="cs-CZ" sz="2000" dirty="0" err="1"/>
              <a:t>related</a:t>
            </a:r>
            <a:r>
              <a:rPr lang="cs-CZ" sz="2000" dirty="0"/>
              <a:t> to anti-ageing </a:t>
            </a:r>
            <a:r>
              <a:rPr lang="cs-CZ" sz="2000" dirty="0" err="1"/>
              <a:t>trance</a:t>
            </a:r>
            <a:r>
              <a:rPr lang="cs-CZ" sz="2000" dirty="0"/>
              <a:t>.</a:t>
            </a:r>
            <a:endParaRPr lang="en-NZ" sz="2000" dirty="0"/>
          </a:p>
          <a:p>
            <a:pPr marL="0" indent="0">
              <a:buNone/>
            </a:pPr>
            <a:endParaRPr lang="cs-CZ" sz="2000" dirty="0"/>
          </a:p>
          <a:p>
            <a:pPr marL="0" indent="0">
              <a:buNone/>
            </a:pPr>
            <a:r>
              <a:rPr lang="cs-CZ" sz="2000" dirty="0"/>
              <a:t>Anti-ageing </a:t>
            </a:r>
            <a:r>
              <a:rPr lang="cs-CZ" sz="2000" dirty="0" err="1"/>
              <a:t>can</a:t>
            </a:r>
            <a:r>
              <a:rPr lang="cs-CZ" sz="2000" dirty="0"/>
              <a:t> </a:t>
            </a:r>
            <a:r>
              <a:rPr lang="cs-CZ" sz="2000" dirty="0" err="1"/>
              <a:t>be</a:t>
            </a:r>
            <a:r>
              <a:rPr lang="cs-CZ" sz="2000" dirty="0"/>
              <a:t> </a:t>
            </a:r>
            <a:r>
              <a:rPr lang="cs-CZ" sz="2000" dirty="0" err="1"/>
              <a:t>understood</a:t>
            </a:r>
            <a:r>
              <a:rPr lang="cs-CZ" sz="2000" dirty="0"/>
              <a:t> as a part </a:t>
            </a:r>
            <a:r>
              <a:rPr lang="cs-CZ" sz="2000" dirty="0" err="1"/>
              <a:t>of</a:t>
            </a:r>
            <a:r>
              <a:rPr lang="cs-CZ" sz="2000" dirty="0"/>
              <a:t> </a:t>
            </a:r>
            <a:r>
              <a:rPr lang="cs-CZ" sz="2000" dirty="0" err="1"/>
              <a:t>social</a:t>
            </a:r>
            <a:r>
              <a:rPr lang="cs-CZ" sz="2000" dirty="0"/>
              <a:t> </a:t>
            </a:r>
            <a:r>
              <a:rPr lang="cs-CZ" sz="2000" dirty="0" err="1"/>
              <a:t>exclusion</a:t>
            </a:r>
            <a:r>
              <a:rPr lang="cs-CZ" sz="2000" dirty="0"/>
              <a:t> </a:t>
            </a:r>
            <a:r>
              <a:rPr lang="cs-CZ" sz="2000" dirty="0" err="1"/>
              <a:t>mechanisms</a:t>
            </a:r>
            <a:r>
              <a:rPr lang="cs-CZ" sz="2000" dirty="0"/>
              <a:t> and/</a:t>
            </a:r>
            <a:r>
              <a:rPr lang="cs-CZ" sz="2000" dirty="0" err="1"/>
              <a:t>or</a:t>
            </a:r>
            <a:r>
              <a:rPr lang="cs-CZ" sz="2000" dirty="0"/>
              <a:t> </a:t>
            </a:r>
            <a:r>
              <a:rPr lang="cs-CZ" sz="2000" dirty="0" err="1"/>
              <a:t>result</a:t>
            </a:r>
            <a:r>
              <a:rPr lang="cs-CZ" sz="2000" dirty="0"/>
              <a:t> </a:t>
            </a:r>
            <a:r>
              <a:rPr lang="cs-CZ" sz="2000" dirty="0" err="1"/>
              <a:t>of</a:t>
            </a:r>
            <a:r>
              <a:rPr lang="cs-CZ" sz="2000" dirty="0"/>
              <a:t> </a:t>
            </a:r>
            <a:r>
              <a:rPr lang="cs-CZ" sz="2000" dirty="0" err="1"/>
              <a:t>social</a:t>
            </a:r>
            <a:r>
              <a:rPr lang="cs-CZ" sz="2000" dirty="0"/>
              <a:t> </a:t>
            </a:r>
            <a:r>
              <a:rPr lang="cs-CZ" sz="2000" dirty="0" err="1"/>
              <a:t>power</a:t>
            </a:r>
            <a:r>
              <a:rPr lang="cs-CZ" sz="2000" dirty="0"/>
              <a:t> </a:t>
            </a:r>
            <a:r>
              <a:rPr lang="cs-CZ" sz="2000" dirty="0" err="1"/>
              <a:t>structures</a:t>
            </a:r>
            <a:r>
              <a:rPr lang="cs-CZ" sz="2000" dirty="0"/>
              <a:t> </a:t>
            </a:r>
            <a:r>
              <a:rPr lang="cs-CZ" sz="2000" dirty="0" err="1"/>
              <a:t>variations</a:t>
            </a:r>
            <a:r>
              <a:rPr lang="cs-CZ" sz="2000" dirty="0"/>
              <a:t>.</a:t>
            </a:r>
            <a:endParaRPr lang="en-NZ"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dirty="0" err="1">
                <a:latin typeface="Calibri" panose="020F0502020204030204" pitchFamily="34" charset="0"/>
              </a:rPr>
              <a:t>immortality</a:t>
            </a:r>
            <a:r>
              <a:rPr lang="cs-CZ" dirty="0">
                <a:latin typeface="Calibri" panose="020F0502020204030204" pitchFamily="34" charset="0"/>
              </a:rPr>
              <a:t> </a:t>
            </a:r>
            <a:r>
              <a:rPr lang="cs-CZ" dirty="0" err="1">
                <a:latin typeface="Calibri" panose="020F0502020204030204" pitchFamily="34" charset="0"/>
              </a:rPr>
              <a:t>for</a:t>
            </a:r>
            <a:r>
              <a:rPr lang="cs-CZ" dirty="0">
                <a:latin typeface="Calibri" panose="020F0502020204030204" pitchFamily="34" charset="0"/>
              </a:rPr>
              <a:t> </a:t>
            </a:r>
            <a:r>
              <a:rPr lang="cs-CZ" dirty="0" err="1">
                <a:latin typeface="Calibri" panose="020F0502020204030204" pitchFamily="34" charset="0"/>
              </a:rPr>
              <a:t>you</a:t>
            </a:r>
            <a:r>
              <a:rPr lang="cs-CZ" dirty="0">
                <a:latin typeface="Calibri" panose="020F0502020204030204" pitchFamily="34" charset="0"/>
              </a:rPr>
              <a:t>, sir? </a:t>
            </a:r>
            <a:endParaRPr lang="en-GB" dirty="0">
              <a:latin typeface="Calibri" panose="020F0502020204030204" pitchFamily="34" charset="0"/>
            </a:endParaRPr>
          </a:p>
        </p:txBody>
      </p:sp>
      <p:sp>
        <p:nvSpPr>
          <p:cNvPr id="5" name="Zástupný symbol pro text 4"/>
          <p:cNvSpPr>
            <a:spLocks noGrp="1"/>
          </p:cNvSpPr>
          <p:nvPr>
            <p:ph type="body" idx="1"/>
          </p:nvPr>
        </p:nvSpPr>
        <p:spPr/>
        <p:txBody>
          <a:bodyPr/>
          <a:lstStyle/>
          <a:p>
            <a:endParaRPr lang="en-GB" dirty="0"/>
          </a:p>
        </p:txBody>
      </p:sp>
      <p:pic>
        <p:nvPicPr>
          <p:cNvPr id="6" name="Obrázek 5" descr="aged-barbie.jpg"/>
          <p:cNvPicPr>
            <a:picLocks noChangeAspect="1"/>
          </p:cNvPicPr>
          <p:nvPr/>
        </p:nvPicPr>
        <p:blipFill rotWithShape="1">
          <a:blip r:embed="rId2" cstate="print"/>
          <a:srcRect l="13044" r="1449"/>
          <a:stretch/>
        </p:blipFill>
        <p:spPr>
          <a:xfrm>
            <a:off x="2867596" y="620688"/>
            <a:ext cx="4248472" cy="3394953"/>
          </a:xfrm>
          <a:prstGeom prst="rect">
            <a:avLst/>
          </a:prstGeom>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830" y="609600"/>
            <a:ext cx="5664200" cy="3797300"/>
          </a:xfrm>
          <a:prstGeom prst="rect">
            <a:avLst/>
          </a:prstGeom>
        </p:spPr>
      </p:pic>
    </p:spTree>
    <p:extLst>
      <p:ext uri="{BB962C8B-B14F-4D97-AF65-F5344CB8AC3E}">
        <p14:creationId xmlns:p14="http://schemas.microsoft.com/office/powerpoint/2010/main" val="336661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endParaRPr lang="en-GB"/>
          </a:p>
        </p:txBody>
      </p:sp>
      <p:pic>
        <p:nvPicPr>
          <p:cNvPr id="7" name="Zástupný symbol pro obsah 6"/>
          <p:cNvPicPr>
            <a:picLocks noGrp="1" noChangeAspect="1"/>
          </p:cNvPicPr>
          <p:nvPr>
            <p:ph idx="1"/>
          </p:nvPr>
        </p:nvPicPr>
        <p:blipFill>
          <a:blip r:embed="rId2"/>
          <a:stretch>
            <a:fillRect/>
          </a:stretch>
        </p:blipFill>
        <p:spPr>
          <a:xfrm>
            <a:off x="449105" y="274638"/>
            <a:ext cx="8245789" cy="6136040"/>
          </a:xfrm>
          <a:prstGeom prst="rect">
            <a:avLst/>
          </a:prstGeom>
        </p:spPr>
      </p:pic>
      <p:sp>
        <p:nvSpPr>
          <p:cNvPr id="8" name="TextovéPole 7"/>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1691625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Pictures</a:t>
            </a:r>
            <a:endParaRPr lang="en-GB" dirty="0"/>
          </a:p>
        </p:txBody>
      </p:sp>
      <p:sp>
        <p:nvSpPr>
          <p:cNvPr id="5" name="Zástupný symbol pro obsah 4"/>
          <p:cNvSpPr>
            <a:spLocks noGrp="1"/>
          </p:cNvSpPr>
          <p:nvPr>
            <p:ph idx="1"/>
          </p:nvPr>
        </p:nvSpPr>
        <p:spPr/>
        <p:txBody>
          <a:bodyPr>
            <a:normAutofit lnSpcReduction="10000"/>
          </a:bodyPr>
          <a:lstStyle/>
          <a:p>
            <a:r>
              <a:rPr lang="en-GB" dirty="0">
                <a:hlinkClick r:id="rId2"/>
              </a:rPr>
              <a:t>https://d.ibtimes.co.uk/en/full/1428231/anti-aging-drugs-senolytics.jpg?w=736</a:t>
            </a:r>
            <a:endParaRPr lang="cs-CZ" dirty="0"/>
          </a:p>
          <a:p>
            <a:r>
              <a:rPr lang="en-GB" dirty="0">
                <a:hlinkClick r:id="rId3"/>
              </a:rPr>
              <a:t>http://www.vivawoman.net/wp-content/uploads/2012/04/anti-aging.jpg</a:t>
            </a:r>
            <a:endParaRPr lang="cs-CZ" dirty="0"/>
          </a:p>
          <a:p>
            <a:r>
              <a:rPr lang="en-GB" dirty="0">
                <a:hlinkClick r:id="rId4"/>
              </a:rPr>
              <a:t>https://www.ifa-fiv.org/wp-content/uploads/2013/06/olay-anti-ageing.jpg</a:t>
            </a:r>
            <a:endParaRPr lang="cs-CZ" dirty="0"/>
          </a:p>
          <a:p>
            <a:r>
              <a:rPr lang="en-GB" dirty="0"/>
              <a:t>http://www.lifeextension.com/~/media/lef/images/lpages/welcome/welcome_panel3_bg.jpg</a:t>
            </a:r>
          </a:p>
        </p:txBody>
      </p:sp>
    </p:spTree>
    <p:extLst>
      <p:ext uri="{BB962C8B-B14F-4D97-AF65-F5344CB8AC3E}">
        <p14:creationId xmlns:p14="http://schemas.microsoft.com/office/powerpoint/2010/main" val="1622701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4" name="Zástupný symbol pro obsah 3"/>
          <p:cNvPicPr>
            <a:picLocks noGrp="1" noChangeAspect="1"/>
          </p:cNvPicPr>
          <p:nvPr>
            <p:ph idx="1"/>
          </p:nvPr>
        </p:nvPicPr>
        <p:blipFill>
          <a:blip r:embed="rId2"/>
          <a:stretch>
            <a:fillRect/>
          </a:stretch>
        </p:blipFill>
        <p:spPr>
          <a:xfrm>
            <a:off x="513920" y="274638"/>
            <a:ext cx="8172880" cy="6218133"/>
          </a:xfrm>
          <a:prstGeom prst="rect">
            <a:avLst/>
          </a:prstGeom>
        </p:spPr>
      </p:pic>
      <p:sp>
        <p:nvSpPr>
          <p:cNvPr id="5" name="TextovéPole 4"/>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2902747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4" name="Zástupný symbol pro obsah 3"/>
          <p:cNvPicPr>
            <a:picLocks noGrp="1" noChangeAspect="1"/>
          </p:cNvPicPr>
          <p:nvPr>
            <p:ph idx="1"/>
          </p:nvPr>
        </p:nvPicPr>
        <p:blipFill>
          <a:blip r:embed="rId2"/>
          <a:stretch>
            <a:fillRect/>
          </a:stretch>
        </p:blipFill>
        <p:spPr>
          <a:xfrm>
            <a:off x="721358" y="476672"/>
            <a:ext cx="7944956" cy="6029532"/>
          </a:xfrm>
          <a:prstGeom prst="rect">
            <a:avLst/>
          </a:prstGeom>
        </p:spPr>
      </p:pic>
    </p:spTree>
    <p:extLst>
      <p:ext uri="{BB962C8B-B14F-4D97-AF65-F5344CB8AC3E}">
        <p14:creationId xmlns:p14="http://schemas.microsoft.com/office/powerpoint/2010/main" val="351321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4" name="Zástupný symbol pro obsah 3"/>
          <p:cNvPicPr>
            <a:picLocks noGrp="1" noChangeAspect="1"/>
          </p:cNvPicPr>
          <p:nvPr>
            <p:ph idx="1"/>
          </p:nvPr>
        </p:nvPicPr>
        <p:blipFill>
          <a:blip r:embed="rId2"/>
          <a:stretch>
            <a:fillRect/>
          </a:stretch>
        </p:blipFill>
        <p:spPr>
          <a:xfrm>
            <a:off x="475252" y="241778"/>
            <a:ext cx="8329932" cy="6283566"/>
          </a:xfrm>
          <a:prstGeom prst="rect">
            <a:avLst/>
          </a:prstGeom>
        </p:spPr>
      </p:pic>
      <p:sp>
        <p:nvSpPr>
          <p:cNvPr id="5" name="TextovéPole 4"/>
          <p:cNvSpPr txBox="1"/>
          <p:nvPr/>
        </p:nvSpPr>
        <p:spPr>
          <a:xfrm>
            <a:off x="251520" y="6516098"/>
            <a:ext cx="1612942" cy="230832"/>
          </a:xfrm>
          <a:prstGeom prst="rect">
            <a:avLst/>
          </a:prstGeom>
          <a:noFill/>
        </p:spPr>
        <p:txBody>
          <a:bodyPr wrap="none" rtlCol="0">
            <a:spAutoFit/>
          </a:bodyPr>
          <a:lstStyle/>
          <a:p>
            <a:r>
              <a:rPr lang="cs-CZ" sz="900" dirty="0"/>
              <a:t>Source: </a:t>
            </a:r>
            <a:r>
              <a:rPr lang="cs-CZ" sz="900" dirty="0" err="1"/>
              <a:t>Olshansky</a:t>
            </a:r>
            <a:r>
              <a:rPr lang="cs-CZ" sz="900" dirty="0"/>
              <a:t>, J. 2008 OIA</a:t>
            </a:r>
            <a:endParaRPr lang="en-GB" sz="900" dirty="0"/>
          </a:p>
        </p:txBody>
      </p:sp>
    </p:spTree>
    <p:extLst>
      <p:ext uri="{BB962C8B-B14F-4D97-AF65-F5344CB8AC3E}">
        <p14:creationId xmlns:p14="http://schemas.microsoft.com/office/powerpoint/2010/main" val="453068065"/>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10076</TotalTime>
  <Words>3367</Words>
  <Application>Microsoft Office PowerPoint</Application>
  <PresentationFormat>Předvádění na obrazovce (4:3)</PresentationFormat>
  <Paragraphs>465</Paragraphs>
  <Slides>60</Slides>
  <Notes>18</Notes>
  <HiddenSlides>15</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60</vt:i4>
      </vt:variant>
    </vt:vector>
  </HeadingPairs>
  <TitlesOfParts>
    <vt:vector size="66" baseType="lpstr">
      <vt:lpstr>Arial</vt:lpstr>
      <vt:lpstr>Calibri</vt:lpstr>
      <vt:lpstr>MS ??</vt:lpstr>
      <vt:lpstr>Times New Roman</vt:lpstr>
      <vt:lpstr>Wingdings</vt:lpstr>
      <vt:lpstr>Motiv sady Office</vt:lpstr>
      <vt:lpstr>Ageing &amp; future Is anti-ageing good for you?  And for society?</vt:lpstr>
      <vt:lpstr>Good bye to ageing?!!</vt:lpstr>
      <vt:lpstr>Perspective of evoution THEORY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Good bye to ageing?!!</vt:lpstr>
      <vt:lpstr>Prezentace aplikace PowerPoint</vt:lpstr>
      <vt:lpstr>Prezentace aplikace PowerPoint</vt:lpstr>
      <vt:lpstr>Inflection points in „new ageing enterprise“ (Felsted &amp; Wright, 2014)</vt:lpstr>
      <vt:lpstr>[5.0] Post – ageing   Ageing as an Artefakt </vt:lpstr>
      <vt:lpstr>[5.0] Post – ageing   Ageing as an Artefakt </vt:lpstr>
      <vt:lpstr>Anti-ageing Soldiers</vt:lpstr>
      <vt:lpstr>“Pro-aging trance“ </vt:lpstr>
      <vt:lpstr>Anti – ageing on</vt:lpstr>
      <vt:lpstr>Anti – ageing medicine</vt:lpstr>
      <vt:lpstr>Is There An „Anti-aging“ Medicine?(2001)</vt:lpstr>
      <vt:lpstr>Is There An „Anti-aging“ Medicine?(2001)</vt:lpstr>
      <vt:lpstr>Gerontology versus Geriatrics: Different Ways of Understanding Ageing and Old Age</vt:lpstr>
      <vt:lpstr>In terms of introduction…</vt:lpstr>
      <vt:lpstr>To sell or not (with ads), that is the question…</vt:lpstr>
      <vt:lpstr>To sell or not (with ads), that is the question…</vt:lpstr>
      <vt:lpstr>Marketing to 50+: „Don´t Call´em Old, Call´em Consumers!“ </vt:lpstr>
      <vt:lpstr>BBC News: „Plastic surgery on Snapchat  raises more than eyebrows“</vt:lpstr>
      <vt:lpstr>Dualities:  balancing on the edge &amp; borders crossing</vt:lpstr>
      <vt:lpstr>The data</vt:lpstr>
      <vt:lpstr>„Pro-“ or „Anti-“ ageing trance?</vt:lpstr>
      <vt:lpstr>„Pro-“ or „Anti-“ ageing trance?</vt:lpstr>
      <vt:lpstr>Prezentace aplikace PowerPoint</vt:lpstr>
      <vt:lpstr>Defining ageing  (perception by age groups)</vt:lpstr>
      <vt:lpstr>Defining ageing  (perception by age groups)</vt:lpstr>
      <vt:lpstr>Key indicators: Anti-ageing measures</vt:lpstr>
      <vt:lpstr>(Dis)Approval of anti-ageing measures</vt:lpstr>
      <vt:lpstr>Approval of (by perception of ageing)</vt:lpstr>
      <vt:lpstr>Dis/approval by age groups</vt:lpstr>
      <vt:lpstr>Dis/approval by age groups</vt:lpstr>
      <vt:lpstr>Dis/approval by gender</vt:lpstr>
      <vt:lpstr>Effort to look younger </vt:lpstr>
      <vt:lpstr>Approval of youthful effort by marital status/partnering</vt:lpstr>
      <vt:lpstr>Dis/approval by education</vt:lpstr>
      <vt:lpstr>Dis/approval by income</vt:lpstr>
      <vt:lpstr>Approval by occuaption (selection)</vt:lpstr>
      <vt:lpstr>Anti-ageing procedures approval by the size of municipality</vt:lpstr>
      <vt:lpstr>Acceptance of AntiA procedures What is the most acceptable procedure?</vt:lpstr>
      <vt:lpstr>Acceptance of AntiA procedures What is the most acceptable procedure?</vt:lpstr>
      <vt:lpstr>Acceptance of AntiA procedures What is the least acceptable procedure?</vt:lpstr>
      <vt:lpstr>Do you plan anytime soon …?</vt:lpstr>
      <vt:lpstr>Summary</vt:lpstr>
      <vt:lpstr>immortality for you, sir? </vt:lpstr>
      <vt:lpstr>Pictures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Anti-ageing:  Otázka životního stylu,  okázalé spotřeby,  nebo obav ze stárnutí?</dc:title>
  <dc:creator>Anonym</dc:creator>
  <cp:lastModifiedBy>Lucie Vidovićová</cp:lastModifiedBy>
  <cp:revision>101</cp:revision>
  <cp:lastPrinted>2019-01-12T21:34:21Z</cp:lastPrinted>
  <dcterms:created xsi:type="dcterms:W3CDTF">2016-10-11T10:28:38Z</dcterms:created>
  <dcterms:modified xsi:type="dcterms:W3CDTF">2019-11-22T23:13:02Z</dcterms:modified>
</cp:coreProperties>
</file>