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3" r:id="rId2"/>
  </p:sldMasterIdLst>
  <p:notesMasterIdLst>
    <p:notesMasterId r:id="rId69"/>
  </p:notesMasterIdLst>
  <p:handoutMasterIdLst>
    <p:handoutMasterId r:id="rId70"/>
  </p:handoutMasterIdLst>
  <p:sldIdLst>
    <p:sldId id="538" r:id="rId3"/>
    <p:sldId id="626" r:id="rId4"/>
    <p:sldId id="541" r:id="rId5"/>
    <p:sldId id="591" r:id="rId6"/>
    <p:sldId id="612" r:id="rId7"/>
    <p:sldId id="627" r:id="rId8"/>
    <p:sldId id="613" r:id="rId9"/>
    <p:sldId id="500" r:id="rId10"/>
    <p:sldId id="543" r:id="rId11"/>
    <p:sldId id="628" r:id="rId12"/>
    <p:sldId id="536" r:id="rId13"/>
    <p:sldId id="545" r:id="rId14"/>
    <p:sldId id="546" r:id="rId15"/>
    <p:sldId id="674" r:id="rId16"/>
    <p:sldId id="544" r:id="rId17"/>
    <p:sldId id="504" r:id="rId18"/>
    <p:sldId id="675" r:id="rId19"/>
    <p:sldId id="548" r:id="rId20"/>
    <p:sldId id="659" r:id="rId21"/>
    <p:sldId id="554" r:id="rId22"/>
    <p:sldId id="692" r:id="rId23"/>
    <p:sldId id="677" r:id="rId24"/>
    <p:sldId id="678" r:id="rId25"/>
    <p:sldId id="556" r:id="rId26"/>
    <p:sldId id="663" r:id="rId27"/>
    <p:sldId id="636" r:id="rId28"/>
    <p:sldId id="658" r:id="rId29"/>
    <p:sldId id="691" r:id="rId30"/>
    <p:sldId id="637" r:id="rId31"/>
    <p:sldId id="567" r:id="rId32"/>
    <p:sldId id="398" r:id="rId33"/>
    <p:sldId id="638" r:id="rId34"/>
    <p:sldId id="568" r:id="rId35"/>
    <p:sldId id="453" r:id="rId36"/>
    <p:sldId id="478" r:id="rId37"/>
    <p:sldId id="679" r:id="rId38"/>
    <p:sldId id="680" r:id="rId39"/>
    <p:sldId id="461" r:id="rId40"/>
    <p:sldId id="618" r:id="rId41"/>
    <p:sldId id="457" r:id="rId42"/>
    <p:sldId id="475" r:id="rId43"/>
    <p:sldId id="463" r:id="rId44"/>
    <p:sldId id="583" r:id="rId45"/>
    <p:sldId id="646" r:id="rId46"/>
    <p:sldId id="648" r:id="rId47"/>
    <p:sldId id="693" r:id="rId48"/>
    <p:sldId id="660" r:id="rId49"/>
    <p:sldId id="616" r:id="rId50"/>
    <p:sldId id="574" r:id="rId51"/>
    <p:sldId id="508" r:id="rId52"/>
    <p:sldId id="537" r:id="rId53"/>
    <p:sldId id="694" r:id="rId54"/>
    <p:sldId id="572" r:id="rId55"/>
    <p:sldId id="681" r:id="rId56"/>
    <p:sldId id="682" r:id="rId57"/>
    <p:sldId id="683" r:id="rId58"/>
    <p:sldId id="684" r:id="rId59"/>
    <p:sldId id="685" r:id="rId60"/>
    <p:sldId id="686" r:id="rId61"/>
    <p:sldId id="689" r:id="rId62"/>
    <p:sldId id="690" r:id="rId63"/>
    <p:sldId id="573" r:id="rId64"/>
    <p:sldId id="653" r:id="rId65"/>
    <p:sldId id="654" r:id="rId66"/>
    <p:sldId id="539" r:id="rId67"/>
    <p:sldId id="652" r:id="rId68"/>
  </p:sldIdLst>
  <p:sldSz cx="9144000" cy="6858000" type="screen4x3"/>
  <p:notesSz cx="6797675" cy="9926638"/>
  <p:custDataLst>
    <p:tags r:id="rId71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F3D001"/>
    <a:srgbClr val="F4EE00"/>
    <a:srgbClr val="FFFF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 varScale="1">
        <p:scale>
          <a:sx n="114" d="100"/>
          <a:sy n="114" d="100"/>
        </p:scale>
        <p:origin x="163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handoutMaster" Target="handoutMasters/handout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91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5710"/>
            <a:ext cx="5438464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B0713DB-6C3C-4501-8436-1D1A9477E6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868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61B9104-F259-4286-8829-A41D964B95DF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24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206994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77557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124092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898850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65327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22.10.2019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22.10.2019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22.10.2019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22.10.2019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22.10.2019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22.10.2019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51067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22.10.2019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22.10.2019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22.10.2019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22.10.2019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22.10.2019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6532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1077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9211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49570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44450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238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15842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95395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Klepnutím lze upravit styly předlohy textu.</a:t>
            </a:r>
          </a:p>
          <a:p>
            <a:pPr lvl="1"/>
            <a:r>
              <a:rPr lang="ru-RU"/>
              <a:t>Druhá úroveň</a:t>
            </a:r>
          </a:p>
          <a:p>
            <a:pPr lvl="2"/>
            <a:r>
              <a:rPr lang="ru-RU"/>
              <a:t>Třetí úroveň</a:t>
            </a:r>
          </a:p>
          <a:p>
            <a:pPr lvl="3"/>
            <a:r>
              <a:rPr lang="ru-RU"/>
              <a:t>Čtvrtá úroveň</a:t>
            </a:r>
          </a:p>
          <a:p>
            <a:pPr lvl="4"/>
            <a:r>
              <a:rPr lang="ru-RU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/>
              <a:t>22.10.2019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olitologickycasopis.cz/cz/o-politologickem-casopisu/zpusoby-citace" TargetMode="External"/><Relationship Id="rId3" Type="http://schemas.openxmlformats.org/officeDocument/2006/relationships/hyperlink" Target="http://www.citace.com/CSN-ISO-690.pdf" TargetMode="External"/><Relationship Id="rId7" Type="http://schemas.openxmlformats.org/officeDocument/2006/relationships/hyperlink" Target="https://blog.apastyle.org/" TargetMode="External"/><Relationship Id="rId2" Type="http://schemas.openxmlformats.org/officeDocument/2006/relationships/hyperlink" Target="http://sreview.soc.cas.cz/cs/page/3-formalni-stranka-rukopisu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owl.purdue.edu/owl/research_and_citation/apa_style/apa_formatting_and_style_guide/general_format.html" TargetMode="External"/><Relationship Id="rId5" Type="http://schemas.openxmlformats.org/officeDocument/2006/relationships/hyperlink" Target="https://www.apastyle.org/" TargetMode="External"/><Relationship Id="rId10" Type="http://schemas.openxmlformats.org/officeDocument/2006/relationships/hyperlink" Target="https://libguides.williams.edu/citing/chicago-author-date" TargetMode="External"/><Relationship Id="rId4" Type="http://schemas.openxmlformats.org/officeDocument/2006/relationships/hyperlink" Target="http://iva.k.utb.cz/" TargetMode="External"/><Relationship Id="rId9" Type="http://schemas.openxmlformats.org/officeDocument/2006/relationships/hyperlink" Target="https://www.chicagomanualofstyle.org/home.htm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facebook.com/E-Citace-234158816646277/?fref=ts" TargetMode="External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acepro.com/download/CitacePRO.pdf" TargetMode="External"/><Relationship Id="rId2" Type="http://schemas.openxmlformats.org/officeDocument/2006/relationships/hyperlink" Target="http://www.citacepro.com/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www.zotero.org/styles" TargetMode="External"/><Relationship Id="rId4" Type="http://schemas.openxmlformats.org/officeDocument/2006/relationships/hyperlink" Target="https://www.zotero.org/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kuk.muni.cz/vyuka/materialy/zotero/index.html" TargetMode="External"/><Relationship Id="rId2" Type="http://schemas.openxmlformats.org/officeDocument/2006/relationships/hyperlink" Target="https://www.zotero.org/support/quick_start_guide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hyperlink" Target="http://www.connotea.org/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deley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myendnoteweb.com/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refworks.proquest.com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Relationship Id="rId5" Type="http://schemas.openxmlformats.org/officeDocument/2006/relationships/hyperlink" Target="http://www.easybib.com/" TargetMode="External"/><Relationship Id="rId4" Type="http://schemas.openxmlformats.org/officeDocument/2006/relationships/image" Target="../media/image2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aleph.muni.cz/F?func=find-b&amp;find_code=SYS&amp;local_base=MUB01&amp;request=006377560&amp;format=999" TargetMode="External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mailto:blanka@fss.muni.cz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kuk.muni.cz/animace/eiz/pdf.php?file=publikacni_etika/citace.pdf" TargetMode="External"/><Relationship Id="rId7" Type="http://schemas.openxmlformats.org/officeDocument/2006/relationships/hyperlink" Target="http://sreview.soc.cas.cz/uploads/file_service/b93c01a31f8da94aff10fbe549818e0c/cs/Citacni_zasady_18072019.pdf" TargetMode="External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is.muni.cz/auth/do/fss/SOCIOLOGIE/el/tipy_a_triky/library.html?topic=-Kw1sg4MAeMu04fa1moM" TargetMode="External"/><Relationship Id="rId5" Type="http://schemas.openxmlformats.org/officeDocument/2006/relationships/hyperlink" Target="https://www.muni.cz/o-univerzite/uredni-deska/plagiatorstvi" TargetMode="External"/><Relationship Id="rId4" Type="http://schemas.openxmlformats.org/officeDocument/2006/relationships/hyperlink" Target="https://kuk.muni.cz/vyuka/materialy/zotero/index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730375"/>
            <a:ext cx="8281987" cy="1584325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cs-CZ" b="1" dirty="0">
                <a:solidFill>
                  <a:schemeClr val="bg1"/>
                </a:solidFill>
              </a:rPr>
              <a:t>Citace a citační software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20493" y="4077072"/>
            <a:ext cx="3671887" cy="576064"/>
          </a:xfrm>
        </p:spPr>
        <p:txBody>
          <a:bodyPr>
            <a:normAutofit/>
          </a:bodyPr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200" b="1" dirty="0">
                <a:solidFill>
                  <a:schemeClr val="bg1"/>
                </a:solidFill>
              </a:rPr>
              <a:t>Blanka Farkašová</a:t>
            </a:r>
            <a:endParaRPr lang="uk-UA" sz="2200" b="1" dirty="0">
              <a:solidFill>
                <a:schemeClr val="bg1"/>
              </a:solidFill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Brno, 22. 10. 2019 </a:t>
            </a:r>
          </a:p>
        </p:txBody>
      </p:sp>
      <p:sp>
        <p:nvSpPr>
          <p:cNvPr id="3078" name="Text Box 14"/>
          <p:cNvSpPr txBox="1">
            <a:spLocks noChangeArrowheads="1"/>
          </p:cNvSpPr>
          <p:nvPr/>
        </p:nvSpPr>
        <p:spPr bwMode="auto">
          <a:xfrm>
            <a:off x="2627784" y="2894081"/>
            <a:ext cx="45365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200" b="1" dirty="0">
                <a:solidFill>
                  <a:schemeClr val="bg1"/>
                </a:solidFill>
                <a:latin typeface="Verdana" panose="020B0604030504040204" pitchFamily="34" charset="0"/>
              </a:rPr>
              <a:t>úvod do citování – SOC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250825" y="5454650"/>
            <a:ext cx="33131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Masarykova univerzita</a:t>
            </a:r>
          </a:p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Fakulta sociálních studií</a:t>
            </a:r>
          </a:p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Ústřední knihovna</a:t>
            </a:r>
            <a:endParaRPr lang="cs-CZ" sz="16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624" y="404664"/>
            <a:ext cx="777716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>
                <a:solidFill>
                  <a:schemeClr val="bg1"/>
                </a:solidFill>
              </a:rPr>
              <a:t>Proč citujeme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124744"/>
            <a:ext cx="8064896" cy="5544616"/>
          </a:xfrm>
        </p:spPr>
        <p:txBody>
          <a:bodyPr>
            <a:normAutofit fontScale="85000" lnSpcReduction="10000"/>
          </a:bodyPr>
          <a:lstStyle/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autorský zákon (121/2000 Sb.)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ochrana intelektuálního vlastnictví a autorských práv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etika</a:t>
            </a:r>
          </a:p>
          <a:p>
            <a:pPr lvl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citovat všechny použité zdroje</a:t>
            </a:r>
          </a:p>
          <a:p>
            <a:pPr lvl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citovat přesně, aby bylo možno jednoznačně identifikovat a dohledat použité zdroje</a:t>
            </a:r>
          </a:p>
          <a:p>
            <a:pPr eaLnBrk="1" hangingPunct="1"/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zpětné ověření uvedených tezí</a:t>
            </a:r>
          </a:p>
          <a:p>
            <a:pPr eaLnBrk="1" hangingPunct="1"/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podpoření naší argumentace</a:t>
            </a:r>
          </a:p>
          <a:p>
            <a:pPr eaLnBrk="1" hangingPunct="1"/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důkaz znalosti tématu</a:t>
            </a:r>
          </a:p>
          <a:p>
            <a:pPr eaLnBrk="1" hangingPunct="1"/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získání širšího kontextu k popisované problematice</a:t>
            </a:r>
          </a:p>
          <a:p>
            <a:pPr lvl="1" eaLnBrk="1" hangingPunct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možnost uvedení čtenáře do souvislostí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analýza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zkoumání vazeb mezi autory, hodnocení citovanosti díla, hodnocení kvality díla a autora</a:t>
            </a:r>
          </a:p>
          <a:p>
            <a:pPr marL="457200" lvl="1" indent="0" eaLnBrk="1" hangingPunct="1">
              <a:buNone/>
            </a:pP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4062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6738" y="116632"/>
            <a:ext cx="7211144" cy="1012974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Co nemusíme citovat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9606"/>
            <a:ext cx="8229600" cy="5251722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základní informace z oboru, všeobecně známá fakta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voda vaří při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100°C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nejvyšší hora ČR je Sněžka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první prezident zvolený přímou volbou je Miloš Zeman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dáváme ale tyto základní fakta do kontextu – musíme citovat</a:t>
            </a:r>
          </a:p>
          <a:p>
            <a:pPr marL="457200" lvl="1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196753"/>
            <a:ext cx="8208912" cy="1296143"/>
          </a:xfrm>
          <a:noFill/>
        </p:spPr>
        <p:txBody>
          <a:bodyPr anchor="ctr" anchorCtr="1">
            <a:normAutofit lnSpcReduction="10000"/>
          </a:bodyPr>
          <a:lstStyle/>
          <a:p>
            <a:pPr algn="ctr">
              <a:buFontTx/>
              <a:buNone/>
            </a:pPr>
            <a:r>
              <a:rPr lang="cs-CZ" sz="8000" b="1" dirty="0"/>
              <a:t>Plagiátorství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348880"/>
            <a:ext cx="4693671" cy="3520253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07704" y="5894419"/>
            <a:ext cx="5328592" cy="252779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Tx/>
              <a:buNone/>
            </a:pPr>
            <a:r>
              <a:rPr lang="cs-CZ" sz="1000" dirty="0" err="1"/>
              <a:t>Plagiarism</a:t>
            </a:r>
            <a:r>
              <a:rPr lang="cs-CZ" sz="1000" dirty="0"/>
              <a:t>. In: </a:t>
            </a:r>
            <a:r>
              <a:rPr lang="cs-CZ" sz="1000" i="1" dirty="0" err="1"/>
              <a:t>Techsparks</a:t>
            </a:r>
            <a:r>
              <a:rPr lang="cs-CZ" sz="1000" dirty="0"/>
              <a:t> [online]. [cit. 2018-09-20]. Dostupné z: https://www.techsparks.co.in/online-thesis-plagiarism-checker-for-students-and-teachers/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71192" y="116632"/>
            <a:ext cx="7272808" cy="994122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Definice plagiátorství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latin typeface="Arial" panose="020B0604020202020204" pitchFamily="34" charset="0"/>
              </a:rPr>
              <a:t>Představení duševního díla jiného autora půjčeného nebo napodobeného v celku nebo z části, jako svého vlastního.</a:t>
            </a:r>
            <a:r>
              <a:rPr lang="cs-CZ" dirty="0"/>
              <a:t> </a:t>
            </a:r>
          </a:p>
          <a:p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Za plagiátorství lze považovat úmyslné kopírování cizího textu a jeho vydávání za vlastní, nedbalé nebo nepřesné citování použité literatury, opomenutí citace (byť neúmyslné) některého využitého zdroje.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635375" y="2924944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cs-CZ" sz="2000" i="1" dirty="0"/>
              <a:t>(Norma ČSN ISO 5127-2003)</a:t>
            </a:r>
          </a:p>
          <a:p>
            <a:pPr eaLnBrk="1" hangingPunct="1">
              <a:spcBef>
                <a:spcPct val="50000"/>
              </a:spcBef>
            </a:pPr>
            <a:endParaRPr lang="cs-CZ" sz="2000" i="1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67884" y="5733256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cs-CZ" sz="2000" i="1" dirty="0"/>
              <a:t>(Definice plagiátorství na MU)</a:t>
            </a:r>
          </a:p>
          <a:p>
            <a:pPr eaLnBrk="1" hangingPunct="1">
              <a:spcBef>
                <a:spcPct val="50000"/>
              </a:spcBef>
            </a:pPr>
            <a:endParaRPr lang="cs-CZ" sz="2000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437512" cy="922114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Formy plagiátorství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968552"/>
          </a:xfrm>
        </p:spPr>
        <p:txBody>
          <a:bodyPr>
            <a:normAutofit fontScale="77500" lnSpcReduction="2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převzetí celého textu nebo části textu jiného autora      a vydávání za vlastní text bez uvedení citace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kopírování z jednoho nebo z více zdrojů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mashup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drobné úpravy v kopírovaném textu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okopírování obrázků, tabulek, grafů apod. bez uvedení citace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doslovné citáty bez uvozovek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(ne)vědomé opomenutí citace zdroje, který byl použit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nepřesné/chybné citování, které znemožňuje dohledání použitého zdroje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citování zdroje, který nebyl použit (vylepšování literatury)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citování vlastních prací bez zřejmé souvislosti s novým dílem</a:t>
            </a: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171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7992888" cy="4536504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/>
              <a:t>Citační</a:t>
            </a:r>
          </a:p>
          <a:p>
            <a:pPr algn="ctr">
              <a:buFontTx/>
              <a:buNone/>
            </a:pPr>
            <a:r>
              <a:rPr lang="cs-CZ" sz="8000" b="1" dirty="0"/>
              <a:t>styly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6838" y="332656"/>
            <a:ext cx="7453634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>
                <a:solidFill>
                  <a:schemeClr val="bg1"/>
                </a:solidFill>
              </a:rPr>
              <a:t>Citační styl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196752"/>
            <a:ext cx="7993062" cy="547211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soubor pravidel určující, jak psát: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odkazy v textu 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bibliografické citace v seznamu použité literatury 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stovky citačních stylů 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oborové citační styly, citační styly vědeckých společností, citační styly jednotlivých časopisů …. 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každý citační styl má svá pravidla – manuály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vždy dodržujeme citační styl vydavatele/zadavatele práce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0"/>
            <a:ext cx="6275040" cy="108012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Nejpoužívanější styly na FSS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12836"/>
            <a:ext cx="8229600" cy="5628532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600"/>
              </a:spcAft>
            </a:pP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citační styl Sociologického časopisu</a:t>
            </a:r>
          </a:p>
          <a:p>
            <a:pPr lvl="1">
              <a:spcAft>
                <a:spcPts val="60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manuál dostupný na webu časopisu: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http://sreview.soc.cas.cz/cs/page/3-formalni-stranka-rukopisu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ČSN ISO 690</a:t>
            </a:r>
          </a:p>
          <a:p>
            <a:pPr lvl="1">
              <a:spcAft>
                <a:spcPts val="60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interpretace normy: BIERNÁTOVÁ, Olga a Jakub SKŮPA.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Bibliografické odkazy a citace dokumentů.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Brno, 2011 </a:t>
            </a:r>
          </a:p>
          <a:p>
            <a:pPr lvl="1">
              <a:spcAft>
                <a:spcPts val="60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Iva: informační výchova na UTB ve Zlíně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[online kurz]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APA style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spcAft>
                <a:spcPts val="60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oficiální web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https://www.apastyle.org/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manuál ke stylu + příklady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https://owl.purdue.edu/owl/research_and_citation/apa_style/apa_formatting_and_style_guide/general_format.html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blog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https://blog.apastyle.org/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citační styl Politologického časopisu</a:t>
            </a:r>
          </a:p>
          <a:p>
            <a:pPr lvl="1">
              <a:spcAft>
                <a:spcPts val="60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manuál dostupný na webu časopisu: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http://www.politologickycasopis.cz/cz/o-politologickem-casopisu/zpusoby-citace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Chicago </a:t>
            </a:r>
            <a:r>
              <a:rPr lang="cs-CZ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 Style</a:t>
            </a:r>
          </a:p>
          <a:p>
            <a:pPr lvl="1">
              <a:spcAft>
                <a:spcPts val="60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https://www.chicagomanualofstyle.org/home.html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spcAft>
                <a:spcPts val="60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manuál + příklady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https://libguides.williams.edu/citing/chicago-author-date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264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052737"/>
            <a:ext cx="8064896" cy="4464496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/>
              <a:t>Citační styl Sociologického časopisu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8136904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/>
              <a:t>Citace v textu</a:t>
            </a:r>
          </a:p>
        </p:txBody>
      </p:sp>
    </p:spTree>
    <p:extLst>
      <p:ext uri="{BB962C8B-B14F-4D97-AF65-F5344CB8AC3E}">
        <p14:creationId xmlns:p14="http://schemas.microsoft.com/office/powerpoint/2010/main" val="2310679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44624"/>
            <a:ext cx="7437512" cy="11430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Obsah přednášky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5184576"/>
          </a:xfrm>
        </p:spPr>
        <p:txBody>
          <a:bodyPr>
            <a:noAutofit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úvod 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proč citujeme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citační styly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citační styl Sociologického časopisu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bibliografické citace v seznamu literatury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příklady bibliografických citací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citační software</a:t>
            </a:r>
          </a:p>
        </p:txBody>
      </p:sp>
    </p:spTree>
    <p:extLst>
      <p:ext uri="{BB962C8B-B14F-4D97-AF65-F5344CB8AC3E}">
        <p14:creationId xmlns:p14="http://schemas.microsoft.com/office/powerpoint/2010/main" val="1044566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260648"/>
            <a:ext cx="6768752" cy="701472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Citace v textu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052736"/>
            <a:ext cx="8352928" cy="580526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7400" b="1" dirty="0">
                <a:latin typeface="Arial" panose="020B0604020202020204" pitchFamily="34" charset="0"/>
              </a:rPr>
              <a:t>[</a:t>
            </a:r>
            <a:r>
              <a:rPr lang="cs-CZ" sz="7400" b="1" dirty="0">
                <a:latin typeface="Arial" panose="020B0604020202020204" pitchFamily="34" charset="0"/>
              </a:rPr>
              <a:t>příjmení autora/ů rok: strana</a:t>
            </a:r>
            <a:r>
              <a:rPr lang="en-US" sz="7400" b="1" dirty="0">
                <a:latin typeface="Arial" panose="020B0604020202020204" pitchFamily="34" charset="0"/>
              </a:rPr>
              <a:t>]</a:t>
            </a:r>
            <a:endParaRPr lang="cs-CZ" sz="7400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b="1" dirty="0">
              <a:latin typeface="Arial" panose="020B0604020202020204" pitchFamily="34" charset="0"/>
            </a:endParaRPr>
          </a:p>
          <a:p>
            <a:r>
              <a:rPr lang="cs-CZ" sz="5500" b="1" dirty="0">
                <a:latin typeface="Arial" panose="020B0604020202020204" pitchFamily="34" charset="0"/>
              </a:rPr>
              <a:t>hranaté závorky 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cs-CZ" sz="4000" dirty="0">
                <a:latin typeface="Arial" panose="020B0604020202020204" pitchFamily="34" charset="0"/>
              </a:rPr>
              <a:t>pro odkazy na literaturu se používají hranaté závorky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cs-CZ" sz="4000" dirty="0">
                <a:latin typeface="Arial" panose="020B0604020202020204" pitchFamily="34" charset="0"/>
              </a:rPr>
              <a:t>všechny ostatní závorky v textu musí být kulaté</a:t>
            </a:r>
            <a:endParaRPr lang="cs-CZ" sz="25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s-CZ" sz="5500" b="1" dirty="0">
                <a:latin typeface="Arial" panose="020B0604020202020204" pitchFamily="34" charset="0"/>
              </a:rPr>
              <a:t>1-3 autoři 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cs-CZ" sz="4000" dirty="0">
                <a:latin typeface="Arial" panose="020B0604020202020204" pitchFamily="34" charset="0"/>
              </a:rPr>
              <a:t>uvádíme všechny autory, oddělujeme je čárkou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</a:rPr>
              <a:t>[</a:t>
            </a:r>
            <a:r>
              <a:rPr lang="cs-CZ" sz="4000" dirty="0">
                <a:solidFill>
                  <a:srgbClr val="7030A0"/>
                </a:solidFill>
                <a:latin typeface="Arial" panose="020B0604020202020204" pitchFamily="34" charset="0"/>
              </a:rPr>
              <a:t>Beck 2009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</a:rPr>
              <a:t>:</a:t>
            </a:r>
            <a:r>
              <a:rPr lang="cs-CZ" sz="4000" dirty="0">
                <a:solidFill>
                  <a:srgbClr val="7030A0"/>
                </a:solidFill>
                <a:latin typeface="Arial" panose="020B0604020202020204" pitchFamily="34" charset="0"/>
              </a:rPr>
              <a:t> 125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</a:rPr>
              <a:t>]</a:t>
            </a:r>
            <a:endParaRPr lang="cs-CZ" sz="40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</a:rPr>
              <a:t>[</a:t>
            </a:r>
            <a:r>
              <a:rPr lang="cs-CZ" sz="4000" dirty="0">
                <a:solidFill>
                  <a:srgbClr val="7030A0"/>
                </a:solidFill>
                <a:latin typeface="Arial" panose="020B0604020202020204" pitchFamily="34" charset="0"/>
              </a:rPr>
              <a:t>Beck, </a:t>
            </a:r>
            <a:r>
              <a:rPr lang="cs-CZ" sz="4000" dirty="0" err="1">
                <a:solidFill>
                  <a:srgbClr val="7030A0"/>
                </a:solidFill>
                <a:latin typeface="Arial" panose="020B0604020202020204" pitchFamily="34" charset="0"/>
              </a:rPr>
              <a:t>Sznaider</a:t>
            </a:r>
            <a:r>
              <a:rPr lang="cs-CZ" sz="4000" dirty="0">
                <a:solidFill>
                  <a:srgbClr val="7030A0"/>
                </a:solidFill>
                <a:latin typeface="Arial" panose="020B0604020202020204" pitchFamily="34" charset="0"/>
              </a:rPr>
              <a:t>, Winter 2003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</a:rPr>
              <a:t>:</a:t>
            </a:r>
            <a:r>
              <a:rPr lang="cs-CZ" sz="4000" dirty="0">
                <a:solidFill>
                  <a:srgbClr val="7030A0"/>
                </a:solidFill>
                <a:latin typeface="Arial" panose="020B0604020202020204" pitchFamily="34" charset="0"/>
              </a:rPr>
              <a:t> 236-237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</a:rPr>
              <a:t>]</a:t>
            </a:r>
            <a:endParaRPr lang="cs-CZ" sz="34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s-CZ" sz="5500" b="1" dirty="0">
                <a:latin typeface="Arial" panose="020B0604020202020204" pitchFamily="34" charset="0"/>
              </a:rPr>
              <a:t>4 a více autorů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cs-CZ" sz="4000" dirty="0">
                <a:latin typeface="Arial" panose="020B0604020202020204" pitchFamily="34" charset="0"/>
              </a:rPr>
              <a:t>uvedeme jen prvního autora a zkratku </a:t>
            </a:r>
            <a:r>
              <a:rPr lang="cs-CZ" sz="4000" b="1" dirty="0">
                <a:latin typeface="Arial" panose="020B0604020202020204" pitchFamily="34" charset="0"/>
              </a:rPr>
              <a:t>et al.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</a:rPr>
              <a:t>[</a:t>
            </a:r>
            <a:r>
              <a:rPr lang="cs-CZ" sz="4000" dirty="0">
                <a:solidFill>
                  <a:srgbClr val="7030A0"/>
                </a:solidFill>
                <a:latin typeface="Arial" panose="020B0604020202020204" pitchFamily="34" charset="0"/>
              </a:rPr>
              <a:t>Beck et al. 2013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</a:rPr>
              <a:t>]</a:t>
            </a:r>
            <a:endParaRPr lang="cs-CZ" sz="40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lvl="2">
              <a:lnSpc>
                <a:spcPct val="120000"/>
              </a:lnSpc>
            </a:pPr>
            <a:r>
              <a:rPr lang="cs-CZ" sz="4000" dirty="0">
                <a:latin typeface="Arial" panose="020B0604020202020204" pitchFamily="34" charset="0"/>
              </a:rPr>
              <a:t>nedává se </a:t>
            </a:r>
            <a:r>
              <a:rPr lang="cs-CZ" sz="4000" b="1" dirty="0">
                <a:latin typeface="Arial" panose="020B0604020202020204" pitchFamily="34" charset="0"/>
              </a:rPr>
              <a:t>a kol.</a:t>
            </a:r>
            <a:r>
              <a:rPr lang="cs-CZ" sz="4000" dirty="0">
                <a:latin typeface="Arial" panose="020B0604020202020204" pitchFamily="34" charset="0"/>
              </a:rPr>
              <a:t> nebo </a:t>
            </a:r>
            <a:r>
              <a:rPr lang="cs-CZ" sz="4000" b="1" dirty="0">
                <a:latin typeface="Arial" panose="020B0604020202020204" pitchFamily="34" charset="0"/>
              </a:rPr>
              <a:t>a spol.</a:t>
            </a:r>
            <a:r>
              <a:rPr lang="cs-CZ" sz="4000" dirty="0">
                <a:latin typeface="Arial" panose="020B0604020202020204" pitchFamily="34" charset="0"/>
              </a:rPr>
              <a:t> </a:t>
            </a:r>
          </a:p>
          <a:p>
            <a:pPr lvl="2">
              <a:lnSpc>
                <a:spcPct val="120000"/>
              </a:lnSpc>
            </a:pPr>
            <a:r>
              <a:rPr lang="cs-CZ" sz="4000" dirty="0">
                <a:latin typeface="Arial" panose="020B0604020202020204" pitchFamily="34" charset="0"/>
              </a:rPr>
              <a:t>v seznamu literatury se uvedou všichni autoři</a:t>
            </a:r>
            <a:endParaRPr lang="cs-CZ" sz="33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s-CZ" sz="5500" b="1" dirty="0">
                <a:latin typeface="Arial" panose="020B0604020202020204" pitchFamily="34" charset="0"/>
              </a:rPr>
              <a:t>institucionální autorství 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cs-CZ" sz="4000" dirty="0">
                <a:latin typeface="Arial" panose="020B0604020202020204" pitchFamily="34" charset="0"/>
              </a:rPr>
              <a:t>v případě, že uvedeme v bibliografické citaci instituci jako autora, uvedeme instituci i v odkazu v textu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cs-CZ" sz="4000" dirty="0">
                <a:solidFill>
                  <a:srgbClr val="7030A0"/>
                </a:solidFill>
                <a:latin typeface="Arial" panose="020B0604020202020204" pitchFamily="34" charset="0"/>
              </a:rPr>
              <a:t>[Národní vzdělávací fond 1998]</a:t>
            </a:r>
            <a:endParaRPr lang="cs-CZ" sz="3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260648"/>
            <a:ext cx="6768752" cy="701472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Citace v textu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196752"/>
            <a:ext cx="8208912" cy="54006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3500" b="1" dirty="0">
                <a:latin typeface="Arial" panose="020B0604020202020204" pitchFamily="34" charset="0"/>
              </a:rPr>
              <a:t>publikace bez autora  </a:t>
            </a:r>
          </a:p>
          <a:p>
            <a:pPr lvl="1">
              <a:lnSpc>
                <a:spcPct val="120000"/>
              </a:lnSpc>
            </a:pPr>
            <a:r>
              <a:rPr lang="cs-CZ" sz="2900" b="1" dirty="0">
                <a:latin typeface="Arial" panose="020B0604020202020204" pitchFamily="34" charset="0"/>
              </a:rPr>
              <a:t>[název rok: strana]</a:t>
            </a:r>
          </a:p>
          <a:p>
            <a:pPr lvl="1">
              <a:lnSpc>
                <a:spcPct val="120000"/>
              </a:lnSpc>
            </a:pPr>
            <a:r>
              <a:rPr lang="cs-CZ" sz="2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[Analýza veřejné správy České republiky 1998: 7]</a:t>
            </a:r>
            <a:endParaRPr lang="cs-CZ" sz="25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3500" b="1" dirty="0">
                <a:latin typeface="Arial" panose="020B0604020202020204" pitchFamily="34" charset="0"/>
              </a:rPr>
              <a:t>rok vydání</a:t>
            </a:r>
          </a:p>
          <a:p>
            <a:pPr lvl="1">
              <a:lnSpc>
                <a:spcPct val="120000"/>
              </a:lnSpc>
            </a:pPr>
            <a:r>
              <a:rPr lang="cs-CZ" sz="2900" dirty="0">
                <a:latin typeface="Arial" panose="020B0604020202020204" pitchFamily="34" charset="0"/>
              </a:rPr>
              <a:t>chybějící rok vydání: n. d.  (no </a:t>
            </a:r>
            <a:r>
              <a:rPr lang="cs-CZ" sz="2900" dirty="0" err="1">
                <a:latin typeface="Arial" panose="020B0604020202020204" pitchFamily="34" charset="0"/>
              </a:rPr>
              <a:t>date</a:t>
            </a:r>
            <a:r>
              <a:rPr lang="cs-CZ" sz="2900" dirty="0">
                <a:latin typeface="Arial" panose="020B0604020202020204" pitchFamily="34" charset="0"/>
              </a:rPr>
              <a:t>)</a:t>
            </a:r>
            <a:br>
              <a:rPr lang="cs-CZ" sz="2900" dirty="0">
                <a:latin typeface="Arial" panose="020B0604020202020204" pitchFamily="34" charset="0"/>
              </a:rPr>
            </a:br>
            <a:r>
              <a:rPr lang="cs-CZ" sz="2900" dirty="0">
                <a:solidFill>
                  <a:srgbClr val="7030A0"/>
                </a:solidFill>
                <a:latin typeface="Arial" panose="020B0604020202020204" pitchFamily="34" charset="0"/>
              </a:rPr>
              <a:t>[Beck n. d.]</a:t>
            </a:r>
          </a:p>
          <a:p>
            <a:pPr lvl="1">
              <a:lnSpc>
                <a:spcPct val="120000"/>
              </a:lnSpc>
            </a:pPr>
            <a:r>
              <a:rPr lang="cs-CZ" sz="2900" dirty="0">
                <a:latin typeface="Arial" panose="020B0604020202020204" pitchFamily="34" charset="0"/>
              </a:rPr>
              <a:t>publikace v tisku</a:t>
            </a:r>
            <a:br>
              <a:rPr lang="cs-CZ" sz="2900" dirty="0">
                <a:solidFill>
                  <a:srgbClr val="7030A0"/>
                </a:solidFill>
                <a:latin typeface="Arial" panose="020B0604020202020204" pitchFamily="34" charset="0"/>
              </a:rPr>
            </a:br>
            <a:r>
              <a:rPr lang="cs-CZ" sz="2900" dirty="0">
                <a:solidFill>
                  <a:srgbClr val="7030A0"/>
                </a:solidFill>
                <a:latin typeface="Arial" panose="020B0604020202020204" pitchFamily="34" charset="0"/>
              </a:rPr>
              <a:t>[</a:t>
            </a:r>
            <a:r>
              <a:rPr lang="cs-CZ" sz="2900" dirty="0" err="1">
                <a:solidFill>
                  <a:srgbClr val="7030A0"/>
                </a:solidFill>
                <a:latin typeface="Arial" panose="020B0604020202020204" pitchFamily="34" charset="0"/>
              </a:rPr>
              <a:t>Putman</a:t>
            </a:r>
            <a:r>
              <a:rPr lang="cs-CZ" sz="2900" dirty="0">
                <a:solidFill>
                  <a:srgbClr val="7030A0"/>
                </a:solidFill>
                <a:latin typeface="Arial" panose="020B0604020202020204" pitchFamily="34" charset="0"/>
              </a:rPr>
              <a:t> v tisku]</a:t>
            </a:r>
            <a:endParaRPr lang="cs-CZ" sz="29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3500" b="1" dirty="0">
                <a:latin typeface="Arial" panose="020B0604020202020204" pitchFamily="34" charset="0"/>
              </a:rPr>
              <a:t>strana, příp. rozsah stran </a:t>
            </a:r>
          </a:p>
          <a:p>
            <a:pPr lvl="1">
              <a:lnSpc>
                <a:spcPct val="120000"/>
              </a:lnSpc>
            </a:pPr>
            <a:r>
              <a:rPr lang="cs-CZ" sz="2900" dirty="0">
                <a:latin typeface="Arial" panose="020B0604020202020204" pitchFamily="34" charset="0"/>
              </a:rPr>
              <a:t>uvádíme vždy u doslovných citátů, nebo pokud odkazujeme na konkrétní část textu</a:t>
            </a:r>
            <a:br>
              <a:rPr lang="cs-CZ" sz="2900" dirty="0">
                <a:latin typeface="Arial" panose="020B0604020202020204" pitchFamily="34" charset="0"/>
              </a:rPr>
            </a:br>
            <a:r>
              <a:rPr lang="en-US" sz="2900" dirty="0">
                <a:solidFill>
                  <a:srgbClr val="7030A0"/>
                </a:solidFill>
                <a:latin typeface="Arial" panose="020B0604020202020204" pitchFamily="34" charset="0"/>
              </a:rPr>
              <a:t>[</a:t>
            </a:r>
            <a:r>
              <a:rPr lang="cs-CZ" sz="2900" dirty="0">
                <a:solidFill>
                  <a:srgbClr val="7030A0"/>
                </a:solidFill>
                <a:latin typeface="Arial" panose="020B0604020202020204" pitchFamily="34" charset="0"/>
              </a:rPr>
              <a:t>Beck 2005: 21-22</a:t>
            </a:r>
            <a:r>
              <a:rPr lang="en-US" sz="2900" dirty="0">
                <a:solidFill>
                  <a:srgbClr val="7030A0"/>
                </a:solidFill>
                <a:latin typeface="Arial" panose="020B0604020202020204" pitchFamily="34" charset="0"/>
              </a:rPr>
              <a:t>]</a:t>
            </a:r>
            <a:br>
              <a:rPr lang="cs-CZ" sz="2900" dirty="0">
                <a:solidFill>
                  <a:srgbClr val="7030A0"/>
                </a:solidFill>
                <a:latin typeface="Arial" panose="020B0604020202020204" pitchFamily="34" charset="0"/>
              </a:rPr>
            </a:br>
            <a:r>
              <a:rPr lang="cs-CZ" sz="2900" dirty="0">
                <a:solidFill>
                  <a:srgbClr val="7030A0"/>
                </a:solidFill>
                <a:latin typeface="Arial" panose="020B0604020202020204" pitchFamily="34" charset="0"/>
              </a:rPr>
              <a:t>[Beck, </a:t>
            </a:r>
            <a:r>
              <a:rPr lang="en-US" sz="2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Sznaider</a:t>
            </a:r>
            <a:r>
              <a:rPr lang="cs-CZ" sz="2900" dirty="0">
                <a:solidFill>
                  <a:srgbClr val="7030A0"/>
                </a:solidFill>
                <a:latin typeface="Arial" panose="020B0604020202020204" pitchFamily="34" charset="0"/>
              </a:rPr>
              <a:t> 2003: 123]</a:t>
            </a:r>
            <a:endParaRPr lang="cs-CZ" sz="2900" dirty="0">
              <a:latin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cs-CZ" sz="2900" dirty="0">
                <a:latin typeface="Arial" panose="020B0604020202020204" pitchFamily="34" charset="0"/>
              </a:rPr>
              <a:t>strany neuvádíme pokud odkazujeme na celou publikaci nebo se jedná o e-zdroj, který není stránkovaný</a:t>
            </a:r>
            <a:br>
              <a:rPr lang="cs-CZ" sz="2900" dirty="0">
                <a:latin typeface="Arial" panose="020B0604020202020204" pitchFamily="34" charset="0"/>
              </a:rPr>
            </a:br>
            <a:r>
              <a:rPr lang="en-US" sz="2900" dirty="0">
                <a:solidFill>
                  <a:srgbClr val="7030A0"/>
                </a:solidFill>
                <a:latin typeface="Arial" panose="020B0604020202020204" pitchFamily="34" charset="0"/>
              </a:rPr>
              <a:t>[</a:t>
            </a:r>
            <a:r>
              <a:rPr lang="cs-CZ" sz="2900" dirty="0">
                <a:solidFill>
                  <a:srgbClr val="7030A0"/>
                </a:solidFill>
                <a:latin typeface="Arial" panose="020B0604020202020204" pitchFamily="34" charset="0"/>
              </a:rPr>
              <a:t>Beck, Grande, </a:t>
            </a:r>
            <a:r>
              <a:rPr lang="cs-CZ" sz="2900" dirty="0" err="1">
                <a:solidFill>
                  <a:srgbClr val="7030A0"/>
                </a:solidFill>
                <a:latin typeface="Arial" panose="020B0604020202020204" pitchFamily="34" charset="0"/>
              </a:rPr>
              <a:t>Cronin</a:t>
            </a:r>
            <a:r>
              <a:rPr lang="cs-CZ" sz="2900" dirty="0">
                <a:solidFill>
                  <a:srgbClr val="7030A0"/>
                </a:solidFill>
                <a:latin typeface="Arial" panose="020B0604020202020204" pitchFamily="34" charset="0"/>
              </a:rPr>
              <a:t> 2007</a:t>
            </a:r>
            <a:r>
              <a:rPr lang="en-US" sz="2900" dirty="0">
                <a:solidFill>
                  <a:srgbClr val="7030A0"/>
                </a:solidFill>
                <a:latin typeface="Arial" panose="020B0604020202020204" pitchFamily="34" charset="0"/>
              </a:rPr>
              <a:t>]</a:t>
            </a:r>
            <a:endParaRPr lang="cs-CZ" sz="2900" dirty="0">
              <a:latin typeface="Arial" panose="020B0604020202020204" pitchFamily="34" charset="0"/>
            </a:endParaRPr>
          </a:p>
          <a:p>
            <a:pPr marL="457200" lvl="1" indent="0">
              <a:buNone/>
            </a:pPr>
            <a:endParaRPr lang="cs-CZ" dirty="0">
              <a:latin typeface="Arial" panose="020B0604020202020204" pitchFamily="34" charset="0"/>
            </a:endParaRPr>
          </a:p>
          <a:p>
            <a:pPr lvl="1"/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405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260648"/>
            <a:ext cx="6768752" cy="701472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Citace v textu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124744"/>
            <a:ext cx="8075240" cy="547260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</a:rPr>
              <a:t>odkaz na publikace od téhož autora ze stejného roku – za rokem vydání uvádíme písmena a, b, c … </a:t>
            </a:r>
          </a:p>
          <a:p>
            <a:pPr lvl="1">
              <a:lnSpc>
                <a:spcPct val="120000"/>
              </a:lnSpc>
            </a:pPr>
            <a:r>
              <a:rPr lang="cs-CZ" sz="2900" dirty="0">
                <a:solidFill>
                  <a:srgbClr val="7030A0"/>
                </a:solidFill>
                <a:latin typeface="Arial" panose="020B0604020202020204" pitchFamily="34" charset="0"/>
              </a:rPr>
              <a:t>[Beck 2007a]</a:t>
            </a:r>
          </a:p>
          <a:p>
            <a:pPr lvl="1">
              <a:lnSpc>
                <a:spcPct val="120000"/>
              </a:lnSpc>
            </a:pPr>
            <a:r>
              <a:rPr lang="cs-CZ" sz="2900" dirty="0">
                <a:solidFill>
                  <a:srgbClr val="7030A0"/>
                </a:solidFill>
                <a:latin typeface="Arial" panose="020B0604020202020204" pitchFamily="34" charset="0"/>
              </a:rPr>
              <a:t>[Beck 2007b]</a:t>
            </a:r>
            <a:br>
              <a:rPr lang="cs-CZ" sz="2900" dirty="0">
                <a:solidFill>
                  <a:srgbClr val="7030A0"/>
                </a:solidFill>
                <a:latin typeface="Arial" panose="020B0604020202020204" pitchFamily="34" charset="0"/>
              </a:rPr>
            </a:br>
            <a:endParaRPr lang="cs-CZ" sz="29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</a:rPr>
              <a:t>odkaz na dvě a více publikací téhož autora – oddělujeme čárkou</a:t>
            </a:r>
          </a:p>
          <a:p>
            <a:pPr lvl="1">
              <a:lnSpc>
                <a:spcPct val="120000"/>
              </a:lnSpc>
            </a:pPr>
            <a:r>
              <a:rPr lang="cs-CZ" sz="2900" dirty="0">
                <a:solidFill>
                  <a:srgbClr val="7030A0"/>
                </a:solidFill>
                <a:latin typeface="Arial" panose="020B0604020202020204" pitchFamily="34" charset="0"/>
              </a:rPr>
              <a:t>[Beck 2005, 2009]</a:t>
            </a:r>
            <a:br>
              <a:rPr lang="cs-CZ" sz="2900" dirty="0">
                <a:latin typeface="Arial" panose="020B0604020202020204" pitchFamily="34" charset="0"/>
              </a:rPr>
            </a:br>
            <a:endParaRPr lang="cs-CZ" sz="29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</a:rPr>
              <a:t>odkaz na dvě a více publikací různých autorů – oddělujeme středníkem</a:t>
            </a:r>
          </a:p>
          <a:p>
            <a:pPr lvl="1">
              <a:lnSpc>
                <a:spcPct val="120000"/>
              </a:lnSpc>
            </a:pPr>
            <a:r>
              <a:rPr lang="cs-CZ" sz="2900" dirty="0">
                <a:solidFill>
                  <a:srgbClr val="7030A0"/>
                </a:solidFill>
                <a:latin typeface="Arial" panose="020B0604020202020204" pitchFamily="34" charset="0"/>
              </a:rPr>
              <a:t>[Beck 2009; </a:t>
            </a:r>
            <a:r>
              <a:rPr lang="cs-CZ" sz="2900" dirty="0" err="1">
                <a:solidFill>
                  <a:srgbClr val="7030A0"/>
                </a:solidFill>
                <a:latin typeface="Arial" panose="020B0604020202020204" pitchFamily="34" charset="0"/>
              </a:rPr>
              <a:t>Giddens</a:t>
            </a:r>
            <a:r>
              <a:rPr lang="cs-CZ" sz="2900" dirty="0">
                <a:solidFill>
                  <a:srgbClr val="7030A0"/>
                </a:solidFill>
                <a:latin typeface="Arial" panose="020B0604020202020204" pitchFamily="34" charset="0"/>
              </a:rPr>
              <a:t> 1999]</a:t>
            </a:r>
            <a:br>
              <a:rPr lang="cs-CZ" sz="2900" dirty="0">
                <a:latin typeface="Arial" panose="020B0604020202020204" pitchFamily="34" charset="0"/>
              </a:rPr>
            </a:br>
            <a:endParaRPr lang="cs-CZ" sz="29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</a:rPr>
              <a:t>u publikací, které vyšly v 2. a dalším vydání je možné uvést v závorce i datum prvního vydání (stejně pak uvedeme i v seznamu literatury)</a:t>
            </a:r>
          </a:p>
          <a:p>
            <a:pPr lvl="1"/>
            <a:r>
              <a:rPr lang="cs-CZ" sz="2900" dirty="0">
                <a:latin typeface="Arial" panose="020B0604020202020204" pitchFamily="34" charset="0"/>
              </a:rPr>
              <a:t> </a:t>
            </a:r>
            <a:r>
              <a:rPr lang="cs-CZ" sz="2900" dirty="0">
                <a:solidFill>
                  <a:srgbClr val="7030A0"/>
                </a:solidFill>
                <a:latin typeface="Arial" panose="020B0604020202020204" pitchFamily="34" charset="0"/>
              </a:rPr>
              <a:t>[Beck (2004) 2018]</a:t>
            </a:r>
            <a:endParaRPr lang="cs-CZ" sz="2900" dirty="0">
              <a:latin typeface="Arial" panose="020B0604020202020204" pitchFamily="34" charset="0"/>
            </a:endParaRPr>
          </a:p>
          <a:p>
            <a:pPr lvl="1"/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729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260648"/>
            <a:ext cx="6768752" cy="701472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Citace v textu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268760"/>
            <a:ext cx="8075240" cy="5328592"/>
          </a:xfrm>
        </p:spPr>
        <p:txBody>
          <a:bodyPr>
            <a:normAutofit fontScale="77500" lnSpcReduction="20000"/>
          </a:bodyPr>
          <a:lstStyle/>
          <a:p>
            <a:r>
              <a:rPr lang="cs-CZ" sz="3300" dirty="0">
                <a:latin typeface="Arial" panose="020B0604020202020204" pitchFamily="34" charset="0"/>
              </a:rPr>
              <a:t>pokud zmíníme jméno autora/autorů přímo v textu uvádíme v závorce jen rok a případně stranu</a:t>
            </a:r>
          </a:p>
          <a:p>
            <a:pPr lvl="1"/>
            <a:r>
              <a:rPr lang="cs-CZ" sz="2900" dirty="0">
                <a:solidFill>
                  <a:srgbClr val="7030A0"/>
                </a:solidFill>
                <a:latin typeface="Arial" panose="020B0604020202020204" pitchFamily="34" charset="0"/>
              </a:rPr>
              <a:t>Jak uvádí Beck [2005] ….</a:t>
            </a:r>
            <a:br>
              <a:rPr lang="cs-CZ" sz="2900" dirty="0">
                <a:solidFill>
                  <a:srgbClr val="7030A0"/>
                </a:solidFill>
                <a:latin typeface="Arial" panose="020B0604020202020204" pitchFamily="34" charset="0"/>
              </a:rPr>
            </a:br>
            <a:endParaRPr lang="cs-CZ" sz="29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r>
              <a:rPr lang="cs-CZ" sz="3300" b="1" dirty="0">
                <a:latin typeface="Arial" panose="020B0604020202020204" pitchFamily="34" charset="0"/>
              </a:rPr>
              <a:t>sekundární citace</a:t>
            </a:r>
          </a:p>
          <a:p>
            <a:pPr lvl="1"/>
            <a:r>
              <a:rPr lang="cs-CZ" sz="2900" dirty="0">
                <a:solidFill>
                  <a:srgbClr val="7030A0"/>
                </a:solidFill>
                <a:latin typeface="Arial" panose="020B0604020202020204" pitchFamily="34" charset="0"/>
              </a:rPr>
              <a:t>[Keller citován in Novák 2015: 32]</a:t>
            </a:r>
          </a:p>
          <a:p>
            <a:pPr lvl="1"/>
            <a:r>
              <a:rPr lang="cs-CZ" sz="2900" dirty="0">
                <a:latin typeface="Arial" panose="020B0604020202020204" pitchFamily="34" charset="0"/>
              </a:rPr>
              <a:t>v seznamu literatury bude jen publikace od Nováka </a:t>
            </a:r>
            <a:br>
              <a:rPr lang="cs-CZ" sz="2900" dirty="0">
                <a:latin typeface="Arial" panose="020B0604020202020204" pitchFamily="34" charset="0"/>
              </a:rPr>
            </a:br>
            <a:r>
              <a:rPr lang="cs-CZ" sz="2900" dirty="0">
                <a:latin typeface="Arial" panose="020B0604020202020204" pitchFamily="34" charset="0"/>
              </a:rPr>
              <a:t>z roku 2015</a:t>
            </a:r>
          </a:p>
          <a:p>
            <a:pPr marL="457200" lvl="1" indent="0">
              <a:buNone/>
            </a:pPr>
            <a:endParaRPr lang="cs-CZ" sz="2900" dirty="0">
              <a:latin typeface="Arial" panose="020B0604020202020204" pitchFamily="34" charset="0"/>
            </a:endParaRPr>
          </a:p>
          <a:p>
            <a:pPr lvl="1"/>
            <a:r>
              <a:rPr lang="cs-CZ" sz="2900" dirty="0" err="1">
                <a:latin typeface="Arial" panose="020B0604020202020204" pitchFamily="34" charset="0"/>
              </a:rPr>
              <a:t>Pozn</a:t>
            </a:r>
            <a:r>
              <a:rPr lang="cs-CZ" sz="2900" dirty="0">
                <a:latin typeface="Arial" panose="020B0604020202020204" pitchFamily="34" charset="0"/>
              </a:rPr>
              <a:t>: sekundární citace používejte jen ve výjimečných případech!  </a:t>
            </a:r>
            <a:br>
              <a:rPr lang="cs-CZ" sz="2900" dirty="0">
                <a:latin typeface="Arial" panose="020B0604020202020204" pitchFamily="34" charset="0"/>
              </a:rPr>
            </a:br>
            <a:r>
              <a:rPr lang="cs-CZ" sz="2900" dirty="0">
                <a:latin typeface="Arial" panose="020B0604020202020204" pitchFamily="34" charset="0"/>
              </a:rPr>
              <a:t>Zpravidla je možné dohledat původní zdroj a citujte pak tento dokument.</a:t>
            </a:r>
          </a:p>
          <a:p>
            <a:pPr marL="457200" lvl="1" indent="0">
              <a:buNone/>
            </a:pPr>
            <a:br>
              <a:rPr lang="cs-CZ" sz="2900" dirty="0">
                <a:latin typeface="Arial" panose="020B0604020202020204" pitchFamily="34" charset="0"/>
              </a:rPr>
            </a:br>
            <a:endParaRPr lang="cs-CZ" b="1" dirty="0">
              <a:latin typeface="Arial" panose="020B0604020202020204" pitchFamily="34" charset="0"/>
            </a:endParaRPr>
          </a:p>
          <a:p>
            <a:pPr marL="457200" lvl="1" indent="0">
              <a:buNone/>
            </a:pPr>
            <a:endParaRPr lang="cs-CZ" dirty="0">
              <a:latin typeface="Arial" panose="020B0604020202020204" pitchFamily="34" charset="0"/>
            </a:endParaRPr>
          </a:p>
          <a:p>
            <a:pPr lvl="1"/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525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8136904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/>
              <a:t>Seznam literatury</a:t>
            </a:r>
          </a:p>
          <a:p>
            <a:pPr algn="ctr">
              <a:buFontTx/>
              <a:buNone/>
            </a:pPr>
            <a:r>
              <a:rPr lang="cs-CZ" sz="5100" b="1" dirty="0"/>
              <a:t>tvorba bibliografických citací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16632"/>
            <a:ext cx="7067128" cy="1008112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Základní pravidla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075240" cy="5040560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jednotný styl všech citací 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dodržujte pořadí a tvar všech údajů (kurzíva, uvozovky,  tečky/čárky atd.) 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údaje přebíráme z citovaného dokumentu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údaje zapisujeme v jazyce dokumentu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transliterace do latinky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každý záznam končí tečkou</a:t>
            </a:r>
          </a:p>
        </p:txBody>
      </p:sp>
    </p:spTree>
    <p:extLst>
      <p:ext uri="{BB962C8B-B14F-4D97-AF65-F5344CB8AC3E}">
        <p14:creationId xmlns:p14="http://schemas.microsoft.com/office/powerpoint/2010/main" val="3519773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19056" cy="8501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Základní pravidla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038746"/>
            <a:ext cx="8568952" cy="55670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Autor/autoři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autory zapisujeme v pořadí, v jakém jsou uvedeni v dokumentu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uvádíme pouze iniciály křestního jména/jmen a příjmení</a:t>
            </a:r>
          </a:p>
          <a:p>
            <a:pPr lvl="1"/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jméno prvního autora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je v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invertované podobě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(tzn. nejprve příjmení): Příjmení, Iniciála křestního jména/jmen: 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další autory zapisujeme ve tvaru Iniciála Příjmení: 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U., N. </a:t>
            </a:r>
            <a:r>
              <a:rPr lang="en-US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Sznaider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R. Winter. 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jednotlivé autory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oddělujeme čárkou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nepoužíváme spojky, spojovníky, &amp; atd.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 editora/editorů uvádíme za jménem/jmény zkratku (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.) příp. (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za posledním údajem píšeme tečku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nedohledáme-li autora ani instituci, vynecháme tento údaj a záznam začne názvem publikace</a:t>
            </a:r>
          </a:p>
          <a:p>
            <a:pPr lvl="1"/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Institucionální autorství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buď uvedeme instituci jako autora - Název organizace (bez obchodních zkratek)</a:t>
            </a:r>
          </a:p>
          <a:p>
            <a:pPr lvl="2"/>
            <a:r>
              <a:rPr lang="cs-CZ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 vzdělávací fond. 1998. </a:t>
            </a:r>
            <a:r>
              <a:rPr lang="cs-CZ" sz="1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Analýza veřejné správy České republiky</a:t>
            </a:r>
            <a:r>
              <a:rPr lang="cs-CZ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Praha: Národní vzdělávací fond.</a:t>
            </a:r>
          </a:p>
          <a:p>
            <a:pPr lvl="2"/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 textu: </a:t>
            </a:r>
            <a:r>
              <a:rPr lang="cs-CZ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[Národní vzdělávací fond 1998]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nebo začne záznam přímo názvem publikace</a:t>
            </a:r>
          </a:p>
          <a:p>
            <a:pPr lvl="2"/>
            <a:r>
              <a:rPr lang="cs-CZ" sz="1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Analýza veřejné správy České republiky</a:t>
            </a:r>
            <a:r>
              <a:rPr lang="cs-CZ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1998. Praha: Národní vzdělávací fond.</a:t>
            </a:r>
          </a:p>
          <a:p>
            <a:pPr lvl="2"/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 textu: </a:t>
            </a:r>
            <a:r>
              <a:rPr lang="cs-CZ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[Analýza veřejné správy České republiky 1998]</a:t>
            </a:r>
            <a:b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576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19056" cy="8501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Základní pravidla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24744"/>
            <a:ext cx="8496944" cy="55446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vydání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pokud není datum vydání uvedeno, zapisujeme zkratu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n. d. 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(no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tato zkratka se uvádí i v citacích v textu [Novák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.: 32]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Název</a:t>
            </a:r>
            <a:endParaRPr lang="cs-CZ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název celého dokumentu (knihy, sborníku, časopisu, atd.) </a:t>
            </a:r>
            <a:r>
              <a:rPr lang="cs-CZ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píšeme kurzívou 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název článku z časopisu nebo ze sborníku uvádíme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v uvozovkách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píšeme kurzívou, tečku za názvem píšeme před uvozovky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 anglických názvů píšeme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všechna slova názvu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(kromě členů, předložek a spojek)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s velkými počátečními písmeny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podnázev oddělujeme od názvu dvojtečkou</a:t>
            </a: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Vydání</a:t>
            </a:r>
          </a:p>
          <a:p>
            <a:pPr lvl="1"/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1. vyd. se neuvádí</a:t>
            </a:r>
          </a:p>
          <a:p>
            <a:pPr lvl="1"/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v případě dalších vydání je možné údaj uvést za názvem</a:t>
            </a:r>
          </a:p>
          <a:p>
            <a:pPr lvl="1"/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zápis lze zkracovat:</a:t>
            </a:r>
            <a:b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2. doplněné vydání = 2. dopl. vyd.</a:t>
            </a:r>
            <a:b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3rd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= 3rd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 err="1">
                <a:solidFill>
                  <a:srgbClr val="7030A0"/>
                </a:solidFill>
              </a:rPr>
              <a:t>Disman</a:t>
            </a:r>
            <a:r>
              <a:rPr lang="cs-CZ" sz="1600" dirty="0">
                <a:solidFill>
                  <a:srgbClr val="7030A0"/>
                </a:solidFill>
              </a:rPr>
              <a:t>, M. 2011. </a:t>
            </a:r>
            <a:r>
              <a:rPr lang="cs-CZ" sz="1600" i="1" dirty="0">
                <a:solidFill>
                  <a:srgbClr val="7030A0"/>
                </a:solidFill>
              </a:rPr>
              <a:t>Jak se vyrábí sociologická znalost: příručka pro uživatele</a:t>
            </a:r>
            <a:r>
              <a:rPr lang="cs-CZ" sz="1600" dirty="0">
                <a:solidFill>
                  <a:srgbClr val="7030A0"/>
                </a:solidFill>
              </a:rPr>
              <a:t>. 4. vyd. Praha: Karolinum.</a:t>
            </a:r>
            <a:endParaRPr lang="cs-CZ" sz="15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2626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19056" cy="8501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Základní pravidla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4744"/>
            <a:ext cx="8352928" cy="55446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Místo vydání</a:t>
            </a:r>
          </a:p>
          <a:p>
            <a:pPr lvl="1"/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uvádíme v jazyce dokumentu</a:t>
            </a:r>
          </a:p>
          <a:p>
            <a:pPr lvl="1"/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u více míst vydání, uvádíme všechny, oddělujeme je čárkou,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např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London, New York</a:t>
            </a:r>
          </a:p>
          <a:p>
            <a:pPr lvl="1"/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Nakladatel</a:t>
            </a:r>
          </a:p>
          <a:p>
            <a:pPr lvl="1"/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nezapisujeme zkratku obchodního označení (s.r.o., Ltd., aj.), křestní jména a slova jako “a syn” atd.</a:t>
            </a:r>
            <a:b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, a. s. =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b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Sons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endParaRPr lang="cs-CZ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Číslování (u článků z časopisů)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ročník (číslo): strany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(1): 5-26 </a:t>
            </a:r>
            <a:endParaRPr lang="cs-CZ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Rozsah stran u článků ze sborníku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uvádíme hned za názvem článku ve tvaru: Pp. první strana-poslední strana příspěvku</a:t>
            </a:r>
            <a:endParaRPr lang="cs-CZ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950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19056" cy="8501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Základní pravidla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8280920" cy="5544616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ISBN a ISSN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se neuvádí</a:t>
            </a:r>
            <a:b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DOI (Digital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Object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Identifier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pokud má publikace přidělen tento údaj,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je nutné jej uvést na konci citace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uvádíme jej v plném internetovém tvaru: 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https://doi.org/10.1111/glob.12001</a:t>
            </a:r>
          </a:p>
          <a:p>
            <a:pPr marL="457200" lvl="1" indent="0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Elektronické dokumenty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specifikace média (typ dokumentu), píšeme v hranatých závorkách hned za názvem dokumentu: [online], [CD], [DVD], [Kindle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] atd.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 online dokumentů uvádíme datum citování (stažení): [cit. 21. 5. 2019]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dostupnost (webový odkaz u online dokumentů): Dostupné z: …    </a:t>
            </a:r>
          </a:p>
          <a:p>
            <a:pPr lvl="1"/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pokud má dokument DOI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není nutno uvádět specifikaci média, datum citování a odkaz, uvede se pouze DOI</a:t>
            </a:r>
          </a:p>
        </p:txBody>
      </p:sp>
    </p:spTree>
    <p:extLst>
      <p:ext uri="{BB962C8B-B14F-4D97-AF65-F5344CB8AC3E}">
        <p14:creationId xmlns:p14="http://schemas.microsoft.com/office/powerpoint/2010/main" val="1644728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755576" y="1052737"/>
            <a:ext cx="7632700" cy="4680520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cs-CZ" sz="8000" b="1" dirty="0">
                <a:latin typeface="+mj-lt"/>
              </a:rPr>
              <a:t>Úvod</a:t>
            </a:r>
          </a:p>
          <a:p>
            <a:pPr algn="ctr">
              <a:buFontTx/>
              <a:buNone/>
            </a:pPr>
            <a:r>
              <a:rPr lang="cs-CZ" sz="4400" b="1" dirty="0">
                <a:latin typeface="+mj-lt"/>
              </a:rPr>
              <a:t>základní termíny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124745"/>
            <a:ext cx="8136904" cy="4536504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/>
              <a:t>Získávání údajů pro citace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16632"/>
            <a:ext cx="6876256" cy="994122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800" b="1" dirty="0">
                <a:solidFill>
                  <a:schemeClr val="bg1"/>
                </a:solidFill>
              </a:rPr>
              <a:t>Citování tištěných dokumentů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29600" cy="4752528"/>
          </a:xfrm>
        </p:spPr>
        <p:txBody>
          <a:bodyPr>
            <a:normAutofit/>
          </a:bodyPr>
          <a:lstStyle/>
          <a:p>
            <a:pPr eaLnBrk="1" hangingPunct="1"/>
            <a:r>
              <a:rPr lang="cs-CZ" dirty="0">
                <a:latin typeface="Arial" panose="020B0604020202020204" pitchFamily="34" charset="0"/>
              </a:rPr>
              <a:t>citovaný text mít fyzicky u sebe</a:t>
            </a:r>
            <a:endParaRPr lang="en-US" dirty="0">
              <a:latin typeface="Arial" panose="020B0604020202020204" pitchFamily="34" charset="0"/>
            </a:endParaRPr>
          </a:p>
          <a:p>
            <a:pPr eaLnBrk="1" hangingPunct="1"/>
            <a:r>
              <a:rPr lang="cs-CZ" dirty="0">
                <a:latin typeface="Arial" panose="020B0604020202020204" pitchFamily="34" charset="0"/>
              </a:rPr>
              <a:t>zdroje informací</a:t>
            </a:r>
          </a:p>
          <a:p>
            <a:pPr lvl="1" eaLnBrk="1" hangingPunct="1"/>
            <a:r>
              <a:rPr lang="cs-CZ" dirty="0">
                <a:latin typeface="Arial" panose="020B0604020202020204" pitchFamily="34" charset="0"/>
              </a:rPr>
              <a:t>titulní list</a:t>
            </a:r>
          </a:p>
          <a:p>
            <a:pPr lvl="1" eaLnBrk="1" hangingPunct="1"/>
            <a:r>
              <a:rPr lang="cs-CZ" dirty="0">
                <a:latin typeface="Arial" panose="020B0604020202020204" pitchFamily="34" charset="0"/>
              </a:rPr>
              <a:t>rub titulního listu</a:t>
            </a:r>
          </a:p>
          <a:p>
            <a:pPr lvl="1" eaLnBrk="1" hangingPunct="1"/>
            <a:r>
              <a:rPr lang="cs-CZ" dirty="0">
                <a:latin typeface="Arial" panose="020B0604020202020204" pitchFamily="34" charset="0"/>
              </a:rPr>
              <a:t>tiráž a další místa v knize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20888" y="260648"/>
            <a:ext cx="6923112" cy="792088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400" b="1" dirty="0">
                <a:solidFill>
                  <a:schemeClr val="bg1"/>
                </a:solidFill>
              </a:rPr>
              <a:t>Citování elektronických dokumentů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dirty="0">
                <a:latin typeface="Arial" panose="020B0604020202020204" pitchFamily="34" charset="0"/>
              </a:rPr>
              <a:t>problém nalezení bibliografických informací</a:t>
            </a:r>
          </a:p>
          <a:p>
            <a:pPr eaLnBrk="1" hangingPunct="1"/>
            <a:r>
              <a:rPr lang="cs-CZ" dirty="0">
                <a:latin typeface="Arial" panose="020B0604020202020204" pitchFamily="34" charset="0"/>
              </a:rPr>
              <a:t>zdroje informací</a:t>
            </a:r>
          </a:p>
          <a:p>
            <a:pPr lvl="1" eaLnBrk="1" hangingPunct="1"/>
            <a:r>
              <a:rPr lang="cs-CZ" dirty="0">
                <a:latin typeface="Arial" panose="020B0604020202020204" pitchFamily="34" charset="0"/>
              </a:rPr>
              <a:t>nadpisy</a:t>
            </a:r>
          </a:p>
          <a:p>
            <a:pPr lvl="1" eaLnBrk="1" hangingPunct="1"/>
            <a:r>
              <a:rPr lang="cs-CZ" dirty="0">
                <a:latin typeface="Arial" panose="020B0604020202020204" pitchFamily="34" charset="0"/>
              </a:rPr>
              <a:t>hlavička, </a:t>
            </a:r>
            <a:r>
              <a:rPr lang="cs-CZ" dirty="0" err="1">
                <a:latin typeface="Arial" panose="020B0604020202020204" pitchFamily="34" charset="0"/>
              </a:rPr>
              <a:t>metadata</a:t>
            </a:r>
            <a:endParaRPr lang="cs-CZ" dirty="0">
              <a:latin typeface="Arial" panose="020B0604020202020204" pitchFamily="34" charset="0"/>
            </a:endParaRPr>
          </a:p>
          <a:p>
            <a:pPr lvl="1" eaLnBrk="1" hangingPunct="1"/>
            <a:r>
              <a:rPr lang="cs-CZ" dirty="0">
                <a:latin typeface="Arial" panose="020B0604020202020204" pitchFamily="34" charset="0"/>
              </a:rPr>
              <a:t>titulek</a:t>
            </a:r>
          </a:p>
          <a:p>
            <a:r>
              <a:rPr lang="cs-CZ" dirty="0">
                <a:latin typeface="Arial" panose="020B0604020202020204" pitchFamily="34" charset="0"/>
              </a:rPr>
              <a:t>u online zdrojů uvádíme - </a:t>
            </a:r>
            <a:r>
              <a:rPr lang="cs-CZ" b="1" dirty="0">
                <a:latin typeface="Arial" panose="020B0604020202020204" pitchFamily="34" charset="0"/>
              </a:rPr>
              <a:t>typ nosiče</a:t>
            </a:r>
            <a:r>
              <a:rPr lang="cs-CZ" dirty="0">
                <a:latin typeface="Arial" panose="020B0604020202020204" pitchFamily="34" charset="0"/>
              </a:rPr>
              <a:t>, </a:t>
            </a:r>
            <a:r>
              <a:rPr lang="cs-CZ" b="1" dirty="0">
                <a:latin typeface="Arial" panose="020B0604020202020204" pitchFamily="34" charset="0"/>
              </a:rPr>
              <a:t>datum citování [cit. RRRR-MM-DD], dostupnost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pokud má dokument DOI není nutno výše uvedené údaje uvádět</a:t>
            </a:r>
          </a:p>
          <a:p>
            <a:pPr eaLnBrk="1" hangingPunct="1"/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0801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124745"/>
            <a:ext cx="8064896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/>
              <a:t>Citace různých druhů dokumentů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16632"/>
            <a:ext cx="6198621" cy="1008112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Monografie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352928" cy="470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latin typeface="Arial" panose="020B0604020202020204" pitchFamily="34" charset="0"/>
              </a:rPr>
              <a:t>Autor/autoři. Rok vydání. </a:t>
            </a:r>
            <a:r>
              <a:rPr lang="cs-CZ" sz="2800" i="1" dirty="0">
                <a:latin typeface="Arial" panose="020B0604020202020204" pitchFamily="34" charset="0"/>
              </a:rPr>
              <a:t>Název: podnázev</a:t>
            </a:r>
            <a:r>
              <a:rPr lang="cs-CZ" sz="2800" dirty="0">
                <a:latin typeface="Arial" panose="020B0604020202020204" pitchFamily="34" charset="0"/>
              </a:rPr>
              <a:t>. Místo vydání: Nakladatelství. </a:t>
            </a:r>
            <a:endParaRPr lang="cs-CZ" sz="28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cs-CZ" sz="2400" dirty="0">
              <a:latin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Mareš, P., L. Rabušic, P. Soukup. 2015.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Analýza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sociálněvědních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dat (nejen) v SPSS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Brno: Masarykova univerzita.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kov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K. 2018.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Sexual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iberation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cialist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tyle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ommunist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Czechoslovakia and the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cience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esire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 1945-1989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New York, NY: Cambridge University Press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http://dx.doi.org/10.1017/9781108341332.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188640"/>
            <a:ext cx="5040560" cy="8501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E-monografie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54461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800" dirty="0">
                <a:latin typeface="Arial" panose="020B0604020202020204" pitchFamily="34" charset="0"/>
              </a:rPr>
              <a:t>Autor/autoři. Rok vydání. </a:t>
            </a:r>
            <a:r>
              <a:rPr lang="cs-CZ" sz="2800" i="1" dirty="0">
                <a:latin typeface="Arial" panose="020B0604020202020204" pitchFamily="34" charset="0"/>
              </a:rPr>
              <a:t>Název: podnázev [specifikace média]</a:t>
            </a:r>
            <a:r>
              <a:rPr lang="cs-CZ" sz="2800" dirty="0">
                <a:latin typeface="Arial" panose="020B0604020202020204" pitchFamily="34" charset="0"/>
              </a:rPr>
              <a:t>. Místo vydání: Nakladatelství [datum citování stažení]. Dostupné z: odkaz. DOI.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1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Pozn.: pokud má dokument DOI, tak se neuvádí specifikace dokumentu, datum citování ani odkaz  </a:t>
            </a:r>
          </a:p>
          <a:p>
            <a:pPr>
              <a:buFontTx/>
              <a:buNone/>
            </a:pPr>
            <a:endParaRPr lang="cs-CZ" sz="24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Wolf, N. 1991.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Beauty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Myth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[Kindle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]. New York: William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Morrow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Rabušic, L., B. E. Chromková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Manea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2018.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Hodnoty a postoje v České republice 1991-2017: pramenná publikace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Study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Brno: Masarykova univerzita [cit. 23. 7. 2019]. Dostupné z: https://munispace.muni.cz/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index.php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munispace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catalog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/1002.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Kivisto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P. 2011.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Key ideas in sociology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3rd ed. Los Angeles, London: SAGE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Publications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http://dx.doi.org/10.4135/9781483349411</a:t>
            </a:r>
            <a:br>
              <a:rPr lang="cs-CZ" sz="2400" dirty="0"/>
            </a:br>
            <a:endParaRPr lang="cs-CZ" sz="2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16632"/>
            <a:ext cx="6912768" cy="1008112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Sborník (editovaná monografie)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352928" cy="470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latin typeface="Arial" panose="020B0604020202020204" pitchFamily="34" charset="0"/>
              </a:rPr>
              <a:t>Editor (</a:t>
            </a:r>
            <a:r>
              <a:rPr lang="cs-CZ" sz="2800" dirty="0" err="1">
                <a:latin typeface="Arial" panose="020B0604020202020204" pitchFamily="34" charset="0"/>
              </a:rPr>
              <a:t>ed</a:t>
            </a:r>
            <a:r>
              <a:rPr lang="cs-CZ" sz="2800" dirty="0">
                <a:latin typeface="Arial" panose="020B0604020202020204" pitchFamily="34" charset="0"/>
              </a:rPr>
              <a:t>.)/ Editoři (</a:t>
            </a:r>
            <a:r>
              <a:rPr lang="cs-CZ" sz="2800" dirty="0" err="1">
                <a:latin typeface="Arial" panose="020B0604020202020204" pitchFamily="34" charset="0"/>
              </a:rPr>
              <a:t>eds</a:t>
            </a:r>
            <a:r>
              <a:rPr lang="cs-CZ" sz="2800" dirty="0">
                <a:latin typeface="Arial" panose="020B0604020202020204" pitchFamily="34" charset="0"/>
              </a:rPr>
              <a:t>.). Rok vydání. </a:t>
            </a:r>
            <a:r>
              <a:rPr lang="cs-CZ" sz="2800" i="1" dirty="0">
                <a:latin typeface="Arial" panose="020B0604020202020204" pitchFamily="34" charset="0"/>
              </a:rPr>
              <a:t>Název: podnázev</a:t>
            </a:r>
            <a:r>
              <a:rPr lang="cs-CZ" sz="2800" dirty="0">
                <a:latin typeface="Arial" panose="020B0604020202020204" pitchFamily="34" charset="0"/>
              </a:rPr>
              <a:t>. Místo vydání: Nakladatelství. </a:t>
            </a:r>
            <a:endParaRPr lang="cs-CZ" sz="28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cs-CZ" sz="2400" dirty="0">
              <a:latin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Lyons, P., R.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Kindlerová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2016.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Contemporary Czech Society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Prague: Institute of Sociology of the Czech Academy of Sciences.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Hamplová, D., T.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Katrňák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.). 2018.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Na vzdělání záleží: jak vzdělanostní rozdíly ovlivňují osudy lidí v české společnosti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Brno: Centrum pro studium demokracie a kultury.</a:t>
            </a:r>
          </a:p>
        </p:txBody>
      </p:sp>
    </p:spTree>
    <p:extLst>
      <p:ext uri="{BB962C8B-B14F-4D97-AF65-F5344CB8AC3E}">
        <p14:creationId xmlns:p14="http://schemas.microsoft.com/office/powerpoint/2010/main" val="11469997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16632"/>
            <a:ext cx="6696744" cy="1008112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E-sborník (editovaná monografie)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352928" cy="48965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800" dirty="0">
                <a:latin typeface="Arial" panose="020B0604020202020204" pitchFamily="34" charset="0"/>
              </a:rPr>
              <a:t>Editor (</a:t>
            </a:r>
            <a:r>
              <a:rPr lang="cs-CZ" sz="2800" dirty="0" err="1">
                <a:latin typeface="Arial" panose="020B0604020202020204" pitchFamily="34" charset="0"/>
              </a:rPr>
              <a:t>ed</a:t>
            </a:r>
            <a:r>
              <a:rPr lang="cs-CZ" sz="2800" dirty="0">
                <a:latin typeface="Arial" panose="020B0604020202020204" pitchFamily="34" charset="0"/>
              </a:rPr>
              <a:t>.)/ Editoři (</a:t>
            </a:r>
            <a:r>
              <a:rPr lang="cs-CZ" sz="2800" dirty="0" err="1">
                <a:latin typeface="Arial" panose="020B0604020202020204" pitchFamily="34" charset="0"/>
              </a:rPr>
              <a:t>eds</a:t>
            </a:r>
            <a:r>
              <a:rPr lang="cs-CZ" sz="2800" dirty="0">
                <a:latin typeface="Arial" panose="020B0604020202020204" pitchFamily="34" charset="0"/>
              </a:rPr>
              <a:t>.). Rok vydání. </a:t>
            </a:r>
            <a:r>
              <a:rPr lang="cs-CZ" sz="2800" i="1" dirty="0">
                <a:latin typeface="Arial" panose="020B0604020202020204" pitchFamily="34" charset="0"/>
              </a:rPr>
              <a:t>Název: podnázev </a:t>
            </a:r>
            <a:r>
              <a:rPr lang="cs-CZ" sz="2800" dirty="0">
                <a:latin typeface="Arial" panose="020B0604020202020204" pitchFamily="34" charset="0"/>
              </a:rPr>
              <a:t>[online]. Místo vydání: Nakladatelství [datum citování]. Dostupné z: … DOI. </a:t>
            </a:r>
            <a:endParaRPr lang="cs-CZ" sz="28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None/>
            </a:pPr>
            <a:r>
              <a:rPr lang="cs-CZ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Pozn.: pokud má dokument DOI, tak se neuvádí specifikace dokumentu, datum citování ani odkaz  </a:t>
            </a:r>
          </a:p>
          <a:p>
            <a:pPr>
              <a:buFontTx/>
              <a:buNone/>
            </a:pPr>
            <a:endParaRPr lang="cs-CZ" sz="24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Hall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J. R.,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L.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Grindstaff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M.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C. Lo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Handbook of Cultural Sociology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[online]. London, New York: Routledge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[cit. 23. 7. 2019].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z: https://ebookcentral.proquest.com/lib/masaryk-ebooks/reader.action?docID=557240&amp;ppg=4.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Mumby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D. K. (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.). 1993.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Narrative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Perspectives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Newbury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Park: SAGE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Publications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http://dx.doi.org/10.4135/9781483345277.</a:t>
            </a:r>
          </a:p>
        </p:txBody>
      </p:sp>
    </p:spTree>
    <p:extLst>
      <p:ext uri="{BB962C8B-B14F-4D97-AF65-F5344CB8AC3E}">
        <p14:creationId xmlns:p14="http://schemas.microsoft.com/office/powerpoint/2010/main" val="10502852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840760" cy="8501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Článek ve sborníku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</a:rPr>
              <a:t>Autor/autoři příspěvku. Rok vydání. „Název: podnázev článku.“ Rozsah stran Pp. x-</a:t>
            </a:r>
            <a:r>
              <a:rPr lang="cs-CZ" sz="2400" dirty="0" err="1">
                <a:latin typeface="Arial" panose="020B0604020202020204" pitchFamily="34" charset="0"/>
              </a:rPr>
              <a:t>xx</a:t>
            </a:r>
            <a:r>
              <a:rPr lang="cs-CZ" sz="2400" dirty="0">
                <a:latin typeface="Arial" panose="020B0604020202020204" pitchFamily="34" charset="0"/>
              </a:rPr>
              <a:t> in: Editor (</a:t>
            </a:r>
            <a:r>
              <a:rPr lang="cs-CZ" sz="2400" dirty="0" err="1">
                <a:latin typeface="Arial" panose="020B0604020202020204" pitchFamily="34" charset="0"/>
              </a:rPr>
              <a:t>ed</a:t>
            </a:r>
            <a:r>
              <a:rPr lang="cs-CZ" sz="2400" dirty="0">
                <a:latin typeface="Arial" panose="020B0604020202020204" pitchFamily="34" charset="0"/>
              </a:rPr>
              <a:t>.) / Editoři (</a:t>
            </a:r>
            <a:r>
              <a:rPr lang="cs-CZ" sz="2400" dirty="0" err="1">
                <a:latin typeface="Arial" panose="020B0604020202020204" pitchFamily="34" charset="0"/>
              </a:rPr>
              <a:t>eds</a:t>
            </a:r>
            <a:r>
              <a:rPr lang="cs-CZ" sz="2400" dirty="0">
                <a:latin typeface="Arial" panose="020B0604020202020204" pitchFamily="34" charset="0"/>
              </a:rPr>
              <a:t>.). </a:t>
            </a:r>
            <a:r>
              <a:rPr lang="cs-CZ" sz="2400" i="1" dirty="0">
                <a:latin typeface="Arial" panose="020B0604020202020204" pitchFamily="34" charset="0"/>
              </a:rPr>
              <a:t>Název: podnázev sborníku</a:t>
            </a:r>
            <a:r>
              <a:rPr lang="cs-CZ" sz="2400" dirty="0">
                <a:latin typeface="Arial" panose="020B0604020202020204" pitchFamily="34" charset="0"/>
              </a:rPr>
              <a:t>. Místo vydání: Nakladatelství. </a:t>
            </a:r>
            <a:endParaRPr lang="cs-CZ" sz="24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buFontTx/>
              <a:buNone/>
            </a:pPr>
            <a:endParaRPr lang="cs-CZ" sz="2000" i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Lišková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K. 2018. „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Sexological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Spring? The 1968 International Gathering of Sexologists in Prague as a Turning Point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" Pp. 114-127 in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Manning, M. Savelli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2018.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Global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ransformations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ife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ciences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, 1945-1980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Pittsburgh: University of Pittsburgh press.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Fučík, P., B. Chromková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Manea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2018. „Vzdělání a rodičovství." Pp. 89-108 in D. Hamplová, T.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Katrňák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Na vzdělání záleží: jak vzdělanostní rozdíly ovlivňují osudy lidí v české společnosti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Brno: Centrum pro studium demokracie a kultury.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840760" cy="8501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Článek v e-sborníku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075240" cy="540060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Autor/autoři příspěvku. Rok vydání. „Název: podnázev článku.“ Strany </a:t>
            </a: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Pp. první strana – poslední strana článku i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n: Editor (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.) / Editoři (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Název: podnázev sborníku </a:t>
            </a:r>
            <a:r>
              <a:rPr lang="cs-CZ" sz="2600" dirty="0">
                <a:latin typeface="Arial" panose="020B0604020202020204" pitchFamily="34" charset="0"/>
              </a:rPr>
              <a:t>[typ dokumentu].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Místo vydání: Nakladatelství [datum citování]. Dostupné z: odkaz. </a:t>
            </a:r>
            <a:r>
              <a:rPr lang="cs-CZ" sz="2600" dirty="0">
                <a:latin typeface="Arial" panose="020B0604020202020204" pitchFamily="34" charset="0"/>
              </a:rPr>
              <a:t>DOI.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9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Pozn.: pokud má článek DOI, tak se neuvádí specifikace dokumentu, datum citování ani odkaz  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12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Couldry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N. 2010. „Sociology and Cultural Studies: an Interrupted Dialogue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" Pp. 77-86 in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J. R.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Hall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L.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Grindstaff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M. C. Lo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Handbook of Cultural Sociology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[online]. London, New York: Routledge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 [cit. 23. 7. 2019].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z: https://ebookcentral.proquest.com/lib/masaryk-ebooks/reader.action?docID=557240&amp;ppg=4.</a:t>
            </a:r>
            <a:b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Vondráčková, P., D. Šmahel. 2018. „Internet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Addiction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." Pp. 4223-4233 in M.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Khosrow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-Pour (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Encyclopedia</a:t>
            </a:r>
            <a:r>
              <a:rPr lang="cs-CZ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2100" i="1" dirty="0">
                <a:latin typeface="Arial" panose="020B0604020202020204" pitchFamily="34" charset="0"/>
                <a:cs typeface="Arial" panose="020B0604020202020204" pitchFamily="34" charset="0"/>
              </a:rPr>
              <a:t> Science and Technology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. 4th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Hershey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: IGI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, http://dx.doi.org/10.4018/978-1-5225-2255-3.ch366.</a:t>
            </a:r>
          </a:p>
        </p:txBody>
      </p:sp>
    </p:spTree>
    <p:extLst>
      <p:ext uri="{BB962C8B-B14F-4D97-AF65-F5344CB8AC3E}">
        <p14:creationId xmlns:p14="http://schemas.microsoft.com/office/powerpoint/2010/main" val="552266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4624"/>
            <a:ext cx="7344816" cy="108012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Přímá citace (citát)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96752"/>
            <a:ext cx="8229600" cy="5184576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doslovné převzetí cizí myšlenky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v textu neděláme žádné úpravy 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odlišení od vlastního textu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uvozovky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pokud citát obsahuje aspoň jednu celou větu dává se tečka před uvozovky, pokud se přebírá jen část věty, tak je tečka až za uvozovkami a odkazem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celá věta </a:t>
            </a:r>
            <a:r>
              <a:rPr lang="cs-CZ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 … něčím jiným.</a:t>
            </a:r>
            <a:r>
              <a:rPr lang="cs-CZ" sz="2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 </a:t>
            </a:r>
            <a:r>
              <a:rPr lang="cs-CZ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</a:t>
            </a:r>
            <a:r>
              <a:rPr lang="cs-CZ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1997: 194]</a:t>
            </a:r>
            <a:br>
              <a:rPr lang="cs-CZ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část věty </a:t>
            </a:r>
            <a:r>
              <a:rPr lang="cs-CZ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 … něčím jiným“ [</a:t>
            </a:r>
            <a:r>
              <a:rPr lang="cs-CZ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</a:t>
            </a:r>
            <a:r>
              <a:rPr lang="cs-CZ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1997: 194].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delší text – 4 a více řádků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samostatný odstavec 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odsazení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 na zdroj = citace v textu</a:t>
            </a:r>
          </a:p>
        </p:txBody>
      </p:sp>
    </p:spTree>
    <p:extLst>
      <p:ext uri="{BB962C8B-B14F-4D97-AF65-F5344CB8AC3E}">
        <p14:creationId xmlns:p14="http://schemas.microsoft.com/office/powerpoint/2010/main" val="39111814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188640"/>
            <a:ext cx="5652120" cy="8501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Článek v časopisu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8229600" cy="511256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3400" dirty="0">
                <a:latin typeface="Arial" panose="020B0604020202020204" pitchFamily="34" charset="0"/>
              </a:rPr>
              <a:t>Autor/autoři článku. Rok vydání. „Název článku: podnázev článku.“ </a:t>
            </a:r>
            <a:r>
              <a:rPr lang="cs-CZ" sz="3400" i="1" dirty="0">
                <a:latin typeface="Arial" panose="020B0604020202020204" pitchFamily="34" charset="0"/>
              </a:rPr>
              <a:t>Název časopisu</a:t>
            </a:r>
            <a:r>
              <a:rPr lang="cs-CZ" sz="3400" dirty="0">
                <a:latin typeface="Arial" panose="020B0604020202020204" pitchFamily="34" charset="0"/>
              </a:rPr>
              <a:t> ročník (číslo): první strana – poslední strana článku, DOI.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8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Vidovićová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L. 2018. „New Roles for Older People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Journal of Population Ageing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11 (1): 1-6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http://dx.doi.org/10.1007/s12062-017-9217-z.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Doseděl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T., T.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Katrňák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2017. „Economic and Non-economic Returns to Higher Education during a Period of Educational Expansion in the Czech Republic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Sociologický časopis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53 (5)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693-718,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http://dx.doi.org/10.13060/00380288.2017.53.5.361.</a:t>
            </a:r>
            <a:b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640"/>
            <a:ext cx="6707088" cy="936104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E-článek v časopisu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8280920" cy="54006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800" dirty="0">
                <a:latin typeface="Arial" panose="020B0604020202020204" pitchFamily="34" charset="0"/>
              </a:rPr>
              <a:t>Autor/autoři článku. Rok vydání. „Název článku: podnázev článku.“ </a:t>
            </a:r>
            <a:r>
              <a:rPr lang="cs-CZ" sz="2800" i="1" dirty="0">
                <a:latin typeface="Arial" panose="020B0604020202020204" pitchFamily="34" charset="0"/>
              </a:rPr>
              <a:t>Název časopisu</a:t>
            </a:r>
            <a:r>
              <a:rPr lang="cs-CZ" sz="2800" dirty="0">
                <a:latin typeface="Arial" panose="020B0604020202020204" pitchFamily="34" charset="0"/>
              </a:rPr>
              <a:t> [online] ročník (číslo): první strana – poslední strana článku [datum citování]. Dostupné z: odkaz. DOI.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9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Pozn.: pokud má článek DOI, tak se neuvádí specifikace dokumentu, datum citování ani odkaz  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4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Kvapilová Bartošová, M., P. Fučík. 2017. „Jednočlenné domácnosti mladých lidí v České republice.“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Sociální studia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[online] 14 (2): 49-72 [cit. 1. 8. 2019]. Dostupné z: https://journals.muni.cz/socialni_studia/article/view/8953/8344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Hubatková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B. 2017. „Number of Roles and Well-being among Older Adults in the Czech Republic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.“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International Journal of Ageing and Later Life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11 (2): 61-85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http://dx.doi.org/10.3384/ijal.1652-8670.16-323.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88640"/>
            <a:ext cx="6696744" cy="778098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Akademická práce/e-práce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8229600" cy="532859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800" dirty="0">
                <a:latin typeface="Arial" panose="020B0604020202020204" pitchFamily="34" charset="0"/>
              </a:rPr>
              <a:t>Autor. Rok. </a:t>
            </a:r>
            <a:r>
              <a:rPr lang="cs-CZ" sz="2800" i="1" dirty="0">
                <a:latin typeface="Arial" panose="020B0604020202020204" pitchFamily="34" charset="0"/>
              </a:rPr>
              <a:t>Název: podnázev </a:t>
            </a:r>
            <a:r>
              <a:rPr lang="cs-CZ" sz="2800" dirty="0">
                <a:latin typeface="Arial" panose="020B0604020202020204" pitchFamily="34" charset="0"/>
              </a:rPr>
              <a:t>[online]. Typ práce. Sídlo univerzity, Univerzita</a:t>
            </a:r>
            <a:r>
              <a:rPr lang="cs-CZ" sz="2800" dirty="0">
                <a:solidFill>
                  <a:srgbClr val="00B0F0"/>
                </a:solidFill>
                <a:latin typeface="Arial" panose="020B0604020202020204" pitchFamily="34" charset="0"/>
              </a:rPr>
              <a:t>*</a:t>
            </a:r>
            <a:r>
              <a:rPr lang="cs-CZ" sz="2800" dirty="0">
                <a:latin typeface="Arial" panose="020B0604020202020204" pitchFamily="34" charset="0"/>
              </a:rPr>
              <a:t> [datum citování]. Dostupné z: odkaz.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1500" dirty="0">
                <a:solidFill>
                  <a:srgbClr val="00B0F0"/>
                </a:solidFill>
                <a:latin typeface="Arial" panose="020B0604020202020204" pitchFamily="34" charset="0"/>
              </a:rPr>
              <a:t>* u jména univerzity je možno uvést i fakultu, příp. i katedru</a:t>
            </a:r>
          </a:p>
          <a:p>
            <a:pPr marL="0" indent="0">
              <a:lnSpc>
                <a:spcPct val="120000"/>
              </a:lnSpc>
              <a:buNone/>
            </a:pPr>
            <a:endParaRPr lang="cs-CZ" sz="28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Němec, J. 2003. 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Subjektivní percepce kvality života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. Bakalářská práce. Brno, Masarykova univerzita.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600" dirty="0">
                <a:latin typeface="Arial" panose="020B0604020202020204" pitchFamily="34" charset="0"/>
              </a:rPr>
              <a:t>Černohousová, D. 2015. </a:t>
            </a:r>
            <a:r>
              <a:rPr lang="cs-CZ" sz="2600" i="1" dirty="0">
                <a:latin typeface="Arial" panose="020B0604020202020204" pitchFamily="34" charset="0"/>
              </a:rPr>
              <a:t>Strach ze zločinu v městském prostoru </a:t>
            </a:r>
            <a:r>
              <a:rPr lang="cs-CZ" sz="2600" dirty="0">
                <a:latin typeface="Arial" panose="020B0604020202020204" pitchFamily="34" charset="0"/>
              </a:rPr>
              <a:t>[online]. Diplomová práce. Brno,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Masarykova univerzita</a:t>
            </a:r>
            <a:r>
              <a:rPr lang="cs-CZ" sz="2600" dirty="0">
                <a:latin typeface="Arial" panose="020B0604020202020204" pitchFamily="34" charset="0"/>
              </a:rPr>
              <a:t> [cit. 12. 8. 2019]. Dostupné z: https://is.muni.cz/th/f8pbi/</a:t>
            </a:r>
            <a:r>
              <a:rPr lang="en-US" sz="2600" dirty="0">
                <a:latin typeface="Arial" panose="020B0604020202020204" pitchFamily="34" charset="0"/>
              </a:rPr>
              <a:t>. </a:t>
            </a:r>
            <a:endParaRPr lang="cs-CZ" sz="2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8" y="188640"/>
            <a:ext cx="6131024" cy="778098"/>
          </a:xfrm>
        </p:spPr>
        <p:txBody>
          <a:bodyPr>
            <a:normAutofit fontScale="90000"/>
          </a:bodyPr>
          <a:lstStyle/>
          <a:p>
            <a:r>
              <a:rPr lang="cs-CZ" sz="3800" b="1" dirty="0">
                <a:solidFill>
                  <a:schemeClr val="bg1"/>
                </a:solidFill>
              </a:rPr>
              <a:t>Samostatné dokumenty dostupné online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8208912" cy="554461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3000" dirty="0">
                <a:latin typeface="Arial" panose="020B0604020202020204" pitchFamily="34" charset="0"/>
              </a:rPr>
              <a:t>Pro vytvoření správné citace není rozhodující formát </a:t>
            </a:r>
            <a:r>
              <a:rPr lang="cs-CZ" sz="2400" i="1" dirty="0">
                <a:latin typeface="Arial" panose="020B0604020202020204" pitchFamily="34" charset="0"/>
              </a:rPr>
              <a:t>(</a:t>
            </a:r>
            <a:r>
              <a:rPr lang="cs-CZ" sz="2400" i="1" dirty="0" err="1">
                <a:latin typeface="Arial" panose="020B0604020202020204" pitchFamily="34" charset="0"/>
              </a:rPr>
              <a:t>pdf</a:t>
            </a:r>
            <a:r>
              <a:rPr lang="cs-CZ" sz="2400" i="1" dirty="0">
                <a:latin typeface="Arial" panose="020B0604020202020204" pitchFamily="34" charset="0"/>
              </a:rPr>
              <a:t>, doc …)</a:t>
            </a:r>
            <a:r>
              <a:rPr lang="cs-CZ" sz="3000" dirty="0">
                <a:latin typeface="Arial" panose="020B0604020202020204" pitchFamily="34" charset="0"/>
              </a:rPr>
              <a:t>, ale co v souboru je </a:t>
            </a:r>
            <a:r>
              <a:rPr lang="cs-CZ" sz="2400" i="1" dirty="0">
                <a:latin typeface="Arial" panose="020B0604020202020204" pitchFamily="34" charset="0"/>
              </a:rPr>
              <a:t>(článek, celá kniha, zpráva …)</a:t>
            </a:r>
            <a:r>
              <a:rPr lang="cs-CZ" sz="2400" dirty="0">
                <a:latin typeface="Arial" panose="020B0604020202020204" pitchFamily="34" charset="0"/>
              </a:rPr>
              <a:t>, </a:t>
            </a:r>
            <a:r>
              <a:rPr lang="cs-CZ" sz="3000" dirty="0">
                <a:latin typeface="Arial" panose="020B0604020202020204" pitchFamily="34" charset="0"/>
              </a:rPr>
              <a:t>citace pak vytvoříme dle typu dokumentu (viz. e-kniha, e-článek atd.).</a:t>
            </a:r>
            <a:br>
              <a:rPr lang="cs-CZ" sz="3000" dirty="0">
                <a:latin typeface="Arial" panose="020B0604020202020204" pitchFamily="34" charset="0"/>
              </a:rPr>
            </a:br>
            <a:endParaRPr lang="cs-CZ" sz="2400" i="1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300" dirty="0" err="1">
                <a:latin typeface="Arial" panose="020B0604020202020204" pitchFamily="34" charset="0"/>
              </a:rPr>
              <a:t>Transparency</a:t>
            </a:r>
            <a:r>
              <a:rPr lang="cs-CZ" sz="2300" dirty="0">
                <a:latin typeface="Arial" panose="020B0604020202020204" pitchFamily="34" charset="0"/>
              </a:rPr>
              <a:t> International. 2012. </a:t>
            </a:r>
            <a:r>
              <a:rPr lang="cs-CZ" sz="2300" i="1" dirty="0">
                <a:latin typeface="Arial" panose="020B0604020202020204" pitchFamily="34" charset="0"/>
              </a:rPr>
              <a:t>Právem proti korupci: právní ochrana proti některým projevům korupce ve veřejné správě a justici</a:t>
            </a:r>
            <a:r>
              <a:rPr lang="cs-CZ" sz="2300" dirty="0">
                <a:latin typeface="Arial" panose="020B0604020202020204" pitchFamily="34" charset="0"/>
              </a:rPr>
              <a:t> </a:t>
            </a:r>
            <a:r>
              <a:rPr lang="en-US" sz="2300" dirty="0">
                <a:latin typeface="Arial" panose="020B0604020202020204" pitchFamily="34" charset="0"/>
              </a:rPr>
              <a:t>[</a:t>
            </a:r>
            <a:r>
              <a:rPr lang="cs-CZ" sz="2300" dirty="0">
                <a:latin typeface="Arial" panose="020B0604020202020204" pitchFamily="34" charset="0"/>
              </a:rPr>
              <a:t>online</a:t>
            </a:r>
            <a:r>
              <a:rPr lang="en-US" sz="2300" dirty="0">
                <a:latin typeface="Arial" panose="020B0604020202020204" pitchFamily="34" charset="0"/>
              </a:rPr>
              <a:t>]</a:t>
            </a:r>
            <a:r>
              <a:rPr lang="cs-CZ" sz="2300" dirty="0">
                <a:latin typeface="Arial" panose="020B0604020202020204" pitchFamily="34" charset="0"/>
              </a:rPr>
              <a:t>. Praha, </a:t>
            </a:r>
            <a:r>
              <a:rPr lang="cs-CZ" sz="2300" dirty="0" err="1">
                <a:latin typeface="Arial" panose="020B0604020202020204" pitchFamily="34" charset="0"/>
              </a:rPr>
              <a:t>Transparency</a:t>
            </a:r>
            <a:r>
              <a:rPr lang="cs-CZ" sz="2300" dirty="0">
                <a:latin typeface="Arial" panose="020B0604020202020204" pitchFamily="34" charset="0"/>
              </a:rPr>
              <a:t> International </a:t>
            </a:r>
            <a:r>
              <a:rPr lang="en-US" sz="2300" dirty="0">
                <a:latin typeface="Arial" panose="020B0604020202020204" pitchFamily="34" charset="0"/>
              </a:rPr>
              <a:t>[</a:t>
            </a:r>
            <a:r>
              <a:rPr lang="cs-CZ" sz="2300" dirty="0">
                <a:latin typeface="Arial" panose="020B0604020202020204" pitchFamily="34" charset="0"/>
              </a:rPr>
              <a:t>cit. 18. 10. 2018</a:t>
            </a:r>
            <a:r>
              <a:rPr lang="en-US" sz="2300" dirty="0">
                <a:latin typeface="Arial" panose="020B0604020202020204" pitchFamily="34" charset="0"/>
              </a:rPr>
              <a:t>]</a:t>
            </a:r>
            <a:r>
              <a:rPr lang="cs-CZ" sz="2300" dirty="0">
                <a:latin typeface="Arial" panose="020B0604020202020204" pitchFamily="34" charset="0"/>
              </a:rPr>
              <a:t>. Dostupné z: https://www.transparency.cz/wp-content/uploads/alac_prav_proti_korupci_def.pdf</a:t>
            </a:r>
            <a:br>
              <a:rPr lang="cs-CZ" sz="2300" dirty="0">
                <a:latin typeface="Arial" panose="020B0604020202020204" pitchFamily="34" charset="0"/>
              </a:rPr>
            </a:br>
            <a:endParaRPr lang="cs-CZ" sz="23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300" dirty="0">
                <a:latin typeface="Arial" panose="020B0604020202020204" pitchFamily="34" charset="0"/>
                <a:cs typeface="Arial" panose="020B0604020202020204" pitchFamily="34" charset="0"/>
              </a:rPr>
              <a:t>Masarykova univerzita. 2014. </a:t>
            </a:r>
            <a:r>
              <a:rPr lang="en-US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Knihovní</a:t>
            </a:r>
            <a:r>
              <a:rPr lang="en-US" sz="2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řád</a:t>
            </a:r>
            <a:r>
              <a:rPr lang="en-US" sz="2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Masarykovy</a:t>
            </a:r>
            <a:r>
              <a:rPr lang="en-US" sz="2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univerzity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[online]. Brno: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Masarykova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[cit. </a:t>
            </a:r>
            <a:r>
              <a:rPr lang="cs-CZ" sz="2300" dirty="0">
                <a:latin typeface="Arial" panose="020B0604020202020204" pitchFamily="34" charset="0"/>
              </a:rPr>
              <a:t>18. 10. 2018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z: https://www.muni.cz/media/24153/knihovni-rad-2014.pdf</a:t>
            </a:r>
            <a:r>
              <a:rPr lang="cs-CZ" sz="2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cs-CZ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300" dirty="0">
                <a:latin typeface="Arial" panose="020B0604020202020204" pitchFamily="34" charset="0"/>
                <a:cs typeface="Arial" panose="020B0604020202020204" pitchFamily="34" charset="0"/>
              </a:rPr>
              <a:t>Antošová, V., M. </a:t>
            </a:r>
            <a:r>
              <a:rPr lang="cs-CZ" sz="2300" dirty="0" err="1">
                <a:latin typeface="Arial" panose="020B0604020202020204" pitchFamily="34" charset="0"/>
                <a:cs typeface="Arial" panose="020B0604020202020204" pitchFamily="34" charset="0"/>
              </a:rPr>
              <a:t>Bédiová</a:t>
            </a:r>
            <a:r>
              <a:rPr lang="cs-CZ" sz="2300" dirty="0">
                <a:latin typeface="Arial" panose="020B0604020202020204" pitchFamily="34" charset="0"/>
                <a:cs typeface="Arial" panose="020B0604020202020204" pitchFamily="34" charset="0"/>
              </a:rPr>
              <a:t>, N. </a:t>
            </a:r>
            <a:r>
              <a:rPr lang="cs-CZ" sz="2300" dirty="0" err="1">
                <a:latin typeface="Arial" panose="020B0604020202020204" pitchFamily="34" charset="0"/>
                <a:cs typeface="Arial" panose="020B0604020202020204" pitchFamily="34" charset="0"/>
              </a:rPr>
              <a:t>Birčiaková</a:t>
            </a:r>
            <a:r>
              <a:rPr lang="cs-CZ" sz="2300" dirty="0">
                <a:latin typeface="Arial" panose="020B0604020202020204" pitchFamily="34" charset="0"/>
                <a:cs typeface="Arial" panose="020B0604020202020204" pitchFamily="34" charset="0"/>
              </a:rPr>
              <a:t>, L. Kubíčková, M. </a:t>
            </a:r>
            <a:r>
              <a:rPr lang="cs-CZ" sz="2300" dirty="0" err="1">
                <a:latin typeface="Arial" panose="020B0604020202020204" pitchFamily="34" charset="0"/>
                <a:cs typeface="Arial" panose="020B0604020202020204" pitchFamily="34" charset="0"/>
              </a:rPr>
              <a:t>Rašticová</a:t>
            </a:r>
            <a:r>
              <a:rPr lang="cs-CZ" sz="2300" dirty="0">
                <a:latin typeface="Arial" panose="020B0604020202020204" pitchFamily="34" charset="0"/>
                <a:cs typeface="Arial" panose="020B0604020202020204" pitchFamily="34" charset="0"/>
              </a:rPr>
              <a:t>. 2016. </a:t>
            </a:r>
            <a:r>
              <a:rPr lang="cs-CZ" sz="2300" i="1" dirty="0">
                <a:latin typeface="Arial" panose="020B0604020202020204" pitchFamily="34" charset="0"/>
                <a:cs typeface="Arial" panose="020B0604020202020204" pitchFamily="34" charset="0"/>
              </a:rPr>
              <a:t>Analýza kvality života seniorů v České republice</a:t>
            </a:r>
            <a:r>
              <a:rPr lang="cs-CZ" sz="2300" dirty="0">
                <a:latin typeface="Arial" panose="020B0604020202020204" pitchFamily="34" charset="0"/>
                <a:cs typeface="Arial" panose="020B0604020202020204" pitchFamily="34" charset="0"/>
              </a:rPr>
              <a:t> [online]. Brno [cit. 12. 8. 2019]. Dostupné z: https://www.mpsv.cz/documents/20142/372809/Kvalita_zivota_senioru_-_finalni_verze.pdf/47641324-d8b7-56ac-2e78-b7ab3b83fb5a</a:t>
            </a:r>
          </a:p>
          <a:p>
            <a:pPr marL="0" indent="0">
              <a:lnSpc>
                <a:spcPct val="110000"/>
              </a:lnSpc>
              <a:buNone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16632"/>
            <a:ext cx="7283152" cy="994122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Webové stránky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196752"/>
            <a:ext cx="8229600" cy="4958011"/>
          </a:xfrm>
        </p:spPr>
        <p:txBody>
          <a:bodyPr/>
          <a:lstStyle/>
          <a:p>
            <a:pPr marL="0" indent="0">
              <a:buNone/>
            </a:pPr>
            <a:r>
              <a:rPr lang="cs-CZ" sz="2600" dirty="0">
                <a:latin typeface="Arial" panose="020B0604020202020204" pitchFamily="34" charset="0"/>
              </a:rPr>
              <a:t>Autor/autoři. </a:t>
            </a:r>
            <a:r>
              <a:rPr lang="cs-CZ" sz="2600" i="1" dirty="0">
                <a:latin typeface="Arial" panose="020B0604020202020204" pitchFamily="34" charset="0"/>
              </a:rPr>
              <a:t>Název: podnázev webu</a:t>
            </a:r>
            <a:r>
              <a:rPr lang="cs-CZ" sz="2600" dirty="0">
                <a:latin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</a:rPr>
              <a:t>[</a:t>
            </a:r>
            <a:r>
              <a:rPr lang="cs-CZ" sz="2600" dirty="0">
                <a:latin typeface="Arial" panose="020B0604020202020204" pitchFamily="34" charset="0"/>
              </a:rPr>
              <a:t>online</a:t>
            </a:r>
            <a:r>
              <a:rPr lang="en-US" sz="2600" dirty="0">
                <a:latin typeface="Arial" panose="020B0604020202020204" pitchFamily="34" charset="0"/>
              </a:rPr>
              <a:t>]</a:t>
            </a:r>
            <a:r>
              <a:rPr lang="cs-CZ" sz="2600" dirty="0">
                <a:latin typeface="Arial" panose="020B0604020202020204" pitchFamily="34" charset="0"/>
              </a:rPr>
              <a:t>. Sídlo provozovatele: Provozovatel webu, rok/datum vydání (datum copyrightu) </a:t>
            </a:r>
            <a:r>
              <a:rPr lang="en-US" sz="2600" dirty="0">
                <a:latin typeface="Arial" panose="020B0604020202020204" pitchFamily="34" charset="0"/>
              </a:rPr>
              <a:t>[</a:t>
            </a:r>
            <a:r>
              <a:rPr lang="cs-CZ" sz="2600" dirty="0">
                <a:latin typeface="Arial" panose="020B0604020202020204" pitchFamily="34" charset="0"/>
              </a:rPr>
              <a:t>datum citování</a:t>
            </a:r>
            <a:r>
              <a:rPr lang="en-US" sz="2600" dirty="0">
                <a:latin typeface="Arial" panose="020B0604020202020204" pitchFamily="34" charset="0"/>
              </a:rPr>
              <a:t>]</a:t>
            </a:r>
            <a:r>
              <a:rPr lang="cs-CZ" sz="2600" dirty="0">
                <a:latin typeface="Arial" panose="020B0604020202020204" pitchFamily="34" charset="0"/>
              </a:rPr>
              <a:t>. Dostupné z: …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B0F0"/>
                </a:solidFill>
                <a:latin typeface="Arial" panose="020B0604020202020204" pitchFamily="34" charset="0"/>
              </a:rPr>
              <a:t>* pokud nelze dohledat sídlo nebo název provozovatele webu, tak se údaj/údaje vynechají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B0F0"/>
                </a:solidFill>
                <a:latin typeface="Arial" panose="020B0604020202020204" pitchFamily="34" charset="0"/>
              </a:rPr>
              <a:t>* datum vydání je možno převzít z údajů o copyrightu</a:t>
            </a:r>
            <a:br>
              <a:rPr lang="cs-CZ" sz="1800" dirty="0">
                <a:solidFill>
                  <a:srgbClr val="00B0F0"/>
                </a:solidFill>
                <a:latin typeface="Arial" panose="020B0604020202020204" pitchFamily="34" charset="0"/>
              </a:rPr>
            </a:br>
            <a:endParaRPr lang="cs-CZ" sz="18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r>
              <a:rPr lang="cs-CZ" sz="2400" i="1" dirty="0">
                <a:latin typeface="Arial" panose="020B0604020202020204" pitchFamily="34" charset="0"/>
              </a:rPr>
              <a:t>Masarykova univerzita </a:t>
            </a:r>
            <a:r>
              <a:rPr lang="cs-CZ" sz="2400" dirty="0">
                <a:latin typeface="Arial" panose="020B0604020202020204" pitchFamily="34" charset="0"/>
              </a:rPr>
              <a:t>[online]. 2019. Brno: Masarykova univerzita [cit. 5. 8. 2019</a:t>
            </a:r>
            <a:r>
              <a:rPr lang="en-US" sz="2400" dirty="0">
                <a:latin typeface="Arial" panose="020B0604020202020204" pitchFamily="34" charset="0"/>
              </a:rPr>
              <a:t>]</a:t>
            </a:r>
            <a:r>
              <a:rPr lang="cs-CZ" sz="2400" dirty="0">
                <a:latin typeface="Arial" panose="020B0604020202020204" pitchFamily="34" charset="0"/>
              </a:rPr>
              <a:t>. Dostupné z: http://</a:t>
            </a:r>
            <a:r>
              <a:rPr lang="cs-CZ" sz="2400" dirty="0" err="1">
                <a:latin typeface="Arial" panose="020B0604020202020204" pitchFamily="34" charset="0"/>
              </a:rPr>
              <a:t>www.muni.cz</a:t>
            </a:r>
            <a:endParaRPr lang="cs-CZ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6721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60648"/>
            <a:ext cx="6815608" cy="77809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Příspěvek na webu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96752"/>
            <a:ext cx="8352928" cy="5328592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600" dirty="0">
                <a:latin typeface="Arial" panose="020B0604020202020204" pitchFamily="34" charset="0"/>
              </a:rPr>
              <a:t>Autor/autoři. Rok. „Název: podnázev příspěvku</a:t>
            </a:r>
            <a:r>
              <a:rPr lang="cs-CZ" sz="2600" i="1" dirty="0">
                <a:latin typeface="Arial" panose="020B0604020202020204" pitchFamily="34" charset="0"/>
              </a:rPr>
              <a:t>.“ </a:t>
            </a:r>
            <a:r>
              <a:rPr lang="cs-CZ" sz="2600" dirty="0">
                <a:latin typeface="Arial" panose="020B0604020202020204" pitchFamily="34" charset="0"/>
              </a:rPr>
              <a:t> </a:t>
            </a:r>
            <a:r>
              <a:rPr lang="cs-CZ" sz="2600" i="1" dirty="0">
                <a:latin typeface="Arial" panose="020B0604020202020204" pitchFamily="34" charset="0"/>
              </a:rPr>
              <a:t>Název: podnázev webu</a:t>
            </a:r>
            <a:r>
              <a:rPr lang="cs-CZ" sz="2600" dirty="0">
                <a:latin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</a:rPr>
              <a:t>[</a:t>
            </a:r>
            <a:r>
              <a:rPr lang="cs-CZ" sz="2600" dirty="0">
                <a:latin typeface="Arial" panose="020B0604020202020204" pitchFamily="34" charset="0"/>
              </a:rPr>
              <a:t>online</a:t>
            </a:r>
            <a:r>
              <a:rPr lang="en-US" sz="2600" dirty="0">
                <a:latin typeface="Arial" panose="020B0604020202020204" pitchFamily="34" charset="0"/>
              </a:rPr>
              <a:t>]</a:t>
            </a:r>
            <a:r>
              <a:rPr lang="cs-CZ" sz="2600" dirty="0">
                <a:latin typeface="Arial" panose="020B0604020202020204" pitchFamily="34" charset="0"/>
              </a:rPr>
              <a:t>. Sídlo provozovatele: Provozovatel webu </a:t>
            </a:r>
            <a:r>
              <a:rPr lang="en-US" sz="2600" dirty="0">
                <a:latin typeface="Arial" panose="020B0604020202020204" pitchFamily="34" charset="0"/>
              </a:rPr>
              <a:t>[</a:t>
            </a:r>
            <a:r>
              <a:rPr lang="cs-CZ" sz="2600" dirty="0">
                <a:latin typeface="Arial" panose="020B0604020202020204" pitchFamily="34" charset="0"/>
              </a:rPr>
              <a:t>datum citování</a:t>
            </a:r>
            <a:r>
              <a:rPr lang="en-US" sz="2600" dirty="0">
                <a:latin typeface="Arial" panose="020B0604020202020204" pitchFamily="34" charset="0"/>
              </a:rPr>
              <a:t>]</a:t>
            </a:r>
            <a:r>
              <a:rPr lang="cs-CZ" sz="2600" dirty="0">
                <a:latin typeface="Arial" panose="020B0604020202020204" pitchFamily="34" charset="0"/>
              </a:rPr>
              <a:t>. Dostupné z: …</a:t>
            </a:r>
            <a:br>
              <a:rPr lang="cs-CZ" sz="2600" dirty="0">
                <a:latin typeface="Arial" panose="020B0604020202020204" pitchFamily="34" charset="0"/>
              </a:rPr>
            </a:br>
            <a:endParaRPr lang="cs-CZ" sz="26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Gürlich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R. 2011. „Cizinci a koupě nemovitostí: Jaká jsou omezení?“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Finance.cz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[online]. [cit. 10. 8. 2019]. Dostupné z: http://www.finance.cz/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zpravy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/finance/322466‑cizinci‑a‑koupe‑nemovitosti‑jaka‑jsou‑omezeni‑/.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omaštík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J. 2013.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Generátor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citací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outube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[online]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[cit.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10. 8. 2019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z: https://www.youtube.com/watch?v=gElIDFoS1yY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ČSÚ. 2011. „Porodnost a plodnost – 2006 až 2010“ [online]. Český statistický úřad [cit. 15. 10. 2017]. Dostupné z: https://www.czso.cz/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csu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czso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cri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/porodnost-a-plodnost-2006-az-2010-bei2lxvhdf.</a:t>
            </a:r>
          </a:p>
          <a:p>
            <a:pPr marL="0" indent="0">
              <a:buNone/>
            </a:pP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3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768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8136904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/>
              <a:t>Seznam literatury </a:t>
            </a:r>
          </a:p>
          <a:p>
            <a:pPr algn="ctr">
              <a:buFontTx/>
              <a:buNone/>
            </a:pPr>
            <a:r>
              <a:rPr lang="cs-CZ" sz="4700" b="1" dirty="0"/>
              <a:t>úprava abecedního seznamu </a:t>
            </a:r>
          </a:p>
          <a:p>
            <a:pPr algn="ctr">
              <a:buFontTx/>
              <a:buNone/>
            </a:pPr>
            <a:r>
              <a:rPr lang="cs-CZ" sz="4700" b="1" dirty="0"/>
              <a:t>bibliografických citací</a:t>
            </a:r>
          </a:p>
        </p:txBody>
      </p:sp>
    </p:spTree>
    <p:extLst>
      <p:ext uri="{BB962C8B-B14F-4D97-AF65-F5344CB8AC3E}">
        <p14:creationId xmlns:p14="http://schemas.microsoft.com/office/powerpoint/2010/main" val="33781444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13284" y="116632"/>
            <a:ext cx="7139136" cy="1008112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bg1"/>
                </a:solidFill>
              </a:rPr>
              <a:t>Seznam literatury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507288" cy="5733256"/>
          </a:xfrm>
        </p:spPr>
        <p:txBody>
          <a:bodyPr>
            <a:normAutofit fontScale="32500" lnSpcReduction="20000"/>
          </a:bodyPr>
          <a:lstStyle/>
          <a:p>
            <a:r>
              <a:rPr lang="cs-CZ" sz="5500" dirty="0">
                <a:latin typeface="Arial" panose="020B0604020202020204" pitchFamily="34" charset="0"/>
              </a:rPr>
              <a:t>abecední řazení podle příjmení prvního autora, u organizace podle prvního slova z jména organizace, u děl bez autora podle prvního významového slova v názvu</a:t>
            </a:r>
          </a:p>
          <a:p>
            <a:r>
              <a:rPr lang="cs-CZ" sz="5500" dirty="0">
                <a:latin typeface="Arial" panose="020B0604020202020204" pitchFamily="34" charset="0"/>
              </a:rPr>
              <a:t>více děl od stejného autora řadíme chronologicky od nejstaršího</a:t>
            </a:r>
          </a:p>
          <a:p>
            <a:r>
              <a:rPr lang="cs-CZ" sz="5500" dirty="0">
                <a:latin typeface="Arial" panose="020B0604020202020204" pitchFamily="34" charset="0"/>
              </a:rPr>
              <a:t>publikace jednoho autora předchází citacím děl u nichž má spoluautory</a:t>
            </a:r>
          </a:p>
          <a:p>
            <a:r>
              <a:rPr lang="cs-CZ" sz="5500" dirty="0">
                <a:latin typeface="Arial" panose="020B0604020202020204" pitchFamily="34" charset="0"/>
              </a:rPr>
              <a:t>více publikací od stejného autora/autorů ze stejného roku – za rok uvádíme malé písmeno a, b, c … </a:t>
            </a:r>
            <a:br>
              <a:rPr lang="cs-CZ" dirty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pPr marL="360000" lvl="1" indent="0">
              <a:spcAft>
                <a:spcPts val="600"/>
              </a:spcAft>
              <a:buNone/>
            </a:pPr>
            <a:r>
              <a:rPr lang="en-US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 2005. „War Is Peace: On Post-National War</a:t>
            </a:r>
            <a:r>
              <a:rPr lang="cs-CZ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US" sz="49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Dialogue</a:t>
            </a:r>
            <a:r>
              <a:rPr lang="en-US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36 (1): 5-26.</a:t>
            </a:r>
            <a:endParaRPr lang="cs-CZ" sz="49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lvl="1" indent="0">
              <a:spcAft>
                <a:spcPts val="600"/>
              </a:spcAft>
              <a:buNone/>
            </a:pPr>
            <a:r>
              <a:rPr lang="cs-CZ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 2007a. </a:t>
            </a:r>
            <a:r>
              <a:rPr lang="cs-CZ" sz="49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Moc a protiváha moci v globálním věku: nová ekonomie světové politiky</a:t>
            </a:r>
            <a:r>
              <a:rPr lang="cs-CZ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Praha: Sociologické nakladatelství.</a:t>
            </a:r>
          </a:p>
          <a:p>
            <a:pPr marL="360000" lvl="1" indent="0">
              <a:spcAft>
                <a:spcPts val="600"/>
              </a:spcAft>
              <a:buNone/>
            </a:pPr>
            <a:r>
              <a:rPr lang="cs-CZ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 2007b. </a:t>
            </a:r>
            <a:r>
              <a:rPr lang="cs-CZ" sz="49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Vynalézání politiky: k teorii reflexivní modernizace</a:t>
            </a:r>
            <a:r>
              <a:rPr lang="cs-CZ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Praha: Sociologické nakladatelství.</a:t>
            </a:r>
          </a:p>
          <a:p>
            <a:pPr marL="360000" lvl="1" indent="0">
              <a:spcAft>
                <a:spcPts val="600"/>
              </a:spcAft>
              <a:buNone/>
            </a:pPr>
            <a:r>
              <a:rPr lang="en-US" sz="4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 2009. </a:t>
            </a:r>
            <a:r>
              <a:rPr lang="en-US" sz="4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at </a:t>
            </a:r>
            <a:r>
              <a:rPr lang="cs-CZ" sz="4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isk</a:t>
            </a:r>
            <a:r>
              <a:rPr lang="en-US" sz="4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Cambridge: Polity Press.</a:t>
            </a:r>
            <a:endParaRPr lang="cs-CZ" sz="4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lvl="1" indent="0">
              <a:spcAft>
                <a:spcPts val="600"/>
              </a:spcAft>
              <a:buNone/>
            </a:pPr>
            <a:r>
              <a:rPr lang="cs-CZ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 (2004) 2018. </a:t>
            </a:r>
            <a:r>
              <a:rPr lang="cs-CZ" sz="49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Riziková společnost: na cestě k jiné moderně</a:t>
            </a:r>
            <a:r>
              <a:rPr lang="cs-CZ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3. vyd. Praha: Sociologické nakladatelství.</a:t>
            </a:r>
          </a:p>
          <a:p>
            <a:pPr marL="360000" lvl="1" indent="0">
              <a:spcAft>
                <a:spcPts val="600"/>
              </a:spcAft>
              <a:buNone/>
            </a:pPr>
            <a:r>
              <a:rPr lang="en-US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U., N. </a:t>
            </a:r>
            <a:r>
              <a:rPr lang="en-US" sz="4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Sznaider</a:t>
            </a:r>
            <a:r>
              <a:rPr lang="en-US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R. Winter. 2003. </a:t>
            </a:r>
            <a:r>
              <a:rPr lang="en-US" sz="49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America?: the </a:t>
            </a:r>
            <a:r>
              <a:rPr lang="cs-CZ" sz="49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9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ultural</a:t>
            </a:r>
            <a:r>
              <a:rPr lang="en-US" sz="49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9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9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onsequences</a:t>
            </a:r>
            <a:r>
              <a:rPr lang="en-US" sz="49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cs-CZ" sz="49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49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lobalization</a:t>
            </a:r>
            <a:r>
              <a:rPr lang="en-US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Liverpool: Liverpool University Press.</a:t>
            </a:r>
            <a:endParaRPr lang="cs-CZ" sz="49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lvl="1" indent="0">
              <a:spcAft>
                <a:spcPts val="600"/>
              </a:spcAft>
              <a:buNone/>
            </a:pPr>
            <a:r>
              <a:rPr lang="cs-CZ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U., E. Grande, C. </a:t>
            </a:r>
            <a:r>
              <a:rPr lang="cs-CZ" sz="4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Cronin</a:t>
            </a:r>
            <a:r>
              <a:rPr lang="cs-CZ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2007. </a:t>
            </a:r>
            <a:r>
              <a:rPr lang="cs-CZ" sz="49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Cosmopolitan</a:t>
            </a:r>
            <a:r>
              <a:rPr lang="cs-CZ" sz="49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9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r>
              <a:rPr lang="cs-CZ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Cambridge: Polity </a:t>
            </a:r>
            <a:r>
              <a:rPr lang="cs-CZ" sz="4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60000" lvl="1" indent="0">
              <a:spcAft>
                <a:spcPts val="600"/>
              </a:spcAft>
              <a:buNone/>
            </a:pPr>
            <a:r>
              <a:rPr lang="en-US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U., A. Blok, D. </a:t>
            </a:r>
            <a:r>
              <a:rPr lang="en-US" sz="4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Tyfield</a:t>
            </a:r>
            <a:r>
              <a:rPr lang="en-US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J. Y. Zhang. 2013. „Cosmopolitan </a:t>
            </a:r>
            <a:r>
              <a:rPr lang="cs-CZ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ommunities</a:t>
            </a:r>
            <a:r>
              <a:rPr lang="en-US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cs-CZ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limate</a:t>
            </a:r>
            <a:r>
              <a:rPr lang="en-US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isk</a:t>
            </a:r>
            <a:r>
              <a:rPr lang="en-US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4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nceptual</a:t>
            </a:r>
            <a:r>
              <a:rPr lang="en-US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4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mpirical</a:t>
            </a:r>
            <a:r>
              <a:rPr lang="en-US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uggestions</a:t>
            </a:r>
            <a:r>
              <a:rPr lang="en-US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 </a:t>
            </a:r>
            <a:r>
              <a:rPr lang="cs-CZ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ew</a:t>
            </a:r>
            <a:r>
              <a:rPr lang="en-US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esearch</a:t>
            </a:r>
            <a:r>
              <a:rPr lang="en-US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genda</a:t>
            </a:r>
            <a:r>
              <a:rPr lang="cs-CZ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US" sz="49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Networks </a:t>
            </a:r>
            <a:r>
              <a:rPr lang="en-US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(1): 1-21</a:t>
            </a:r>
            <a:r>
              <a:rPr lang="cs-CZ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http://dx.doi.org/10.1111/glob.12001.</a:t>
            </a:r>
            <a:endParaRPr lang="cs-CZ" sz="49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4974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hetravelinstitute.com/wp-content/uploads/2011/07/hands-on-he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679132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411760" y="188640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solidFill>
                  <a:schemeClr val="bg1"/>
                </a:solidFill>
                <a:latin typeface="Calibri" panose="020F0502020204030204" pitchFamily="34" charset="0"/>
              </a:rPr>
              <a:t>Vytváříme citace</a:t>
            </a:r>
          </a:p>
        </p:txBody>
      </p:sp>
    </p:spTree>
    <p:extLst>
      <p:ext uri="{BB962C8B-B14F-4D97-AF65-F5344CB8AC3E}">
        <p14:creationId xmlns:p14="http://schemas.microsoft.com/office/powerpoint/2010/main" val="23025923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124745"/>
            <a:ext cx="8208912" cy="4464496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u="sng" dirty="0"/>
              <a:t>Citační software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777162" cy="508000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Přímá citace (citát)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Uvádíme-li v práci poprvé nový termín, nezapomeňme předložit okamžitě jeho definici. Nejsme-li schopni výraz vyložit, nepoužívejme jej. Má-li se pak jednat o jeden ze základních termínů naší diplomové práce a my nejsme schopni jej vysvětlit, je lépe všeho nechat a zabývat se něčím jiným.</a:t>
            </a:r>
            <a:r>
              <a:rPr lang="cs-CZ" sz="30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 </a:t>
            </a:r>
            <a:r>
              <a:rPr lang="cs-CZ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3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</a:t>
            </a:r>
            <a:r>
              <a:rPr lang="cs-CZ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1997: 194]</a:t>
            </a:r>
            <a:endParaRPr lang="cs-CZ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2341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7744" y="260648"/>
            <a:ext cx="6336704" cy="720427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>
                <a:solidFill>
                  <a:schemeClr val="bg1"/>
                </a:solidFill>
              </a:rPr>
              <a:t>Citační software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340768"/>
            <a:ext cx="7777162" cy="5112073"/>
          </a:xfrm>
        </p:spPr>
        <p:txBody>
          <a:bodyPr>
            <a:normAutofit/>
          </a:bodyPr>
          <a:lstStyle/>
          <a:p>
            <a:pPr eaLnBrk="1" hangingPunct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generování citací</a:t>
            </a:r>
          </a:p>
          <a:p>
            <a:pPr eaLnBrk="1" hangingPunct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správa citací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editace, doplňování klíčových slov a poznámek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třídění do složek</a:t>
            </a:r>
          </a:p>
          <a:p>
            <a:pPr eaLnBrk="1" hangingPunct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funkce</a:t>
            </a:r>
          </a:p>
          <a:p>
            <a:pPr lvl="1" eaLnBrk="1" hangingPunct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vkládání/import záznamů (z databází, z katalogů)</a:t>
            </a:r>
          </a:p>
          <a:p>
            <a:pPr lvl="1" eaLnBrk="1" hangingPunct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export do různých citačních stylů</a:t>
            </a:r>
          </a:p>
          <a:p>
            <a:pPr lvl="1" eaLnBrk="1" hangingPunct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vytváření seznamů literatury</a:t>
            </a:r>
          </a:p>
          <a:p>
            <a:pPr lvl="1" eaLnBrk="1" hangingPunct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vyhledávání</a:t>
            </a:r>
          </a:p>
          <a:p>
            <a:pPr lvl="1" eaLnBrk="1" hangingPunct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doplňky (např.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-in do Wordu, lišty,...)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generátor citací</a:t>
            </a:r>
          </a:p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importy dle ISBN a DOI</a:t>
            </a:r>
          </a:p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návody</a:t>
            </a:r>
          </a:p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poradna na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Facebooku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6632"/>
            <a:ext cx="3390893" cy="91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124991"/>
            <a:ext cx="7921625" cy="5472113"/>
          </a:xfrm>
        </p:spPr>
        <p:txBody>
          <a:bodyPr/>
          <a:lstStyle/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www.citacepro.com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podrobný návod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přihlášení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klikněte na ikonu Masarykova univerzita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zadejte UČO a sekundární heslo</a:t>
            </a:r>
          </a:p>
        </p:txBody>
      </p:sp>
      <p:pic>
        <p:nvPicPr>
          <p:cNvPr id="10" name="Picture 2" descr="Související obrázek">
            <a:extLst>
              <a:ext uri="{FF2B5EF4-FFF2-40B4-BE49-F238E27FC236}">
                <a16:creationId xmlns:a16="http://schemas.microsoft.com/office/drawing/2014/main" id="{04375952-4EE7-4376-9645-E197C0BFD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0"/>
            <a:ext cx="3238392" cy="104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01008"/>
            <a:ext cx="4678470" cy="2670222"/>
          </a:xfr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414" y="3385993"/>
            <a:ext cx="4084556" cy="2900252"/>
          </a:xfrm>
          <a:prstGeom prst="rect">
            <a:avLst/>
          </a:prstGeom>
        </p:spPr>
      </p:pic>
      <p:sp>
        <p:nvSpPr>
          <p:cNvPr id="73735" name="AutoShape 8"/>
          <p:cNvSpPr>
            <a:spLocks noChangeArrowheads="1"/>
          </p:cNvSpPr>
          <p:nvPr/>
        </p:nvSpPr>
        <p:spPr bwMode="auto">
          <a:xfrm>
            <a:off x="4355976" y="5013176"/>
            <a:ext cx="746737" cy="504056"/>
          </a:xfrm>
          <a:prstGeom prst="rightArrow">
            <a:avLst>
              <a:gd name="adj1" fmla="val 50000"/>
              <a:gd name="adj2" fmla="val 3338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452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8567634" cy="5146380"/>
          </a:xfrm>
        </p:spPr>
      </p:pic>
      <p:pic>
        <p:nvPicPr>
          <p:cNvPr id="4" name="Picture 2" descr="Související obrázek">
            <a:extLst>
              <a:ext uri="{FF2B5EF4-FFF2-40B4-BE49-F238E27FC236}">
                <a16:creationId xmlns:a16="http://schemas.microsoft.com/office/drawing/2014/main" id="{04375952-4EE7-4376-9645-E197C0BFD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0"/>
            <a:ext cx="3238392" cy="104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6752"/>
            <a:ext cx="8301608" cy="4525963"/>
          </a:xfrm>
        </p:spPr>
        <p:txBody>
          <a:bodyPr/>
          <a:lstStyle/>
          <a:p>
            <a:r>
              <a:rPr lang="cs-CZ" dirty="0"/>
              <a:t>Vytváření citace:</a:t>
            </a:r>
          </a:p>
          <a:p>
            <a:pPr lvl="1"/>
            <a:r>
              <a:rPr lang="cs-CZ" b="1" dirty="0"/>
              <a:t>Vytvořit</a:t>
            </a:r>
            <a:r>
              <a:rPr lang="cs-CZ" dirty="0"/>
              <a:t> –&gt; v menu vybrat požadovaný typ dokumentu</a:t>
            </a:r>
          </a:p>
          <a:p>
            <a:pPr lvl="1"/>
            <a:r>
              <a:rPr lang="cs-CZ" dirty="0"/>
              <a:t>formulář vyplnit </a:t>
            </a:r>
            <a:br>
              <a:rPr lang="cs-CZ" dirty="0"/>
            </a:br>
            <a:r>
              <a:rPr lang="cs-CZ" dirty="0"/>
              <a:t>ručně / automaticky</a:t>
            </a:r>
            <a:br>
              <a:rPr lang="cs-CZ" dirty="0"/>
            </a:br>
            <a:r>
              <a:rPr lang="cs-CZ" dirty="0"/>
              <a:t>přes ISBN, DOI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2420888"/>
            <a:ext cx="5254111" cy="4075304"/>
          </a:xfrm>
          <a:prstGeom prst="rect">
            <a:avLst/>
          </a:prstGeom>
        </p:spPr>
      </p:pic>
      <p:pic>
        <p:nvPicPr>
          <p:cNvPr id="5" name="Picture 2" descr="Související obrázek">
            <a:extLst>
              <a:ext uri="{FF2B5EF4-FFF2-40B4-BE49-F238E27FC236}">
                <a16:creationId xmlns:a16="http://schemas.microsoft.com/office/drawing/2014/main" id="{04375952-4EE7-4376-9645-E197C0BFD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03" y="0"/>
            <a:ext cx="3238392" cy="104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832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76305" y="1124744"/>
            <a:ext cx="8229600" cy="4525963"/>
          </a:xfrm>
        </p:spPr>
        <p:txBody>
          <a:bodyPr/>
          <a:lstStyle/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Nástroje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doplněk do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wordu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do prohlížečů</a:t>
            </a:r>
          </a:p>
          <a:p>
            <a:pPr lvl="1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importy</a:t>
            </a:r>
          </a:p>
          <a:p>
            <a:pPr lvl="1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nápověda</a:t>
            </a:r>
          </a:p>
          <a:p>
            <a:pPr lvl="1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FAQ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114" y="2276872"/>
            <a:ext cx="6663521" cy="4248472"/>
          </a:xfrm>
          <a:prstGeom prst="rect">
            <a:avLst/>
          </a:prstGeom>
        </p:spPr>
      </p:pic>
      <p:pic>
        <p:nvPicPr>
          <p:cNvPr id="8" name="Picture 2" descr="Související obrázek">
            <a:extLst>
              <a:ext uri="{FF2B5EF4-FFF2-40B4-BE49-F238E27FC236}">
                <a16:creationId xmlns:a16="http://schemas.microsoft.com/office/drawing/2014/main" id="{04375952-4EE7-4376-9645-E197C0BFD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0"/>
            <a:ext cx="3238392" cy="104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8206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6632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1780958"/>
            <a:ext cx="4944386" cy="4478064"/>
          </a:xfrm>
          <a:prstGeom prst="rect">
            <a:avLst/>
          </a:prstGeom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79512" y="1268760"/>
            <a:ext cx="8085584" cy="4525963"/>
          </a:xfrm>
          <a:noFill/>
        </p:spPr>
        <p:txBody>
          <a:bodyPr>
            <a:normAutofit lnSpcReduction="10000"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volně dostupný nástroj – ke stažení na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https://www.zotero.org/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nejprve nainstalovat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Windows 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poté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Connector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 propojení s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Firefoxem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Chromem nebo Safari,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(rozšíření, které umožní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stahovat záznamy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přímo z webu)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 češtině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různé citační styly: 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https://www.zotero.org/styles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1605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83568" y="1456865"/>
            <a:ext cx="3600400" cy="1224136"/>
          </a:xfrm>
        </p:spPr>
        <p:txBody>
          <a:bodyPr/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online přístup k účtu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6632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124744"/>
            <a:ext cx="2520280" cy="218072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2924944"/>
            <a:ext cx="7515002" cy="331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972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412776"/>
            <a:ext cx="8085584" cy="4525963"/>
          </a:xfrm>
        </p:spPr>
        <p:txBody>
          <a:bodyPr/>
          <a:lstStyle/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cs-CZ" sz="3000" u="sng" dirty="0">
                <a:latin typeface="Arial" panose="020B0604020202020204" pitchFamily="34" charset="0"/>
                <a:cs typeface="Arial" panose="020B0604020202020204" pitchFamily="34" charset="0"/>
              </a:rPr>
              <a:t>Návody: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https://www.zotero.org/support/quick_start_guide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Knihovna univerzitního kampusu MU -  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interaktivní tutoriál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  <a:hlinkClick r:id="rId4" tooltip="Connotea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6632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7298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844824"/>
            <a:ext cx="4316223" cy="3744416"/>
          </a:xfrm>
          <a:prstGeom prst="rect">
            <a:avLst/>
          </a:prstGeom>
        </p:spPr>
      </p:pic>
      <p:sp>
        <p:nvSpPr>
          <p:cNvPr id="768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556792"/>
            <a:ext cx="4824536" cy="5112073"/>
          </a:xfrm>
        </p:spPr>
        <p:txBody>
          <a:bodyPr/>
          <a:lstStyle/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volně dostupný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https://www.mendeley.com</a:t>
            </a:r>
            <a:endParaRPr lang="cs-CZ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citační manažer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rozšíření do prohlížečů - importy citací z webu</a:t>
            </a:r>
          </a:p>
          <a:p>
            <a:pPr lvl="1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-in do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wordu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práce s plnými texty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kombinace citačního manažeru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sociální sítě (vědecký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1" name="Picture 4" descr="Výsledek obrázku pro mendeley logo">
            <a:extLst>
              <a:ext uri="{FF2B5EF4-FFF2-40B4-BE49-F238E27FC236}">
                <a16:creationId xmlns:a16="http://schemas.microsoft.com/office/drawing/2014/main" id="{9432463D-7E18-4592-AB38-A07F34C5D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365"/>
            <a:ext cx="1296144" cy="103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978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332656"/>
            <a:ext cx="7704856" cy="576064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Parafráze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752528"/>
          </a:xfrm>
        </p:spPr>
        <p:txBody>
          <a:bodyPr>
            <a:normAutofit/>
          </a:bodyPr>
          <a:lstStyle/>
          <a:p>
            <a:pPr eaLnBrk="1" hangingPunct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interpretace cizí myšlenky vlastními slovy</a:t>
            </a:r>
          </a:p>
          <a:p>
            <a:pPr eaLnBrk="1" hangingPunct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větší míra zapracování do vlastního textu</a:t>
            </a:r>
          </a:p>
          <a:p>
            <a:pPr eaLnBrk="1" hangingPunct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neměnit původní myšlenku!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výtah – zkrácení textu, držíme se originální myšlenky bez přidání vlastních pohledů</a:t>
            </a:r>
          </a:p>
          <a:p>
            <a:pPr eaLnBrk="1" hangingPunct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parafráze nejsou v uvozovkách</a:t>
            </a:r>
          </a:p>
          <a:p>
            <a:pPr eaLnBrk="1" hangingPunct="1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 na zdroj = citace v textu</a:t>
            </a:r>
          </a:p>
          <a:p>
            <a:pPr marL="0" indent="0" eaLnBrk="1" hangingPunct="1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7587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3"/>
            <a:ext cx="8229600" cy="1368152"/>
          </a:xfrm>
        </p:spPr>
        <p:txBody>
          <a:bodyPr>
            <a:normAutofit/>
          </a:bodyPr>
          <a:lstStyle/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http://myendnoteweb.com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součástí Web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Science</a:t>
            </a: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registrace pro studenty MU zdarma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48" y="2564904"/>
            <a:ext cx="7308304" cy="40466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7142"/>
            <a:ext cx="2740520" cy="102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766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43775" y="260648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Další citační manažery</a:t>
            </a:r>
          </a:p>
        </p:txBody>
      </p:sp>
      <p:pic>
        <p:nvPicPr>
          <p:cNvPr id="5" name="Picture 2" descr="Výsledek obrázku pro refworks logo">
            <a:extLst>
              <a:ext uri="{FF2B5EF4-FFF2-40B4-BE49-F238E27FC236}">
                <a16:creationId xmlns:a16="http://schemas.microsoft.com/office/drawing/2014/main" id="{569DF8AA-88BF-42F3-806B-2EA81ECD8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2664296" cy="87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916832"/>
            <a:ext cx="8136904" cy="1800200"/>
          </a:xfrm>
        </p:spPr>
        <p:txBody>
          <a:bodyPr>
            <a:normAutofit fontScale="77500" lnSpcReduction="20000"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https://refworks.proquest.com/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producent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ProQuest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cloudová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služba – ukládání, sdílení záznamů i plných textů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vytváření bibliografií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správa citací, exporty, importy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doplněk do prohlížečů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61389"/>
            <a:ext cx="2376264" cy="67177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75556" y="4677517"/>
            <a:ext cx="7776864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http://www.easybib.com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online nástroj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vytváření citací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kontrola na plagiátorství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92384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804248" cy="868958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Citace v </a:t>
            </a:r>
            <a:r>
              <a:rPr lang="cs-CZ" sz="3600" b="1" dirty="0">
                <a:solidFill>
                  <a:schemeClr val="bg1"/>
                </a:solidFill>
                <a:hlinkClick r:id="rId2"/>
              </a:rPr>
              <a:t>katalogu</a:t>
            </a:r>
            <a:r>
              <a:rPr lang="cs-CZ" sz="3600" b="1" dirty="0">
                <a:solidFill>
                  <a:schemeClr val="bg1"/>
                </a:solidFill>
              </a:rPr>
              <a:t> knihoven MU</a:t>
            </a: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5" y="1268760"/>
            <a:ext cx="7990127" cy="5256584"/>
          </a:xfr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9792" y="116632"/>
            <a:ext cx="6213376" cy="864096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Import citací do Citace PRO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34" y="1268412"/>
            <a:ext cx="8072654" cy="5112915"/>
          </a:xfrm>
        </p:spPr>
      </p:pic>
    </p:spTree>
    <p:extLst>
      <p:ext uri="{BB962C8B-B14F-4D97-AF65-F5344CB8AC3E}">
        <p14:creationId xmlns:p14="http://schemas.microsoft.com/office/powerpoint/2010/main" val="27939707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9792" y="0"/>
            <a:ext cx="5915000" cy="1012974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Kontrola importovaných citací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268760"/>
            <a:ext cx="8003232" cy="4857403"/>
          </a:xfrm>
        </p:spPr>
        <p:txBody>
          <a:bodyPr>
            <a:normAutofit/>
          </a:bodyPr>
          <a:lstStyle/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stažené a automaticky generované citace je nutno kontrolovat a případně upravit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vždy se ujistěte, že byl zvolen správný citační styl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zkontrolujte překlepy, velká písmena, zda se naimportovali všichni autoři atd. 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u online zdrojů je zpravidla nutné doplnit URL odkaz (Dostupné z: ….)</a:t>
            </a:r>
          </a:p>
        </p:txBody>
      </p:sp>
    </p:spTree>
    <p:extLst>
      <p:ext uri="{BB962C8B-B14F-4D97-AF65-F5344CB8AC3E}">
        <p14:creationId xmlns:p14="http://schemas.microsoft.com/office/powerpoint/2010/main" val="87544248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ChangeArrowheads="1"/>
          </p:cNvSpPr>
          <p:nvPr/>
        </p:nvSpPr>
        <p:spPr bwMode="auto">
          <a:xfrm>
            <a:off x="1362869" y="3861048"/>
            <a:ext cx="639921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2913" indent="-442913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cs-CZ" sz="4400" b="1" dirty="0">
                <a:latin typeface="+mj-lt"/>
              </a:rPr>
              <a:t>Děkuji Vám za pozornost</a:t>
            </a:r>
            <a:endParaRPr lang="en-US" sz="4400" b="1" dirty="0">
              <a:latin typeface="+mj-lt"/>
            </a:endParaRPr>
          </a:p>
        </p:txBody>
      </p:sp>
      <p:pic>
        <p:nvPicPr>
          <p:cNvPr id="83971" name="Picture 8" descr="bill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56792"/>
            <a:ext cx="2284412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4644008" y="4590041"/>
            <a:ext cx="39608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Bc. Blanka Farkašová</a:t>
            </a:r>
          </a:p>
          <a:p>
            <a:pPr algn="r" eaLnBrk="1" hangingPunct="1"/>
            <a:r>
              <a:rPr lang="cs-CZ" sz="2000" b="1" dirty="0">
                <a:latin typeface="Verdana" panose="020B0604030504040204" pitchFamily="34" charset="0"/>
                <a:hlinkClick r:id="rId3"/>
              </a:rPr>
              <a:t>blanka@fss.muni.cz</a:t>
            </a:r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 </a:t>
            </a:r>
          </a:p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-24387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Použitá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41035"/>
            <a:ext cx="8229600" cy="5384309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Biernátová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O., J.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Skůpa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2011. </a:t>
            </a:r>
            <a:r>
              <a:rPr 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Bibliografické odkazy a citace dokumentů dle ČSN ISO 690 (01 0197) platné od 1. dubna 2011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[online]. Brno [cit. 15. 7. 2019]. Dostupné z: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http://www.citace.com/CSN-ISO-690.pdf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Katuščák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D., B.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Drobíková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R. Papík. 2008. </a:t>
            </a:r>
            <a:r>
              <a:rPr 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Jak psát závěrečné a kvalifikační práce.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Nitra: Enigma.</a:t>
            </a:r>
          </a:p>
          <a:p>
            <a:pPr>
              <a:spcAft>
                <a:spcPts val="600"/>
              </a:spcAft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Kratochvíl, J. 2014. </a:t>
            </a:r>
            <a:r>
              <a:rPr 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Jak citovat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[online]. Brno: Masarykova univerzita, Knihovna univerzitního kampusu [cit. 15. 7. 2019]. Dostupné z: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https://kuk.muni.cz/animace/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eiz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pdf.php?file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=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publikacni_etika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/citace.pdf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Kratochvíl, J. 2017. </a:t>
            </a:r>
            <a:r>
              <a:rPr lang="cs-CZ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: interaktivní tutoriál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[online]. Brno: Knihovna univerzitního kampusu Masarykovy univerzity [cit. 2019-04-08]. Dostupné z: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https://kuk.muni.cz/vyuka/materialy/zotero/index.html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Masarykova univerzita. 2019. „Plagiátorství.“ </a:t>
            </a:r>
            <a:r>
              <a:rPr 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Masarykova univerzita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[online]. Brno: Masarykova univerzita [cit. 10. 8. 2019]. Dostupné z: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https://www.muni.cz/o-univerzite/uredni-deska/plagiatorstvi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Rétiová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A. 2017. „Citační zásady“ in S.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Ferenčuhová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I.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Rapošová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A.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Rétiová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Tipy a triky v akademickém psaní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[online]. Brno: Masarykova univerzita [cit. 10. 8. 2019]. Dostupné z: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https://is.muni.cz/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auth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/do/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fss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/SOCIOLOGIE/el/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tipy_a_triky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/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library.html?topic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=-Kw1sg4MAeMu04fa1moM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Sociologický ústav AV ČR. 2019. „Citační zásady Sociologického časopisu.“ </a:t>
            </a:r>
            <a:r>
              <a:rPr 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Sociologický časopis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[online]. [cit. 19. 8. 2019]. Dostupné z: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http://sreview.soc.cas.cz/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uploads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/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file_service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/b93c01a31f8da94aff10fbe549818e0c/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cs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/Citacni_zasady_18072019.pdf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endParaRPr lang="cs-CZ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562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869560" cy="1026368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Parafráze - ukázka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diplomové práci není možné používat termíny bez jejich bližšího vysvětlení. </a:t>
            </a:r>
            <a:br>
              <a:rPr lang="cs-CZ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případě, že nejsme schopni nějaký termín náležitě vysvětlit, pak jej nemůžeme v práci uvádět. A pokud zjistíme, že neumíme definovat ani základní termíny z dané problematiky, tak bude jistě lepší popřemýšlet o zcela jiném tématu práce [</a:t>
            </a:r>
            <a:r>
              <a:rPr lang="cs-CZ" sz="3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</a:t>
            </a:r>
            <a:r>
              <a:rPr lang="cs-CZ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1997: 194].</a:t>
            </a:r>
          </a:p>
        </p:txBody>
      </p:sp>
    </p:spTree>
    <p:extLst>
      <p:ext uri="{BB962C8B-B14F-4D97-AF65-F5344CB8AC3E}">
        <p14:creationId xmlns:p14="http://schemas.microsoft.com/office/powerpoint/2010/main" val="3096779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3728" y="404664"/>
            <a:ext cx="702027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sz="3800" b="1" dirty="0">
                <a:solidFill>
                  <a:schemeClr val="bg1"/>
                </a:solidFill>
              </a:rPr>
              <a:t>Bibliografické citace/reference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196752"/>
            <a:ext cx="7777162" cy="5211465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 konci textu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který obsahuje bibliografické citace </a:t>
            </a:r>
          </a:p>
          <a:p>
            <a:pPr eaLnBrk="1" hangingPunct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přesné a úplné informace o dokumentu, který autor použil při psaní své práce</a:t>
            </a:r>
          </a:p>
          <a:p>
            <a:pPr eaLnBrk="1" hangingPunct="1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propojení s citacemi v textu</a:t>
            </a:r>
            <a:b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1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Eco, U. 1997. </a:t>
            </a:r>
            <a:r>
              <a:rPr lang="pt-BR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napsat diplomovou práci</a:t>
            </a:r>
            <a:r>
              <a:rPr lang="pt-BR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Olomouc: Votobia.</a:t>
            </a:r>
            <a:endParaRPr lang="cs-CZ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755650" y="1700808"/>
            <a:ext cx="7632700" cy="3240359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/>
              <a:t>Proč</a:t>
            </a:r>
          </a:p>
          <a:p>
            <a:pPr algn="ctr">
              <a:buFontTx/>
              <a:buNone/>
            </a:pPr>
            <a:r>
              <a:rPr lang="cs-CZ" sz="8000" b="1" dirty="0"/>
              <a:t>citujeme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2788509de615bedd90e7e5238e1b9d345a38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ablona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12356</TotalTime>
  <Words>3027</Words>
  <Application>Microsoft Office PowerPoint</Application>
  <PresentationFormat>Předvádění na obrazovce (4:3)</PresentationFormat>
  <Paragraphs>408</Paragraphs>
  <Slides>66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66</vt:i4>
      </vt:variant>
    </vt:vector>
  </HeadingPairs>
  <TitlesOfParts>
    <vt:vector size="73" baseType="lpstr">
      <vt:lpstr>Arial</vt:lpstr>
      <vt:lpstr>Calibri</vt:lpstr>
      <vt:lpstr>Tahoma</vt:lpstr>
      <vt:lpstr>Verdana</vt:lpstr>
      <vt:lpstr>Wingdings</vt:lpstr>
      <vt:lpstr>template</vt:lpstr>
      <vt:lpstr>sablona1</vt:lpstr>
      <vt:lpstr>Citace a citační software</vt:lpstr>
      <vt:lpstr>Obsah přednášky</vt:lpstr>
      <vt:lpstr>Prezentace aplikace PowerPoint</vt:lpstr>
      <vt:lpstr>Přímá citace (citát)</vt:lpstr>
      <vt:lpstr>Přímá citace (citát)</vt:lpstr>
      <vt:lpstr>Parafráze</vt:lpstr>
      <vt:lpstr>Parafráze - ukázka</vt:lpstr>
      <vt:lpstr>Bibliografické citace/reference</vt:lpstr>
      <vt:lpstr>Prezentace aplikace PowerPoint</vt:lpstr>
      <vt:lpstr>Proč citujeme</vt:lpstr>
      <vt:lpstr>Co nemusíme citovat</vt:lpstr>
      <vt:lpstr>Prezentace aplikace PowerPoint</vt:lpstr>
      <vt:lpstr>Definice plagiátorství</vt:lpstr>
      <vt:lpstr>Formy plagiátorství</vt:lpstr>
      <vt:lpstr>Prezentace aplikace PowerPoint</vt:lpstr>
      <vt:lpstr>Citační styl</vt:lpstr>
      <vt:lpstr>Nejpoužívanější styly na FSS</vt:lpstr>
      <vt:lpstr>Prezentace aplikace PowerPoint</vt:lpstr>
      <vt:lpstr>Prezentace aplikace PowerPoint</vt:lpstr>
      <vt:lpstr>Citace v textu</vt:lpstr>
      <vt:lpstr>Citace v textu</vt:lpstr>
      <vt:lpstr>Citace v textu</vt:lpstr>
      <vt:lpstr>Citace v textu</vt:lpstr>
      <vt:lpstr>Prezentace aplikace PowerPoint</vt:lpstr>
      <vt:lpstr>Základní pravidla</vt:lpstr>
      <vt:lpstr>Základní pravidla</vt:lpstr>
      <vt:lpstr>Základní pravidla</vt:lpstr>
      <vt:lpstr>Základní pravidla</vt:lpstr>
      <vt:lpstr>Základní pravidla</vt:lpstr>
      <vt:lpstr>Prezentace aplikace PowerPoint</vt:lpstr>
      <vt:lpstr>Citování tištěných dokumentů</vt:lpstr>
      <vt:lpstr>Citování elektronických dokumentů</vt:lpstr>
      <vt:lpstr>Prezentace aplikace PowerPoint</vt:lpstr>
      <vt:lpstr>Monografie</vt:lpstr>
      <vt:lpstr>E-monografie</vt:lpstr>
      <vt:lpstr>Sborník (editovaná monografie)</vt:lpstr>
      <vt:lpstr>E-sborník (editovaná monografie)</vt:lpstr>
      <vt:lpstr>Článek ve sborníku</vt:lpstr>
      <vt:lpstr>Článek v e-sborníku</vt:lpstr>
      <vt:lpstr>Článek v časopisu</vt:lpstr>
      <vt:lpstr>E-článek v časopisu</vt:lpstr>
      <vt:lpstr>Akademická práce/e-práce</vt:lpstr>
      <vt:lpstr>Samostatné dokumenty dostupné online</vt:lpstr>
      <vt:lpstr>Webové stránky</vt:lpstr>
      <vt:lpstr>Příspěvek na webu</vt:lpstr>
      <vt:lpstr>Prezentace aplikace PowerPoint</vt:lpstr>
      <vt:lpstr>Seznam literatury</vt:lpstr>
      <vt:lpstr>Prezentace aplikace PowerPoint</vt:lpstr>
      <vt:lpstr>Prezentace aplikace PowerPoint</vt:lpstr>
      <vt:lpstr>Citační software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Citace v katalogu knihoven MU</vt:lpstr>
      <vt:lpstr>Import citací do Citace PRO</vt:lpstr>
      <vt:lpstr>Kontrola importovaných citací</vt:lpstr>
      <vt:lpstr>Prezentace aplikace PowerPoint</vt:lpstr>
      <vt:lpstr>Použitá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Blanka Farkašová</dc:creator>
  <cp:lastModifiedBy>Blanka Farkašová</cp:lastModifiedBy>
  <cp:revision>1004</cp:revision>
  <cp:lastPrinted>2015-10-03T15:31:46Z</cp:lastPrinted>
  <dcterms:created xsi:type="dcterms:W3CDTF">2008-06-02T21:04:14Z</dcterms:created>
  <dcterms:modified xsi:type="dcterms:W3CDTF">2019-10-22T08:23:55Z</dcterms:modified>
</cp:coreProperties>
</file>