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9"/>
  </p:notesMasterIdLst>
  <p:sldIdLst>
    <p:sldId id="256" r:id="rId3"/>
    <p:sldId id="261" r:id="rId4"/>
    <p:sldId id="265" r:id="rId5"/>
    <p:sldId id="267" r:id="rId6"/>
    <p:sldId id="394" r:id="rId7"/>
    <p:sldId id="284" r:id="rId8"/>
    <p:sldId id="395" r:id="rId9"/>
    <p:sldId id="272" r:id="rId10"/>
    <p:sldId id="336" r:id="rId11"/>
    <p:sldId id="337" r:id="rId12"/>
    <p:sldId id="280" r:id="rId13"/>
    <p:sldId id="274" r:id="rId14"/>
    <p:sldId id="273" r:id="rId15"/>
    <p:sldId id="338" r:id="rId16"/>
    <p:sldId id="339" r:id="rId17"/>
    <p:sldId id="281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285" r:id="rId38"/>
    <p:sldId id="363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393" r:id="rId67"/>
    <p:sldId id="286" r:id="rId68"/>
    <p:sldId id="392" r:id="rId69"/>
    <p:sldId id="398" r:id="rId70"/>
    <p:sldId id="287" r:id="rId71"/>
    <p:sldId id="399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2" r:id="rId82"/>
    <p:sldId id="402" r:id="rId83"/>
    <p:sldId id="304" r:id="rId84"/>
    <p:sldId id="400" r:id="rId85"/>
    <p:sldId id="401" r:id="rId86"/>
    <p:sldId id="340" r:id="rId87"/>
    <p:sldId id="306" r:id="rId8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26.11.2019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26.11.2019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efworks.proques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asybib.com/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prehled-kurzu/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kurzy/jak-spravne-citovat-a-odkazovat-na-citac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SPR155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27. 11. 2019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5"/>
            <a:ext cx="7886700" cy="53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styl normy ČSN ISO 690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citace v textu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seznam použité literatury</a:t>
            </a:r>
            <a:endParaRPr sz="3000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příklady bibliografických citací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citační software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4" action="ppaction://hlinksldjump"/>
              </a:rPr>
              <a:t>úkol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termíny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485791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Video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2014. ISBN 9788021078222.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2015-11-04].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7886700" cy="1242476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knihy / e-knihy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(stejný autor/autoři pro celou knihu)</a:t>
            </a:r>
            <a:endParaRPr lang="cs-CZ" sz="2400" i="1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3006"/>
            <a:ext cx="7886700" cy="49518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 knihy. </a:t>
            </a:r>
            <a:r>
              <a:rPr lang="cs-CZ" sz="3400" i="1" dirty="0">
                <a:latin typeface="Arial" panose="020B0604020202020204" pitchFamily="34" charset="0"/>
              </a:rPr>
              <a:t>Název knihy: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i="1" dirty="0">
                <a:latin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</a:rPr>
              <a:t>[nosič].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400" dirty="0">
                <a:latin typeface="Arial" panose="020B0604020202020204" pitchFamily="34" charset="0"/>
              </a:rPr>
              <a:t>, </a:t>
            </a:r>
            <a:r>
              <a:rPr lang="cs-CZ" sz="34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http://knowledge.sagepub.com/view/rethinking-relationships/n1.xml</a:t>
            </a:r>
          </a:p>
        </p:txBody>
      </p:sp>
    </p:spTree>
    <p:extLst>
      <p:ext uri="{BB962C8B-B14F-4D97-AF65-F5344CB8AC3E}">
        <p14:creationId xmlns:p14="http://schemas.microsoft.com/office/powerpoint/2010/main" val="11435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529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Tomáš KATRŇÁK,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2018. Sociologická řada.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</a:rPr>
              <a:t>ARNOLD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Eva Nicol,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Social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work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practices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global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perspectives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challenges</a:t>
            </a:r>
            <a:r>
              <a:rPr lang="cs-CZ" sz="2400" i="1" dirty="0">
                <a:latin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</a:rPr>
              <a:t>educational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implications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New York: Nova Science </a:t>
            </a:r>
            <a:r>
              <a:rPr lang="cs-CZ" sz="2400" dirty="0" err="1">
                <a:latin typeface="Arial" panose="020B0604020202020204" pitchFamily="34" charset="0"/>
              </a:rPr>
              <a:t>Publishers</a:t>
            </a:r>
            <a:r>
              <a:rPr lang="cs-CZ" sz="2400" dirty="0">
                <a:latin typeface="Arial" panose="020B0604020202020204" pitchFamily="34" charset="0"/>
              </a:rPr>
              <a:t>, c201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978-1-63321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316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6.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Beatrice CHROMKOVÁ MANEA. Vzdělání a rodičovství.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In: HAMPLOVÁ, Dana a Tomáš KATRŇÁK,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2018, s. 89-108. Sociologická řada.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ŠRAJER, Jindřich a Libor MUSIL,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2008, s. 83-106. ISBN 978-80-7326-145-0.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10"/>
            <a:ext cx="7886700" cy="50920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RANKOPO, </a:t>
            </a:r>
            <a:r>
              <a:rPr lang="cs-CZ" sz="3200" dirty="0" err="1">
                <a:latin typeface="Arial" panose="020B0604020202020204" pitchFamily="34" charset="0"/>
              </a:rPr>
              <a:t>Morena</a:t>
            </a:r>
            <a:r>
              <a:rPr lang="cs-CZ" sz="3200" dirty="0">
                <a:latin typeface="Arial" panose="020B0604020202020204" pitchFamily="34" charset="0"/>
              </a:rPr>
              <a:t> J. </a:t>
            </a:r>
            <a:r>
              <a:rPr lang="cs-CZ" sz="3200" dirty="0" err="1">
                <a:latin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</a:rPr>
              <a:t>, spirituality and </a:t>
            </a:r>
            <a:r>
              <a:rPr lang="cs-CZ" sz="3200" dirty="0" err="1">
                <a:latin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indigenisation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discourse</a:t>
            </a:r>
            <a:r>
              <a:rPr lang="cs-CZ" sz="3200" dirty="0">
                <a:latin typeface="Arial" panose="020B0604020202020204" pitchFamily="34" charset="0"/>
              </a:rPr>
              <a:t>. In: ARNOLD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cs-CZ" sz="3200" dirty="0">
                <a:latin typeface="Arial" panose="020B0604020202020204" pitchFamily="34" charset="0"/>
              </a:rPr>
              <a:t>Eva Nicol, </a:t>
            </a:r>
            <a:r>
              <a:rPr lang="cs-CZ" sz="3200" dirty="0" err="1">
                <a:latin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practices</a:t>
            </a:r>
            <a:r>
              <a:rPr lang="cs-CZ" sz="3200" i="1" dirty="0">
                <a:latin typeface="Arial" panose="020B0604020202020204" pitchFamily="34" charset="0"/>
              </a:rPr>
              <a:t>: </a:t>
            </a:r>
            <a:r>
              <a:rPr lang="cs-CZ" sz="3200" i="1" dirty="0" err="1">
                <a:latin typeface="Arial" panose="020B0604020202020204" pitchFamily="34" charset="0"/>
              </a:rPr>
              <a:t>global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perspectives</a:t>
            </a:r>
            <a:r>
              <a:rPr lang="cs-CZ" sz="3200" i="1" dirty="0">
                <a:latin typeface="Arial" panose="020B0604020202020204" pitchFamily="34" charset="0"/>
              </a:rPr>
              <a:t>, </a:t>
            </a:r>
            <a:r>
              <a:rPr lang="cs-CZ" sz="3200" i="1" dirty="0" err="1">
                <a:latin typeface="Arial" panose="020B0604020202020204" pitchFamily="34" charset="0"/>
              </a:rPr>
              <a:t>challenges</a:t>
            </a:r>
            <a:r>
              <a:rPr lang="cs-CZ" sz="3200" i="1" dirty="0">
                <a:latin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</a:rPr>
              <a:t>educational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implications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[online]</a:t>
            </a:r>
            <a:r>
              <a:rPr lang="cs-CZ" sz="3200" dirty="0">
                <a:latin typeface="Arial" panose="020B0604020202020204" pitchFamily="34" charset="0"/>
              </a:rPr>
              <a:t>. New York: Nova Science </a:t>
            </a:r>
            <a:r>
              <a:rPr lang="cs-CZ" sz="3200" dirty="0" err="1">
                <a:latin typeface="Arial" panose="020B0604020202020204" pitchFamily="34" charset="0"/>
              </a:rPr>
              <a:t>Publishers</a:t>
            </a:r>
            <a:r>
              <a:rPr lang="cs-CZ" sz="3200" dirty="0">
                <a:latin typeface="Arial" panose="020B0604020202020204" pitchFamily="34" charset="0"/>
              </a:rPr>
              <a:t>, c201</a:t>
            </a:r>
            <a:r>
              <a:rPr lang="en-US" sz="3200" dirty="0">
                <a:latin typeface="Arial" panose="020B0604020202020204" pitchFamily="34" charset="0"/>
              </a:rPr>
              <a:t>4</a:t>
            </a:r>
            <a:r>
              <a:rPr lang="cs-CZ" sz="3200" dirty="0">
                <a:latin typeface="Arial" panose="020B0604020202020204" pitchFamily="34" charset="0"/>
              </a:rPr>
              <a:t>, s. 169-184 </a:t>
            </a:r>
            <a:r>
              <a:rPr lang="en-US" sz="3200" dirty="0">
                <a:latin typeface="Arial" panose="020B0604020202020204" pitchFamily="34" charset="0"/>
              </a:rPr>
              <a:t>[cit. 2016-01-14]</a:t>
            </a:r>
            <a:r>
              <a:rPr lang="cs-CZ" sz="3200" dirty="0">
                <a:latin typeface="Arial" panose="020B0604020202020204" pitchFamily="34" charset="0"/>
              </a:rPr>
              <a:t>. ISBN 978-1-63321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316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6.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92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 periodika: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Identifikátor. Dostupnost.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WINKLER, Jiří a Ivona ŠPORCROVÁ. Potřeby dítěte a náhradní výchovná péče.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WAITE, Catherine a Lisa BOURKE.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2015, vol. 51, no. 3, s. 537-552 [cit. 2015-11-08]. Dostupné z: https://journals.sagepub.com/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/10.1177/1440783313505007.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periodika: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2017-10-15].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2002-. ISSN 1213-6204.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2017, č. 3. ISSN 1213-6204.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9303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4800" dirty="0"/>
              <a:t>, 2002.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Fakulta sociálních studií, Katedra sociální politiky a sociální práce.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500" dirty="0">
                <a:latin typeface="Arial" panose="020B0604020202020204" pitchFamily="34" charset="0"/>
              </a:rPr>
              <a:t>JANKŮ, Monika. </a:t>
            </a:r>
            <a:r>
              <a:rPr lang="cs-CZ" sz="45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5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4500" dirty="0">
                <a:latin typeface="Arial" panose="020B0604020202020204" pitchFamily="34" charset="0"/>
              </a:rPr>
              <a:t>. </a:t>
            </a:r>
            <a:r>
              <a:rPr lang="cs-CZ" sz="45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</a:t>
            </a:r>
            <a:endParaRPr lang="cs-CZ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90308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64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6200" dirty="0">
                <a:latin typeface="Arial" panose="020B0604020202020204" pitchFamily="34" charset="0"/>
              </a:rPr>
              <a:t>1</a:t>
            </a:r>
            <a:r>
              <a:rPr lang="cs-CZ" sz="6200" dirty="0">
                <a:latin typeface="Arial" panose="020B0604020202020204" pitchFamily="34" charset="0"/>
              </a:rPr>
              <a:t>0-05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8800" dirty="0">
                <a:latin typeface="Arial" panose="020B0604020202020204" pitchFamily="34" charset="0"/>
              </a:rPr>
              <a:t>1</a:t>
            </a:r>
            <a:r>
              <a:rPr lang="cs-CZ" sz="8800" dirty="0">
                <a:latin typeface="Arial" panose="020B0604020202020204" pitchFamily="34" charset="0"/>
              </a:rPr>
              <a:t>0-05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7008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(rozhovor,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4102"/>
            <a:ext cx="7886700" cy="594414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288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288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978-80-7485-131-5.</a:t>
            </a:r>
          </a:p>
          <a:p>
            <a:pPr marL="2880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800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288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linii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978-80-7577-217-6.</a:t>
            </a:r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57181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9" y="1862017"/>
            <a:ext cx="6208133" cy="41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43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sekundární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BD727C-8616-4BB8-8DCB-AF8B51199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44" y="3429000"/>
            <a:ext cx="4084556" cy="290025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62115" y="4242601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8446" y="2016195"/>
            <a:ext cx="813690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https://refworks.proquest.com/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producent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ProQuest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cloudová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služba – ukládání, sdílení záznamů i plných textů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vytváření bibliografií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správa citací, exporty, importy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doplněk do prohlížečů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8" name="Picture 2" descr="Výsledek obrázku pro refworks logo"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421"/>
            <a:ext cx="2664296" cy="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28035"/>
            <a:ext cx="2376264" cy="6717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4911446"/>
            <a:ext cx="77768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http://www.easybib.com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nástroj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vytváření citací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na plagiátorství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7008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katalogu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knihoven MU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6" y="1309421"/>
            <a:ext cx="7224368" cy="4752803"/>
          </a:xfrm>
        </p:spPr>
      </p:pic>
    </p:spTree>
    <p:extLst>
      <p:ext uri="{BB962C8B-B14F-4D97-AF65-F5344CB8AC3E}">
        <p14:creationId xmlns:p14="http://schemas.microsoft.com/office/powerpoint/2010/main" val="24451980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70973B-59B9-47C6-9703-7589BB88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1" y="1309421"/>
            <a:ext cx="89833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42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do 15. 12. 2019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splněný úkol (min. 30 bodů) =  +3 body do závěrečného testu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459200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7" y="457200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2"/>
            <a:ext cx="8018961" cy="554857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[cit. 2019-04-09].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4469</Words>
  <Application>Microsoft Office PowerPoint</Application>
  <PresentationFormat>Předvádění na obrazovce (4:3)</PresentationFormat>
  <Paragraphs>516</Paragraphs>
  <Slides>86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3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Citování a citační software SPRb1155, SPR155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Kapitola z knihy / e-knihy (stejný autor/autoři pro celou knihu)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Prezentace aplikace PowerPoint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katalogu knihoven MU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143</cp:revision>
  <dcterms:created xsi:type="dcterms:W3CDTF">2019-07-22T10:37:01Z</dcterms:created>
  <dcterms:modified xsi:type="dcterms:W3CDTF">2019-11-26T14:14:18Z</dcterms:modified>
</cp:coreProperties>
</file>