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6858000" cx="9144000"/>
  <p:notesSz cx="6858000" cy="9144000"/>
  <p:embeddedFontLst>
    <p:embeddedFont>
      <p:font typeface="Tahoma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4" roundtripDataSignature="AMtx7mhe8paJvrodLr73I5SogoOLDGq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Tahoma-bold.fntdata"/><Relationship Id="rId52" Type="http://schemas.openxmlformats.org/officeDocument/2006/relationships/font" Target="fonts/Tahom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9c77370a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609c77370a_1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9c77370a_1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609c77370a_1_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9c77370a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609c77370a_1_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3ab93460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613ab93460_0_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3ab93460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613ab93460_0_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6e0347b6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606e0347b6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13ab93460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613ab93460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13ab93460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613ab93460_0_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13ab93460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613ab93460_0_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13ab93460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613ab93460_0_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1b513c6b4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g41b513c6b4_0_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1b513c6b4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41b513c6b4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13ab93460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g613ab93460_0_8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13ab93460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g613ab93460_0_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1b513c6b4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g41b513c6b4_0_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1b513c6b4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41b513c6b4_0_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1b513c6b4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g41b513c6b4_0_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1b513c6b4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g41b513c6b4_0_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g41b513c6b4_0_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g41b513c6b4_0_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9c77370a_1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609c77370a_1_1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0b77dd97b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60b77dd97b_0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09c77370a_1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g609c77370a_1_1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09c77370a_1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609c77370a_1_1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613ab93460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g613ab93460_0_1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0b77dd97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60b77dd97b_0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g60b77dd97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13ab93460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g613ab93460_0_1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b576dc0f0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g6b576dc0f0_0_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b576dc0f0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g6b576dc0f0_0_1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3ab9346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613ab93460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0b77dd97b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7" name="Google Shape;467;g60b77dd97b_0_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b576dc0f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g6b576dc0f0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90a3193e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g790a3193e1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0b77dd97b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7" name="Google Shape;487;g60b77dd97b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60b77dd97b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5" name="Google Shape;495;g60b77dd97b_0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1b513c6b4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3" name="Google Shape;503;g41b513c6b4_0_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09c77370a_1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1" name="Google Shape;511;g609c77370a_1_2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613ab93460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13ab93460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613ab93460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09c77370a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609c77370a_1_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613ab93460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90a3193e1_1_11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790a3193e1_1_11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g790a3193e1_1_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790a3193e1_1_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790a3193e1_1_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90a3193e1_1_1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790a3193e1_1_1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790a3193e1_1_1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790a3193e1_1_1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790a3193e1_1_1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90a3193e1_1_23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790a3193e1_1_23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790a3193e1_1_2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790a3193e1_1_2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790a3193e1_1_2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90a3193e1_1_29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790a3193e1_1_29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790a3193e1_1_29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790a3193e1_1_2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790a3193e1_1_2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790a3193e1_1_2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90a3193e1_1_36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790a3193e1_1_3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790a3193e1_1_3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790a3193e1_1_3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790a3193e1_1_3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790a3193e1_1_3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790a3193e1_1_3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790a3193e1_1_3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90a3193e1_1_45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790a3193e1_1_4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790a3193e1_1_4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790a3193e1_1_4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90a3193e1_1_5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790a3193e1_1_5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790a3193e1_1_5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90a3193e1_1_54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790a3193e1_1_54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790a3193e1_1_54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g790a3193e1_1_5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790a3193e1_1_5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790a3193e1_1_5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90a3193e1_1_6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790a3193e1_1_6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g790a3193e1_1_6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g790a3193e1_1_6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790a3193e1_1_6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790a3193e1_1_6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90a3193e1_1_68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790a3193e1_1_68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790a3193e1_1_6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790a3193e1_1_6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790a3193e1_1_6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90a3193e1_1_74"/>
          <p:cNvSpPr txBox="1"/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790a3193e1_1_74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790a3193e1_1_7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790a3193e1_1_7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790a3193e1_1_7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90a3193e1_1_5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790a3193e1_1_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790a3193e1_1_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790a3193e1_1_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790a3193e1_1_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hyperlink" Target="http://www.hackcollege.com/blog/2011/11/23/infographic-get-more-out-of-google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hyperlink" Target="http://muni.anopress.cz/" TargetMode="External"/><Relationship Id="rId5" Type="http://schemas.openxmlformats.org/officeDocument/2006/relationships/hyperlink" Target="http://muni.anopress.cz/" TargetMode="External"/><Relationship Id="rId6" Type="http://schemas.openxmlformats.org/officeDocument/2006/relationships/hyperlink" Target="http://knihovna.fss.muni.cz/ezdroje.php?podsekce=&amp;ukol=1&amp;subukol=1&amp;id=2" TargetMode="External"/><Relationship Id="rId7" Type="http://schemas.openxmlformats.org/officeDocument/2006/relationships/hyperlink" Target="http://knihovna.fss.muni.cz/ezdroje.php?podsekce=&amp;ukol=1&amp;subukol=1&amp;id=85" TargetMode="External"/><Relationship Id="rId8" Type="http://schemas.openxmlformats.org/officeDocument/2006/relationships/image" Target="../media/image1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hyperlink" Target="https://www.myendnoteweb.com/" TargetMode="External"/><Relationship Id="rId5" Type="http://schemas.openxmlformats.org/officeDocument/2006/relationships/hyperlink" Target="https://www.zotero.org/" TargetMode="External"/><Relationship Id="rId6" Type="http://schemas.openxmlformats.org/officeDocument/2006/relationships/hyperlink" Target="http://www.citace.com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hyperlink" Target="http://web.b.ebscohost.com/ehost/search/selectdb?vid=0&amp;sid=9a191156-8ecb-4c35-96f1-cba98d6c5f9e@sessionmgr103" TargetMode="External"/><Relationship Id="rId5" Type="http://schemas.openxmlformats.org/officeDocument/2006/relationships/hyperlink" Target="https://search.proquest.com/?accountid=16531" TargetMode="External"/><Relationship Id="rId6" Type="http://schemas.openxmlformats.org/officeDocument/2006/relationships/hyperlink" Target="http://journals.sagepub.com/" TargetMode="External"/><Relationship Id="rId7" Type="http://schemas.openxmlformats.org/officeDocument/2006/relationships/hyperlink" Target="https://www.tandfonline.com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hyperlink" Target="http://muni.anopress.cz/" TargetMode="External"/><Relationship Id="rId5" Type="http://schemas.openxmlformats.org/officeDocument/2006/relationships/hyperlink" Target="http://muni.anopress.cz/" TargetMode="External"/><Relationship Id="rId6" Type="http://schemas.openxmlformats.org/officeDocument/2006/relationships/hyperlink" Target="http://knihovna.fss.muni.cz/ezdroje.php?podsekce=&amp;ukol=1&amp;subukol=1&amp;id=2" TargetMode="External"/><Relationship Id="rId7" Type="http://schemas.openxmlformats.org/officeDocument/2006/relationships/hyperlink" Target="http://knihovna.fss.muni.cz/ezdroje.php?podsekce=&amp;ukol=1&amp;subukol=1&amp;id=85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hyperlink" Target="http://www.myendnoteweb.com/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hyperlink" Target="https://s-media-cache-ak0.pinimg.com/736x/b1/8c/7d/b18c7dde7e01870bd4715b308241c155.jpg" TargetMode="External"/><Relationship Id="rId5" Type="http://schemas.openxmlformats.org/officeDocument/2006/relationships/hyperlink" Target="http://eds.ics.muni.cz/media/27629/eds-update-2016-luprich.pdf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>
            <p:ph type="ctrTitle"/>
          </p:nvPr>
        </p:nvSpPr>
        <p:spPr>
          <a:xfrm>
            <a:off x="336500" y="2097825"/>
            <a:ext cx="83964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b="1" lang="cs-CZ" sz="44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bc. studenty SPR155</a:t>
            </a:r>
            <a:endParaRPr b="1" sz="44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336500" y="3799100"/>
            <a:ext cx="65403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1" lang="cs-CZ" sz="3500"/>
              <a:t>Bc. David Humpolík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336499" y="5652600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</a:t>
            </a:r>
            <a:r>
              <a:rPr lang="cs-CZ" sz="2400">
                <a:solidFill>
                  <a:schemeClr val="dk1"/>
                </a:solidFill>
              </a:rPr>
              <a:t>20. 11. 2019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09c77370a_1_3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609c77370a_1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09c77370a_1_36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9c77370a_1_54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609c77370a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609c77370a_1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3. Výběr zdrojů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609c77370a_1_54"/>
          <p:cNvSpPr txBox="1"/>
          <p:nvPr/>
        </p:nvSpPr>
        <p:spPr>
          <a:xfrm>
            <a:off x="661150" y="21272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Specializované odborné databáze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Knihovní katalogy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Specializované vyhledávače odb. informací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Repozitáře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Knihovny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609c77370a_1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609c77370a_1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609c77370a_1_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613ab93460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613ab93460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613ab93460_0_33"/>
          <p:cNvSpPr txBox="1"/>
          <p:nvPr/>
        </p:nvSpPr>
        <p:spPr>
          <a:xfrm>
            <a:off x="424350" y="334275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Google (Scholar) - tipy pro vyhledávání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613ab93460_0_33"/>
          <p:cNvSpPr txBox="1"/>
          <p:nvPr/>
        </p:nvSpPr>
        <p:spPr>
          <a:xfrm>
            <a:off x="5032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Vyhledávání na konkrétní stránce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př.</a:t>
            </a:r>
            <a:r>
              <a:rPr b="1" i="1" lang="cs-CZ" sz="2400" u="none" cap="none" strike="noStrike">
                <a:solidFill>
                  <a:srgbClr val="000000"/>
                </a:solidFill>
              </a:rPr>
              <a:t> </a:t>
            </a:r>
            <a:r>
              <a:rPr b="1" i="1" lang="cs-CZ" sz="2400">
                <a:solidFill>
                  <a:schemeClr val="dk1"/>
                </a:solidFill>
              </a:rPr>
              <a:t>sirovatka site:fss.muni.cz</a:t>
            </a:r>
            <a:endParaRPr b="1" i="1" sz="2400" u="none" cap="none" strike="noStrike">
              <a:solidFill>
                <a:srgbClr val="000000"/>
              </a:solidFill>
            </a:endParaRPr>
          </a:p>
          <a:p>
            <a:pPr indent="-169545" lvl="0" marL="342900" marR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i="0" lang="cs-CZ" sz="2400" u="none" cap="none" strike="noStrike">
                <a:solidFill>
                  <a:srgbClr val="000000"/>
                </a:solidFill>
              </a:rPr>
              <a:t>Definice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cs-CZ" sz="2400" u="none" cap="none" strike="noStrike">
                <a:solidFill>
                  <a:srgbClr val="000000"/>
                </a:solidFill>
              </a:rPr>
              <a:t>      př. </a:t>
            </a:r>
            <a:r>
              <a:rPr b="1" i="1" lang="cs-CZ" sz="2400">
                <a:solidFill>
                  <a:schemeClr val="dk1"/>
                </a:solidFill>
              </a:rPr>
              <a:t>define:social exclusion</a:t>
            </a:r>
            <a:endParaRPr b="1" i="1" sz="2400" u="none" cap="none" strike="noStrike">
              <a:solidFill>
                <a:srgbClr val="000000"/>
              </a:solidFill>
            </a:endParaRPr>
          </a:p>
          <a:p>
            <a:pPr indent="-169545" lvl="0" marL="342900" marR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i="0" lang="cs-CZ" sz="2400" u="none" cap="none" strike="noStrike">
                <a:solidFill>
                  <a:srgbClr val="000000"/>
                </a:solidFill>
              </a:rPr>
              <a:t>Vyhledávání stránek, které jsou podobné určité adrese URL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cs-CZ" sz="2400" u="none" cap="none" strike="noStrike">
                <a:solidFill>
                  <a:srgbClr val="000000"/>
                </a:solidFill>
              </a:rPr>
              <a:t>      př. </a:t>
            </a:r>
            <a:r>
              <a:rPr b="1" i="1" lang="cs-CZ" sz="2400">
                <a:solidFill>
                  <a:schemeClr val="dk1"/>
                </a:solidFill>
              </a:rPr>
              <a:t>related:fss.muni.cz</a:t>
            </a:r>
            <a:endParaRPr b="1" i="1" sz="2400" u="none" cap="none" strike="noStrike">
              <a:solidFill>
                <a:srgbClr val="000000"/>
              </a:solidFill>
            </a:endParaRPr>
          </a:p>
          <a:p>
            <a:pPr indent="-169545" lvl="0" marL="342900" marR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i="0" lang="cs-CZ" sz="2400" u="none" cap="none" strike="noStrike">
                <a:solidFill>
                  <a:srgbClr val="000000"/>
                </a:solidFill>
              </a:rPr>
              <a:t>Typ dokumentu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cs-CZ" sz="2400" u="none" cap="none" strike="noStrike">
                <a:solidFill>
                  <a:srgbClr val="000000"/>
                </a:solidFill>
              </a:rPr>
              <a:t>      př. filetype:pdf</a:t>
            </a:r>
            <a:endParaRPr b="1"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613ab93460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613ab93460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0837" y="1394347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613ab93460_0_40"/>
          <p:cNvSpPr txBox="1"/>
          <p:nvPr/>
        </p:nvSpPr>
        <p:spPr>
          <a:xfrm>
            <a:off x="950825" y="6013750"/>
            <a:ext cx="6962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cs-CZ" sz="32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Infographic: Get More Out of Google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606e0347b6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606e0347b6_0_26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613ab93460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4. Boolovský model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613ab93460_0_60"/>
          <p:cNvSpPr txBox="1"/>
          <p:nvPr/>
        </p:nvSpPr>
        <p:spPr>
          <a:xfrm>
            <a:off x="5032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b="0" i="0" lang="cs-CZ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součin, průnik - operátor </a:t>
            </a:r>
            <a:r>
              <a:rPr b="1" i="0" lang="cs-CZ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b="0" i="0" lang="cs-CZ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součet, sjednocení - operátor </a:t>
            </a:r>
            <a:r>
              <a:rPr b="1" i="0" lang="cs-CZ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b="0" i="0" lang="cs-CZ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Logická negace - operátor </a:t>
            </a:r>
            <a:r>
              <a:rPr b="1" i="0" lang="cs-CZ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endParaRPr b="0" i="0" sz="29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b="1" i="0" lang="cs-CZ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Krácení termínů </a:t>
            </a:r>
            <a:r>
              <a:rPr b="0" i="0" lang="cs-CZ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(truncation)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b="0" i="0" lang="cs-CZ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Vyhledávání prostřednictvím </a:t>
            </a:r>
            <a:r>
              <a:rPr b="1" i="0" lang="cs-CZ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fráze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613ab93460_0_6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613ab93460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Strategie Boolovského modelu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613ab93460_0_66"/>
          <p:cNvSpPr txBox="1"/>
          <p:nvPr/>
        </p:nvSpPr>
        <p:spPr>
          <a:xfrm>
            <a:off x="503275" y="1949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nejrozšířenější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kombinace termínů pomocí logických operátorů AND, OR, NOT</a:t>
            </a:r>
            <a:endParaRPr b="0" i="0" sz="29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613ab93460_0_66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r" id="284" name="Google Shape;284;g613ab93460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4860" y="4463407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" id="285" name="Google Shape;285;g613ab93460_0_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1840" y="3356992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t" id="286" name="Google Shape;286;g613ab93460_0_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7054" y="4463412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613ab93460_0_66"/>
          <p:cNvSpPr txBox="1"/>
          <p:nvPr/>
        </p:nvSpPr>
        <p:spPr>
          <a:xfrm>
            <a:off x="0" y="6211125"/>
            <a:ext cx="8800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-CZ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613ab93460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Operátor AND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613ab93460_0_71"/>
          <p:cNvSpPr txBox="1"/>
          <p:nvPr/>
        </p:nvSpPr>
        <p:spPr>
          <a:xfrm>
            <a:off x="424350" y="15450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součin, průnik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Vyhledání jen těch dokumentů, ve kterých se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vyskytují obě klíčová slova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zužuje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Můžeme jej znázornit jako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průnik množin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613ab93460_0_71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613ab93460_0_71"/>
          <p:cNvSpPr txBox="1"/>
          <p:nvPr/>
        </p:nvSpPr>
        <p:spPr>
          <a:xfrm>
            <a:off x="107225" y="4506077"/>
            <a:ext cx="3763200" cy="1727100"/>
          </a:xfrm>
          <a:prstGeom prst="rect">
            <a:avLst/>
          </a:prstGeom>
          <a:noFill/>
          <a:ln cap="flat" cmpd="sng" w="9525">
            <a:solidFill>
              <a:srgbClr val="33CCC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př. 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syndrom vyhoření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sociální pracovníci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d" id="297" name="Google Shape;297;g613ab93460_0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6107" y="4146978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13ab93460_0_71"/>
          <p:cNvSpPr txBox="1"/>
          <p:nvPr/>
        </p:nvSpPr>
        <p:spPr>
          <a:xfrm>
            <a:off x="3693607" y="6001325"/>
            <a:ext cx="1756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Německo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613ab93460_0_71"/>
          <p:cNvSpPr txBox="1"/>
          <p:nvPr/>
        </p:nvSpPr>
        <p:spPr>
          <a:xfrm>
            <a:off x="5302515" y="6001325"/>
            <a:ext cx="231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radikální islám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613ab93460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Operátor OR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13ab93460_0_77"/>
          <p:cNvSpPr txBox="1"/>
          <p:nvPr/>
        </p:nvSpPr>
        <p:spPr>
          <a:xfrm>
            <a:off x="424350" y="15450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Logický součet, sjednocení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Vyhledání dokumentů, které obsahují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alespoň jeden ze zadaných výrazů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rozšiřuje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Můžeme jej znázornit jako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sjednocení množin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613ab93460_0_77"/>
          <p:cNvSpPr txBox="1"/>
          <p:nvPr/>
        </p:nvSpPr>
        <p:spPr>
          <a:xfrm>
            <a:off x="204130" y="4379677"/>
            <a:ext cx="4386600" cy="1261800"/>
          </a:xfrm>
          <a:prstGeom prst="rect">
            <a:avLst/>
          </a:prstGeom>
          <a:noFill/>
          <a:ln cap="flat" cmpd="sng" w="9525">
            <a:solidFill>
              <a:srgbClr val="33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i="0" lang="cs-CZ" sz="2400" u="none" cap="none" strike="noStrike">
                <a:solidFill>
                  <a:srgbClr val="000000"/>
                </a:solidFill>
              </a:rPr>
              <a:t> př. </a:t>
            </a:r>
            <a:r>
              <a:rPr lang="cs-CZ" sz="2800">
                <a:solidFill>
                  <a:schemeClr val="dk1"/>
                </a:solidFill>
              </a:rPr>
              <a:t>imigrační politika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cs-CZ" sz="2800">
                <a:solidFill>
                  <a:schemeClr val="dk1"/>
                </a:solidFill>
              </a:rPr>
              <a:t>      OR migrační politika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or" id="308" name="Google Shape;308;g613ab93460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1947" y="3993727"/>
            <a:ext cx="2879725" cy="143604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613ab93460_0_77"/>
          <p:cNvSpPr txBox="1"/>
          <p:nvPr/>
        </p:nvSpPr>
        <p:spPr>
          <a:xfrm>
            <a:off x="5014728" y="5269168"/>
            <a:ext cx="1133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613ab93460_0_77"/>
          <p:cNvSpPr txBox="1"/>
          <p:nvPr/>
        </p:nvSpPr>
        <p:spPr>
          <a:xfrm>
            <a:off x="6092700" y="5429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Spojené státy americké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/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Práce s EIZ</a:t>
            </a:r>
            <a:endParaRPr sz="4000"/>
          </a:p>
        </p:txBody>
      </p:sp>
      <p:sp>
        <p:nvSpPr>
          <p:cNvPr id="173" name="Google Shape;173;p2"/>
          <p:cNvSpPr txBox="1"/>
          <p:nvPr>
            <p:ph idx="1" type="body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3537" lvl="0" marL="4572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2125"/>
              <a:buChar char="▪"/>
            </a:pPr>
            <a:r>
              <a:rPr lang="cs-CZ" sz="2125">
                <a:latin typeface="Arial"/>
                <a:ea typeface="Arial"/>
                <a:cs typeface="Arial"/>
                <a:sym typeface="Arial"/>
              </a:rPr>
              <a:t>2 x 50 min.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3537" lvl="1" marL="9144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2125"/>
              <a:buChar char="❖"/>
            </a:pPr>
            <a:r>
              <a:rPr lang="cs-CZ" sz="2125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63537" lvl="1" marL="9144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2125"/>
              <a:buChar char="❖"/>
            </a:pPr>
            <a:r>
              <a:rPr lang="cs-CZ" sz="2125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63537" lvl="1" marL="9144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2125"/>
              <a:buChar char="❖"/>
            </a:pPr>
            <a:r>
              <a:rPr lang="cs-CZ" sz="2125">
                <a:latin typeface="Arial"/>
                <a:ea typeface="Arial"/>
                <a:cs typeface="Arial"/>
                <a:sym typeface="Arial"/>
              </a:rPr>
              <a:t>praktické vyhledávání v databázích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150812" lvl="0" marL="74295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12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3537" lvl="0" marL="4572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2125"/>
              <a:buChar char="▪"/>
            </a:pPr>
            <a:r>
              <a:rPr lang="cs-CZ" sz="2125">
                <a:latin typeface="Arial"/>
                <a:ea typeface="Arial"/>
                <a:cs typeface="Arial"/>
                <a:sym typeface="Arial"/>
              </a:rPr>
              <a:t>2 x 50 min.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3537" lvl="1" marL="9144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2125"/>
              <a:buChar char="❖"/>
            </a:pPr>
            <a:r>
              <a:rPr lang="cs-CZ" sz="2125">
                <a:latin typeface="Arial"/>
                <a:ea typeface="Arial"/>
                <a:cs typeface="Arial"/>
                <a:sym typeface="Arial"/>
              </a:rPr>
              <a:t>citace, plagiátorství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25">
              <a:latin typeface="Arial"/>
              <a:ea typeface="Arial"/>
              <a:cs typeface="Arial"/>
              <a:sym typeface="Arial"/>
            </a:endParaRPr>
          </a:p>
          <a:p>
            <a:pPr indent="-363537" lvl="0" marL="4572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2125"/>
              <a:buChar char="▪"/>
            </a:pPr>
            <a:r>
              <a:rPr lang="cs-CZ" sz="2125">
                <a:latin typeface="Arial"/>
                <a:ea typeface="Arial"/>
                <a:cs typeface="Arial"/>
                <a:sym typeface="Arial"/>
              </a:rPr>
              <a:t>2 x 50 min.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3537" lvl="1" marL="9144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2125"/>
              <a:buFont typeface="Noto Sans Symbols"/>
              <a:buChar char="❖"/>
            </a:pPr>
            <a:r>
              <a:rPr lang="cs-CZ" sz="2125">
                <a:latin typeface="Arial"/>
                <a:ea typeface="Arial"/>
                <a:cs typeface="Arial"/>
                <a:sym typeface="Arial"/>
              </a:rPr>
              <a:t>kontrola úkolů + diskuse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63537" lvl="1" marL="9144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2125"/>
              <a:buChar char="❖"/>
            </a:pPr>
            <a:r>
              <a:rPr lang="cs-CZ" sz="2125">
                <a:latin typeface="Arial"/>
                <a:ea typeface="Arial"/>
                <a:cs typeface="Arial"/>
                <a:sym typeface="Arial"/>
              </a:rPr>
              <a:t>EBSCO Discovery Service a další nadstavbové nástroje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63537" lvl="1" marL="914400" rtl="0" algn="l">
              <a:lnSpc>
                <a:spcPct val="80000"/>
              </a:lnSpc>
              <a:spcBef>
                <a:spcPts val="425"/>
              </a:spcBef>
              <a:spcAft>
                <a:spcPts val="0"/>
              </a:spcAft>
              <a:buSzPts val="2125"/>
              <a:buChar char="❖"/>
            </a:pPr>
            <a:r>
              <a:rPr lang="cs-CZ" sz="2125">
                <a:latin typeface="Arial"/>
                <a:ea typeface="Arial"/>
                <a:cs typeface="Arial"/>
                <a:sym typeface="Arial"/>
              </a:rPr>
              <a:t>elektronické knihy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41b513c6b4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Operátor NOT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41b513c6b4_0_3"/>
          <p:cNvSpPr txBox="1"/>
          <p:nvPr/>
        </p:nvSpPr>
        <p:spPr>
          <a:xfrm>
            <a:off x="424350" y="15450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Logická negace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Vyloučí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záznamy o dokumentech,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které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obsahují označené klíčové slovo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Záleží na pořadí klíčových slov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–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průzkumu se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zužuje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41b513c6b4_0_3"/>
          <p:cNvSpPr txBox="1"/>
          <p:nvPr/>
        </p:nvSpPr>
        <p:spPr>
          <a:xfrm>
            <a:off x="755576" y="4725144"/>
            <a:ext cx="3528300" cy="1292700"/>
          </a:xfrm>
          <a:prstGeom prst="rect">
            <a:avLst/>
          </a:prstGeom>
          <a:noFill/>
          <a:ln cap="flat" cmpd="sng" w="9525">
            <a:solidFill>
              <a:srgbClr val="33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i="0" lang="cs-CZ" sz="2400" u="none" cap="none" strike="noStrike">
                <a:solidFill>
                  <a:srgbClr val="000000"/>
                </a:solidFill>
              </a:rPr>
              <a:t> př. </a:t>
            </a:r>
            <a:r>
              <a:rPr lang="cs-CZ" sz="2400">
                <a:solidFill>
                  <a:schemeClr val="dk1"/>
                </a:solidFill>
              </a:rPr>
              <a:t>imigrační politika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cs-CZ" sz="2400">
                <a:solidFill>
                  <a:schemeClr val="dk1"/>
                </a:solidFill>
              </a:rPr>
              <a:t>  NOT Evropská unie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not" id="319" name="Google Shape;319;g41b513c6b4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1323" y="4101613"/>
            <a:ext cx="3168352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41b513c6b4_0_3"/>
          <p:cNvSpPr txBox="1"/>
          <p:nvPr/>
        </p:nvSpPr>
        <p:spPr>
          <a:xfrm>
            <a:off x="4490117" y="5514556"/>
            <a:ext cx="2232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zdroje energie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41b513c6b4_0_3"/>
          <p:cNvSpPr txBox="1"/>
          <p:nvPr/>
        </p:nvSpPr>
        <p:spPr>
          <a:xfrm>
            <a:off x="6722415" y="5514556"/>
            <a:ext cx="244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zemní plyn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41b513c6b4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Krácení termínů (truncation)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41b513c6b4_0_9"/>
          <p:cNvSpPr txBox="1"/>
          <p:nvPr/>
        </p:nvSpPr>
        <p:spPr>
          <a:xfrm>
            <a:off x="424350" y="15450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b="1" i="0" lang="cs-CZ" sz="2400" u="none" cap="none" strike="noStrike">
                <a:solidFill>
                  <a:srgbClr val="000000"/>
                </a:solidFill>
              </a:rPr>
              <a:t>Hledaný termín je zkrácen na kořen slova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i="0" lang="cs-CZ" sz="2400" u="none" cap="none" strike="noStrike">
                <a:solidFill>
                  <a:srgbClr val="000000"/>
                </a:solidFill>
              </a:rPr>
              <a:t> Systém dohledá všechny možné tvary podle tohoto kořenu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i="0" lang="cs-CZ" sz="2400" u="none" cap="none" strike="noStrike">
                <a:solidFill>
                  <a:srgbClr val="000000"/>
                </a:solidFill>
              </a:rPr>
              <a:t> Přípony nebo koncovky jsou nahrazeny zástupným znakem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i="0" lang="cs-CZ" sz="2400" u="none" cap="none" strike="noStrike">
                <a:solidFill>
                  <a:srgbClr val="000000"/>
                </a:solidFill>
              </a:rPr>
              <a:t> Výsledek vyhledávání se rozšiřuje 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r>
              <a:rPr i="0" lang="cs-CZ" sz="2400" u="none" cap="none" strike="noStrike">
                <a:solidFill>
                  <a:srgbClr val="000000"/>
                </a:solidFill>
              </a:rPr>
              <a:t> Pozn. vyhledávací nástroje mohou využívat různé symboly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285750" lvl="0" marL="7429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cs-CZ" sz="2400" u="none" cap="none" strike="noStrike">
                <a:solidFill>
                  <a:srgbClr val="000000"/>
                </a:solidFill>
              </a:rPr>
              <a:t>př. </a:t>
            </a:r>
            <a:r>
              <a:rPr b="1" i="1" lang="cs-CZ" sz="2400">
                <a:solidFill>
                  <a:schemeClr val="dk1"/>
                </a:solidFill>
              </a:rPr>
              <a:t>bezdomov* - bezdomovci, bezdomovectví aj.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613ab93460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613ab93460_0_83"/>
          <p:cNvSpPr txBox="1"/>
          <p:nvPr>
            <p:ph type="title"/>
          </p:nvPr>
        </p:nvSpPr>
        <p:spPr>
          <a:xfrm>
            <a:off x="313600" y="242300"/>
            <a:ext cx="90246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MU?</a:t>
            </a:r>
            <a:endParaRPr sz="4000"/>
          </a:p>
        </p:txBody>
      </p:sp>
      <p:sp>
        <p:nvSpPr>
          <p:cNvPr id="335" name="Google Shape;335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613ab93460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Vyhledávání prostřednictvím fráze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613ab93460_0_83"/>
          <p:cNvSpPr txBox="1"/>
          <p:nvPr/>
        </p:nvSpPr>
        <p:spPr>
          <a:xfrm>
            <a:off x="424350" y="21173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9087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Bližší specifikace dotazu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Slovní spojení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Všechny slova se musí vyskytovat v přesném pořadí a uvedeném tvaru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Nejčastěji se využívají uvozovky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3387" lvl="1" marL="914400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Výsledek vyhledávání se zužuje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7429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př. "</a:t>
            </a:r>
            <a:r>
              <a:rPr b="1" i="1" lang="cs-CZ" sz="2400"/>
              <a:t>sociální politika</a:t>
            </a:r>
            <a:r>
              <a:rPr b="1" i="1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13ab93460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13ab93460_0_91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g41b513c6b4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5. Technika vyhledávání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41b513c6b4_0_15"/>
          <p:cNvSpPr txBox="1"/>
          <p:nvPr/>
        </p:nvSpPr>
        <p:spPr>
          <a:xfrm>
            <a:off x="424350" y="21173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1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Prohlížení (browsing)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1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Vyhledávání (searching)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jednoduché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pokročilé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41b513c6b4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41b513c6b4_0_2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g41b513c6b4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6. Vlastní vyhledávací proces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41b513c6b4_0_29"/>
          <p:cNvSpPr txBox="1"/>
          <p:nvPr/>
        </p:nvSpPr>
        <p:spPr>
          <a:xfrm>
            <a:off x="424350" y="21173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Málokdy získáte relevantní záznamy po prvním vyhledávání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Vždy je třeba rešeršní dotaz ladit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Každý zdroj má vlastní pravidla vyhledávání a je třeba tomu uzpůsobit vyhledávací dotaz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41b513c6b4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málo výsledků vyhledávání: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41b513c6b4_0_35"/>
          <p:cNvSpPr txBox="1"/>
          <p:nvPr/>
        </p:nvSpPr>
        <p:spPr>
          <a:xfrm>
            <a:off x="424350" y="21173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Rozšiřte dotaz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přidejte další klíčová slova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Zrušte omezení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např. typ dokumentu, dílčí databáze, jenom slova v názvu apod.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g41b513c6b4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41b513c6b4_0_41"/>
          <p:cNvSpPr txBox="1"/>
          <p:nvPr/>
        </p:nvSpPr>
        <p:spPr>
          <a:xfrm>
            <a:off x="78950" y="640900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mnoho výsledků vyhledávání: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41b513c6b4_0_41"/>
          <p:cNvSpPr txBox="1"/>
          <p:nvPr/>
        </p:nvSpPr>
        <p:spPr>
          <a:xfrm>
            <a:off x="414475" y="15548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Zužte dotaz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konkretizujte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lépe definujte klíčová slova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zaměřte se pouze na nějakou oblast apod.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Přidejte omezení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např. jenom slova v názvu, konkrétní země, typ dokumentu apod.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41b513c6b4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cs-CZ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Vyhledávání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609c77370a_1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609c77370a_1_134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7. Hodnocení vyhledaných záznamů: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609c77370a_1_134"/>
          <p:cNvSpPr txBox="1"/>
          <p:nvPr/>
        </p:nvSpPr>
        <p:spPr>
          <a:xfrm>
            <a:off x="414475" y="15548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relevance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důvěryhodnost zdroje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jména autorů, instituce, kontakty na správce…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pravidelná aktualizace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odbornost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60b77dd97b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60b77dd97b_0_30"/>
          <p:cNvSpPr txBox="1"/>
          <p:nvPr>
            <p:ph type="title"/>
          </p:nvPr>
        </p:nvSpPr>
        <p:spPr>
          <a:xfrm>
            <a:off x="474975" y="4994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b="1" lang="cs-CZ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Praktické ukázky vyhledávání  v databázích </a:t>
            </a:r>
            <a:endParaRPr b="1"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60b77dd97b_0_30"/>
          <p:cNvSpPr txBox="1"/>
          <p:nvPr/>
        </p:nvSpPr>
        <p:spPr>
          <a:xfrm>
            <a:off x="167550" y="1604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 u="sng">
                <a:solidFill>
                  <a:schemeClr val="dk1"/>
                </a:solidFill>
                <a:hlinkClick r:id="rId4"/>
              </a:rPr>
              <a:t>Anopress</a:t>
            </a:r>
            <a:r>
              <a:rPr lang="cs-CZ" sz="2400" u="sng">
                <a:solidFill>
                  <a:schemeClr val="dk1"/>
                </a:solidFill>
                <a:hlinkClick r:id="rId5"/>
              </a:rPr>
              <a:t> </a:t>
            </a:r>
            <a:r>
              <a:rPr lang="cs-CZ" sz="2200">
                <a:solidFill>
                  <a:schemeClr val="dk1"/>
                </a:solidFill>
              </a:rPr>
              <a:t>– </a:t>
            </a:r>
            <a:r>
              <a:rPr lang="cs-CZ" sz="1800">
                <a:solidFill>
                  <a:schemeClr val="dk1"/>
                </a:solidFill>
              </a:rPr>
              <a:t>monitoring českých mediálních zdrojů (</a:t>
            </a:r>
            <a:r>
              <a:rPr lang="cs-CZ" sz="1800" u="sng">
                <a:solidFill>
                  <a:schemeClr val="dk1"/>
                </a:solidFill>
                <a:hlinkClick r:id="rId6"/>
              </a:rPr>
              <a:t>více info</a:t>
            </a:r>
            <a:r>
              <a:rPr lang="cs-CZ" sz="1800">
                <a:solidFill>
                  <a:schemeClr val="dk1"/>
                </a:solidFill>
              </a:rPr>
              <a:t> na stránkách knihovny).</a:t>
            </a:r>
            <a:endParaRPr sz="3000">
              <a:solidFill>
                <a:srgbClr val="111111"/>
              </a:solidFill>
            </a:endParaRPr>
          </a:p>
          <a:p>
            <a:pPr indent="-328612" lvl="0" marL="442912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1" lang="cs-CZ" sz="2200" u="sng">
                <a:solidFill>
                  <a:srgbClr val="006600"/>
                </a:solidFill>
                <a:hlinkClick r:id="rId7"/>
              </a:rPr>
              <a:t>NEWTON Media</a:t>
            </a:r>
            <a:r>
              <a:rPr b="1" lang="cs-CZ" sz="2200">
                <a:solidFill>
                  <a:srgbClr val="111111"/>
                </a:solidFill>
              </a:rPr>
              <a:t> </a:t>
            </a:r>
            <a:r>
              <a:rPr lang="cs-CZ" sz="1800">
                <a:solidFill>
                  <a:srgbClr val="111111"/>
                </a:solidFill>
              </a:rPr>
              <a:t>– slovenská mediální databáze, retrospektiva do roku 1998</a:t>
            </a:r>
            <a:endParaRPr sz="3000">
              <a:solidFill>
                <a:srgbClr val="111111"/>
              </a:solidFill>
            </a:endParaRPr>
          </a:p>
          <a:p>
            <a:pPr indent="0" lvl="0" marL="442912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sz="30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400" name="Google Shape;400;g60b77dd97b_0_3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60b77dd97b_0_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9512" y="0"/>
            <a:ext cx="864096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609c77370a_1_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b="0" i="0" sz="2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609c77370a_1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609c77370a_1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609c77370a_1_150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8. Další operace: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609c77370a_1_150"/>
          <p:cNvSpPr txBox="1"/>
          <p:nvPr/>
        </p:nvSpPr>
        <p:spPr>
          <a:xfrm>
            <a:off x="414475" y="15548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tisk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uložení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export do citačního manageru (např. </a:t>
            </a:r>
            <a:r>
              <a:rPr b="0" i="0" lang="cs-CZ" sz="3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EndNote Web,</a:t>
            </a: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3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Zotero,</a:t>
            </a:r>
            <a:r>
              <a:rPr b="0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3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Citace.com)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613ab93460_0_1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613ab93460_0_104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b="1" lang="cs-CZ" sz="5310">
                <a:solidFill>
                  <a:schemeClr val="lt1"/>
                </a:solidFill>
              </a:rPr>
              <a:t>Shrnutí</a:t>
            </a:r>
            <a:endParaRPr b="1" i="0" sz="5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g60b77dd97b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60b77dd97b_0_5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g60b77dd97b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60b77dd97b_0_5"/>
          <p:cNvSpPr txBox="1"/>
          <p:nvPr/>
        </p:nvSpPr>
        <p:spPr>
          <a:xfrm>
            <a:off x="292450" y="0"/>
            <a:ext cx="841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2912" lvl="0" marL="44291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Noto Sans Symbols"/>
              <a:buChar char="❑"/>
            </a:pPr>
            <a:r>
              <a:rPr b="1" lang="cs-CZ" sz="3000">
                <a:solidFill>
                  <a:srgbClr val="111111"/>
                </a:solidFill>
              </a:rPr>
              <a:t> Před vyhledávaním si:</a:t>
            </a:r>
            <a:endParaRPr sz="30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>
                <a:solidFill>
                  <a:srgbClr val="111111"/>
                </a:solidFill>
              </a:rPr>
              <a:t>Ujasněte </a:t>
            </a:r>
            <a:r>
              <a:rPr b="1" lang="cs-CZ" sz="2400">
                <a:solidFill>
                  <a:srgbClr val="111111"/>
                </a:solidFill>
              </a:rPr>
              <a:t>téma</a:t>
            </a:r>
            <a:endParaRPr sz="24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>
                <a:solidFill>
                  <a:srgbClr val="111111"/>
                </a:solidFill>
              </a:rPr>
              <a:t>Vyberte vhodné </a:t>
            </a:r>
            <a:r>
              <a:rPr b="1" lang="cs-CZ" sz="2400">
                <a:solidFill>
                  <a:srgbClr val="111111"/>
                </a:solidFill>
              </a:rPr>
              <a:t>zdroje</a:t>
            </a:r>
            <a:r>
              <a:rPr lang="cs-CZ" sz="2400">
                <a:solidFill>
                  <a:srgbClr val="111111"/>
                </a:solidFill>
              </a:rPr>
              <a:t> odborných informací (např. licencované databáze)</a:t>
            </a:r>
            <a:endParaRPr sz="24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>
                <a:solidFill>
                  <a:srgbClr val="111111"/>
                </a:solidFill>
              </a:rPr>
              <a:t>Nadefinujte dotaz; </a:t>
            </a:r>
            <a:r>
              <a:rPr b="1" lang="cs-CZ" sz="2400">
                <a:solidFill>
                  <a:srgbClr val="111111"/>
                </a:solidFill>
              </a:rPr>
              <a:t>klíčová slova</a:t>
            </a:r>
            <a:endParaRPr sz="24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>
                <a:solidFill>
                  <a:srgbClr val="111111"/>
                </a:solidFill>
              </a:rPr>
              <a:t>Vyberte vhodnou </a:t>
            </a:r>
            <a:r>
              <a:rPr b="1" lang="cs-CZ" sz="2400">
                <a:solidFill>
                  <a:srgbClr val="111111"/>
                </a:solidFill>
              </a:rPr>
              <a:t>vyhledávací techniku </a:t>
            </a:r>
            <a:r>
              <a:rPr lang="cs-CZ" sz="2400">
                <a:solidFill>
                  <a:srgbClr val="111111"/>
                </a:solidFill>
              </a:rPr>
              <a:t>(prohlížení, jednoduché nebo pokročilé vyhledávání)</a:t>
            </a:r>
            <a:endParaRPr sz="240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1" marL="1128712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i="1" sz="15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  <a:p>
            <a:pPr indent="-241300" lvl="1" marL="1128712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</p:txBody>
      </p:sp>
      <p:sp>
        <p:nvSpPr>
          <p:cNvPr id="431" name="Google Shape;431;g60b77dd97b_0_5"/>
          <p:cNvSpPr txBox="1"/>
          <p:nvPr/>
        </p:nvSpPr>
        <p:spPr>
          <a:xfrm>
            <a:off x="484863" y="3919100"/>
            <a:ext cx="7143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2" name="Google Shape;432;g60b77dd97b_0_5"/>
          <p:cNvSpPr txBox="1"/>
          <p:nvPr/>
        </p:nvSpPr>
        <p:spPr>
          <a:xfrm>
            <a:off x="1788200" y="3776304"/>
            <a:ext cx="62436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b="1" i="1" lang="cs-CZ" sz="2200" u="none" cap="none" strike="noStrike">
                <a:solidFill>
                  <a:srgbClr val="111111"/>
                </a:solidFill>
              </a:rPr>
              <a:t>Pište si poznámky! </a:t>
            </a:r>
            <a:r>
              <a:rPr i="1" lang="cs-CZ" sz="2200" u="none" cap="none" strike="noStrike">
                <a:solidFill>
                  <a:srgbClr val="111111"/>
                </a:solidFill>
              </a:rPr>
              <a:t>Budete vědět, které zdroje jste již prohledali, jakou formu dotazu jste použili, jaká klíčová slova jste přidávali apod.</a:t>
            </a:r>
            <a:endParaRPr/>
          </a:p>
        </p:txBody>
      </p:sp>
      <p:sp>
        <p:nvSpPr>
          <p:cNvPr id="433" name="Google Shape;433;g60b77dd97b_0_5"/>
          <p:cNvSpPr txBox="1"/>
          <p:nvPr/>
        </p:nvSpPr>
        <p:spPr>
          <a:xfrm>
            <a:off x="483275" y="514147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4" name="Google Shape;434;g60b77dd97b_0_5"/>
          <p:cNvSpPr txBox="1"/>
          <p:nvPr/>
        </p:nvSpPr>
        <p:spPr>
          <a:xfrm>
            <a:off x="1812013" y="5139888"/>
            <a:ext cx="62199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b="1" i="1" lang="cs-CZ" sz="2200" u="none" cap="none" strike="noStrike">
                <a:solidFill>
                  <a:srgbClr val="111111"/>
                </a:solidFill>
              </a:rPr>
              <a:t>Usnadněte si práci a používejte citační managery</a:t>
            </a:r>
            <a:endParaRPr i="1" sz="2200" u="none" cap="none" strike="noStrike">
              <a:solidFill>
                <a:srgbClr val="111111"/>
              </a:solidFill>
            </a:endParaRPr>
          </a:p>
        </p:txBody>
      </p:sp>
      <p:sp>
        <p:nvSpPr>
          <p:cNvPr id="435" name="Google Shape;435;g60b77dd97b_0_5"/>
          <p:cNvSpPr/>
          <p:nvPr/>
        </p:nvSpPr>
        <p:spPr>
          <a:xfrm>
            <a:off x="12525" y="3711927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g60b77dd97b_0_5"/>
          <p:cNvSpPr/>
          <p:nvPr/>
        </p:nvSpPr>
        <p:spPr>
          <a:xfrm>
            <a:off x="25225" y="4843850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g60b77dd97b_0_5"/>
          <p:cNvSpPr txBox="1"/>
          <p:nvPr/>
        </p:nvSpPr>
        <p:spPr>
          <a:xfrm>
            <a:off x="511000" y="510102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8" name="Google Shape;438;g60b77dd97b_0_5"/>
          <p:cNvSpPr txBox="1"/>
          <p:nvPr/>
        </p:nvSpPr>
        <p:spPr>
          <a:xfrm>
            <a:off x="511000" y="3996888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b="1" i="0" lang="cs-CZ" sz="531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Praktické vyhledávání  v databázích                            a citační software EndNote Web</a:t>
            </a:r>
            <a:endParaRPr b="1" i="0" sz="5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g613ab93460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613ab93460_0_109"/>
          <p:cNvSpPr txBox="1"/>
          <p:nvPr>
            <p:ph type="title"/>
          </p:nvPr>
        </p:nvSpPr>
        <p:spPr>
          <a:xfrm>
            <a:off x="474975" y="178675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b="1" lang="cs-CZ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Praktické ukázky vyhledávání  v databázích </a:t>
            </a:r>
            <a:endParaRPr b="1"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13ab93460_0_109"/>
          <p:cNvSpPr txBox="1"/>
          <p:nvPr/>
        </p:nvSpPr>
        <p:spPr>
          <a:xfrm>
            <a:off x="474975" y="1604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2912" lvl="0" marL="44291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b="1" lang="cs-CZ" sz="2000" u="sng">
                <a:solidFill>
                  <a:srgbClr val="006600"/>
                </a:solidFill>
                <a:hlinkClick r:id="rId4"/>
              </a:rPr>
              <a:t>EBSCO</a:t>
            </a:r>
            <a:r>
              <a:rPr b="1" lang="cs-CZ" sz="2200">
                <a:solidFill>
                  <a:srgbClr val="111111"/>
                </a:solidFill>
              </a:rPr>
              <a:t> </a:t>
            </a:r>
            <a:r>
              <a:rPr lang="cs-CZ" sz="1800">
                <a:solidFill>
                  <a:srgbClr val="111111"/>
                </a:solidFill>
              </a:rPr>
              <a:t>(SocINDEX with Full Text) - multioborová DB, obsahuje kolem 12 tis. čas. fultextových titulů</a:t>
            </a:r>
            <a:endParaRPr sz="30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b="1" lang="cs-CZ" sz="2000" u="sng">
                <a:solidFill>
                  <a:srgbClr val="006600"/>
                </a:solidFill>
                <a:hlinkClick r:id="rId5"/>
              </a:rPr>
              <a:t>ProQuest</a:t>
            </a:r>
            <a:r>
              <a:rPr b="1" lang="cs-CZ" sz="2800">
                <a:solidFill>
                  <a:srgbClr val="111111"/>
                </a:solidFill>
              </a:rPr>
              <a:t> </a:t>
            </a:r>
            <a:r>
              <a:rPr lang="cs-CZ" sz="1800">
                <a:solidFill>
                  <a:srgbClr val="111111"/>
                </a:solidFill>
              </a:rPr>
              <a:t>(Social Science Database) – multioborová DB, obsahuje kol 16 500 čas. s FT ze společenských a humanitních věd, obchodu, ekonomie, medicíny, přírodních věd, techniky a umění.</a:t>
            </a:r>
            <a:endParaRPr sz="18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b="1" lang="cs-CZ" sz="2000" u="sng">
                <a:solidFill>
                  <a:srgbClr val="006600"/>
                </a:solidFill>
                <a:hlinkClick r:id="rId6"/>
              </a:rPr>
              <a:t>Sage Journals</a:t>
            </a:r>
            <a:r>
              <a:rPr b="1" lang="cs-CZ" sz="2000">
                <a:solidFill>
                  <a:srgbClr val="111111"/>
                </a:solidFill>
              </a:rPr>
              <a:t> </a:t>
            </a:r>
            <a:r>
              <a:rPr b="1" lang="cs-CZ" sz="2200">
                <a:solidFill>
                  <a:srgbClr val="111111"/>
                </a:solidFill>
              </a:rPr>
              <a:t>- </a:t>
            </a:r>
            <a:r>
              <a:rPr lang="cs-CZ" sz="1800">
                <a:solidFill>
                  <a:srgbClr val="111111"/>
                </a:solidFill>
              </a:rPr>
              <a:t>kolekce Sage Full-Text - Humanities and Social Science (HSS) zahrnuje 555 titulů elektronických FT časopisů od vyd. Sage Publications od roku 1999 do současnosti</a:t>
            </a:r>
            <a:endParaRPr b="1" sz="18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b="1" lang="cs-CZ" sz="2000" u="sng">
                <a:solidFill>
                  <a:srgbClr val="006600"/>
                </a:solidFill>
                <a:hlinkClick r:id="rId7"/>
              </a:rPr>
              <a:t>Taylor &amp; Francis</a:t>
            </a:r>
            <a:r>
              <a:rPr b="1" lang="cs-CZ" sz="2200">
                <a:solidFill>
                  <a:srgbClr val="111111"/>
                </a:solidFill>
              </a:rPr>
              <a:t> </a:t>
            </a:r>
            <a:r>
              <a:rPr lang="cs-CZ" sz="1800">
                <a:solidFill>
                  <a:srgbClr val="111111"/>
                </a:solidFill>
              </a:rPr>
              <a:t>- kolekce Social Science &amp; Humanities Library (SSH Library) obsahuje více jak 1400 titulů v rámci 14 subkolekcí</a:t>
            </a:r>
            <a:endParaRPr sz="1800">
              <a:solidFill>
                <a:srgbClr val="111111"/>
              </a:solidFill>
            </a:endParaRPr>
          </a:p>
          <a:p>
            <a:pPr indent="0" lvl="0" marL="442912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sz="30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452" name="Google Shape;452;g613ab93460_0_109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b576dc0f0_0_80"/>
          <p:cNvSpPr txBox="1"/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4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Sage Journals</a:t>
            </a:r>
            <a:endParaRPr sz="3400"/>
          </a:p>
        </p:txBody>
      </p:sp>
      <p:sp>
        <p:nvSpPr>
          <p:cNvPr id="458" name="Google Shape;458;g6b576dc0f0_0_80"/>
          <p:cNvSpPr txBox="1"/>
          <p:nvPr/>
        </p:nvSpPr>
        <p:spPr>
          <a:xfrm>
            <a:off x="197250" y="2063475"/>
            <a:ext cx="8749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arenR"/>
            </a:pPr>
            <a:r>
              <a:rPr lang="cs-CZ" sz="2400">
                <a:solidFill>
                  <a:schemeClr val="dk1"/>
                </a:solidFill>
              </a:rPr>
              <a:t>Najděte aktuální číslo časopisu Journal of Social Work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cs-CZ" sz="2400">
                <a:solidFill>
                  <a:schemeClr val="dk1"/>
                </a:solidFill>
              </a:rPr>
              <a:t>Najděte jakýkoliv jiný časopis věnující se sociální práci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cs-CZ" sz="2400">
                <a:solidFill>
                  <a:schemeClr val="dk1"/>
                </a:solidFill>
              </a:rPr>
              <a:t>Najděte dokument pro svou seminární práci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b576dc0f0_0_162"/>
          <p:cNvSpPr txBox="1"/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4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Taylor &amp; Francis</a:t>
            </a:r>
            <a:endParaRPr sz="3400"/>
          </a:p>
        </p:txBody>
      </p:sp>
      <p:sp>
        <p:nvSpPr>
          <p:cNvPr id="464" name="Google Shape;464;g6b576dc0f0_0_162"/>
          <p:cNvSpPr txBox="1"/>
          <p:nvPr/>
        </p:nvSpPr>
        <p:spPr>
          <a:xfrm>
            <a:off x="197250" y="2043250"/>
            <a:ext cx="8749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arenR"/>
            </a:pPr>
            <a:r>
              <a:rPr lang="cs-CZ" sz="2400">
                <a:solidFill>
                  <a:schemeClr val="dk1"/>
                </a:solidFill>
              </a:rPr>
              <a:t>Najděte aktuální číslo časopisu Administration in Social Work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cs-CZ" sz="2400">
                <a:solidFill>
                  <a:schemeClr val="dk1"/>
                </a:solidFill>
              </a:rPr>
              <a:t>Najděte odborný článek věnující se nezaměstnanosti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cs-CZ" sz="2400">
                <a:solidFill>
                  <a:schemeClr val="dk1"/>
                </a:solidFill>
              </a:rPr>
              <a:t>Najděte dokument pro svou seminární práci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0"/>
          <p:cNvSpPr txBox="1"/>
          <p:nvPr>
            <p:ph idx="1" type="body"/>
          </p:nvPr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Výběr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Boolovský model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Další operace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t/>
            </a:r>
            <a:endParaRPr i="1" sz="32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613ab93460_0_0"/>
          <p:cNvSpPr txBox="1"/>
          <p:nvPr/>
        </p:nvSpPr>
        <p:spPr>
          <a:xfrm>
            <a:off x="476282" y="6272829"/>
            <a:ext cx="835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The Fishscale of Academicness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g60b77dd97b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60b77dd97b_0_23"/>
          <p:cNvSpPr txBox="1"/>
          <p:nvPr>
            <p:ph type="title"/>
          </p:nvPr>
        </p:nvSpPr>
        <p:spPr>
          <a:xfrm>
            <a:off x="474975" y="4994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b="1" lang="cs-CZ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Praktické ukázky vyhledávání  v databázích </a:t>
            </a:r>
            <a:endParaRPr b="1"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60b77dd97b_0_23"/>
          <p:cNvSpPr txBox="1"/>
          <p:nvPr/>
        </p:nvSpPr>
        <p:spPr>
          <a:xfrm>
            <a:off x="167550" y="1604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1012" lvl="0" marL="44291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lang="cs-CZ" sz="2400" u="sng">
                <a:solidFill>
                  <a:schemeClr val="dk1"/>
                </a:solidFill>
                <a:hlinkClick r:id="rId4"/>
              </a:rPr>
              <a:t>Anopress</a:t>
            </a:r>
            <a:r>
              <a:rPr lang="cs-CZ" sz="2400" u="sng">
                <a:solidFill>
                  <a:schemeClr val="dk1"/>
                </a:solidFill>
                <a:hlinkClick r:id="rId5"/>
              </a:rPr>
              <a:t> </a:t>
            </a:r>
            <a:r>
              <a:rPr lang="cs-CZ" sz="2200">
                <a:solidFill>
                  <a:schemeClr val="dk1"/>
                </a:solidFill>
              </a:rPr>
              <a:t>– </a:t>
            </a:r>
            <a:r>
              <a:rPr lang="cs-CZ" sz="1800">
                <a:solidFill>
                  <a:schemeClr val="dk1"/>
                </a:solidFill>
              </a:rPr>
              <a:t>monitoring českých mediálních zdrojů (</a:t>
            </a:r>
            <a:r>
              <a:rPr lang="cs-CZ" sz="1800" u="sng">
                <a:solidFill>
                  <a:schemeClr val="dk1"/>
                </a:solidFill>
                <a:hlinkClick r:id="rId6"/>
              </a:rPr>
              <a:t>více info</a:t>
            </a:r>
            <a:r>
              <a:rPr lang="cs-CZ" sz="1800">
                <a:solidFill>
                  <a:schemeClr val="dk1"/>
                </a:solidFill>
              </a:rPr>
              <a:t> na stránkách knihovny).</a:t>
            </a:r>
            <a:endParaRPr sz="3000">
              <a:solidFill>
                <a:srgbClr val="111111"/>
              </a:solidFill>
            </a:endParaRPr>
          </a:p>
          <a:p>
            <a:pPr indent="-328612" lvl="0" marL="442912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468312" lvl="0" marL="442912" rtl="0" algn="l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Noto Sans Symbols"/>
              <a:buChar char="❑"/>
            </a:pPr>
            <a:r>
              <a:rPr b="1" lang="cs-CZ" sz="2200" u="sng">
                <a:solidFill>
                  <a:srgbClr val="006600"/>
                </a:solidFill>
                <a:hlinkClick r:id="rId7"/>
              </a:rPr>
              <a:t>NEWTON Media</a:t>
            </a:r>
            <a:r>
              <a:rPr b="1" lang="cs-CZ" sz="2200">
                <a:solidFill>
                  <a:srgbClr val="111111"/>
                </a:solidFill>
              </a:rPr>
              <a:t> </a:t>
            </a:r>
            <a:r>
              <a:rPr lang="cs-CZ" sz="1800">
                <a:solidFill>
                  <a:srgbClr val="111111"/>
                </a:solidFill>
              </a:rPr>
              <a:t>– slovenská mediální databáze, retrospektiva do roku 1998</a:t>
            </a:r>
            <a:endParaRPr sz="3000">
              <a:solidFill>
                <a:srgbClr val="111111"/>
              </a:solidFill>
            </a:endParaRPr>
          </a:p>
          <a:p>
            <a:pPr indent="0" lvl="0" marL="442912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sz="30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r>
              <a:t/>
            </a:r>
            <a:endParaRPr sz="24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472" name="Google Shape;472;g60b77dd97b_0_2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b576dc0f0_0_0"/>
          <p:cNvSpPr txBox="1"/>
          <p:nvPr/>
        </p:nvSpPr>
        <p:spPr>
          <a:xfrm>
            <a:off x="457200" y="1371600"/>
            <a:ext cx="8564700" cy="4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AutoNum type="arabicParenR"/>
            </a:pPr>
            <a:r>
              <a:rPr lang="cs-CZ" sz="2400">
                <a:solidFill>
                  <a:schemeClr val="dk1"/>
                </a:solidFill>
              </a:rPr>
              <a:t>Kolik výsledků v celostátních denících v posledních 2 týdnech se věnuje tématu Andreje Babiše ve spojení se Sametovou revolucí?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cs-CZ" sz="2400">
                <a:solidFill>
                  <a:schemeClr val="dk1"/>
                </a:solidFill>
              </a:rPr>
              <a:t>Jaký je počet článků za poslední dva dny, které společně zmiňují Miloše Zemana a Jiřího Ovčáčka?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arenR"/>
            </a:pPr>
            <a:r>
              <a:rPr lang="cs-CZ" sz="2400">
                <a:solidFill>
                  <a:schemeClr val="dk1"/>
                </a:solidFill>
              </a:rPr>
              <a:t>Kolik výsledků má vyhledání fráze “Jaromír Soukup” za minulý týden pouze v televizi?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8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6b576dc0f0_0_0"/>
          <p:cNvSpPr txBox="1"/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4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- Anopress</a:t>
            </a:r>
            <a:endParaRPr sz="3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g790a3193e1_1_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790a3193e1_1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b="1" i="0" lang="cs-CZ" sz="531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Zadání </a:t>
            </a:r>
            <a:r>
              <a:rPr b="1" lang="cs-CZ" sz="5310">
                <a:solidFill>
                  <a:schemeClr val="lt1"/>
                </a:solidFill>
              </a:rPr>
              <a:t>1</a:t>
            </a:r>
            <a:r>
              <a:rPr b="1" i="0" lang="cs-CZ" sz="531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praktického úkolu</a:t>
            </a:r>
            <a:endParaRPr b="1" i="0" sz="53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g60b77dd97b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60b77dd97b_0_38"/>
          <p:cNvSpPr txBox="1"/>
          <p:nvPr>
            <p:ph type="title"/>
          </p:nvPr>
        </p:nvSpPr>
        <p:spPr>
          <a:xfrm>
            <a:off x="474975" y="4994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b="1" lang="cs-CZ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Export záznamů z databáze EBSCO do citačního software EndNote Web</a:t>
            </a:r>
            <a:r>
              <a:rPr b="1" lang="cs-CZ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60b77dd97b_0_38"/>
          <p:cNvSpPr txBox="1"/>
          <p:nvPr/>
        </p:nvSpPr>
        <p:spPr>
          <a:xfrm>
            <a:off x="167550" y="1604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2912" lvl="0" marL="44291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Arial"/>
              <a:buAutoNum type="arabicParenR"/>
            </a:pPr>
            <a:r>
              <a:rPr lang="cs-CZ" sz="1900">
                <a:solidFill>
                  <a:srgbClr val="111111"/>
                </a:solidFill>
              </a:rPr>
              <a:t>Vytvoření účtu v </a:t>
            </a:r>
            <a:r>
              <a:rPr lang="cs-CZ" sz="1900" u="sng">
                <a:solidFill>
                  <a:srgbClr val="006600"/>
                </a:solidFill>
                <a:hlinkClick r:id="rId4"/>
              </a:rPr>
              <a:t>EndNote Web</a:t>
            </a:r>
            <a:endParaRPr sz="19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Verdana"/>
              <a:buNone/>
            </a:pPr>
            <a:r>
              <a:t/>
            </a:r>
            <a:endParaRPr sz="1900">
              <a:solidFill>
                <a:srgbClr val="111111"/>
              </a:solidFill>
            </a:endParaRPr>
          </a:p>
          <a:p>
            <a:pPr indent="-457200" lvl="0" marL="457200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Arial"/>
              <a:buAutoNum type="arabicParenR"/>
            </a:pPr>
            <a:r>
              <a:rPr lang="cs-CZ" sz="1900">
                <a:solidFill>
                  <a:srgbClr val="111111"/>
                </a:solidFill>
              </a:rPr>
              <a:t> Vyhledání záznamů v databázi EBSCO a jejich uložení do složky (modrá ikonka s plus po pravé straně záznamů)</a:t>
            </a:r>
            <a:endParaRPr sz="3000">
              <a:solidFill>
                <a:srgbClr val="111111"/>
              </a:solidFill>
            </a:endParaRPr>
          </a:p>
          <a:p>
            <a:pPr indent="-322262" lvl="0" marL="442912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Verdana"/>
              <a:buNone/>
            </a:pPr>
            <a:r>
              <a:t/>
            </a:r>
            <a:endParaRPr sz="19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Arial"/>
              <a:buAutoNum type="arabicParenR"/>
            </a:pPr>
            <a:r>
              <a:rPr lang="cs-CZ" sz="1900">
                <a:solidFill>
                  <a:srgbClr val="111111"/>
                </a:solidFill>
              </a:rPr>
              <a:t> Otevření složky (v pravé části obrazovky nebo ikonka Složky vpravo nahoře)</a:t>
            </a:r>
            <a:endParaRPr sz="3000">
              <a:solidFill>
                <a:srgbClr val="111111"/>
              </a:solidFill>
            </a:endParaRPr>
          </a:p>
          <a:p>
            <a:pPr indent="-322262" lvl="0" marL="442912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Verdana"/>
              <a:buNone/>
            </a:pPr>
            <a:r>
              <a:t/>
            </a:r>
            <a:endParaRPr sz="19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Arial"/>
              <a:buAutoNum type="arabicParenR"/>
            </a:pPr>
            <a:r>
              <a:rPr lang="cs-CZ" sz="1900">
                <a:solidFill>
                  <a:srgbClr val="111111"/>
                </a:solidFill>
              </a:rPr>
              <a:t> Označení záznamů, které mají být exportovány do EndNote Web (zaškrtávací políčka po levé straně záznamů)</a:t>
            </a:r>
            <a:endParaRPr sz="3000">
              <a:solidFill>
                <a:srgbClr val="111111"/>
              </a:solidFill>
            </a:endParaRPr>
          </a:p>
          <a:p>
            <a:pPr indent="-322262" lvl="0" marL="442912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Verdana"/>
              <a:buNone/>
            </a:pPr>
            <a:r>
              <a:t/>
            </a:r>
            <a:endParaRPr sz="1900">
              <a:solidFill>
                <a:srgbClr val="111111"/>
              </a:solidFill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Arial"/>
              <a:buAutoNum type="arabicParenR"/>
            </a:pPr>
            <a:r>
              <a:rPr lang="cs-CZ" sz="1900">
                <a:solidFill>
                  <a:srgbClr val="111111"/>
                </a:solidFill>
              </a:rPr>
              <a:t> Kliknout na export (ikona Exportovat - vpravo)</a:t>
            </a:r>
            <a:endParaRPr sz="30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32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32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32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32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Noto Sans Symbols"/>
              <a:buNone/>
            </a:pPr>
            <a:r>
              <a:t/>
            </a:r>
            <a:endParaRPr i="1" sz="16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32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Noto Sans Symbols"/>
              <a:buNone/>
            </a:pPr>
            <a:r>
              <a:t/>
            </a:r>
            <a:endParaRPr b="1" i="1" sz="16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32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Noto Sans Symbols"/>
              <a:buNone/>
            </a:pPr>
            <a:r>
              <a:t/>
            </a:r>
            <a:endParaRPr b="1" i="1" sz="16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32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rgbClr val="111111"/>
              </a:solidFill>
            </a:endParaRPr>
          </a:p>
          <a:p>
            <a:pPr indent="-241300" lvl="1" marL="1128712" rtl="0" algn="l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  <a:p>
            <a:pPr indent="-419100" lvl="1" marL="1128712" rtl="0" algn="l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11111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id="492" name="Google Shape;492;g60b77dd97b_0_38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g60b77dd97b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60b77dd97b_0_45"/>
          <p:cNvSpPr txBox="1"/>
          <p:nvPr>
            <p:ph type="title"/>
          </p:nvPr>
        </p:nvSpPr>
        <p:spPr>
          <a:xfrm>
            <a:off x="474975" y="4994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b="1" lang="cs-CZ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Export záznamů z databáze EBSCO do citačního software EndNote Web </a:t>
            </a:r>
            <a:endParaRPr b="1"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60b77dd97b_0_45"/>
          <p:cNvSpPr txBox="1"/>
          <p:nvPr/>
        </p:nvSpPr>
        <p:spPr>
          <a:xfrm>
            <a:off x="167550" y="11876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200"/>
              <a:buFont typeface="Verdana"/>
              <a:buNone/>
            </a:pPr>
            <a:r>
              <a:t/>
            </a:r>
            <a:endParaRPr sz="32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42912" lvl="0" marL="442912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Calibri"/>
              <a:buAutoNum type="arabicParenR" startAt="6"/>
            </a:pPr>
            <a:r>
              <a:rPr lang="cs-CZ" sz="19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Zvolit druhou variantu – Přímý export do aplikace EndNote Web</a:t>
            </a:r>
            <a:endParaRPr sz="30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Verdana"/>
              <a:buNone/>
            </a:pPr>
            <a:r>
              <a:t/>
            </a:r>
            <a:endParaRPr sz="19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Calibri"/>
              <a:buNone/>
            </a:pPr>
            <a:r>
              <a:rPr lang="cs-CZ" sz="19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7)  Uložit</a:t>
            </a:r>
            <a:endParaRPr sz="30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2262" lvl="0" marL="442912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Verdana"/>
              <a:buNone/>
            </a:pPr>
            <a:r>
              <a:t/>
            </a:r>
            <a:endParaRPr sz="19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Calibri"/>
              <a:buNone/>
            </a:pPr>
            <a:r>
              <a:rPr lang="cs-CZ" sz="19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8)  Pokud vše proběhlo úspěšně, tak budete přesměrováni do aplikace EndNote Web</a:t>
            </a:r>
            <a:endParaRPr sz="30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2262" lvl="0" marL="442912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Verdana"/>
              <a:buNone/>
            </a:pPr>
            <a:r>
              <a:t/>
            </a:r>
            <a:endParaRPr sz="19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Calibri"/>
              <a:buNone/>
            </a:pPr>
            <a:r>
              <a:rPr lang="cs-CZ" sz="19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9) Objeví se hláška sdělující, kolik záznamů bylo naimportováno (např. Number of records imported: 2)</a:t>
            </a:r>
            <a:endParaRPr sz="30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2262" lvl="0" marL="442912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Verdana"/>
              <a:buNone/>
            </a:pPr>
            <a:r>
              <a:t/>
            </a:r>
            <a:endParaRPr sz="19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Calibri"/>
              <a:buNone/>
            </a:pPr>
            <a:r>
              <a:rPr lang="cs-CZ" sz="19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10) Záznamy se uloží do záložky My References – složky [Unfield]</a:t>
            </a:r>
            <a:endParaRPr sz="19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1128712" rtl="0" algn="l"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Noto Sans Symbols"/>
              <a:buNone/>
            </a:pPr>
            <a:r>
              <a:t/>
            </a:r>
            <a:endParaRPr sz="19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1128712" rtl="0" algn="l"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Noto Sans Symbols"/>
              <a:buNone/>
            </a:pPr>
            <a:r>
              <a:t/>
            </a:r>
            <a:endParaRPr sz="19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1128712" rtl="0" algn="l"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Noto Sans Symbols"/>
              <a:buNone/>
            </a:pPr>
            <a:r>
              <a:t/>
            </a:r>
            <a:endParaRPr sz="19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1128712" rtl="0" algn="l"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Noto Sans Symbols"/>
              <a:buNone/>
            </a:pPr>
            <a:r>
              <a:t/>
            </a:r>
            <a:endParaRPr i="1" sz="19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1128712" rtl="0" algn="l"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Noto Sans Symbols"/>
              <a:buNone/>
            </a:pPr>
            <a:r>
              <a:t/>
            </a:r>
            <a:endParaRPr b="1" i="1" sz="19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1128712" rtl="0" algn="l"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Noto Sans Symbols"/>
              <a:buNone/>
            </a:pPr>
            <a:r>
              <a:t/>
            </a:r>
            <a:endParaRPr b="1" i="1" sz="19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1128712" rtl="0" algn="l"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Noto Sans Symbols"/>
              <a:buNone/>
            </a:pPr>
            <a:r>
              <a:t/>
            </a:r>
            <a:endParaRPr sz="19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8450" lvl="1" marL="1128712" rtl="0" algn="l"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19100" lvl="1" marL="1128712" rtl="0" algn="l">
              <a:spcBef>
                <a:spcPts val="380"/>
              </a:spcBef>
              <a:spcAft>
                <a:spcPts val="0"/>
              </a:spcAft>
              <a:buClr>
                <a:srgbClr val="111111"/>
              </a:buClr>
              <a:buSzPts val="1900"/>
              <a:buFont typeface="Noto Sans Symbols"/>
              <a:buNone/>
            </a:pPr>
            <a:r>
              <a:t/>
            </a:r>
            <a:endParaRPr sz="1900">
              <a:solidFill>
                <a:srgbClr val="11111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1900">
              <a:solidFill>
                <a:srgbClr val="111111"/>
              </a:solidFill>
            </a:endParaRPr>
          </a:p>
        </p:txBody>
      </p:sp>
      <p:sp>
        <p:nvSpPr>
          <p:cNvPr id="500" name="Google Shape;500;g60b77dd97b_0_45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g41b513c6b4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41b513c6b4_0_62"/>
          <p:cNvSpPr txBox="1"/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4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400"/>
          </a:p>
        </p:txBody>
      </p:sp>
      <p:sp>
        <p:nvSpPr>
          <p:cNvPr id="507" name="Google Shape;507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41b513c6b4_0_62"/>
          <p:cNvSpPr txBox="1"/>
          <p:nvPr/>
        </p:nvSpPr>
        <p:spPr>
          <a:xfrm>
            <a:off x="186900" y="1879675"/>
            <a:ext cx="8770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STEINEROVÁ, Jela; GREŠKOVÁ, Mirka; ILAVSKÁ, Jana. 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Informačné stratégie v elektronickom prostredí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1. vyd. Bratislava: Univerzita Komenského v Bratislavě, 2010, 190 s. ISBN 9788022328487.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Obrázek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cs-CZ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https://s-media-cache-ak0.pinimg.com/736x/b1/8c/7d/b18c7dde7e01870bd4715b308241c155.jpg</a:t>
            </a:r>
            <a:r>
              <a:rPr i="1" lang="cs-C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i="1"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(myšlenková mapa)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</a:pPr>
            <a:r>
              <a:rPr lang="cs-CZ" sz="2400" u="sng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http://eds.ics.muni.cz/media/27629/eds-update-2016-luprich.pdf</a:t>
            </a:r>
            <a:r>
              <a:rPr lang="cs-CZ" sz="24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cs-C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(relevance ranking - Ebsco)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g609c77370a_1_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609c77370a_1_242"/>
          <p:cNvSpPr txBox="1"/>
          <p:nvPr/>
        </p:nvSpPr>
        <p:spPr>
          <a:xfrm>
            <a:off x="198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g609c77370a_1_242"/>
          <p:cNvSpPr txBox="1"/>
          <p:nvPr/>
        </p:nvSpPr>
        <p:spPr>
          <a:xfrm>
            <a:off x="19825" y="1408225"/>
            <a:ext cx="91440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cs-CZ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Bc. </a:t>
            </a:r>
            <a:r>
              <a:rPr b="1" lang="cs-CZ" sz="3000"/>
              <a:t>David Humpolík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cs-CZ" sz="3000" u="sng">
                <a:solidFill>
                  <a:srgbClr val="000000"/>
                </a:solidFill>
              </a:rPr>
              <a:t>hum</a:t>
            </a:r>
            <a:r>
              <a:rPr b="1" lang="cs-CZ" sz="3000" u="sng"/>
              <a:t>polik</a:t>
            </a:r>
            <a:r>
              <a:rPr b="1" i="0" lang="cs-CZ" sz="3000" u="sng" cap="none" strike="noStrike">
                <a:latin typeface="Arial"/>
                <a:ea typeface="Arial"/>
                <a:cs typeface="Arial"/>
                <a:sym typeface="Arial"/>
              </a:rPr>
              <a:t>@fss.muni.cz</a:t>
            </a:r>
            <a:endParaRPr b="1" i="0" sz="3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cs-CZ" sz="3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infozdroje@fss.muni.cz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"/>
          <p:cNvSpPr txBox="1"/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4000"/>
          </a:p>
        </p:txBody>
      </p:sp>
      <p:sp>
        <p:nvSpPr>
          <p:cNvPr id="193" name="Google Shape;193;p3"/>
          <p:cNvSpPr txBox="1"/>
          <p:nvPr/>
        </p:nvSpPr>
        <p:spPr>
          <a:xfrm>
            <a:off x="181250" y="1756588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Zamyslete se o čem chcete psát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669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nutné mít dost informací o daném tématu (pokud se studiem problematiky začínáte, nebojte se využít učebnice, encyklopedie, radu vyučujícího apod.)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Zformulujte téma nebo problém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0669" lvl="1" marL="742950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lze využít tzv.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myšlenkových map 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grafické znázornění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tématu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613ab93460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613ab93460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613ab93460_0_13"/>
          <p:cNvSpPr txBox="1"/>
          <p:nvPr/>
        </p:nvSpPr>
        <p:spPr>
          <a:xfrm>
            <a:off x="315800" y="60162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613ab93460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613ab93460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613ab93460_0_20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Téma a klíčová slova II.</a:t>
            </a:r>
            <a:endParaRPr sz="4000"/>
          </a:p>
        </p:txBody>
      </p:sp>
      <p:sp>
        <p:nvSpPr>
          <p:cNvPr id="209" name="Google Shape;209;g613ab93460_0_20"/>
          <p:cNvSpPr txBox="1"/>
          <p:nvPr/>
        </p:nvSpPr>
        <p:spPr>
          <a:xfrm>
            <a:off x="296075" y="2115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Vyjádřete téma ve formě</a:t>
            </a:r>
            <a:endParaRPr b="0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955" lvl="1" marL="74295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❖"/>
            </a:pPr>
            <a:r>
              <a:rPr b="1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klíčových slov (hesel)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používejte zejména </a:t>
            </a:r>
            <a:r>
              <a:rPr b="1" i="1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podstatná jména</a:t>
            </a:r>
            <a:r>
              <a:rPr b="0" i="1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7805" lvl="2" marL="11430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příd. jména, zájmena a slovesa pouze pokud jsou opravdu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nezbytné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7805" lvl="2" marL="11430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vyhýbejte se tzv. stop words (předložky, spojky, členy v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cizích jazycích)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př. marketingová komunikace; sociální sítě; propagace</a:t>
            </a:r>
            <a:endParaRPr b="1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742950" marR="0" rtl="0" algn="l">
              <a:lnSpc>
                <a:spcPct val="6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955" lvl="1" marL="74295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Pozn. v katalozích knihoven můžete nalézt i tzv. </a:t>
            </a:r>
            <a:r>
              <a:rPr b="1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předmětová hesla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př. novináři – Česko – 20.-21. st.</a:t>
            </a:r>
            <a:endParaRPr b="1" i="1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609c77370a_1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609c77370a_1_27"/>
          <p:cNvSpPr txBox="1"/>
          <p:nvPr/>
        </p:nvSpPr>
        <p:spPr>
          <a:xfrm>
            <a:off x="415500" y="5515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2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613ab93460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613ab93460_0_26"/>
          <p:cNvSpPr txBox="1"/>
          <p:nvPr/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cs-CZ" sz="40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Další specifikace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613ab93460_0_26"/>
          <p:cNvSpPr txBox="1"/>
          <p:nvPr/>
        </p:nvSpPr>
        <p:spPr>
          <a:xfrm>
            <a:off x="187500" y="21272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Před začátkem vlastního procesu vyhledávání je 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třeba si ujasnit: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časové rozmezí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typy dokumentů (např. odb. časopisy, kapitoly z knih, příspěvky z konferencí, zpravodajství)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 dat (text, audio, video)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jazyk dokumentů (většina světové produkce je</a:t>
            </a:r>
            <a:r>
              <a:rPr lang="cs-CZ" sz="2400"/>
              <a:t> 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AJ)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 (odborná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 populárně naučná)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2019-07-22T10:37:01Z</dcterms:created>
  <dc:creator>Aneta Pilátová</dc:creator>
</cp:coreProperties>
</file>