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77" r:id="rId12"/>
    <p:sldId id="291" r:id="rId13"/>
    <p:sldId id="292" r:id="rId14"/>
    <p:sldId id="302" r:id="rId15"/>
    <p:sldId id="303" r:id="rId16"/>
    <p:sldId id="305" r:id="rId17"/>
    <p:sldId id="306" r:id="rId18"/>
    <p:sldId id="307" r:id="rId19"/>
    <p:sldId id="293" r:id="rId20"/>
    <p:sldId id="269" r:id="rId21"/>
    <p:sldId id="268" r:id="rId22"/>
    <p:sldId id="271" r:id="rId23"/>
    <p:sldId id="294" r:id="rId24"/>
    <p:sldId id="295" r:id="rId25"/>
    <p:sldId id="272" r:id="rId26"/>
    <p:sldId id="273" r:id="rId27"/>
    <p:sldId id="274" r:id="rId28"/>
    <p:sldId id="275" r:id="rId29"/>
    <p:sldId id="304" r:id="rId30"/>
    <p:sldId id="289" r:id="rId31"/>
    <p:sldId id="296" r:id="rId32"/>
    <p:sldId id="279" r:id="rId33"/>
    <p:sldId id="281" r:id="rId34"/>
    <p:sldId id="283" r:id="rId35"/>
    <p:sldId id="284" r:id="rId36"/>
    <p:sldId id="285" r:id="rId37"/>
    <p:sldId id="286" r:id="rId38"/>
    <p:sldId id="287" r:id="rId39"/>
    <p:sldId id="276" r:id="rId40"/>
    <p:sldId id="288" r:id="rId41"/>
    <p:sldId id="298" r:id="rId42"/>
    <p:sldId id="299" r:id="rId43"/>
    <p:sldId id="300" r:id="rId44"/>
    <p:sldId id="301" r:id="rId45"/>
    <p:sldId id="308" r:id="rId46"/>
    <p:sldId id="297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ladimír Hyánek" initials="VH" lastIdx="2" clrIdx="0">
    <p:extLst>
      <p:ext uri="{19B8F6BF-5375-455C-9EA6-DF929625EA0E}">
        <p15:presenceInfo xmlns:p15="http://schemas.microsoft.com/office/powerpoint/2012/main" userId="a2dd160c30b3b7a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860" y="-7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92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12T14:53:56.503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14T18:00:43.810" idx="2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661F566-FC5D-4F9C-8D0A-4B2DFBFE94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353DB5A-9709-4A8F-9355-6F7B6BE070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6734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14T16:20:11.465"/>
    </inkml:context>
    <inkml:brush xml:id="br0">
      <inkml:brushProperty name="width" value="0.16757" units="cm"/>
      <inkml:brushProperty name="height" value="0.16757" units="cm"/>
      <inkml:brushProperty name="color" value="#E71224"/>
      <inkml:brushProperty name="ignorePressure" value="1"/>
    </inkml:brush>
  </inkml:definitions>
  <inkml:trace contextRef="#ctx0" brushRef="#br0">0 45,'77'1,"-2"0,12-4,-2-10,-32 4,-3 1,-18 3,1 0,28 1,1397 5,-1435 0,0 2,-1 0,12 4,-3-1,-23-4,-1 0,1 0,0 1,-1 0,1 0,-1 1,0 0,0 0,-1 1,1 0,-1 0,0 1,0-1,-1 1,0 0,0 1,2 2,-4-4,1-1,1 0,-1 0,0 0,1-1,0 0,0 1,0-1,2 0,22 16,-23-14,-1 1,-1 0,1 0,-1 0,0 1,0-1,-1 1,0 0,0 2,16 28,-12-26,-1 1,0 0,-1 0,0 0,-1 0,-1 1,2 8,1 16,1 37,-7-62,10 63,-6-44,0 0,-2 9,-1 1061,-3-501,26-190,-15-333,-3-31,0 34,5 125,0 40,-25 67,8-142,2-43,-1-80,-2 0,-2 0,-2 1,0-4,2 1,2 0,1 17,-5 46,5-62,1 28,1 1,-4 0,-4 7,-2 14,7-11,4 0,6 43,-1-5,-4-18,4 118,8-138,-4-44,0 28,-3-23,6 28,1 4,-1 5,-1-16,-2 25,-4-61,1 1,5 13,0 3,12 46,-13-66,-1 0,-1 0,1 22,5 65,-5-67,0 47,-4-56,2 1,2-1,1 0,6 15,-2-9,-2 1,3 45,-11 8,-2-65,2 1,1 0,5 27,13 29,-10-55,-2 1,-1 0,-3 1,0-1,-3 1,-1 1,-12 99,-24 104,29-192,2 0,3 1,2 18,-2 46,-2-83,-1 1,-1-2,-2 1,-2 2,1-1,1 0,1 1,0 18,3 7,3-18,-3-1,-2 7,-1 9,3 0,2 0,4 42,0-1,-2 625,2-700,0 0,2 0,0 0,5 14,-1-6,3 27,0 19,-4-35,-2 1,-2 0,-1 0,-3 12,-2-35,-2-4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14T16:20:24.852"/>
    </inkml:context>
    <inkml:brush xml:id="br0">
      <inkml:brushProperty name="width" value="0.16757" units="cm"/>
      <inkml:brushProperty name="height" value="0.16757" units="cm"/>
      <inkml:brushProperty name="color" value="#E71224"/>
      <inkml:brushProperty name="ignorePressure" value="1"/>
    </inkml:brush>
  </inkml:definitions>
  <inkml:trace contextRef="#ctx0" brushRef="#br0">2545 10984,'-2'52,"-5"27,-1 11,4 110,3-75,-8 30,-6 86,14 156,3-174,0-120,0-14,-6 36,2-103,-1-1,0 1,-2 0,0-1,-2 0,0 0,-4 7,7-22,0-1,-1 1,1-1,-1 1,0-1,-1-1,1 1,-1-1,-1 1,-1 1,0 0,0 1,1 0,-3 3,6-5,0-1,0 0,-1 0,0-1,1 1,-1-1,-1 0,1-1,0 1,-1-1,1 0,-1 0,1 0,-1-1,0 0,-4 0,-14 1,0-1,0-2,-15-1,-11-1,-3 3,0 3,-41 7,-25 11,54-8,-63 4,53-5,54-7,0-2,0 0,-3-1,-219-3,227-1,-1 0,1-2,-1 0,1 0,0-2,1 0,-1-1,-2-2,15 8,-6-4,0 0,0-1,0 0,-1-2,2 2,0 0,-1 0,1 1,-7-2,3 1,1-1,-1 0,1-1,1 0,-9-8,11 9,-1-1,1 2,-1 0,0 0,0 0,-1 1,0 0,1 1,-4-1,-17-2,0-3,1 0,0-2,1-1,-9-6,28 14,0 1,-1 0,1 1,-1 0,0 0,0 1,-7 0,5 0,0 0,0-1,0 0,1-1,-5-2,-33-18,-14-11,45 24,0-1,1-1,0 0,-13-15,15 10,1-1,1 0,1 0,-4-9,9 14,-21-34,2-1,2-2,-1-11,-12-58,32 93,2-1,0 1,2-1,1 0,2-13,0-17,-1-642,1 665,2-1,1 1,2 0,4-9,9-52,-10 17,-4 0,-4 0,-3-8,3 47,2-1,2 1,1 0,4-5,5-32,-6 8,-2-1,-3-33,-6-141,-1 93,4-46,-4-212,-20 181,10 127,1-86,12 67,-1-110,-2 211,-1-1,-3-11,2 12,1 0,-1-13,3-240,2 141,1 115,0 1,1-1,1 0,0 1,1 0,1 0,5-10,9-26,-8 17,-1 1,-2-2,-1 0,-2 0,-1 0,-2 0,-1-6,-3-13,0-174,14-61,-5 129,-7-28,-1 109,0 71,-2-35,2 41,-1 0,1-1,0 1,-1 0,1 0,-1 0,0 0,0 0,0 0,0 0,0 0,0 0,-1 1,1-1,0 0,-2-1,1 2,1 0,0 0,0-1,0 1,0 0,0-1,0 1,0-1,0 1,0-1,1 1,-1-1,1 0,-1 1,1-1,-1-1,-1-8,-18-59,3-2,3 0,0-31,5-5,4-1,6-1,-2 91,0 0,-1 1,-3-9,-4-38,6-8,0-18,-11-50,2 87,8 40,0 0,2-1,-1 1,2-1,-1-335,4 174,1 11,8-16,-5-10,-2 49,0 107,1 0,2 1,1 0,13-29,-3 4,-3 0,1-26,-3 20,3-5,-7 41,-2 0,-1-1,-2 0,-1 1,0-25,7-176,1-3,-12-506,1 735,1-14,-1 17,0 1,0 0,0 0,0 0,0-1,0 1,0 0,0 0,0 0,0 0,0-1,0 1,0 0,0 0,0 0,0-1,0 1,1 0,-1 0,0 0,0 0,0 0,0-1,0 1,0 0,1 0,-1 0,0 0,0 0,0 0,0-1,1 1,-1 0,0 0,0 0,0 0,0 0,1 0,-1 0,0 0,0 0,0 0,1 0,-1 0,0 0,0 0,0 0,1 0,-1 0,0 0,0 0,0 1,0-1,1 0,-1 0,0 0,0 0,0 0,0 0,0 1,1-1,-1 0,0 0,0 0,0 0,0 0,0 0,0 0,0 0,0 0,0 0,0 0,0 0,1 0,-1 0,0 0,0 0,0 0,0 0,0 0,0 0,0 0,0 0,0 0,0 0,1 0,-1 0,0 0,0 0,0 0,0 0,0 0,0 0,0 0,0 0,0 0,0 0,0 0,0 0,0-1,0 1,1 0,-1 0,0 0,0 0,0 0,0 0,0 0,0 0,0 0,0 0,0 0,0-1,0 1,0 0,0 0,0 0,0 0,0 0,0 0,0 0,0 0,0 0,0 0,-1-11,-2-12,-40-132,17 69,-3-35,-24-118,52 231,-12-52,4-1,2-1,2-35,-6-285,1 11,8 317,1 30,1 0,0 1,2-1,3-17,-5 41,0-1,0 0,0 0,1 0,-1 1,0-1,0 0,1 0,-1 1,0-1,1 0,-1 0,0 1,1-1,-1 0,1 1,-1-1,1 1,0-1,4 11,1 30,-5-36,8 41,-4-27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B3AC9-58B2-4E83-AF8E-268FD105A9F1}" type="datetimeFigureOut">
              <a:rPr lang="cs-CZ" smtClean="0"/>
              <a:t>15.10.2019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D4005-C808-4B5E-8B4B-61C97F425E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595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50008-1733-44FC-9CAA-731E7F9AC323}" type="datetime1">
              <a:rPr lang="cs-CZ" smtClean="0"/>
              <a:t>15.10.2019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4474D-CF19-4945-A09F-FF5DBA4CF5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498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08ECA-E484-47DF-B00E-FF2D138F5990}" type="datetime1">
              <a:rPr lang="cs-CZ" smtClean="0"/>
              <a:t>15.10.2019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4474D-CF19-4945-A09F-FF5DBA4CF5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047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1C657292-D246-4E14-B9DD-B0E97BD14960}" type="datetime1">
              <a:rPr lang="cs-CZ" smtClean="0"/>
              <a:t>15.10.2019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EE14474D-CF19-4945-A09F-FF5DBA4CF5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91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zasedání Rady vlády pro nestátní neziskové organizace 27. března 2019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00" y="1692001"/>
            <a:ext cx="3914998" cy="4140000"/>
          </a:xfrm>
          <a:prstGeom prst="rect">
            <a:avLst/>
          </a:prstGeom>
        </p:spPr>
        <p:txBody>
          <a:bodyPr/>
          <a:lstStyle>
            <a:lvl1pPr marL="251950" indent="-179964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899" indent="-17996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217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8460" y="1690271"/>
            <a:ext cx="3914998" cy="4140000"/>
          </a:xfrm>
          <a:prstGeom prst="rect">
            <a:avLst/>
          </a:prstGeom>
        </p:spPr>
        <p:txBody>
          <a:bodyPr/>
          <a:lstStyle>
            <a:lvl1pPr marL="251950" indent="-179964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899" indent="-17996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217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36484A1-5FE2-4AC7-B186-C1E15EE774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459" y="6059508"/>
            <a:ext cx="858603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9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CCA1-8967-40F8-A662-A181872582E9}" type="datetime1">
              <a:rPr lang="cs-CZ" smtClean="0"/>
              <a:t>15.10.2019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4474D-CF19-4945-A09F-FF5DBA4CF5A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156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9844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19E1F34-82D3-475E-8062-2532FC30EDB9}" type="datetime1">
              <a:rPr lang="cs-CZ" smtClean="0"/>
              <a:t>15.10.2019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14474D-CF19-4945-A09F-FF5DBA4CF5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514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0061B-630A-4738-AA53-36244007FF05}" type="datetime1">
              <a:rPr lang="cs-CZ" smtClean="0"/>
              <a:t>15.10.2019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4474D-CF19-4945-A09F-FF5DBA4CF5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5834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4A70C-E998-4DDA-AD4D-81392F81267D}" type="datetime1">
              <a:rPr lang="cs-CZ" smtClean="0"/>
              <a:t>15.10.2019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4474D-CF19-4945-A09F-FF5DBA4CF5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1559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0CA24-FA88-4E09-81BC-11417A171FFE}" type="datetime1">
              <a:rPr lang="cs-CZ" smtClean="0"/>
              <a:t>15.10.2019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4474D-CF19-4945-A09F-FF5DBA4CF5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243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54F5-FAA6-40D5-ACF0-96D4575CB6BB}" type="datetime1">
              <a:rPr lang="cs-CZ" smtClean="0"/>
              <a:t>15.10.2019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4474D-CF19-4945-A09F-FF5DBA4CF5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7905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4ADFB-0787-4BCC-BFB8-E841BF67A5B3}" type="datetime1">
              <a:rPr lang="cs-CZ" smtClean="0"/>
              <a:t>15.10.2019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4474D-CF19-4945-A09F-FF5DBA4CF5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907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AC699-E5C9-428D-9F3D-CA1F03CEF400}" type="datetime1">
              <a:rPr lang="cs-CZ" smtClean="0"/>
              <a:t>15.10.2019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4474D-CF19-4945-A09F-FF5DBA4CF5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5058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C29ABE30-CCE2-49D6-98A4-B673C0E96F79}" type="datetime1">
              <a:rPr lang="cs-CZ" smtClean="0"/>
              <a:t>15.10.2019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EE14474D-CF19-4945-A09F-FF5DBA4CF5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49189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yanek@econ.muni.cz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hyperlink" Target="cvns.econ.muni.cz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1url.cz/IMcdo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customXml" Target="../ink/ink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www.mapaneziskovek.cz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munispace.muni.cz/library/catalog/book/20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mapaneziskovek.cz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1url.cz/kMcdt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02189" y="284176"/>
            <a:ext cx="7338060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85000"/>
              </a:lnSpc>
            </a:pPr>
            <a:r>
              <a:rPr lang="en-US" sz="4000" dirty="0" err="1"/>
              <a:t>Český</a:t>
            </a:r>
            <a:r>
              <a:rPr lang="en-US" sz="4000" dirty="0"/>
              <a:t> </a:t>
            </a:r>
            <a:r>
              <a:rPr lang="en-US" sz="4000" dirty="0" err="1"/>
              <a:t>neziskový</a:t>
            </a:r>
            <a:r>
              <a:rPr lang="en-US" sz="4000" dirty="0"/>
              <a:t> </a:t>
            </a:r>
            <a:r>
              <a:rPr lang="en-US" sz="4000" dirty="0" err="1"/>
              <a:t>sektor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(</a:t>
            </a:r>
            <a:r>
              <a:rPr lang="en-US" sz="4000" dirty="0" err="1"/>
              <a:t>nejen</a:t>
            </a:r>
            <a:r>
              <a:rPr lang="en-US" sz="4000" dirty="0"/>
              <a:t>) v </a:t>
            </a:r>
            <a:r>
              <a:rPr lang="en-US" sz="4000" dirty="0" err="1"/>
              <a:t>číslech</a:t>
            </a:r>
            <a:endParaRPr lang="en-US" sz="4000" dirty="0"/>
          </a:p>
        </p:txBody>
      </p:sp>
      <p:pic>
        <p:nvPicPr>
          <p:cNvPr id="4" name="Obrázek 3" descr="Obsah obrázku kreslení&#10;&#10;Popis byl vytvořen automaticky">
            <a:extLst>
              <a:ext uri="{FF2B5EF4-FFF2-40B4-BE49-F238E27FC236}">
                <a16:creationId xmlns:a16="http://schemas.microsoft.com/office/drawing/2014/main" id="{F992390C-6D5D-4694-B201-3F75B3D6F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89" y="2120054"/>
            <a:ext cx="2589692" cy="1372536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999" y="2045110"/>
            <a:ext cx="2525249" cy="4172810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 algn="l">
              <a:buFont typeface="Wingdings" pitchFamily="2" charset="2"/>
              <a:buChar char=""/>
            </a:pPr>
            <a:endParaRPr lang="en-US" sz="1600" dirty="0"/>
          </a:p>
          <a:p>
            <a:pPr algn="l"/>
            <a:r>
              <a:rPr lang="cs-CZ" sz="1600" dirty="0">
                <a:solidFill>
                  <a:schemeClr val="bg1"/>
                </a:solidFill>
              </a:rPr>
              <a:t>Vladimír Hyánek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/>
              <a:t>Hyánek</a:t>
            </a:r>
          </a:p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hyanek@econ.muni.cz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file"/>
              </a:rPr>
              <a:t>cvns.econ.muni.cz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182880" algn="l">
              <a:buFont typeface="Wingdings" pitchFamily="2" charset="2"/>
              <a:buChar char=""/>
            </a:pPr>
            <a:endParaRPr lang="en-US" sz="1600" dirty="0"/>
          </a:p>
          <a:p>
            <a:pPr indent="-182880" algn="l">
              <a:buFont typeface="Wingdings" pitchFamily="2" charset="2"/>
              <a:buChar char=""/>
            </a:pPr>
            <a:endParaRPr lang="en-US" sz="1600" dirty="0"/>
          </a:p>
        </p:txBody>
      </p:sp>
      <p:pic>
        <p:nvPicPr>
          <p:cNvPr id="6" name="Obrázek 5" descr="Obsah obrázku jídlo, tkanina, květina&#10;&#10;Popis byl vytvořen automaticky">
            <a:extLst>
              <a:ext uri="{FF2B5EF4-FFF2-40B4-BE49-F238E27FC236}">
                <a16:creationId xmlns:a16="http://schemas.microsoft.com/office/drawing/2014/main" id="{232F940D-747F-4D70-9D5A-4B96EE482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048"/>
            <a:ext cx="9141714" cy="301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05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E37985-09B8-4F09-93C7-44CB3EDE5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6198"/>
            <a:ext cx="9144000" cy="60056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6A9F855A-D01F-47B6-ABF7-06A1926BB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3" y="992910"/>
            <a:ext cx="8661654" cy="4872180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EFDDD0-AB65-402F-9DDE-BD8674FC6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123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87BF1-C3EE-4A0B-B28D-0703CF629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Počet </a:t>
            </a:r>
            <a:r>
              <a:rPr lang="cs-CZ" dirty="0" err="1"/>
              <a:t>nno</a:t>
            </a:r>
            <a:r>
              <a:rPr lang="cs-CZ" dirty="0"/>
              <a:t> dle účelu činnosti</a:t>
            </a:r>
          </a:p>
        </p:txBody>
      </p:sp>
      <p:pic>
        <p:nvPicPr>
          <p:cNvPr id="5" name="Zástupný obsah 4" descr="Obsah obrázku kreslení, zařízení&#10;&#10;Popis byl vytvořen automaticky">
            <a:extLst>
              <a:ext uri="{FF2B5EF4-FFF2-40B4-BE49-F238E27FC236}">
                <a16:creationId xmlns:a16="http://schemas.microsoft.com/office/drawing/2014/main" id="{86EA98EC-D775-4F15-AC0F-EEB9B1BF5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6" y="1792936"/>
            <a:ext cx="8824874" cy="4991356"/>
          </a:xfrm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EAF0BA7-78CB-4FD0-878E-DD3C7603C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1369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79248D-17BE-4988-82A1-EF3A4EB92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K financování veřejnému</a:t>
            </a:r>
            <a:br>
              <a:rPr lang="cs-CZ" sz="1800" dirty="0"/>
            </a:br>
            <a:r>
              <a:rPr lang="cs-CZ" sz="1800" dirty="0" err="1"/>
              <a:t>recommended</a:t>
            </a:r>
            <a:r>
              <a:rPr lang="cs-CZ" sz="3600" dirty="0" err="1"/>
              <a:t>_</a:t>
            </a:r>
            <a:r>
              <a:rPr lang="cs-CZ" sz="1800" b="1" dirty="0" err="1">
                <a:hlinkClick r:id="rId2"/>
              </a:rPr>
              <a:t>https</a:t>
            </a:r>
            <a:r>
              <a:rPr lang="cs-CZ" sz="1800" b="1" dirty="0">
                <a:hlinkClick r:id="rId2"/>
              </a:rPr>
              <a:t>://1url.cz/</a:t>
            </a:r>
            <a:r>
              <a:rPr lang="cs-CZ" sz="1800" b="1" dirty="0" err="1">
                <a:hlinkClick r:id="rId2"/>
              </a:rPr>
              <a:t>IMcdo</a:t>
            </a:r>
            <a:endParaRPr lang="cs-CZ" sz="36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5F8B3C1-FF82-4533-8173-9FD74D171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Zástupný symbol pro obsah 11">
            <a:extLst>
              <a:ext uri="{FF2B5EF4-FFF2-40B4-BE49-F238E27FC236}">
                <a16:creationId xmlns:a16="http://schemas.microsoft.com/office/drawing/2014/main" id="{3999FE91-4AB7-4E5D-9157-42E958EB7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439" t="9894" r="5416" b="3847"/>
          <a:stretch/>
        </p:blipFill>
        <p:spPr>
          <a:xfrm>
            <a:off x="3264" y="2691765"/>
            <a:ext cx="6855899" cy="42068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D80619C-7C97-4C16-803F-A880EA1990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" t="17885" r="89063" b="68457"/>
          <a:stretch/>
        </p:blipFill>
        <p:spPr>
          <a:xfrm>
            <a:off x="6925867" y="2687712"/>
            <a:ext cx="2214869" cy="1605235"/>
          </a:xfrm>
          <a:prstGeom prst="rect">
            <a:avLst/>
          </a:prstGeom>
        </p:spPr>
      </p:pic>
      <p:sp>
        <p:nvSpPr>
          <p:cNvPr id="12" name="Zástupný symbol pro obsah 10">
            <a:extLst>
              <a:ext uri="{FF2B5EF4-FFF2-40B4-BE49-F238E27FC236}">
                <a16:creationId xmlns:a16="http://schemas.microsoft.com/office/drawing/2014/main" id="{976D32E6-4282-4EAC-B970-42B7F58BE019}"/>
              </a:ext>
            </a:extLst>
          </p:cNvPr>
          <p:cNvSpPr txBox="1">
            <a:spLocks/>
          </p:cNvSpPr>
          <p:nvPr/>
        </p:nvSpPr>
        <p:spPr>
          <a:xfrm>
            <a:off x="6970806" y="4598419"/>
            <a:ext cx="2169930" cy="1800448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 typeface="Wingdings" pitchFamily="2" charset="2"/>
              <a:buNone/>
            </a:pPr>
            <a:r>
              <a:rPr lang="cs-CZ" sz="1600" b="1" dirty="0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  <a:cs typeface="Courier New" panose="02070309020205020404" pitchFamily="49" charset="0"/>
              </a:rPr>
              <a:t>Maximum</a:t>
            </a:r>
          </a:p>
          <a:p>
            <a:pPr lvl="1"/>
            <a:r>
              <a:rPr lang="cs-CZ" sz="1600" b="1" dirty="0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  <a:cs typeface="Courier New" panose="02070309020205020404" pitchFamily="49" charset="0"/>
              </a:rPr>
              <a:t>554 mil. Kč/rok</a:t>
            </a:r>
          </a:p>
          <a:p>
            <a:pPr lvl="1"/>
            <a:r>
              <a:rPr lang="cs-CZ" sz="1600" b="1" dirty="0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  <a:cs typeface="Courier New" panose="02070309020205020404" pitchFamily="49" charset="0"/>
              </a:rPr>
              <a:t>Fotbalová asociace ČR</a:t>
            </a:r>
          </a:p>
          <a:p>
            <a:pPr marL="72000" indent="0">
              <a:buFont typeface="Wingdings" pitchFamily="2" charset="2"/>
              <a:buNone/>
            </a:pPr>
            <a:endParaRPr lang="en-GB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FF1A56B-F823-472B-9CB8-B65B918A55A4}"/>
              </a:ext>
            </a:extLst>
          </p:cNvPr>
          <p:cNvSpPr txBox="1"/>
          <p:nvPr/>
        </p:nvSpPr>
        <p:spPr>
          <a:xfrm>
            <a:off x="179512" y="2048912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Čerpané dotace 2017 (CEDR)</a:t>
            </a:r>
          </a:p>
        </p:txBody>
      </p:sp>
    </p:spTree>
    <p:extLst>
      <p:ext uri="{BB962C8B-B14F-4D97-AF65-F5344CB8AC3E}">
        <p14:creationId xmlns:p14="http://schemas.microsoft.com/office/powerpoint/2010/main" val="3264348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63E5F9-D4C1-4537-9DDA-EA0AB7629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financování veřejnému 2017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AD375F-436E-4E2F-BF8D-762E21E88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/>
              <a:t>V roce 2017 bylo ze státního rozpočtu poskytnuto 14 473 dotací ve výši 8 731,7 mil. Kč</a:t>
            </a:r>
            <a:r>
              <a:rPr lang="cs-CZ" sz="1600" b="1" dirty="0"/>
              <a:t> </a:t>
            </a:r>
            <a:r>
              <a:rPr lang="cs-CZ" sz="1600" dirty="0"/>
              <a:t>nadačním subjektům, spolkům a pobočným spolkům, obecně prospěšným společnostem, ústavům, účelovým zařízením církví, školským právnickým osobám a zájmovým sdružením právnických osob.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0DC63F2-9182-46BC-B9B9-B1D3CFCF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Graf 1">
            <a:extLst>
              <a:ext uri="{FF2B5EF4-FFF2-40B4-BE49-F238E27FC236}">
                <a16:creationId xmlns:a16="http://schemas.microsoft.com/office/drawing/2014/main" id="{748033F7-078D-469F-928F-84CE3AE1D50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00938"/>
            <a:ext cx="50673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361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7BEF57-5551-4F17-B873-674453EB5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financování veřejnému 2017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C403AB-89D4-4374-82EE-58E8E23F2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200" b="1" dirty="0"/>
              <a:t>Vývoj objemu dotací poskytnutých NNO ze státního rozpočtu v letech 2011 až 2017 dle rozpočtu (v tis. Kč)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1561A1E-C468-46FE-ADEE-D64104C10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60ADF351-FE56-4898-9A25-ADE551A20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451319"/>
              </p:ext>
            </p:extLst>
          </p:nvPr>
        </p:nvGraphicFramePr>
        <p:xfrm>
          <a:off x="15263" y="2276872"/>
          <a:ext cx="8351474" cy="4511108"/>
        </p:xfrm>
        <a:graphic>
          <a:graphicData uri="http://schemas.openxmlformats.org/drawingml/2006/table">
            <a:tbl>
              <a:tblPr firstRow="1" firstCol="1" bandRow="1"/>
              <a:tblGrid>
                <a:gridCol w="2744954">
                  <a:extLst>
                    <a:ext uri="{9D8B030D-6E8A-4147-A177-3AD203B41FA5}">
                      <a16:colId xmlns:a16="http://schemas.microsoft.com/office/drawing/2014/main" val="2442502740"/>
                    </a:ext>
                  </a:extLst>
                </a:gridCol>
                <a:gridCol w="788983">
                  <a:extLst>
                    <a:ext uri="{9D8B030D-6E8A-4147-A177-3AD203B41FA5}">
                      <a16:colId xmlns:a16="http://schemas.microsoft.com/office/drawing/2014/main" val="412066304"/>
                    </a:ext>
                  </a:extLst>
                </a:gridCol>
                <a:gridCol w="788983">
                  <a:extLst>
                    <a:ext uri="{9D8B030D-6E8A-4147-A177-3AD203B41FA5}">
                      <a16:colId xmlns:a16="http://schemas.microsoft.com/office/drawing/2014/main" val="3652399126"/>
                    </a:ext>
                  </a:extLst>
                </a:gridCol>
                <a:gridCol w="817129">
                  <a:extLst>
                    <a:ext uri="{9D8B030D-6E8A-4147-A177-3AD203B41FA5}">
                      <a16:colId xmlns:a16="http://schemas.microsoft.com/office/drawing/2014/main" val="2863352429"/>
                    </a:ext>
                  </a:extLst>
                </a:gridCol>
                <a:gridCol w="817129">
                  <a:extLst>
                    <a:ext uri="{9D8B030D-6E8A-4147-A177-3AD203B41FA5}">
                      <a16:colId xmlns:a16="http://schemas.microsoft.com/office/drawing/2014/main" val="1781598444"/>
                    </a:ext>
                  </a:extLst>
                </a:gridCol>
                <a:gridCol w="798634">
                  <a:extLst>
                    <a:ext uri="{9D8B030D-6E8A-4147-A177-3AD203B41FA5}">
                      <a16:colId xmlns:a16="http://schemas.microsoft.com/office/drawing/2014/main" val="2954606331"/>
                    </a:ext>
                  </a:extLst>
                </a:gridCol>
                <a:gridCol w="797831">
                  <a:extLst>
                    <a:ext uri="{9D8B030D-6E8A-4147-A177-3AD203B41FA5}">
                      <a16:colId xmlns:a16="http://schemas.microsoft.com/office/drawing/2014/main" val="710971341"/>
                    </a:ext>
                  </a:extLst>
                </a:gridCol>
                <a:gridCol w="797831">
                  <a:extLst>
                    <a:ext uri="{9D8B030D-6E8A-4147-A177-3AD203B41FA5}">
                      <a16:colId xmlns:a16="http://schemas.microsoft.com/office/drawing/2014/main" val="3498459616"/>
                    </a:ext>
                  </a:extLst>
                </a:gridCol>
              </a:tblGrid>
              <a:tr h="131350">
                <a:tc rowSpan="2"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0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Rozpočet</a:t>
                      </a:r>
                      <a:endParaRPr lang="cs-CZ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Součet dotací 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182809"/>
                  </a:ext>
                </a:extLst>
              </a:tr>
              <a:tr h="13135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2011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2012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2013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2014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2015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2016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2017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42179"/>
                  </a:ext>
                </a:extLst>
              </a:tr>
              <a:tr h="204393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304 Úřad vlády ČR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127 279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117 298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125 317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123 083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130 255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153 954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167 332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811019"/>
                  </a:ext>
                </a:extLst>
              </a:tr>
              <a:tr h="2299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306 Ministerstvo zahraničních věcí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229 580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210 092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255 901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274 434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302 974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317 276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243 492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362819"/>
                  </a:ext>
                </a:extLst>
              </a:tr>
              <a:tr h="173049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307 Ministerstvo obrany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18 082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16 831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11 888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22 562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26 249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28 664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27 621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86586"/>
                  </a:ext>
                </a:extLst>
              </a:tr>
              <a:tr h="2299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313 Ministerstvo práce a sociálních věcí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2 209 135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2 612 951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2 465 694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3 085 831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3 510 341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4 050 215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597 232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437745"/>
                  </a:ext>
                </a:extLst>
              </a:tr>
              <a:tr h="204393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314 Ministerstvo vnitra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39 058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49 432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62 117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64 508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69 832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105 918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126 395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842101"/>
                  </a:ext>
                </a:extLst>
              </a:tr>
              <a:tr h="2299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315 Ministerstvo životního prostředí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48 987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23 179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19 367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59 275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69 621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46 701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76 643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45343"/>
                  </a:ext>
                </a:extLst>
              </a:tr>
              <a:tr h="2299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317 Ministerstvo pro místní rozvoj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174 669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172 376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161 460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206 412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210 793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199 865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347 927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424285"/>
                  </a:ext>
                </a:extLst>
              </a:tr>
              <a:tr h="2299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321 Grantová agentura ČR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25 112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14 728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17 332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13 550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20 510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9 880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14 377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133516"/>
                  </a:ext>
                </a:extLst>
              </a:tr>
              <a:tr h="2299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322 Ministerstvo průmyslu a obchodu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48 493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41 404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60 450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43 104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26 676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48 929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21 751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38877"/>
                  </a:ext>
                </a:extLst>
              </a:tr>
              <a:tr h="173049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327 Ministerstvo dopravy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-22225"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7 941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6 790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7 098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6 612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9 206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7 778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593250"/>
                  </a:ext>
                </a:extLst>
              </a:tr>
              <a:tr h="2299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329 Ministerstvo zemědělství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53 368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51 248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63 050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65 837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103 649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209 724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328 717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6821284"/>
                  </a:ext>
                </a:extLst>
              </a:tr>
              <a:tr h="2406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333 Ministerstvo školství, ml. a tělových.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2 119 639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3 024 845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3 379 035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4 862 634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4 697 988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5 164 943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6 149 965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605025"/>
                  </a:ext>
                </a:extLst>
              </a:tr>
              <a:tr h="204393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334 Ministerstvo kultury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250 500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178 152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177 845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267 057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299 886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334 126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420 265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316523"/>
                  </a:ext>
                </a:extLst>
              </a:tr>
              <a:tr h="2299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335 Ministerstvo zdravotnictví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67 929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74 414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81 572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81 079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89 033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104 333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106 794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837442"/>
                  </a:ext>
                </a:extLst>
              </a:tr>
              <a:tr h="2299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336 Ministerstvo spravedlnosti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1 994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2 111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4 466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10 505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12 328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13 814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21 356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294834"/>
                  </a:ext>
                </a:extLst>
              </a:tr>
              <a:tr h="173049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361 Akademie věd ČR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5 776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5 600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6 301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6 650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6 500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8 060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8 328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036911"/>
                  </a:ext>
                </a:extLst>
              </a:tr>
              <a:tr h="2299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377 Technologická agentura ČR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4 144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9 497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84 999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118 441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45 981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34 375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424445"/>
                  </a:ext>
                </a:extLst>
              </a:tr>
              <a:tr h="2299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398 Všeobecná pokladní správa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313 285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74 637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102 717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44 197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60 995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23 205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39 150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391847"/>
                  </a:ext>
                </a:extLst>
              </a:tr>
              <a:tr h="346098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Celkem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5 740 827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6 680 231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7 011 107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9 322 329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9 765 275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10 873 366</a:t>
                      </a:r>
                      <a:endParaRPr lang="cs-CZ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8 731 721</a:t>
                      </a:r>
                      <a:endParaRPr lang="cs-C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754" marR="3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8122526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AB7CDE17-C447-4EB7-A569-C5C79B72D172}"/>
                  </a:ext>
                </a:extLst>
              </p14:cNvPr>
              <p14:cNvContentPartPr/>
              <p14:nvPr/>
            </p14:nvContentPartPr>
            <p14:xfrm>
              <a:off x="7600889" y="2316112"/>
              <a:ext cx="961200" cy="390960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AB7CDE17-C447-4EB7-A569-C5C79B72D17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71009" y="2285872"/>
                <a:ext cx="1020960" cy="396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630E3AAD-097E-4DB0-908E-90D69A04CC6C}"/>
                  </a:ext>
                </a:extLst>
              </p14:cNvPr>
              <p14:cNvContentPartPr/>
              <p14:nvPr/>
            </p14:nvContentPartPr>
            <p14:xfrm>
              <a:off x="7598414" y="2130433"/>
              <a:ext cx="916560" cy="477360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630E3AAD-097E-4DB0-908E-90D69A04CC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68174" y="2100553"/>
                <a:ext cx="976680" cy="483372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ovéPole 8">
            <a:extLst>
              <a:ext uri="{FF2B5EF4-FFF2-40B4-BE49-F238E27FC236}">
                <a16:creationId xmlns:a16="http://schemas.microsoft.com/office/drawing/2014/main" id="{92D839D4-5AA8-4574-8EFF-F8E4DBF43C2F}"/>
              </a:ext>
            </a:extLst>
          </p:cNvPr>
          <p:cNvSpPr txBox="1"/>
          <p:nvPr/>
        </p:nvSpPr>
        <p:spPr>
          <a:xfrm rot="16200000">
            <a:off x="6566240" y="4082958"/>
            <a:ext cx="4505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Zdroj 2017: Databáze CEDR III, 5/2019, dříve jiná metodika, nelze srovnávat!!!!!!!!!!!!!!!!!!!!!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0823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E1E5C-5ED2-4B29-B3E0-11878DA9E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financování veřejnému 2017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46037B-78D0-4F6A-8668-EA1757D96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200" b="1" dirty="0"/>
              <a:t>Vývoj objemu dotací pro NNO ze státního rozpočtu (v tis. Kč)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4729E86-4D60-4715-8EC1-9019BCF65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8B41856-42C5-4714-9F43-C6FD11FA1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>
            <a:extLst>
              <a:ext uri="{FF2B5EF4-FFF2-40B4-BE49-F238E27FC236}">
                <a16:creationId xmlns:a16="http://schemas.microsoft.com/office/drawing/2014/main" id="{B6228620-1A63-4A57-A254-D7826BD00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7496051" cy="347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6688AD0-17ED-46B9-9D48-1D82007FE76A}"/>
              </a:ext>
            </a:extLst>
          </p:cNvPr>
          <p:cNvSpPr/>
          <p:nvPr/>
        </p:nvSpPr>
        <p:spPr>
          <a:xfrm>
            <a:off x="755577" y="5864650"/>
            <a:ext cx="7496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Arial" panose="020B0604020202020204" pitchFamily="34" charset="0"/>
                <a:ea typeface="Times New Roman" panose="02020603050405020304" pitchFamily="18" charset="0"/>
              </a:rPr>
              <a:t>Zdroj: Rozbor 2006, 2007, 2008, 2009, 2010, 2011, 2012, 2013, 2014, 2015, 2016, </a:t>
            </a:r>
            <a:br>
              <a:rPr lang="cs-CZ" sz="1400" i="1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cs-CZ" sz="1400" i="1" dirty="0">
                <a:latin typeface="Arial" panose="020B0604020202020204" pitchFamily="34" charset="0"/>
                <a:ea typeface="Times New Roman" panose="02020603050405020304" pitchFamily="18" charset="0"/>
              </a:rPr>
              <a:t>2017: CEDR III, 5/2019, upraveno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732928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6B7A9B-B304-4562-8FED-0AE7547D4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Dotace </a:t>
            </a:r>
            <a:r>
              <a:rPr lang="cs-CZ" dirty="0" err="1"/>
              <a:t>nno</a:t>
            </a:r>
            <a:r>
              <a:rPr lang="cs-CZ" dirty="0"/>
              <a:t> na podporu zaměstnanosti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8C8EE6C-F3AE-4EF7-ACB6-80FFB618C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13">
            <a:extLst>
              <a:ext uri="{FF2B5EF4-FFF2-40B4-BE49-F238E27FC236}">
                <a16:creationId xmlns:a16="http://schemas.microsoft.com/office/drawing/2014/main" id="{B69E754F-BF6C-4A74-B8A2-2822011B2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5"/>
            <a:ext cx="7090708" cy="5013176"/>
          </a:xfrm>
          <a:prstGeom prst="rect">
            <a:avLst/>
          </a:prstGeom>
        </p:spPr>
      </p:pic>
      <p:sp>
        <p:nvSpPr>
          <p:cNvPr id="6" name="Zástupný symbol pro obsah 10">
            <a:extLst>
              <a:ext uri="{FF2B5EF4-FFF2-40B4-BE49-F238E27FC236}">
                <a16:creationId xmlns:a16="http://schemas.microsoft.com/office/drawing/2014/main" id="{278D4EBD-AC89-471D-8398-544D6DFA50FA}"/>
              </a:ext>
            </a:extLst>
          </p:cNvPr>
          <p:cNvSpPr txBox="1">
            <a:spLocks/>
          </p:cNvSpPr>
          <p:nvPr/>
        </p:nvSpPr>
        <p:spPr>
          <a:xfrm>
            <a:off x="7000445" y="2852936"/>
            <a:ext cx="2502364" cy="1832007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 typeface="Wingdings" pitchFamily="2" charset="2"/>
              <a:buNone/>
            </a:pPr>
            <a:r>
              <a:rPr lang="cs-CZ" sz="1600" b="1" dirty="0">
                <a:solidFill>
                  <a:schemeClr val="bg2">
                    <a:lumMod val="25000"/>
                  </a:schemeClr>
                </a:solidFill>
                <a:cs typeface="Courier New" panose="02070309020205020404" pitchFamily="49" charset="0"/>
              </a:rPr>
              <a:t>Dotace dle CEDR</a:t>
            </a:r>
          </a:p>
          <a:p>
            <a:pPr lvl="1"/>
            <a:r>
              <a:rPr lang="cs-CZ" sz="1600" b="1" dirty="0">
                <a:solidFill>
                  <a:schemeClr val="bg2">
                    <a:lumMod val="25000"/>
                  </a:schemeClr>
                </a:solidFill>
                <a:cs typeface="Courier New" panose="02070309020205020404" pitchFamily="49" charset="0"/>
              </a:rPr>
              <a:t>2017</a:t>
            </a:r>
          </a:p>
          <a:p>
            <a:pPr lvl="1"/>
            <a:r>
              <a:rPr lang="cs-CZ" sz="1600" b="1" dirty="0">
                <a:solidFill>
                  <a:schemeClr val="bg2">
                    <a:lumMod val="25000"/>
                  </a:schemeClr>
                </a:solidFill>
                <a:cs typeface="Courier New" panose="02070309020205020404" pitchFamily="49" charset="0"/>
              </a:rPr>
              <a:t>Úřady práce</a:t>
            </a:r>
          </a:p>
          <a:p>
            <a:pPr lvl="1"/>
            <a:r>
              <a:rPr lang="cs-CZ" sz="1600" b="1" dirty="0">
                <a:solidFill>
                  <a:schemeClr val="bg2">
                    <a:lumMod val="25000"/>
                  </a:schemeClr>
                </a:solidFill>
                <a:cs typeface="Courier New" panose="02070309020205020404" pitchFamily="49" charset="0"/>
              </a:rPr>
              <a:t>Dotace pro NNO</a:t>
            </a:r>
          </a:p>
          <a:p>
            <a:pPr lvl="1"/>
            <a:r>
              <a:rPr lang="cs-CZ" sz="1600" b="1" dirty="0">
                <a:solidFill>
                  <a:schemeClr val="bg2">
                    <a:lumMod val="25000"/>
                  </a:schemeClr>
                </a:solidFill>
                <a:cs typeface="Courier New" panose="02070309020205020404" pitchFamily="49" charset="0"/>
              </a:rPr>
              <a:t>Aktivní podpora zaměstnanosti</a:t>
            </a:r>
          </a:p>
          <a:p>
            <a:pPr marL="72000" indent="0">
              <a:buFont typeface="Wingdings" pitchFamily="2" charset="2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4829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AB61D-BA5F-44DF-A38B-EFBD320EA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189" y="284176"/>
            <a:ext cx="7338060" cy="15087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kern="1200" cap="all" spc="150" baseline="0" dirty="0" err="1">
                <a:latin typeface="+mj-lt"/>
                <a:ea typeface="+mj-ea"/>
                <a:cs typeface="+mj-cs"/>
              </a:rPr>
              <a:t>Podpora</a:t>
            </a:r>
            <a:r>
              <a:rPr lang="en-US" sz="3600" kern="1200" cap="all" spc="150" baseline="0" dirty="0">
                <a:latin typeface="+mj-lt"/>
                <a:ea typeface="+mj-ea"/>
                <a:cs typeface="+mj-cs"/>
              </a:rPr>
              <a:t> NNO OBCE VS. </a:t>
            </a:r>
            <a:r>
              <a:rPr lang="en-US" sz="3600" kern="1200" cap="all" spc="150" baseline="0" dirty="0" err="1">
                <a:latin typeface="+mj-lt"/>
                <a:ea typeface="+mj-ea"/>
                <a:cs typeface="+mj-cs"/>
              </a:rPr>
              <a:t>stát</a:t>
            </a:r>
            <a:endParaRPr lang="en-US" sz="3600" kern="1200" cap="all" spc="150" baseline="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symbol pro obsah 8">
            <a:extLst>
              <a:ext uri="{FF2B5EF4-FFF2-40B4-BE49-F238E27FC236}">
                <a16:creationId xmlns:a16="http://schemas.microsoft.com/office/drawing/2014/main" id="{7C5B0603-61AA-4921-8440-DEEB970AD5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2064"/>
            <a:ext cx="6219514" cy="4415855"/>
          </a:xfrm>
          <a:prstGeom prst="rect">
            <a:avLst/>
          </a:prstGeom>
        </p:spPr>
      </p:pic>
      <p:sp>
        <p:nvSpPr>
          <p:cNvPr id="15" name="Zástupný symbol pro obsah 10">
            <a:extLst>
              <a:ext uri="{FF2B5EF4-FFF2-40B4-BE49-F238E27FC236}">
                <a16:creationId xmlns:a16="http://schemas.microsoft.com/office/drawing/2014/main" id="{FA9206FD-8E60-40CB-8D25-F747232DF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208" y="1923586"/>
            <a:ext cx="2525249" cy="4172810"/>
          </a:xfrm>
        </p:spPr>
        <p:txBody>
          <a:bodyPr>
            <a:normAutofit/>
          </a:bodyPr>
          <a:lstStyle/>
          <a:p>
            <a:pPr marL="72000" indent="0">
              <a:buNone/>
            </a:pPr>
            <a:r>
              <a:rPr lang="cs-CZ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Výdaje v Kč na </a:t>
            </a:r>
            <a:r>
              <a:rPr lang="cs-CZ" sz="1400" dirty="0">
                <a:cs typeface="Courier New" panose="02070309020205020404" pitchFamily="49" charset="0"/>
              </a:rPr>
              <a:t>obyvatele</a:t>
            </a:r>
          </a:p>
          <a:p>
            <a:pPr marL="72000" indent="0">
              <a:buNone/>
            </a:pPr>
            <a:r>
              <a:rPr lang="cs-CZ" sz="1400" dirty="0">
                <a:cs typeface="Courier New" panose="02070309020205020404" pitchFamily="49" charset="0"/>
              </a:rPr>
              <a:t>Kompenzují dotace od státu pro NNO výdaje obcí do NNO v periferních oblastech?</a:t>
            </a:r>
          </a:p>
          <a:p>
            <a:pPr lvl="1"/>
            <a:r>
              <a:rPr lang="cs-CZ" sz="1400" dirty="0">
                <a:cs typeface="Courier New" panose="02070309020205020404" pitchFamily="49" charset="0"/>
              </a:rPr>
              <a:t>Koncentrace je patrná u center (Praha, Brno, Ostrava, Plzeň, Olomouc apod.)</a:t>
            </a:r>
          </a:p>
          <a:p>
            <a:pPr lvl="1"/>
            <a:r>
              <a:rPr lang="cs-CZ" sz="1400" dirty="0">
                <a:cs typeface="Courier New" panose="02070309020205020404" pitchFamily="49" charset="0"/>
              </a:rPr>
              <a:t>Zajímavá je nízká absorpční schopnost v kraji Vysočina, JMK a ZLK s výjimkou aglomerace Brna</a:t>
            </a:r>
          </a:p>
          <a:p>
            <a:pPr marL="72000" indent="0">
              <a:buNone/>
            </a:pPr>
            <a:r>
              <a:rPr lang="cs-CZ" sz="1400" dirty="0">
                <a:cs typeface="Courier New" panose="02070309020205020404" pitchFamily="49" charset="0"/>
              </a:rPr>
              <a:t>Krkonoše jako maximální extrém?</a:t>
            </a:r>
          </a:p>
          <a:p>
            <a:pPr lvl="1"/>
            <a:r>
              <a:rPr lang="cs-CZ" sz="1400" dirty="0">
                <a:cs typeface="Courier New" panose="02070309020205020404" pitchFamily="49" charset="0"/>
              </a:rPr>
              <a:t>Ano, sídlo Horské služby</a:t>
            </a:r>
          </a:p>
          <a:p>
            <a:pPr marL="72000" indent="0">
              <a:buNone/>
            </a:pPr>
            <a:endParaRPr lang="en-GB" sz="14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8681AA3-C756-4019-A6C1-12A1191F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9439" y="6422854"/>
            <a:ext cx="3991244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endParaRPr lang="en-US" kern="120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572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AECA6-62B3-4087-9576-40EEC4B79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spc="150" dirty="0" err="1"/>
              <a:t>Podpora</a:t>
            </a:r>
            <a:r>
              <a:rPr lang="en-US" sz="3600" spc="150" dirty="0"/>
              <a:t> NNO OBCE VS. </a:t>
            </a:r>
            <a:r>
              <a:rPr lang="en-US" sz="3600" spc="150" dirty="0" err="1"/>
              <a:t>stát</a:t>
            </a:r>
            <a:endParaRPr lang="cs-CZ" sz="36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1BCD0E-2B34-4B1E-A38B-4D732398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6">
            <a:extLst>
              <a:ext uri="{FF2B5EF4-FFF2-40B4-BE49-F238E27FC236}">
                <a16:creationId xmlns:a16="http://schemas.microsoft.com/office/drawing/2014/main" id="{1278F804-4578-404A-9D33-3718C0C55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" y="1804232"/>
            <a:ext cx="7161024" cy="506238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A8F8159-2324-4E18-A42D-B3003E37F1A7}"/>
              </a:ext>
            </a:extLst>
          </p:cNvPr>
          <p:cNvSpPr txBox="1"/>
          <p:nvPr/>
        </p:nvSpPr>
        <p:spPr>
          <a:xfrm>
            <a:off x="7452320" y="2169357"/>
            <a:ext cx="1688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2">
                    <a:lumMod val="25000"/>
                  </a:schemeClr>
                </a:solidFill>
                <a:cs typeface="Courier New" panose="02070309020205020404" pitchFamily="49" charset="0"/>
              </a:rPr>
              <a:t>Výdaje v Kč </a:t>
            </a:r>
          </a:p>
          <a:p>
            <a:r>
              <a:rPr lang="cs-CZ" dirty="0">
                <a:solidFill>
                  <a:schemeClr val="bg2">
                    <a:lumMod val="25000"/>
                  </a:schemeClr>
                </a:solidFill>
                <a:cs typeface="Courier New" panose="02070309020205020404" pitchFamily="49" charset="0"/>
              </a:rPr>
              <a:t>na jednu organizaci </a:t>
            </a:r>
          </a:p>
          <a:p>
            <a:endParaRPr lang="cs-CZ" dirty="0">
              <a:solidFill>
                <a:schemeClr val="bg2">
                  <a:lumMod val="25000"/>
                </a:schemeClr>
              </a:solidFill>
              <a:cs typeface="Courier New" panose="02070309020205020404" pitchFamily="49" charset="0"/>
            </a:endParaRPr>
          </a:p>
          <a:p>
            <a:r>
              <a:rPr lang="cs-CZ" dirty="0">
                <a:solidFill>
                  <a:schemeClr val="bg2">
                    <a:lumMod val="25000"/>
                  </a:schemeClr>
                </a:solidFill>
                <a:cs typeface="Courier New" panose="02070309020205020404" pitchFamily="49" charset="0"/>
              </a:rPr>
              <a:t>Opět je zřejmá koncentrace u větších měst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7333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533AF9-1F83-4858-8D0B-A1895FD43A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Funkce zájmová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B1028E-9FC0-459D-9FCE-C94D5114D3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sport</a:t>
            </a:r>
          </a:p>
        </p:txBody>
      </p:sp>
    </p:spTree>
    <p:extLst>
      <p:ext uri="{BB962C8B-B14F-4D97-AF65-F5344CB8AC3E}">
        <p14:creationId xmlns:p14="http://schemas.microsoft.com/office/powerpoint/2010/main" val="2955769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Kudy kam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NNO v číslech a obrázcích s akcentem na veřejné finance</a:t>
            </a:r>
          </a:p>
          <a:p>
            <a:r>
              <a:rPr lang="cs-CZ" dirty="0"/>
              <a:t>NNO ve sportu</a:t>
            </a:r>
          </a:p>
          <a:p>
            <a:r>
              <a:rPr lang="cs-CZ" dirty="0"/>
              <a:t>NNO v sociálních službách</a:t>
            </a:r>
          </a:p>
          <a:p>
            <a:r>
              <a:rPr lang="cs-CZ" dirty="0"/>
              <a:t>NNO </a:t>
            </a:r>
            <a:r>
              <a:rPr lang="cs-CZ" dirty="0" err="1"/>
              <a:t>advokační</a:t>
            </a:r>
            <a:r>
              <a:rPr lang="cs-CZ" dirty="0"/>
              <a:t> (case study)</a:t>
            </a:r>
          </a:p>
          <a:p>
            <a:r>
              <a:rPr lang="cs-CZ" dirty="0"/>
              <a:t>Výzkumy (a proč nikoho nezajímají)</a:t>
            </a:r>
          </a:p>
          <a:p>
            <a:r>
              <a:rPr lang="cs-CZ" dirty="0"/>
              <a:t>Pár problémů na závěr</a:t>
            </a:r>
          </a:p>
        </p:txBody>
      </p:sp>
    </p:spTree>
    <p:extLst>
      <p:ext uri="{BB962C8B-B14F-4D97-AF65-F5344CB8AC3E}">
        <p14:creationId xmlns:p14="http://schemas.microsoft.com/office/powerpoint/2010/main" val="561297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Vybrané </a:t>
            </a:r>
            <a:r>
              <a:rPr lang="cs-CZ" dirty="0" err="1"/>
              <a:t>oblasti_sport</a:t>
            </a:r>
            <a:endParaRPr lang="cs-CZ" dirty="0"/>
          </a:p>
        </p:txBody>
      </p:sp>
      <p:pic>
        <p:nvPicPr>
          <p:cNvPr id="6" name="Zástupný obsah 5" descr="Obsah obrázku text, mapa&#10;&#10;Popis byl vytvořen automaticky">
            <a:extLst>
              <a:ext uri="{FF2B5EF4-FFF2-40B4-BE49-F238E27FC236}">
                <a16:creationId xmlns:a16="http://schemas.microsoft.com/office/drawing/2014/main" id="{C8AC9562-6E97-4E4A-98F7-30290B229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" y="1823416"/>
            <a:ext cx="6207893" cy="3477792"/>
          </a:xfrm>
        </p:spPr>
      </p:pic>
      <p:pic>
        <p:nvPicPr>
          <p:cNvPr id="4" name="Obrázek 3" descr="Obsah obrázku sport, exteriér, kurt, stopa&#10;&#10;Popis byl vytvořen automaticky">
            <a:extLst>
              <a:ext uri="{FF2B5EF4-FFF2-40B4-BE49-F238E27FC236}">
                <a16:creationId xmlns:a16="http://schemas.microsoft.com/office/drawing/2014/main" id="{A3E0142D-EB80-4E8F-A068-3607DD513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368" y="223168"/>
            <a:ext cx="2132856" cy="1540396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C33F3735-E9E9-4EC3-8557-62BECE146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365104"/>
            <a:ext cx="2987824" cy="249289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72EF771-8604-407B-BB6A-8C336E6BF363}"/>
              </a:ext>
            </a:extLst>
          </p:cNvPr>
          <p:cNvSpPr txBox="1"/>
          <p:nvPr/>
        </p:nvSpPr>
        <p:spPr>
          <a:xfrm>
            <a:off x="179512" y="5372854"/>
            <a:ext cx="5832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Dle MŠMT je v ČR aktuálně registrovaných </a:t>
            </a:r>
            <a:r>
              <a:rPr lang="cs-CZ" b="1" dirty="0"/>
              <a:t>3 533 997 sportovců a 172 075 trenérů</a:t>
            </a:r>
            <a:r>
              <a:rPr lang="cs-CZ" dirty="0"/>
              <a:t>. Některé organizace mají zastřešující charakter např. v rámci jednotlivých sportů, existuje tedy i možnost určitého překryvu uváděného množství sportovců.</a:t>
            </a:r>
            <a:endParaRPr lang="cs-CZ" sz="12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A25BF28-FFA9-4498-928D-2D42A081F21C}"/>
              </a:ext>
            </a:extLst>
          </p:cNvPr>
          <p:cNvSpPr txBox="1"/>
          <p:nvPr/>
        </p:nvSpPr>
        <p:spPr>
          <a:xfrm>
            <a:off x="6300192" y="2381200"/>
            <a:ext cx="28292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40 000 NNO - ne všechny  sportovní organizace mají v RES jako hlavní činnost sport uveden (</a:t>
            </a:r>
            <a:r>
              <a:rPr lang="cs-CZ" sz="1400" dirty="0" err="1"/>
              <a:t>práces</a:t>
            </a:r>
            <a:r>
              <a:rPr lang="cs-CZ" sz="1400" dirty="0"/>
              <a:t> mládeží, zájmová činnost, „ostatní aktivity“)</a:t>
            </a:r>
          </a:p>
        </p:txBody>
      </p:sp>
      <p:sp>
        <p:nvSpPr>
          <p:cNvPr id="12" name="Zástupný symbol pro zápatí 11">
            <a:extLst>
              <a:ext uri="{FF2B5EF4-FFF2-40B4-BE49-F238E27FC236}">
                <a16:creationId xmlns:a16="http://schemas.microsoft.com/office/drawing/2014/main" id="{93899438-57AC-404B-960D-9AACE262E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A39C68D-8DE7-4FDF-8A3C-72891F78B361}"/>
              </a:ext>
            </a:extLst>
          </p:cNvPr>
          <p:cNvSpPr txBox="1"/>
          <p:nvPr/>
        </p:nvSpPr>
        <p:spPr>
          <a:xfrm>
            <a:off x="6300192" y="3746624"/>
            <a:ext cx="2829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NNO ve sportu - zápis v rejstříku MŠMT: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6123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Sport_na</a:t>
            </a:r>
            <a:r>
              <a:rPr lang="cs-CZ" dirty="0"/>
              <a:t> pomezí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sport, exteriér, kurt, stopa&#10;&#10;Popis byl vytvořen automaticky">
            <a:extLst>
              <a:ext uri="{FF2B5EF4-FFF2-40B4-BE49-F238E27FC236}">
                <a16:creationId xmlns:a16="http://schemas.microsoft.com/office/drawing/2014/main" id="{AA3B856E-8471-466A-95BF-2D89435C9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368" y="162208"/>
            <a:ext cx="2132856" cy="1540396"/>
          </a:xfrm>
          <a:prstGeom prst="rect">
            <a:avLst/>
          </a:prstGeom>
        </p:spPr>
      </p:pic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F6EF488E-812E-41D6-A487-C46CB39A7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" y="1837055"/>
            <a:ext cx="5791200" cy="30924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5FECF82-C3E1-4060-8B00-2864E85650FC}"/>
              </a:ext>
            </a:extLst>
          </p:cNvPr>
          <p:cNvSpPr txBox="1"/>
          <p:nvPr/>
        </p:nvSpPr>
        <p:spPr>
          <a:xfrm>
            <a:off x="5940152" y="1916832"/>
            <a:ext cx="30680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Sport jako hlavní nebo vedlejší činnost:</a:t>
            </a:r>
          </a:p>
          <a:p>
            <a:r>
              <a:rPr lang="cs-CZ" sz="1400" dirty="0"/>
              <a:t>- </a:t>
            </a:r>
            <a:r>
              <a:rPr lang="cs-CZ" sz="1400" b="1" dirty="0"/>
              <a:t>Junák</a:t>
            </a:r>
            <a:r>
              <a:rPr lang="cs-CZ" sz="1400" dirty="0"/>
              <a:t> (602 organizací)</a:t>
            </a:r>
          </a:p>
          <a:p>
            <a:r>
              <a:rPr lang="cs-CZ" sz="1400" dirty="0"/>
              <a:t>- </a:t>
            </a:r>
            <a:r>
              <a:rPr lang="cs-CZ" sz="1400" b="1" dirty="0"/>
              <a:t>Pionýr</a:t>
            </a:r>
            <a:r>
              <a:rPr lang="cs-CZ" sz="1400" dirty="0"/>
              <a:t> (347 organizací)</a:t>
            </a:r>
          </a:p>
          <a:p>
            <a:r>
              <a:rPr lang="cs-CZ" sz="1400" dirty="0"/>
              <a:t>- </a:t>
            </a:r>
            <a:r>
              <a:rPr lang="cs-CZ" sz="1400" b="1" dirty="0"/>
              <a:t>Skaut</a:t>
            </a:r>
            <a:r>
              <a:rPr lang="cs-CZ" sz="1400" dirty="0"/>
              <a:t> (53 organizací)</a:t>
            </a:r>
          </a:p>
          <a:p>
            <a:r>
              <a:rPr lang="cs-CZ" sz="1400" dirty="0"/>
              <a:t>- </a:t>
            </a:r>
            <a:r>
              <a:rPr lang="cs-CZ" sz="1400" b="1" dirty="0"/>
              <a:t>Klub českých turistů</a:t>
            </a:r>
            <a:r>
              <a:rPr lang="cs-CZ" sz="1400" dirty="0"/>
              <a:t> (360 organizací)</a:t>
            </a:r>
          </a:p>
          <a:p>
            <a:r>
              <a:rPr lang="cs-CZ" sz="1400" dirty="0"/>
              <a:t>- </a:t>
            </a:r>
            <a:r>
              <a:rPr lang="cs-CZ" sz="1400" b="1" dirty="0"/>
              <a:t>Klub cestovatelů</a:t>
            </a:r>
            <a:r>
              <a:rPr lang="cs-CZ" sz="1400" dirty="0"/>
              <a:t> (47 organizací)</a:t>
            </a:r>
          </a:p>
          <a:p>
            <a:endParaRPr lang="cs-CZ" sz="1400" dirty="0"/>
          </a:p>
          <a:p>
            <a:r>
              <a:rPr lang="cs-CZ" sz="1400" dirty="0"/>
              <a:t>Specifické postavení hasičů.</a:t>
            </a:r>
          </a:p>
          <a:p>
            <a:endParaRPr lang="cs-CZ" sz="1400" dirty="0"/>
          </a:p>
          <a:p>
            <a:endParaRPr lang="cs-CZ" sz="14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107541D-D449-41C6-AA3F-89ED99B6D176}"/>
              </a:ext>
            </a:extLst>
          </p:cNvPr>
          <p:cNvSpPr txBox="1"/>
          <p:nvPr/>
        </p:nvSpPr>
        <p:spPr>
          <a:xfrm>
            <a:off x="251521" y="5042137"/>
            <a:ext cx="3168351" cy="181588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Zajímavost: "Sport" jako svoji hlavní činnost v rejstříku ekonomických subjektů (RES) v neposlední řadě uvádí i organizace, které se věnují např. </a:t>
            </a:r>
            <a:r>
              <a:rPr lang="cs-CZ" sz="1400" b="1" dirty="0"/>
              <a:t>modelářství </a:t>
            </a:r>
            <a:r>
              <a:rPr lang="cs-CZ" sz="1400" dirty="0"/>
              <a:t>(239 organizací) či </a:t>
            </a:r>
            <a:r>
              <a:rPr lang="cs-CZ" sz="1400" b="1" dirty="0"/>
              <a:t>indiánským aktivitám</a:t>
            </a:r>
            <a:r>
              <a:rPr lang="cs-CZ" sz="1400" dirty="0"/>
              <a:t> (36 organizací), což jsou opět aktivity na pomezí zájmové činnosti a turistiky.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4BEBD89-E491-4E04-9DE4-49FF51E70BF2}"/>
              </a:ext>
            </a:extLst>
          </p:cNvPr>
          <p:cNvSpPr txBox="1"/>
          <p:nvPr/>
        </p:nvSpPr>
        <p:spPr>
          <a:xfrm rot="19416239" flipH="1">
            <a:off x="8151579" y="6175599"/>
            <a:ext cx="827810" cy="369332"/>
          </a:xfrm>
          <a:custGeom>
            <a:avLst/>
            <a:gdLst>
              <a:gd name="connsiteX0" fmla="*/ 0 w 827810"/>
              <a:gd name="connsiteY0" fmla="*/ 0 h 369332"/>
              <a:gd name="connsiteX1" fmla="*/ 405627 w 827810"/>
              <a:gd name="connsiteY1" fmla="*/ 0 h 369332"/>
              <a:gd name="connsiteX2" fmla="*/ 827810 w 827810"/>
              <a:gd name="connsiteY2" fmla="*/ 0 h 369332"/>
              <a:gd name="connsiteX3" fmla="*/ 827810 w 827810"/>
              <a:gd name="connsiteY3" fmla="*/ 369332 h 369332"/>
              <a:gd name="connsiteX4" fmla="*/ 413905 w 827810"/>
              <a:gd name="connsiteY4" fmla="*/ 369332 h 369332"/>
              <a:gd name="connsiteX5" fmla="*/ 0 w 827810"/>
              <a:gd name="connsiteY5" fmla="*/ 369332 h 369332"/>
              <a:gd name="connsiteX6" fmla="*/ 0 w 827810"/>
              <a:gd name="connsiteY6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7810" h="369332" extrusionOk="0">
                <a:moveTo>
                  <a:pt x="0" y="0"/>
                </a:moveTo>
                <a:cubicBezTo>
                  <a:pt x="151428" y="-30630"/>
                  <a:pt x="205485" y="5783"/>
                  <a:pt x="405627" y="0"/>
                </a:cubicBezTo>
                <a:cubicBezTo>
                  <a:pt x="605769" y="-5783"/>
                  <a:pt x="632357" y="44361"/>
                  <a:pt x="827810" y="0"/>
                </a:cubicBezTo>
                <a:cubicBezTo>
                  <a:pt x="855773" y="78977"/>
                  <a:pt x="797386" y="271296"/>
                  <a:pt x="827810" y="369332"/>
                </a:cubicBezTo>
                <a:cubicBezTo>
                  <a:pt x="701642" y="376902"/>
                  <a:pt x="617532" y="332216"/>
                  <a:pt x="413905" y="369332"/>
                </a:cubicBezTo>
                <a:cubicBezTo>
                  <a:pt x="210278" y="406448"/>
                  <a:pt x="142622" y="352938"/>
                  <a:pt x="0" y="369332"/>
                </a:cubicBezTo>
                <a:cubicBezTo>
                  <a:pt x="-6017" y="217080"/>
                  <a:pt x="5246" y="88445"/>
                  <a:pt x="0" y="0"/>
                </a:cubicBezTo>
                <a:close/>
              </a:path>
            </a:pathLst>
          </a:custGeom>
          <a:noFill/>
          <a:ln w="698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cs-CZ" dirty="0"/>
              <a:t>60 000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4169862-E887-4102-849E-753BD7880258}"/>
              </a:ext>
            </a:extLst>
          </p:cNvPr>
          <p:cNvSpPr txBox="1"/>
          <p:nvPr/>
        </p:nvSpPr>
        <p:spPr>
          <a:xfrm>
            <a:off x="5911768" y="3841108"/>
            <a:ext cx="3096456" cy="1384995"/>
          </a:xfrm>
          <a:prstGeom prst="rect">
            <a:avLst/>
          </a:prstGeom>
          <a:solidFill>
            <a:schemeClr val="bg2">
              <a:lumMod val="75000"/>
            </a:schemeClr>
          </a:solidFill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Infrastruktura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zařízení (16 371 organizací)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klub/aktivity (15 766 organizací)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zájmový klub (6 744 organizací)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mládežnický klub (1 242 organizací)</a:t>
            </a:r>
          </a:p>
          <a:p>
            <a:endParaRPr lang="cs-CZ" sz="14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1DA828-CE5C-4942-A07D-7EFCE6AFCE0F}"/>
              </a:ext>
            </a:extLst>
          </p:cNvPr>
          <p:cNvSpPr txBox="1"/>
          <p:nvPr/>
        </p:nvSpPr>
        <p:spPr>
          <a:xfrm>
            <a:off x="4283968" y="5790333"/>
            <a:ext cx="196002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86 samostatných fanklubů</a:t>
            </a:r>
          </a:p>
        </p:txBody>
      </p:sp>
      <p:sp>
        <p:nvSpPr>
          <p:cNvPr id="13" name="Zástupný symbol pro zápatí 12">
            <a:extLst>
              <a:ext uri="{FF2B5EF4-FFF2-40B4-BE49-F238E27FC236}">
                <a16:creationId xmlns:a16="http://schemas.microsoft.com/office/drawing/2014/main" id="{70C368AE-2020-4A5A-BD29-ECCBC7A02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123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Sportovci_trenéři_dotace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065B019-689F-44A8-90DA-2897AAFE4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92935"/>
            <a:ext cx="3851920" cy="5069097"/>
          </a:xfrm>
          <a:prstGeom prst="rect">
            <a:avLst/>
          </a:prstGeom>
        </p:spPr>
      </p:pic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E36685D0-2547-44F4-9BFA-4991E43DD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" y="1811479"/>
            <a:ext cx="5213266" cy="5046521"/>
          </a:xfrm>
        </p:spPr>
      </p:pic>
      <p:sp>
        <p:nvSpPr>
          <p:cNvPr id="12" name="Zástupný symbol pro zápatí 11">
            <a:extLst>
              <a:ext uri="{FF2B5EF4-FFF2-40B4-BE49-F238E27FC236}">
                <a16:creationId xmlns:a16="http://schemas.microsoft.com/office/drawing/2014/main" id="{906F0BAD-89E2-45B0-A089-F1A58C56D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123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C8429A-78AA-425B-A481-6D82A2D533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Funkce servisní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E52A52-F124-4313-BD6A-FB90DEBDB3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sociální služby</a:t>
            </a:r>
          </a:p>
        </p:txBody>
      </p:sp>
    </p:spTree>
    <p:extLst>
      <p:ext uri="{BB962C8B-B14F-4D97-AF65-F5344CB8AC3E}">
        <p14:creationId xmlns:p14="http://schemas.microsoft.com/office/powerpoint/2010/main" val="1351681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A38D9D-1822-4FCE-BB7E-9F33832E6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služby</a:t>
            </a:r>
          </a:p>
        </p:txBody>
      </p:sp>
      <p:pic>
        <p:nvPicPr>
          <p:cNvPr id="6" name="Zástupný obsah 5" descr="Obsah obrázku text, mapa&#10;&#10;Popis byl vytvořen automaticky">
            <a:extLst>
              <a:ext uri="{FF2B5EF4-FFF2-40B4-BE49-F238E27FC236}">
                <a16:creationId xmlns:a16="http://schemas.microsoft.com/office/drawing/2014/main" id="{0F51BBC3-E07D-4F1F-A910-40934A4C3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7" y="1988840"/>
            <a:ext cx="9057973" cy="4248472"/>
          </a:xfr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560EC06-051C-4C1E-A9F9-E4A5DE419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4382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služby</a:t>
            </a:r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8473B9C2-9F34-4207-943E-45C3213D6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" y="1240890"/>
            <a:ext cx="5939160" cy="3523002"/>
          </a:xfrm>
        </p:spPr>
      </p:pic>
      <p:pic>
        <p:nvPicPr>
          <p:cNvPr id="7" name="Obrázek 6" descr="Obsah obrázku snímek obrazovky&#10;&#10;Popis byl vytvořen automaticky">
            <a:extLst>
              <a:ext uri="{FF2B5EF4-FFF2-40B4-BE49-F238E27FC236}">
                <a16:creationId xmlns:a16="http://schemas.microsoft.com/office/drawing/2014/main" id="{82D45B45-B7D4-4933-987B-E027E5627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" y="4759150"/>
            <a:ext cx="4929999" cy="20988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B67FAD3-355E-411C-814D-B563DF606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72" y="2383760"/>
            <a:ext cx="3149627" cy="3882730"/>
          </a:xfrm>
          <a:prstGeom prst="rect">
            <a:avLst/>
          </a:prstGeom>
        </p:spPr>
      </p:pic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38CD4446-11D6-48C4-8321-548425202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123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Sociální </a:t>
            </a:r>
            <a:r>
              <a:rPr lang="cs-CZ" dirty="0" err="1"/>
              <a:t>služby_poskytovatelé</a:t>
            </a:r>
            <a:r>
              <a:rPr lang="cs-CZ" dirty="0"/>
              <a:t> &amp; kapacity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C16F2EF6-9032-4E1C-A7C1-988CDBC2C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2348880"/>
            <a:ext cx="6670551" cy="443583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396DC14-C987-431D-8621-0A185DA9B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348880"/>
            <a:ext cx="4406764" cy="4435833"/>
          </a:xfrm>
          <a:prstGeom prst="rect">
            <a:avLst/>
          </a:prstGeom>
        </p:spPr>
      </p:pic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8B166A9-8E38-4EEB-B0EC-F5CCE6478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123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5707" y="284176"/>
            <a:ext cx="2753156" cy="1508760"/>
          </a:xfrm>
        </p:spPr>
        <p:txBody>
          <a:bodyPr>
            <a:normAutofit/>
          </a:bodyPr>
          <a:lstStyle/>
          <a:p>
            <a:r>
              <a:rPr lang="cs-CZ" sz="2400" dirty="0"/>
              <a:t>Poskytovatelé </a:t>
            </a:r>
            <a:br>
              <a:rPr lang="cs-CZ" sz="2400" dirty="0"/>
            </a:br>
            <a:r>
              <a:rPr lang="cs-CZ" sz="2400" dirty="0"/>
              <a:t>v jednotlivých službách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8FE078B-34AC-4790-B01B-E6CACC3AA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2011680"/>
            <a:ext cx="3125712" cy="4206240"/>
          </a:xfrm>
        </p:spPr>
        <p:txBody>
          <a:bodyPr>
            <a:noAutofit/>
          </a:bodyPr>
          <a:lstStyle/>
          <a:p>
            <a:r>
              <a:rPr lang="cs-CZ" sz="1400" dirty="0"/>
              <a:t>Soukromý sektor hraje většinovou roli pouze v oblasti „sociálních služeb poskytovaných ve zdravotnických zařízeních lůžkové péče“ (58,57 %).</a:t>
            </a:r>
          </a:p>
          <a:p>
            <a:r>
              <a:rPr lang="cs-CZ" sz="1400" dirty="0"/>
              <a:t>Veřejný sektor má klíčovou úlohu (nad 50 %) u následujících služeb:</a:t>
            </a:r>
          </a:p>
          <a:p>
            <a:pPr lvl="1"/>
            <a:r>
              <a:rPr lang="cs-CZ" sz="1200" dirty="0"/>
              <a:t>domovy pro osoby se zdravotním postižením (90,60 %)</a:t>
            </a:r>
          </a:p>
          <a:p>
            <a:pPr lvl="1"/>
            <a:r>
              <a:rPr lang="cs-CZ" sz="1200" dirty="0"/>
              <a:t>domovy pro seniory (66,28 %)</a:t>
            </a:r>
          </a:p>
          <a:p>
            <a:pPr lvl="1"/>
            <a:r>
              <a:rPr lang="cs-CZ" sz="1200" dirty="0"/>
              <a:t>domovy se zvláštním režimem (57,86 %)</a:t>
            </a:r>
          </a:p>
          <a:p>
            <a:pPr lvl="1"/>
            <a:r>
              <a:rPr lang="cs-CZ" sz="1200" dirty="0"/>
              <a:t>intervenční centra (57,08 %)</a:t>
            </a:r>
          </a:p>
          <a:p>
            <a:pPr lvl="1"/>
            <a:r>
              <a:rPr lang="cs-CZ" sz="1200" dirty="0"/>
              <a:t>pečovatelská služba (58,35 %)</a:t>
            </a:r>
          </a:p>
          <a:p>
            <a:pPr lvl="1"/>
            <a:r>
              <a:rPr lang="cs-CZ" sz="1200" dirty="0"/>
              <a:t>týdenní stacionáře (62,86 %)</a:t>
            </a:r>
          </a:p>
          <a:p>
            <a:endParaRPr lang="en-US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DBFBD2-23B9-4007-B82F-D0C394407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8892" y="0"/>
            <a:ext cx="567510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B507091-8F1F-4470-A3AA-79B1FCF62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350" y="0"/>
            <a:ext cx="5645994" cy="6669360"/>
          </a:xfrm>
          <a:prstGeom prst="rect">
            <a:avLst/>
          </a:prstGeom>
        </p:spPr>
      </p:pic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71C78DD-BCA8-4D6B-AD08-7CF3A04D9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123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A457F22-2034-4200-B6E4-5B8372AAC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622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DA7986-F4F5-4F92-94A3-343B2D720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6981"/>
            <a:ext cx="3514725" cy="1639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5707" y="284176"/>
            <a:ext cx="2753156" cy="1508760"/>
          </a:xfrm>
        </p:spPr>
        <p:txBody>
          <a:bodyPr>
            <a:normAutofit/>
          </a:bodyPr>
          <a:lstStyle/>
          <a:p>
            <a:r>
              <a:rPr lang="cs-CZ" sz="2500">
                <a:solidFill>
                  <a:schemeClr val="tx2"/>
                </a:solidFill>
              </a:rPr>
              <a:t>Poskytovatelé </a:t>
            </a:r>
            <a:br>
              <a:rPr lang="cs-CZ" sz="2500">
                <a:solidFill>
                  <a:schemeClr val="tx2"/>
                </a:solidFill>
              </a:rPr>
            </a:br>
            <a:r>
              <a:rPr lang="cs-CZ" sz="2500">
                <a:solidFill>
                  <a:schemeClr val="tx2"/>
                </a:solidFill>
              </a:rPr>
              <a:t>a cílové skupiny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CC59C1D5-8E02-4B3D-AB31-D4A71BFB8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923773"/>
            <a:ext cx="3053704" cy="4294147"/>
          </a:xfrm>
        </p:spPr>
        <p:txBody>
          <a:bodyPr>
            <a:no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Klíčovou roli při obsluze téměř všech cílových skupiny dle problémové oblasti hraje opět nestátní neziskový sektor.</a:t>
            </a:r>
          </a:p>
          <a:p>
            <a:r>
              <a:rPr lang="cs-CZ" sz="1200" dirty="0">
                <a:solidFill>
                  <a:schemeClr val="bg1"/>
                </a:solidFill>
              </a:rPr>
              <a:t>Veřejný sektor dosahuje alespoň třetinového podílu v provozu zařízení pro pouze tři cílové skupiny dle problémové oblasti. Jedná se přitom o „mentálně postižené“ (48,13 %), „seniory“ (43,93 %) a „kombinovaně postižené“ (39,06 %).</a:t>
            </a:r>
          </a:p>
          <a:p>
            <a:r>
              <a:rPr lang="cs-CZ" sz="1200" dirty="0">
                <a:solidFill>
                  <a:schemeClr val="bg1"/>
                </a:solidFill>
              </a:rPr>
              <a:t>Naopak kriticky nízký podíl veřejného sektoru v provozu zařízeních sociálních služeb (nižší než 10 %) je u následujících cílových skupin: „oběti trestné činnosti“ (8,43 %), „děti po ústavní péči“ (8,67 %), „pachatelé“ (8,78 %),  „etnické menšiny“ (8,49 %)</a:t>
            </a:r>
          </a:p>
          <a:p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8E76FD-76EE-4DE6-BBA4-EEA6E4B98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8892" y="0"/>
            <a:ext cx="56751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Zástupný obsah 6">
            <a:extLst>
              <a:ext uri="{FF2B5EF4-FFF2-40B4-BE49-F238E27FC236}">
                <a16:creationId xmlns:a16="http://schemas.microsoft.com/office/drawing/2014/main" id="{6520A079-6BCB-45DB-853A-065E3ED35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975" y="0"/>
            <a:ext cx="5683831" cy="6858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75DFD07-4196-4B97-8DA4-2C3F79384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6" y="5041423"/>
            <a:ext cx="3397250" cy="1816577"/>
          </a:xfrm>
          <a:prstGeom prst="rect">
            <a:avLst/>
          </a:prstGeom>
        </p:spPr>
      </p:pic>
      <p:sp>
        <p:nvSpPr>
          <p:cNvPr id="14" name="Zástupný symbol pro zápatí 13">
            <a:extLst>
              <a:ext uri="{FF2B5EF4-FFF2-40B4-BE49-F238E27FC236}">
                <a16:creationId xmlns:a16="http://schemas.microsoft.com/office/drawing/2014/main" id="{FF0549CE-E3A9-439D-BF71-EB54EE724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123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105820"/>
            <a:ext cx="8064901" cy="1448851"/>
          </a:xfrm>
        </p:spPr>
        <p:txBody>
          <a:bodyPr/>
          <a:lstStyle/>
          <a:p>
            <a:r>
              <a:rPr lang="cs-CZ" sz="3199" dirty="0"/>
              <a:t>příklad cílové skupiny – senioři</a:t>
            </a:r>
            <a:br>
              <a:rPr lang="cs-CZ" sz="3199" dirty="0"/>
            </a:br>
            <a:r>
              <a:rPr lang="cs-CZ" sz="1800" dirty="0"/>
              <a:t>ČR – 9086 zařízení</a:t>
            </a:r>
            <a:br>
              <a:rPr lang="cs-CZ" sz="3199" dirty="0"/>
            </a:br>
            <a:endParaRPr lang="cs-CZ" sz="3199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193" y="6045853"/>
            <a:ext cx="691114" cy="612131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411" t="24490" r="29940" b="6079"/>
          <a:stretch/>
        </p:blipFill>
        <p:spPr>
          <a:xfrm>
            <a:off x="0" y="1499136"/>
            <a:ext cx="9144000" cy="5358269"/>
          </a:xfrm>
          <a:prstGeom prst="rect">
            <a:avLst/>
          </a:prstGeom>
        </p:spPr>
      </p:pic>
      <p:pic>
        <p:nvPicPr>
          <p:cNvPr id="10" name="Zástupný symbol pro obsah 9"/>
          <p:cNvPicPr>
            <a:picLocks noGrp="1" noChangeAspect="1"/>
          </p:cNvPicPr>
          <p:nvPr>
            <p:ph idx="28"/>
          </p:nvPr>
        </p:nvPicPr>
        <p:blipFill rotWithShape="1">
          <a:blip r:embed="rId4"/>
          <a:srcRect l="69833" t="15869" r="10632" b="12784"/>
          <a:stretch/>
        </p:blipFill>
        <p:spPr>
          <a:xfrm>
            <a:off x="7388733" y="-16163"/>
            <a:ext cx="1755268" cy="360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25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599" y="5304675"/>
            <a:ext cx="8178799" cy="66267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en-US" sz="2400" spc="150" dirty="0" err="1">
                <a:solidFill>
                  <a:schemeClr val="tx2"/>
                </a:solidFill>
              </a:rPr>
              <a:t>Všechny</a:t>
            </a:r>
            <a:r>
              <a:rPr lang="en-US" sz="2400" spc="150" dirty="0">
                <a:solidFill>
                  <a:schemeClr val="tx2"/>
                </a:solidFill>
              </a:rPr>
              <a:t> NNO v ČR</a:t>
            </a:r>
            <a:r>
              <a:rPr lang="cs-CZ" sz="2400" spc="150" dirty="0">
                <a:solidFill>
                  <a:schemeClr val="tx2"/>
                </a:solidFill>
              </a:rPr>
              <a:t>/</a:t>
            </a:r>
            <a:r>
              <a:rPr lang="cs-CZ" sz="2400" spc="150" dirty="0">
                <a:solidFill>
                  <a:schemeClr val="tx2"/>
                </a:solidFill>
                <a:hlinkClick r:id="rId2"/>
              </a:rPr>
              <a:t>http://www.mapaneziskovek.cz</a:t>
            </a:r>
            <a:endParaRPr lang="en-US" sz="2400" spc="150" dirty="0">
              <a:solidFill>
                <a:schemeClr val="tx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74E5B0C0-673C-48E4-A798-155E32EA6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7" y="494988"/>
            <a:ext cx="8281542" cy="472047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3369"/>
            <a:ext cx="9144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AAD661C-44F8-438D-9320-32E6739B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123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8265139" y="6422855"/>
            <a:ext cx="709698" cy="365125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105820"/>
            <a:ext cx="8064901" cy="1448851"/>
          </a:xfrm>
        </p:spPr>
        <p:txBody>
          <a:bodyPr/>
          <a:lstStyle/>
          <a:p>
            <a:r>
              <a:rPr lang="cs-CZ" sz="3199" dirty="0"/>
              <a:t>příklad cílové skupiny – senioři</a:t>
            </a:r>
            <a:br>
              <a:rPr lang="cs-CZ" sz="3199" dirty="0"/>
            </a:br>
            <a:r>
              <a:rPr lang="cs-CZ" sz="1800" dirty="0"/>
              <a:t>Domovy pro seniory (273)</a:t>
            </a:r>
            <a:br>
              <a:rPr lang="cs-CZ" sz="3199" dirty="0"/>
            </a:br>
            <a:endParaRPr lang="cs-CZ" sz="3199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193" y="6045853"/>
            <a:ext cx="691114" cy="612131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835" t="24113" r="29941" b="4191"/>
          <a:stretch/>
        </p:blipFill>
        <p:spPr>
          <a:xfrm>
            <a:off x="0" y="1288941"/>
            <a:ext cx="9144000" cy="5568464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idx="28"/>
          </p:nvPr>
        </p:nvPicPr>
        <p:blipFill rotWithShape="1">
          <a:blip r:embed="rId4"/>
          <a:srcRect l="70045" t="23041" r="12756"/>
          <a:stretch/>
        </p:blipFill>
        <p:spPr>
          <a:xfrm>
            <a:off x="7287036" y="-21064"/>
            <a:ext cx="1855004" cy="46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07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A3E68D-AC39-4906-B68F-38EFE1839A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Prosazování zájmů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867AD0D-674D-4BF7-AEDD-0E0237E6AE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2884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5CD42E-44CB-4EF8-A66B-D76DD5385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Advokační</a:t>
            </a:r>
            <a:r>
              <a:rPr lang="cs-CZ" dirty="0"/>
              <a:t> </a:t>
            </a:r>
            <a:r>
              <a:rPr lang="cs-CZ" dirty="0" err="1"/>
              <a:t>NNO_case</a:t>
            </a:r>
            <a:r>
              <a:rPr lang="cs-CZ" dirty="0"/>
              <a:t> study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1EBFC-A0D4-4BCB-8F5F-DB6277CA8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Jeden z možných zdrojů dnešních problémů</a:t>
            </a:r>
          </a:p>
          <a:p>
            <a:r>
              <a:rPr lang="en-US" i="1" dirty="0"/>
              <a:t>Has Our Dream Come True? Comparative Research of Central and Eastern European Civil Socie­ties</a:t>
            </a:r>
            <a:r>
              <a:rPr lang="en-US" dirty="0"/>
              <a:t>, supported by the Trust for Civil Society in Central &amp; Eastern Europe (Grant Number CBI_2009_11)</a:t>
            </a:r>
            <a:r>
              <a:rPr lang="cs-CZ" dirty="0"/>
              <a:t> </a:t>
            </a:r>
          </a:p>
          <a:p>
            <a:r>
              <a:rPr lang="cs-CZ" b="1" dirty="0"/>
              <a:t>Advokacie</a:t>
            </a:r>
            <a:r>
              <a:rPr lang="cs-CZ" dirty="0"/>
              <a:t>: klíčový ukazatel „vyspělosti“ české občanské sféry, a to i vzhledem ke komunistické historii</a:t>
            </a:r>
          </a:p>
          <a:p>
            <a:endParaRPr lang="cs-CZ" dirty="0"/>
          </a:p>
          <a:p>
            <a:r>
              <a:rPr lang="cs-CZ" dirty="0">
                <a:hlinkClick r:id="rId2"/>
              </a:rPr>
              <a:t>https://munispace.muni.cz/library/catalog/book/20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91902E-5903-49F2-BB18-0DA49493C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456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3AE79A-6B95-44C3-B0A5-80E2F3E60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5268" y="0"/>
            <a:ext cx="348873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49FE10-080D-48D7-80FF-9A64D270A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13" y="2054942"/>
            <a:ext cx="3493087" cy="18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5CD42E-44CB-4EF8-A66B-D76DD5385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54" y="2194560"/>
            <a:ext cx="3001297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4200" spc="150">
                <a:solidFill>
                  <a:schemeClr val="tx2"/>
                </a:solidFill>
              </a:rPr>
              <a:t>Co je a není důležité?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A9E987-6859-4A62-922F-51B47D50D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526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Zástupný obsah 4" descr="Obsah obrázku text, noviny&#10;&#10;Popis byl vytvořen automaticky">
            <a:extLst>
              <a:ext uri="{FF2B5EF4-FFF2-40B4-BE49-F238E27FC236}">
                <a16:creationId xmlns:a16="http://schemas.microsoft.com/office/drawing/2014/main" id="{B9F10003-162C-486A-A741-520102E96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5" y="598634"/>
            <a:ext cx="4621862" cy="5619286"/>
          </a:xfrm>
          <a:prstGeom prst="rect">
            <a:avLst/>
          </a:prstGeom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8A788E-4647-47EF-92C1-3415682F0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9788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5CD42E-44CB-4EF8-A66B-D76DD5385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5304675"/>
            <a:ext cx="8178799" cy="662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cs-CZ" sz="2400" spc="150" dirty="0">
                <a:solidFill>
                  <a:schemeClr val="tx2"/>
                </a:solidFill>
              </a:rPr>
              <a:t>Proč se nezapojuji do </a:t>
            </a:r>
            <a:r>
              <a:rPr lang="cs-CZ" sz="2400" spc="150" dirty="0" err="1">
                <a:solidFill>
                  <a:schemeClr val="tx2"/>
                </a:solidFill>
              </a:rPr>
              <a:t>advokačních</a:t>
            </a:r>
            <a:r>
              <a:rPr lang="cs-CZ" sz="2400" spc="150" dirty="0">
                <a:solidFill>
                  <a:schemeClr val="tx2"/>
                </a:solidFill>
              </a:rPr>
              <a:t> aktivit?</a:t>
            </a:r>
            <a:endParaRPr lang="en-US" sz="2400" spc="150" dirty="0">
              <a:solidFill>
                <a:schemeClr val="tx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8D38D99-576C-4C0B-B911-AED2246736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99" y="852279"/>
            <a:ext cx="8661399" cy="400589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3369"/>
            <a:ext cx="9144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11DD2BC-81A6-4F6B-A928-BD9E3ACE6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9610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5CD42E-44CB-4EF8-A66B-D76DD5385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5304675"/>
            <a:ext cx="8178799" cy="662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2400" spc="150">
                <a:solidFill>
                  <a:schemeClr val="tx2"/>
                </a:solidFill>
              </a:rPr>
              <a:t>Věřím, nevěřím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43810375-3935-44FA-8106-691A16DE4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7" y="494988"/>
            <a:ext cx="8391962" cy="472047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3369"/>
            <a:ext cx="9144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CB558FA-2CEF-46DA-A88C-2E69301DB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0810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5CD42E-44CB-4EF8-A66B-D76DD5385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5304675"/>
            <a:ext cx="8178799" cy="662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cs-CZ" sz="2400" spc="150" dirty="0">
                <a:solidFill>
                  <a:schemeClr val="tx2"/>
                </a:solidFill>
              </a:rPr>
              <a:t>V nouzi poznáš…</a:t>
            </a:r>
            <a:endParaRPr lang="en-US" sz="2400" spc="150" dirty="0">
              <a:solidFill>
                <a:schemeClr val="tx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6730F3C4-1664-4626-A1D4-31F23D787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46" y="494988"/>
            <a:ext cx="7706904" cy="472047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3369"/>
            <a:ext cx="9144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C8FA716-BEBD-4706-9F3D-4838EA86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821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A2E107-F1B7-48DA-899B-27BEE9D90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</p:spPr>
        <p:txBody>
          <a:bodyPr/>
          <a:lstStyle/>
          <a:p>
            <a:r>
              <a:rPr lang="cs-CZ" dirty="0"/>
              <a:t>CASE </a:t>
            </a:r>
            <a:r>
              <a:rPr lang="cs-CZ" dirty="0" err="1"/>
              <a:t>STUDY_Závěry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31D0BF-D4F1-481D-B1C3-53ED58804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T</a:t>
            </a:r>
            <a:r>
              <a:rPr lang="en-US" dirty="0"/>
              <a:t>he tendency of advocacy CSOs to largely </a:t>
            </a:r>
            <a:r>
              <a:rPr lang="en-US" b="1" dirty="0"/>
              <a:t>ignore the citizens </a:t>
            </a:r>
            <a:r>
              <a:rPr lang="en-US" dirty="0"/>
              <a:t>and to </a:t>
            </a:r>
            <a:r>
              <a:rPr lang="en-US" b="1" dirty="0"/>
              <a:t>rely more on technical expertise and their employees </a:t>
            </a:r>
            <a:r>
              <a:rPr lang="en-US" dirty="0"/>
              <a:t>in fulfilling their missions. </a:t>
            </a:r>
            <a:endParaRPr lang="cs-CZ" dirty="0"/>
          </a:p>
          <a:p>
            <a:r>
              <a:rPr lang="en-US" dirty="0"/>
              <a:t>Generally, a large majority of CSOs see citizens as a social group that may benefit from their advocacy activities, but they do not respect them as a source of these activities: sometimes, citizens are perceived as patients that have to be cured but are not consulted about the disease. 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CAE72D-0532-4871-BCCE-7227E3AE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4346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39979-1021-4333-95BB-ABB6DE32A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CASE </a:t>
            </a:r>
            <a:r>
              <a:rPr lang="cs-CZ" dirty="0" err="1"/>
              <a:t>STUDY_Závěry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FCECF6-5C75-4F71-85DB-2EE062B84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CSO representatives share four main types of excuse for this attitude: 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they doubt that Czech citizens are interested in civic activism at all; 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they argue that CSOs represent expert knowledge that simply cannot be generated from people’s opinions; 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they claim to represent much wider or long-term goals than the immediate interests  of the community; 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and, in order to achieve their goals, CSOs must rely more on their contacts with authorities and institutions for adequate economic resources for their action.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BB6CFBC-0C3A-4B63-9C7B-7BFA87C18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02615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A457F22-2034-4200-B6E4-5B8372AAC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622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DA7986-F4F5-4F92-94A3-343B2D720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6981"/>
            <a:ext cx="3514725" cy="1639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5707" y="284176"/>
            <a:ext cx="2753156" cy="1508760"/>
          </a:xfrm>
        </p:spPr>
        <p:txBody>
          <a:bodyPr>
            <a:normAutofit/>
          </a:bodyPr>
          <a:lstStyle/>
          <a:p>
            <a:r>
              <a:rPr lang="cs-CZ" sz="3400" dirty="0">
                <a:solidFill>
                  <a:schemeClr val="tx2"/>
                </a:solidFill>
              </a:rPr>
              <a:t>Poučení </a:t>
            </a:r>
            <a:r>
              <a:rPr lang="cs-CZ" sz="3400" dirty="0">
                <a:solidFill>
                  <a:schemeClr val="tx2"/>
                </a:solidFill>
                <a:sym typeface="Wingdings" panose="05000000000000000000" pitchFamily="2" charset="2"/>
              </a:rPr>
              <a:t></a:t>
            </a:r>
            <a:endParaRPr lang="cs-CZ" sz="3400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5707" y="2011680"/>
            <a:ext cx="2757509" cy="4206240"/>
          </a:xfrm>
        </p:spPr>
        <p:txBody>
          <a:bodyPr>
            <a:normAutofit/>
          </a:bodyPr>
          <a:lstStyle/>
          <a:p>
            <a:r>
              <a:rPr lang="cs-CZ" sz="1500">
                <a:solidFill>
                  <a:schemeClr val="bg1"/>
                </a:solidFill>
              </a:rPr>
              <a:t>Nepodceňujme výzkumy (dokonce ani ty české).</a:t>
            </a:r>
          </a:p>
          <a:p>
            <a:pPr lvl="1"/>
            <a:r>
              <a:rPr lang="cs-CZ" sz="1500">
                <a:solidFill>
                  <a:schemeClr val="bg1"/>
                </a:solidFill>
              </a:rPr>
              <a:t>Pavel Bachmann (transparentnost NNO)</a:t>
            </a:r>
          </a:p>
          <a:p>
            <a:pPr lvl="1"/>
            <a:r>
              <a:rPr lang="cs-CZ" sz="1500">
                <a:solidFill>
                  <a:schemeClr val="bg1"/>
                </a:solidFill>
              </a:rPr>
              <a:t>Pavol Frič (profesionalizace NNO)</a:t>
            </a:r>
          </a:p>
          <a:p>
            <a:pPr lvl="1"/>
            <a:r>
              <a:rPr lang="cs-CZ" sz="1500">
                <a:solidFill>
                  <a:schemeClr val="bg1"/>
                </a:solidFill>
              </a:rPr>
              <a:t>Navrátil &amp; Popíšil (advokační organizace)</a:t>
            </a:r>
          </a:p>
          <a:p>
            <a:pPr lvl="1"/>
            <a:r>
              <a:rPr lang="cs-CZ" sz="1500">
                <a:solidFill>
                  <a:schemeClr val="bg1"/>
                </a:solidFill>
              </a:rPr>
              <a:t>Centrum pro výzkum neziskového sektoru (cvns.econ.muni.cz)</a:t>
            </a:r>
          </a:p>
          <a:p>
            <a:pPr lvl="2"/>
            <a:r>
              <a:rPr lang="cs-CZ" sz="1500">
                <a:solidFill>
                  <a:schemeClr val="bg1"/>
                </a:solidFill>
                <a:hlinkClick r:id="rId2" action="ppaction://hlinkfile"/>
              </a:rPr>
              <a:t>mapaneziskovek.cz</a:t>
            </a:r>
            <a:endParaRPr lang="cs-CZ" sz="1500">
              <a:solidFill>
                <a:schemeClr val="bg1"/>
              </a:solidFill>
            </a:endParaRPr>
          </a:p>
          <a:p>
            <a:pPr lvl="2"/>
            <a:r>
              <a:rPr lang="cs-CZ" sz="1500">
                <a:solidFill>
                  <a:schemeClr val="bg1"/>
                </a:solidFill>
              </a:rPr>
              <a:t>každý výzkum ukáže nějaká pochybení</a:t>
            </a:r>
          </a:p>
          <a:p>
            <a:pPr lvl="1"/>
            <a:endParaRPr lang="cs-CZ" sz="1500">
              <a:solidFill>
                <a:schemeClr val="bg1"/>
              </a:solidFill>
            </a:endParaRPr>
          </a:p>
          <a:p>
            <a:pPr lvl="1"/>
            <a:endParaRPr lang="cs-CZ" sz="150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8E76FD-76EE-4DE6-BBA4-EEA6E4B98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8892" y="0"/>
            <a:ext cx="56751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4E192D1-89BD-4460-A308-979A8387F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489" y="1821134"/>
            <a:ext cx="5675511" cy="2880321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3D48FEC-3C2D-40C4-9B5B-EC3765CFD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6776" y="6422854"/>
            <a:ext cx="4033907" cy="365125"/>
          </a:xfrm>
        </p:spPr>
        <p:txBody>
          <a:bodyPr>
            <a:normAutofit/>
          </a:bodyPr>
          <a:lstStyle/>
          <a:p>
            <a:endParaRPr lang="cs-CZ">
              <a:solidFill>
                <a:schemeClr val="tx2"/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858D1E8-74FB-4115-8A96-5AABC0C7E702}"/>
              </a:ext>
            </a:extLst>
          </p:cNvPr>
          <p:cNvSpPr/>
          <p:nvPr/>
        </p:nvSpPr>
        <p:spPr>
          <a:xfrm>
            <a:off x="3591059" y="3861048"/>
            <a:ext cx="140734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b="1" dirty="0">
                <a:solidFill>
                  <a:srgbClr val="000000"/>
                </a:solidFill>
                <a:latin typeface="Helvetica-Bold"/>
              </a:rPr>
              <a:t>2018 </a:t>
            </a:r>
            <a:r>
              <a:rPr lang="cs-CZ" sz="1100" b="1" dirty="0" err="1">
                <a:solidFill>
                  <a:srgbClr val="000000"/>
                </a:solidFill>
                <a:latin typeface="Helvetica-Bold"/>
              </a:rPr>
              <a:t>Edelman</a:t>
            </a:r>
            <a:br>
              <a:rPr lang="cs-CZ" sz="1100" b="1" dirty="0">
                <a:solidFill>
                  <a:srgbClr val="000000"/>
                </a:solidFill>
                <a:latin typeface="Helvetica-Bold"/>
              </a:rPr>
            </a:br>
            <a:r>
              <a:rPr lang="cs-CZ" sz="1100" b="1" dirty="0">
                <a:solidFill>
                  <a:srgbClr val="0078FF"/>
                </a:solidFill>
                <a:latin typeface="Helvetica-Bold"/>
              </a:rPr>
              <a:t>Trust </a:t>
            </a:r>
            <a:r>
              <a:rPr lang="cs-CZ" sz="1100" b="1" dirty="0" err="1">
                <a:solidFill>
                  <a:srgbClr val="0078FF"/>
                </a:solidFill>
                <a:latin typeface="Helvetica-Bold"/>
              </a:rPr>
              <a:t>Barometer</a:t>
            </a:r>
            <a:br>
              <a:rPr lang="cs-CZ" sz="1100" b="1" dirty="0">
                <a:solidFill>
                  <a:srgbClr val="0078FF"/>
                </a:solidFill>
                <a:latin typeface="Helvetica-Bold"/>
              </a:rPr>
            </a:br>
            <a:r>
              <a:rPr lang="cs-CZ" sz="1100" dirty="0" err="1">
                <a:solidFill>
                  <a:srgbClr val="404040"/>
                </a:solidFill>
                <a:latin typeface="Helvetica" panose="020B0604020202020204" pitchFamily="34" charset="0"/>
              </a:rPr>
              <a:t>Global</a:t>
            </a:r>
            <a:r>
              <a:rPr lang="cs-CZ" sz="1100" dirty="0">
                <a:solidFill>
                  <a:srgbClr val="404040"/>
                </a:solidFill>
                <a:latin typeface="Helvetica" panose="020B0604020202020204" pitchFamily="34" charset="0"/>
              </a:rPr>
              <a:t> Report</a:t>
            </a:r>
            <a:r>
              <a:rPr lang="cs-CZ" sz="1100" dirty="0"/>
              <a:t> </a:t>
            </a:r>
            <a:br>
              <a:rPr lang="cs-CZ" sz="1200" dirty="0"/>
            </a:b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186123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599" y="5741555"/>
            <a:ext cx="8178799" cy="662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2400" spc="150" dirty="0">
                <a:solidFill>
                  <a:schemeClr val="tx2"/>
                </a:solidFill>
              </a:rPr>
              <a:t>100 </a:t>
            </a:r>
            <a:r>
              <a:rPr lang="en-US" sz="2400" spc="150" dirty="0" err="1">
                <a:solidFill>
                  <a:schemeClr val="tx2"/>
                </a:solidFill>
              </a:rPr>
              <a:t>metrů</a:t>
            </a:r>
            <a:r>
              <a:rPr lang="en-US" sz="2400" spc="150" dirty="0">
                <a:solidFill>
                  <a:schemeClr val="tx2"/>
                </a:solidFill>
              </a:rPr>
              <a:t> od </a:t>
            </a:r>
            <a:r>
              <a:rPr lang="en-US" sz="2400" spc="150" dirty="0" err="1">
                <a:solidFill>
                  <a:schemeClr val="tx2"/>
                </a:solidFill>
              </a:rPr>
              <a:t>vás</a:t>
            </a:r>
            <a:endParaRPr lang="en-US" sz="2400" spc="150" dirty="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F732397-AC8A-4D62-91E0-CC162E4AE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681" y="-1"/>
            <a:ext cx="8178799" cy="59500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3369"/>
            <a:ext cx="9144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4FEF6E1-6CCB-4BE8-BFB5-EB805204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123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BB7BE4-08AC-4560-80DE-C59EB420A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18" y="284176"/>
            <a:ext cx="7919429" cy="1508760"/>
          </a:xfrm>
        </p:spPr>
        <p:txBody>
          <a:bodyPr/>
          <a:lstStyle/>
          <a:p>
            <a:r>
              <a:rPr lang="cs-CZ" dirty="0" err="1"/>
              <a:t>Příklad_reportování_nadace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E17A90-A995-4920-81E2-16C0560C3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589 nadací</a:t>
            </a:r>
            <a:r>
              <a:rPr lang="cs-CZ" dirty="0"/>
              <a:t> - právní forma dle číselníku RES 117 </a:t>
            </a:r>
            <a:r>
              <a:rPr lang="cs-CZ" i="1" dirty="0"/>
              <a:t>(jejich soupis k březnu 2019)</a:t>
            </a:r>
            <a:endParaRPr lang="cs-CZ" dirty="0"/>
          </a:p>
          <a:p>
            <a:r>
              <a:rPr lang="cs-CZ" dirty="0"/>
              <a:t>podklady z veřejného rejstříku, resp. z webů organizací (web má </a:t>
            </a:r>
            <a:r>
              <a:rPr lang="cs-CZ" b="1" dirty="0"/>
              <a:t>307 nadací</a:t>
            </a:r>
            <a:r>
              <a:rPr lang="cs-CZ" dirty="0"/>
              <a:t> - tj.52,46 % subjektů)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časová řada od počátku existence - pro perspektivu kontinuální řady vykázaných výročních zpráv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časová řada od roku 2003 do roku 2017 (tj. 15 let) - pro perspektivu podílu naplnění zákonné povinnosti zveřejňovat účetní závěrku v rámci výroční zprávy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časová řada od roku 2014 do roku 2017 (tj. 4 roky) - pro perspektivu úplnosti výroční zprávy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5119D4-0C9C-4756-9AB9-61D8A114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3372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1BDE81-3F63-4D54-A94B-BB86613C6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18" y="284176"/>
            <a:ext cx="8063445" cy="1508760"/>
          </a:xfrm>
        </p:spPr>
        <p:txBody>
          <a:bodyPr/>
          <a:lstStyle/>
          <a:p>
            <a:r>
              <a:rPr lang="cs-CZ" dirty="0" err="1"/>
              <a:t>Příklad_reportování_nadace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876371-BCAF-4C64-A742-97AB32020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Výsledky</a:t>
            </a:r>
          </a:p>
          <a:p>
            <a:r>
              <a:rPr lang="cs-CZ" dirty="0"/>
              <a:t>Kontinuální řada výročních zpráv od doby zahájení činnosti </a:t>
            </a:r>
            <a:r>
              <a:rPr lang="cs-CZ" i="1" dirty="0"/>
              <a:t>(resp. u organizací, které vznikly před rokem 1997 byl zahájením činnosti určen rok 1997, kdy vznikl zákon o nadacích, který ukládal povinnost zveřejňovat výroční zprávy v rámci veřejného rejstříku)</a:t>
            </a:r>
            <a:r>
              <a:rPr lang="cs-CZ" dirty="0"/>
              <a:t> do roku 2017 </a:t>
            </a:r>
            <a:r>
              <a:rPr lang="cs-CZ" i="1" dirty="0"/>
              <a:t>(resp. do ukončení činnosti):</a:t>
            </a:r>
          </a:p>
          <a:p>
            <a:r>
              <a:rPr lang="cs-CZ" i="1" dirty="0"/>
              <a:t> </a:t>
            </a:r>
            <a:br>
              <a:rPr lang="cs-CZ" i="1" dirty="0"/>
            </a:br>
            <a:r>
              <a:rPr lang="cs-CZ" dirty="0"/>
              <a:t>Zákonnou povinnost soustavně plnilo </a:t>
            </a:r>
            <a:r>
              <a:rPr lang="cs-CZ" b="1" dirty="0"/>
              <a:t>83 nadací </a:t>
            </a:r>
            <a:r>
              <a:rPr lang="cs-CZ" dirty="0"/>
              <a:t>(jen z těch, které fungovaly v roce 2019). Mezi tyto patří především zavedené a obecně známé nadace: Vzdělávací nadace Jana Husa; Nadace Charty 77; Nadace Open Society </a:t>
            </a:r>
            <a:r>
              <a:rPr lang="cs-CZ" dirty="0" err="1"/>
              <a:t>Fund</a:t>
            </a:r>
            <a:r>
              <a:rPr lang="cs-CZ" dirty="0"/>
              <a:t> Praha; Nadace české architektury; Nadace O2; Nadace ČEZ...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E9D49A9-94D7-42ED-9B79-CB24C415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897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FCB805-5EC7-4DF0-9697-46856DF3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724986-D6FA-44B4-B2BD-BDB466A21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/>
              <a:t>Posledních 15 let: zákonnou povinnost (zveřejnit v rámci výroční zprávu také kompletní účetní závěrku) v průběhu této doby (resp. své existence) </a:t>
            </a:r>
            <a:r>
              <a:rPr lang="cs-CZ" sz="1600" b="1" dirty="0"/>
              <a:t>nedodržovalo takřka 50 % organizací</a:t>
            </a:r>
            <a:r>
              <a:rPr lang="cs-CZ" sz="1600" dirty="0"/>
              <a:t> (průměr 47,96 %, za posledních 3 roky je průměr dokonce na hladině 57,50 %) , které v současnosti existují (tj. organizací existujících k březnu 2019 - do podílu nejsou zahrnuty organizace, které v průběhu doby zanikly - podíl by se jistě zvýšil).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4B1BEB1-4A83-46E1-A5C5-C4D37383E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EA816EF-54D9-48C5-B233-C8F389765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1" y="3531939"/>
            <a:ext cx="9144000" cy="5828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BC40AEB-7A1F-463B-B664-9DFEBBA33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2" y="4140358"/>
            <a:ext cx="8407113" cy="265808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EDD13CF-4ABA-4DBD-93A3-560AA491AC61}"/>
              </a:ext>
            </a:extLst>
          </p:cNvPr>
          <p:cNvSpPr txBox="1"/>
          <p:nvPr/>
        </p:nvSpPr>
        <p:spPr>
          <a:xfrm>
            <a:off x="1250553" y="695074"/>
            <a:ext cx="7872242" cy="646331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Při zahrnutí jen organizací s webem nedodržovalo povinnost v průměru 29,36 % organizací (průměr 38,13% za poslední 3 roky)</a:t>
            </a:r>
          </a:p>
        </p:txBody>
      </p:sp>
    </p:spTree>
    <p:extLst>
      <p:ext uri="{BB962C8B-B14F-4D97-AF65-F5344CB8AC3E}">
        <p14:creationId xmlns:p14="http://schemas.microsoft.com/office/powerpoint/2010/main" val="20559367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6102C5-D43A-4021-B399-9D56367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7BA9BE-FDF3-46FE-9130-27F7BFBB5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Valná většina organizací </a:t>
            </a:r>
            <a:r>
              <a:rPr lang="cs-CZ" dirty="0"/>
              <a:t>(které zveřejní výroční zprávu s účetní závěrkou)</a:t>
            </a:r>
            <a:r>
              <a:rPr lang="cs-CZ" b="1" dirty="0"/>
              <a:t> zveřejňuje kompletní účetní závěrky </a:t>
            </a:r>
            <a:r>
              <a:rPr lang="cs-CZ" dirty="0"/>
              <a:t>(průměr za 4 roky sledování jest na hladině 94,77 %). Pouze zlomek organizací (v průměru 5,23 % za 4 roky) zveřejnil jen část účetní závěrky - jen rozvahu či jen výkaz zisku a ztráty.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9CFE7C4-3533-477A-A810-E39D193E4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8901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1CF6B-938D-4277-956F-D49697218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(všude) je chyba?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7A9C72-5E8B-4050-A588-D8F25070C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Vnitřní problémy NNO – selhávání NNO (děláme, co se od nás čeká?, odchýlení se od poslání, byznys, atd.)</a:t>
            </a:r>
          </a:p>
          <a:p>
            <a:r>
              <a:rPr lang="cs-CZ" dirty="0"/>
              <a:t>Prostředí (legislativa)</a:t>
            </a:r>
          </a:p>
          <a:p>
            <a:r>
              <a:rPr lang="cs-CZ" dirty="0"/>
              <a:t>Nové „umělé“ (?) problémy</a:t>
            </a:r>
          </a:p>
          <a:p>
            <a:r>
              <a:rPr lang="cs-CZ" dirty="0"/>
              <a:t>Dezinterpretace dat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8AAA007-9334-4F14-9325-701848C56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05349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DD1AD5-3EF2-46DB-AAF9-C2DB9D218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Role NNO v ochraně životního prostředí/možnosti (</a:t>
            </a:r>
            <a:r>
              <a:rPr lang="cs-CZ" sz="3200" dirty="0" err="1"/>
              <a:t>dez</a:t>
            </a:r>
            <a:r>
              <a:rPr lang="cs-CZ" sz="3200" dirty="0"/>
              <a:t>)interpretace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7EAA56C-E60C-4E7F-B00F-3BC99E030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7">
            <a:extLst>
              <a:ext uri="{FF2B5EF4-FFF2-40B4-BE49-F238E27FC236}">
                <a16:creationId xmlns:a16="http://schemas.microsoft.com/office/drawing/2014/main" id="{2616491E-70C1-4E25-9F5B-D1FDCB09C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2936"/>
            <a:ext cx="6228184" cy="4405473"/>
          </a:xfrm>
          <a:prstGeom prst="rect">
            <a:avLst/>
          </a:prstGeom>
        </p:spPr>
      </p:pic>
      <p:sp>
        <p:nvSpPr>
          <p:cNvPr id="6" name="Zástupný symbol pro obsah 10">
            <a:extLst>
              <a:ext uri="{FF2B5EF4-FFF2-40B4-BE49-F238E27FC236}">
                <a16:creationId xmlns:a16="http://schemas.microsoft.com/office/drawing/2014/main" id="{F69A90B4-C86A-4C0F-B720-9EA35C91CD7A}"/>
              </a:ext>
            </a:extLst>
          </p:cNvPr>
          <p:cNvSpPr txBox="1">
            <a:spLocks/>
          </p:cNvSpPr>
          <p:nvPr/>
        </p:nvSpPr>
        <p:spPr>
          <a:xfrm>
            <a:off x="2771800" y="6198409"/>
            <a:ext cx="7306064" cy="473809"/>
          </a:xfrm>
          <a:prstGeom prst="rect">
            <a:avLst/>
          </a:prstGeom>
        </p:spPr>
        <p:txBody>
          <a:bodyPr numCol="2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1" dirty="0">
                <a:solidFill>
                  <a:schemeClr val="bg2">
                    <a:lumMod val="25000"/>
                  </a:schemeClr>
                </a:solidFill>
                <a:cs typeface="Courier New" panose="02070309020205020404" pitchFamily="49" charset="0"/>
              </a:rPr>
              <a:t>Počty NNO v ochraně ŽP</a:t>
            </a:r>
          </a:p>
          <a:p>
            <a:r>
              <a:rPr lang="cs-CZ" sz="1600" b="1" dirty="0">
                <a:solidFill>
                  <a:schemeClr val="bg2">
                    <a:lumMod val="25000"/>
                  </a:schemeClr>
                </a:solidFill>
                <a:cs typeface="Courier New" panose="02070309020205020404" pitchFamily="49" charset="0"/>
              </a:rPr>
              <a:t>Dotace NNO v ochraně ŽP</a:t>
            </a:r>
          </a:p>
          <a:p>
            <a:endParaRPr lang="cs-CZ" sz="1600" b="1" dirty="0">
              <a:solidFill>
                <a:schemeClr val="bg2">
                  <a:lumMod val="25000"/>
                </a:schemeClr>
              </a:solidFill>
              <a:cs typeface="Courier New" panose="02070309020205020404" pitchFamily="49" charset="0"/>
            </a:endParaRPr>
          </a:p>
          <a:p>
            <a:endParaRPr lang="cs-CZ" sz="1600" b="1" dirty="0">
              <a:solidFill>
                <a:schemeClr val="bg2">
                  <a:lumMod val="25000"/>
                </a:schemeClr>
              </a:solidFill>
              <a:cs typeface="Courier New" panose="02070309020205020404" pitchFamily="49" charset="0"/>
            </a:endParaRPr>
          </a:p>
          <a:p>
            <a:r>
              <a:rPr lang="cs-CZ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ourier New" panose="02070309020205020404" pitchFamily="49" charset="0"/>
              </a:rPr>
              <a:t>Velká města</a:t>
            </a:r>
          </a:p>
          <a:p>
            <a:r>
              <a:rPr lang="cs-CZ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ourier New" panose="02070309020205020404" pitchFamily="49" charset="0"/>
              </a:rPr>
              <a:t>Vybrané zemědělské oblasti</a:t>
            </a:r>
          </a:p>
          <a:p>
            <a:pPr marL="72000" indent="0">
              <a:buFont typeface="Wingdings" pitchFamily="2" charset="2"/>
              <a:buNone/>
            </a:pPr>
            <a:endParaRPr lang="en-GB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B08A9DA-6AEC-42A8-8A4B-815D186D81D3}"/>
              </a:ext>
            </a:extLst>
          </p:cNvPr>
          <p:cNvSpPr txBox="1"/>
          <p:nvPr/>
        </p:nvSpPr>
        <p:spPr>
          <a:xfrm>
            <a:off x="6660232" y="367250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Jsou tam, kde je jich třeba?</a:t>
            </a:r>
          </a:p>
        </p:txBody>
      </p:sp>
    </p:spTree>
    <p:extLst>
      <p:ext uri="{BB962C8B-B14F-4D97-AF65-F5344CB8AC3E}">
        <p14:creationId xmlns:p14="http://schemas.microsoft.com/office/powerpoint/2010/main" val="36843953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3AE79A-6B95-44C3-B0A5-80E2F3E60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5268" y="0"/>
            <a:ext cx="348873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49FE10-080D-48D7-80FF-9A64D270A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13" y="2054942"/>
            <a:ext cx="3493087" cy="18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768E4C-2E2B-4A24-ADAD-68CD4A2BF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9354" y="2194560"/>
            <a:ext cx="3001297" cy="1739347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chemeClr val="tx2"/>
                </a:solidFill>
              </a:rPr>
              <a:t>Děkuji za pozornost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61B17DB-1EE2-4180-A5BD-4547B8F16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9354" y="3996250"/>
            <a:ext cx="3002330" cy="1942434"/>
          </a:xfrm>
        </p:spPr>
        <p:txBody>
          <a:bodyPr>
            <a:normAutofit/>
          </a:bodyPr>
          <a:lstStyle/>
          <a:p>
            <a:endParaRPr lang="cs-CZ" sz="1600">
              <a:solidFill>
                <a:schemeClr val="bg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A9E987-6859-4A62-922F-51B47D50D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526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Zástupný obsah 4" descr="Obsah obrázku text, noviny, podepsat&#10;&#10;Popis byl vytvořen automaticky">
            <a:extLst>
              <a:ext uri="{FF2B5EF4-FFF2-40B4-BE49-F238E27FC236}">
                <a16:creationId xmlns:a16="http://schemas.microsoft.com/office/drawing/2014/main" id="{FDAB1A7B-8330-4575-BD3B-8B5933513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29" y="526569"/>
            <a:ext cx="4699501" cy="4699501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39643BF-B3A6-4C2C-A91A-D7A0791DE81D}"/>
              </a:ext>
            </a:extLst>
          </p:cNvPr>
          <p:cNvSpPr/>
          <p:nvPr/>
        </p:nvSpPr>
        <p:spPr>
          <a:xfrm>
            <a:off x="1722204" y="5719713"/>
            <a:ext cx="2233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>
                <a:hlinkClick r:id="rId3"/>
              </a:rPr>
              <a:t>https://1url.cz/kMcdt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6168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6E37985-09B8-4F09-93C7-44CB3EDE5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6198"/>
            <a:ext cx="9144000" cy="60056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45A06378-949C-4F63-9EFC-BD72CB022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3" y="992910"/>
            <a:ext cx="8661654" cy="4872180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E4F9D6-31E5-4390-A744-A9A27D666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6123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E37985-09B8-4F09-93C7-44CB3EDE5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6198"/>
            <a:ext cx="9144000" cy="60056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8F38417-C44B-4AB2-BD41-04F9B4230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3" y="992910"/>
            <a:ext cx="8661654" cy="4872180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3B26E0C-9C46-4172-BBF6-83004B40C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123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E37985-09B8-4F09-93C7-44CB3EDE5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6198"/>
            <a:ext cx="9144000" cy="60056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5980157-4BAB-480A-8CEC-D21CA1249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3" y="992910"/>
            <a:ext cx="8661654" cy="4872180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7AF799-85F6-4237-A589-B1FD6402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123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E37985-09B8-4F09-93C7-44CB3EDE5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6198"/>
            <a:ext cx="9144000" cy="60056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2901741B-D4FF-413A-A2CF-929BE74D1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3" y="992910"/>
            <a:ext cx="8661654" cy="4872180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5F9A07-827B-4255-9D85-D726C5AFF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123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E37985-09B8-4F09-93C7-44CB3EDE5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6198"/>
            <a:ext cx="9144000" cy="60056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pták, hejno, displej&#10;&#10;Popis byl vytvořen automaticky">
            <a:extLst>
              <a:ext uri="{FF2B5EF4-FFF2-40B4-BE49-F238E27FC236}">
                <a16:creationId xmlns:a16="http://schemas.microsoft.com/office/drawing/2014/main" id="{9F9A3213-FB48-4B8A-BD66-E6FCD90CA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3" y="992910"/>
            <a:ext cx="8661654" cy="4872179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2F4FAFD-3DA7-4E87-AE24-4F3496236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1230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uhy">
  <a:themeElements>
    <a:clrScheme name="Pruhy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Pruhy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ruhy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1467</Words>
  <Application>Microsoft Office PowerPoint</Application>
  <PresentationFormat>Předvádění na obrazovce (4:3)</PresentationFormat>
  <Paragraphs>309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5" baseType="lpstr">
      <vt:lpstr>Arial</vt:lpstr>
      <vt:lpstr>Calibri</vt:lpstr>
      <vt:lpstr>Corbel</vt:lpstr>
      <vt:lpstr>Courier New</vt:lpstr>
      <vt:lpstr>Helvetica</vt:lpstr>
      <vt:lpstr>Helvetica-Bold</vt:lpstr>
      <vt:lpstr>Times New Roman</vt:lpstr>
      <vt:lpstr>Wingdings</vt:lpstr>
      <vt:lpstr>Pruhy</vt:lpstr>
      <vt:lpstr>Český neziskový sektor  (nejen) v číslech</vt:lpstr>
      <vt:lpstr>Kudy kam</vt:lpstr>
      <vt:lpstr>Všechny NNO v ČR/http://www.mapaneziskovek.cz</vt:lpstr>
      <vt:lpstr>100 metrů od vás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Počet nno dle účelu činnosti</vt:lpstr>
      <vt:lpstr>K financování veřejnému recommended_https://1url.cz/IMcdo</vt:lpstr>
      <vt:lpstr>K financování veřejnému 2017</vt:lpstr>
      <vt:lpstr>K financování veřejnému 2017</vt:lpstr>
      <vt:lpstr>K financování veřejnému 2017</vt:lpstr>
      <vt:lpstr>Dotace nno na podporu zaměstnanosti</vt:lpstr>
      <vt:lpstr>Podpora NNO OBCE VS. stát</vt:lpstr>
      <vt:lpstr>Podpora NNO OBCE VS. stát</vt:lpstr>
      <vt:lpstr>Funkce zájmová</vt:lpstr>
      <vt:lpstr>Vybrané oblasti_sport</vt:lpstr>
      <vt:lpstr>Sport_na pomezí</vt:lpstr>
      <vt:lpstr>Sportovci_trenéři_dotace</vt:lpstr>
      <vt:lpstr>Funkce servisní</vt:lpstr>
      <vt:lpstr>Sociální služby</vt:lpstr>
      <vt:lpstr>Sociální služby</vt:lpstr>
      <vt:lpstr>Sociální služby_poskytovatelé &amp; kapacity</vt:lpstr>
      <vt:lpstr>Poskytovatelé  v jednotlivých službách</vt:lpstr>
      <vt:lpstr>Poskytovatelé  a cílové skupiny</vt:lpstr>
      <vt:lpstr>příklad cílové skupiny – senioři ČR – 9086 zařízení </vt:lpstr>
      <vt:lpstr>příklad cílové skupiny – senioři Domovy pro seniory (273) </vt:lpstr>
      <vt:lpstr>Prosazování zájmů</vt:lpstr>
      <vt:lpstr>Advokační NNO_case study</vt:lpstr>
      <vt:lpstr>Co je a není důležité?</vt:lpstr>
      <vt:lpstr>Proč se nezapojuji do advokačních aktivit?</vt:lpstr>
      <vt:lpstr>Věřím, nevěřím</vt:lpstr>
      <vt:lpstr>V nouzi poznáš…</vt:lpstr>
      <vt:lpstr>CASE STUDY_Závěry</vt:lpstr>
      <vt:lpstr>CASE STUDY_Závěry</vt:lpstr>
      <vt:lpstr>Poučení </vt:lpstr>
      <vt:lpstr>Příklad_reportování_nadace</vt:lpstr>
      <vt:lpstr>Příklad_reportování_nadace</vt:lpstr>
      <vt:lpstr>Prezentace aplikace PowerPoint</vt:lpstr>
      <vt:lpstr>Prezentace aplikace PowerPoint</vt:lpstr>
      <vt:lpstr>Kde (všude) je chyba?</vt:lpstr>
      <vt:lpstr>Role NNO v ochraně životního prostředí/možnosti (dez)interpretace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Český neziskový sektor  (nejen) v číslech</dc:title>
  <dc:creator>Vladimír Hyánek</dc:creator>
  <cp:lastModifiedBy>Vladimír Hyánek</cp:lastModifiedBy>
  <cp:revision>17</cp:revision>
  <dcterms:created xsi:type="dcterms:W3CDTF">2019-10-15T18:04:46Z</dcterms:created>
  <dcterms:modified xsi:type="dcterms:W3CDTF">2019-10-15T19:10:57Z</dcterms:modified>
</cp:coreProperties>
</file>