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7" r:id="rId2"/>
    <p:sldId id="259" r:id="rId3"/>
    <p:sldId id="260" r:id="rId4"/>
    <p:sldId id="312" r:id="rId5"/>
    <p:sldId id="313" r:id="rId6"/>
    <p:sldId id="314"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15" r:id="rId23"/>
    <p:sldId id="304" r:id="rId24"/>
    <p:sldId id="305" r:id="rId25"/>
    <p:sldId id="306" r:id="rId26"/>
    <p:sldId id="307" r:id="rId27"/>
    <p:sldId id="308" r:id="rId28"/>
    <p:sldId id="309" r:id="rId29"/>
    <p:sldId id="310" r:id="rId30"/>
    <p:sldId id="267" r:id="rId31"/>
    <p:sldId id="268" r:id="rId32"/>
    <p:sldId id="269" r:id="rId33"/>
    <p:sldId id="270" r:id="rId34"/>
    <p:sldId id="311"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316" r:id="rId52"/>
    <p:sldId id="287" r:id="rId53"/>
    <p:sldId id="288" r:id="rId5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E3D18-F5A8-4163-A7C4-54EA529D7D55}" type="datetimeFigureOut">
              <a:rPr lang="cs-CZ" smtClean="0"/>
              <a:t>09.12.2019</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55D08-BFD6-4C27-980C-B88A733E4C30}" type="slidenum">
              <a:rPr lang="cs-CZ" smtClean="0"/>
              <a:t>‹#›</a:t>
            </a:fld>
            <a:endParaRPr lang="cs-CZ"/>
          </a:p>
        </p:txBody>
      </p:sp>
    </p:spTree>
    <p:extLst>
      <p:ext uri="{BB962C8B-B14F-4D97-AF65-F5344CB8AC3E}">
        <p14:creationId xmlns:p14="http://schemas.microsoft.com/office/powerpoint/2010/main" val="2091347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olienbildplatzhalter 1"/>
          <p:cNvSpPr>
            <a:spLocks noGrp="1" noRot="1" noChangeAspect="1" noTextEdit="1"/>
          </p:cNvSpPr>
          <p:nvPr>
            <p:ph type="sldImg"/>
          </p:nvPr>
        </p:nvSpPr>
        <p:spPr>
          <a:xfrm>
            <a:off x="139700" y="768350"/>
            <a:ext cx="6819900" cy="3836988"/>
          </a:xfrm>
          <a:ln/>
        </p:spPr>
      </p:sp>
      <p:sp>
        <p:nvSpPr>
          <p:cNvPr id="29698" name="Notizenplatzhalter 2"/>
          <p:cNvSpPr>
            <a:spLocks noGrp="1"/>
          </p:cNvSpPr>
          <p:nvPr>
            <p:ph type="body" idx="1"/>
          </p:nvPr>
        </p:nvSpPr>
        <p:spPr>
          <a:noFill/>
          <a:ln/>
        </p:spPr>
        <p:txBody>
          <a:bodyPr/>
          <a:lstStyle/>
          <a:p>
            <a:pPr eaLnBrk="1" hangingPunct="1"/>
            <a:endParaRPr lang="nb-NO"/>
          </a:p>
        </p:txBody>
      </p:sp>
      <p:sp>
        <p:nvSpPr>
          <p:cNvPr id="29699" name="Foliennummernplatzhalter 3"/>
          <p:cNvSpPr>
            <a:spLocks noGrp="1"/>
          </p:cNvSpPr>
          <p:nvPr>
            <p:ph type="sldNum" sz="quarter" idx="5"/>
          </p:nvPr>
        </p:nvSpPr>
        <p:spPr>
          <a:noFill/>
        </p:spPr>
        <p:txBody>
          <a:bodyPr/>
          <a:lstStyle/>
          <a:p>
            <a:fld id="{8B832669-02CC-46F5-8BE1-7182CFE2492C}" type="slidenum">
              <a:rPr lang="de-DE" smtClean="0">
                <a:cs typeface="Arial" charset="0"/>
              </a:rPr>
              <a:pPr/>
              <a:t>1</a:t>
            </a:fld>
            <a:endParaRPr lang="de-DE">
              <a:cs typeface="Arial" charset="0"/>
            </a:endParaRPr>
          </a:p>
        </p:txBody>
      </p:sp>
    </p:spTree>
    <p:extLst>
      <p:ext uri="{BB962C8B-B14F-4D97-AF65-F5344CB8AC3E}">
        <p14:creationId xmlns:p14="http://schemas.microsoft.com/office/powerpoint/2010/main" val="2309526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40</a:t>
            </a:fld>
            <a:endParaRPr lang="en-GB"/>
          </a:p>
        </p:txBody>
      </p:sp>
    </p:spTree>
    <p:extLst>
      <p:ext uri="{BB962C8B-B14F-4D97-AF65-F5344CB8AC3E}">
        <p14:creationId xmlns:p14="http://schemas.microsoft.com/office/powerpoint/2010/main" val="2328528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41</a:t>
            </a:fld>
            <a:endParaRPr lang="en-GB"/>
          </a:p>
        </p:txBody>
      </p:sp>
    </p:spTree>
    <p:extLst>
      <p:ext uri="{BB962C8B-B14F-4D97-AF65-F5344CB8AC3E}">
        <p14:creationId xmlns:p14="http://schemas.microsoft.com/office/powerpoint/2010/main" val="487075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44</a:t>
            </a:fld>
            <a:endParaRPr lang="en-GB"/>
          </a:p>
        </p:txBody>
      </p:sp>
    </p:spTree>
    <p:extLst>
      <p:ext uri="{BB962C8B-B14F-4D97-AF65-F5344CB8AC3E}">
        <p14:creationId xmlns:p14="http://schemas.microsoft.com/office/powerpoint/2010/main" val="459968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47</a:t>
            </a:fld>
            <a:endParaRPr lang="en-GB"/>
          </a:p>
        </p:txBody>
      </p:sp>
    </p:spTree>
    <p:extLst>
      <p:ext uri="{BB962C8B-B14F-4D97-AF65-F5344CB8AC3E}">
        <p14:creationId xmlns:p14="http://schemas.microsoft.com/office/powerpoint/2010/main" val="1744606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r>
              <a:rPr lang="de-DE" dirty="0"/>
              <a:t>Kurze verbale Ausführungen zu den einzelnen Punkten </a:t>
            </a:r>
            <a:r>
              <a:rPr lang="de-DE" dirty="0" err="1"/>
              <a:t>inc</a:t>
            </a:r>
            <a:r>
              <a:rPr lang="de-DE" dirty="0"/>
              <a:t> Beispiele – </a:t>
            </a:r>
            <a:r>
              <a:rPr lang="de-DE" dirty="0" err="1"/>
              <a:t>ggfs</a:t>
            </a:r>
            <a:r>
              <a:rPr lang="de-DE" dirty="0"/>
              <a:t> auch </a:t>
            </a:r>
            <a:r>
              <a:rPr lang="de-DE" dirty="0" err="1"/>
              <a:t>unterscheidung</a:t>
            </a:r>
            <a:r>
              <a:rPr lang="de-DE" dirty="0"/>
              <a:t> zwischen SE und SI</a:t>
            </a:r>
          </a:p>
        </p:txBody>
      </p:sp>
    </p:spTree>
    <p:extLst>
      <p:ext uri="{BB962C8B-B14F-4D97-AF65-F5344CB8AC3E}">
        <p14:creationId xmlns:p14="http://schemas.microsoft.com/office/powerpoint/2010/main" val="2702577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cs-CZ"/>
              <a:t>Kliknutím lze upravit styl.</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4C361ECC-ED63-4C62-AD65-3BEF80589CF1}" type="datetimeFigureOut">
              <a:rPr lang="cs-CZ" smtClean="0"/>
              <a:t>09.12.2019</a:t>
            </a:fld>
            <a:endParaRPr lang="cs-CZ"/>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cs-CZ"/>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A898A4CD-44CD-4163-83A4-4BEDDDFB4F90}" type="slidenum">
              <a:rPr lang="cs-CZ" smtClean="0"/>
              <a:t>‹#›</a:t>
            </a:fld>
            <a:endParaRPr lang="cs-CZ"/>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9841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C361ECC-ED63-4C62-AD65-3BEF80589CF1}" type="datetimeFigureOut">
              <a:rPr lang="cs-CZ" smtClean="0"/>
              <a:t>09.12.2019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646151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C361ECC-ED63-4C62-AD65-3BEF80589CF1}" type="datetimeFigureOut">
              <a:rPr lang="cs-CZ" smtClean="0"/>
              <a:t>09.12.2019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293255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C361ECC-ED63-4C62-AD65-3BEF80589CF1}" type="datetimeFigureOut">
              <a:rPr lang="cs-CZ" smtClean="0"/>
              <a:t>09.12.2019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2557000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4C361ECC-ED63-4C62-AD65-3BEF80589CF1}" type="datetimeFigureOut">
              <a:rPr lang="cs-CZ" smtClean="0"/>
              <a:t>09.12.2019</a:t>
            </a:fld>
            <a:endParaRPr lang="cs-CZ"/>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cs-CZ"/>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A898A4CD-44CD-4163-83A4-4BEDDDFB4F90}" type="slidenum">
              <a:rPr lang="cs-CZ" smtClean="0"/>
              <a:t>‹#›</a:t>
            </a:fld>
            <a:endParaRPr lang="cs-CZ"/>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72325642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C361ECC-ED63-4C62-AD65-3BEF80589CF1}" type="datetimeFigureOut">
              <a:rPr lang="cs-CZ" smtClean="0"/>
              <a:t>09.12.2019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244518617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cs-CZ"/>
              <a:t>Kliknutím lze upravit styl.</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257300" y="2909102"/>
            <a:ext cx="4800600" cy="299639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633864" y="2909102"/>
            <a:ext cx="4800600" cy="299639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C361ECC-ED63-4C62-AD65-3BEF80589CF1}" type="datetimeFigureOut">
              <a:rPr lang="cs-CZ" smtClean="0"/>
              <a:t>09.12.2019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162660904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C361ECC-ED63-4C62-AD65-3BEF80589CF1}" type="datetimeFigureOut">
              <a:rPr lang="cs-CZ" smtClean="0"/>
              <a:t>09.12.2019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371062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361ECC-ED63-4C62-AD65-3BEF80589CF1}" type="datetimeFigureOut">
              <a:rPr lang="cs-CZ" smtClean="0"/>
              <a:t>09.12.2019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378399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cs-CZ"/>
              <a:t>Kliknutím lze upravit styl.</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65051" y="6375679"/>
            <a:ext cx="1233355" cy="348462"/>
          </a:xfrm>
        </p:spPr>
        <p:txBody>
          <a:bodyPr/>
          <a:lstStyle/>
          <a:p>
            <a:fld id="{4C361ECC-ED63-4C62-AD65-3BEF80589CF1}" type="datetimeFigureOut">
              <a:rPr lang="cs-CZ" smtClean="0"/>
              <a:t>09.12.2019</a:t>
            </a:fld>
            <a:endParaRPr lang="cs-CZ"/>
          </a:p>
        </p:txBody>
      </p:sp>
      <p:sp>
        <p:nvSpPr>
          <p:cNvPr id="6" name="Footer Placeholder 5"/>
          <p:cNvSpPr>
            <a:spLocks noGrp="1"/>
          </p:cNvSpPr>
          <p:nvPr>
            <p:ph type="ftr" sz="quarter" idx="11"/>
          </p:nvPr>
        </p:nvSpPr>
        <p:spPr>
          <a:xfrm>
            <a:off x="2103620" y="6375679"/>
            <a:ext cx="3482179" cy="345796"/>
          </a:xfrm>
        </p:spPr>
        <p:txBody>
          <a:bodyPr/>
          <a:lstStyle/>
          <a:p>
            <a:endParaRPr lang="cs-CZ"/>
          </a:p>
        </p:txBody>
      </p:sp>
      <p:sp>
        <p:nvSpPr>
          <p:cNvPr id="7" name="Slide Number Placeholder 6"/>
          <p:cNvSpPr>
            <a:spLocks noGrp="1"/>
          </p:cNvSpPr>
          <p:nvPr>
            <p:ph type="sldNum" sz="quarter" idx="12"/>
          </p:nvPr>
        </p:nvSpPr>
        <p:spPr>
          <a:xfrm>
            <a:off x="5691014" y="6375679"/>
            <a:ext cx="1232456" cy="345796"/>
          </a:xfrm>
        </p:spPr>
        <p:txBody>
          <a:bodyPr/>
          <a:lstStyle/>
          <a:p>
            <a:fld id="{A898A4CD-44CD-4163-83A4-4BEDDDFB4F90}" type="slidenum">
              <a:rPr lang="cs-CZ" smtClean="0"/>
              <a:t>‹#›</a:t>
            </a:fld>
            <a:endParaRPr lang="cs-CZ"/>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9547180"/>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cs-CZ"/>
              <a:t>Kliknutím lze upravit styl.</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65950" y="6375679"/>
            <a:ext cx="1232456" cy="348462"/>
          </a:xfrm>
        </p:spPr>
        <p:txBody>
          <a:bodyPr/>
          <a:lstStyle/>
          <a:p>
            <a:fld id="{4C361ECC-ED63-4C62-AD65-3BEF80589CF1}" type="datetimeFigureOut">
              <a:rPr lang="cs-CZ" smtClean="0"/>
              <a:t>09.12.2019</a:t>
            </a:fld>
            <a:endParaRPr lang="cs-CZ"/>
          </a:p>
        </p:txBody>
      </p:sp>
      <p:sp>
        <p:nvSpPr>
          <p:cNvPr id="6" name="Footer Placeholder 5"/>
          <p:cNvSpPr>
            <a:spLocks noGrp="1"/>
          </p:cNvSpPr>
          <p:nvPr>
            <p:ph type="ftr" sz="quarter" idx="11"/>
          </p:nvPr>
        </p:nvSpPr>
        <p:spPr>
          <a:xfrm>
            <a:off x="2103621" y="6375679"/>
            <a:ext cx="3482178" cy="345796"/>
          </a:xfrm>
        </p:spPr>
        <p:txBody>
          <a:bodyPr/>
          <a:lstStyle/>
          <a:p>
            <a:endParaRPr lang="cs-CZ"/>
          </a:p>
        </p:txBody>
      </p:sp>
      <p:sp>
        <p:nvSpPr>
          <p:cNvPr id="7" name="Slide Number Placeholder 6"/>
          <p:cNvSpPr>
            <a:spLocks noGrp="1"/>
          </p:cNvSpPr>
          <p:nvPr>
            <p:ph type="sldNum" sz="quarter" idx="12"/>
          </p:nvPr>
        </p:nvSpPr>
        <p:spPr>
          <a:xfrm>
            <a:off x="5687568" y="6375679"/>
            <a:ext cx="1234440" cy="345796"/>
          </a:xfrm>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3776717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4C361ECC-ED63-4C62-AD65-3BEF80589CF1}" type="datetimeFigureOut">
              <a:rPr lang="cs-CZ" smtClean="0"/>
              <a:t>09.12.2019</a:t>
            </a:fld>
            <a:endParaRPr lang="cs-CZ"/>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cs-CZ"/>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A898A4CD-44CD-4163-83A4-4BEDDDFB4F90}" type="slidenum">
              <a:rPr lang="cs-CZ" smtClean="0"/>
              <a:t>‹#›</a:t>
            </a:fld>
            <a:endParaRPr lang="cs-CZ"/>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25678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ashoka.org/en-US/fellow/katja-urbatsch" TargetMode="External"/><Relationship Id="rId3" Type="http://schemas.openxmlformats.org/officeDocument/2006/relationships/hyperlink" Target="https://www.nobelprize.org/prizes/peace/2006/yunus/biographical/" TargetMode="External"/><Relationship Id="rId7"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hyperlink" Target="https://www.youtube.com/watch?v=ApLYJ3sHxWA" TargetMode="External"/><Relationship Id="rId5" Type="http://schemas.openxmlformats.org/officeDocument/2006/relationships/hyperlink" Target="https://en.wikipedia.org/wiki/Dialogue_in_the_Dark" TargetMode="External"/><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ww.youtube.com/watch?v=eNqSWAiuzbE" TargetMode="External"/><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youtube.com/watch?v=V23_VQ6hhTk" TargetMode="External"/><Relationship Id="rId9"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hyperlink" Target="http://www.bmwi.de/DE/Mediathek/publikationen,did=714908.html" TargetMode="External"/><Relationship Id="rId2" Type="http://schemas.openxmlformats.org/officeDocument/2006/relationships/hyperlink" Target="http://ec.europa.eu/internal_market/social_business/index_de.ht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komora-socialnich-podniku.cz/" TargetMode="External"/><Relationship Id="rId2" Type="http://schemas.openxmlformats.org/officeDocument/2006/relationships/hyperlink" Target="https://ceske-socialni-podnikani.cz/adresar-socialnich-podniku" TargetMode="External"/><Relationship Id="rId1" Type="http://schemas.openxmlformats.org/officeDocument/2006/relationships/slideLayout" Target="../slideLayouts/slideLayout2.xml"/><Relationship Id="rId4" Type="http://schemas.openxmlformats.org/officeDocument/2006/relationships/hyperlink" Target="https://www.youtube.com/watch?v=fVyzM74DrPo"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ocent.e-learning.imb-uni-augsburg.de/files/Social%20Entrepreneurship.%20Eine%20Einf%C3%BChrung.pdf" TargetMode="External"/><Relationship Id="rId2" Type="http://schemas.openxmlformats.org/officeDocument/2006/relationships/hyperlink" Target="http://rinovations.edublogs.org/files/2008/07/setypology.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1357745" y="2348881"/>
            <a:ext cx="10058400" cy="1097409"/>
          </a:xfrm>
        </p:spPr>
        <p:txBody>
          <a:bodyPr anchor="t">
            <a:normAutofit fontScale="90000"/>
          </a:bodyPr>
          <a:lstStyle/>
          <a:p>
            <a:br>
              <a:rPr lang="en-US" sz="2600" dirty="0"/>
            </a:br>
            <a:r>
              <a:rPr lang="cs-CZ" sz="5400" dirty="0">
                <a:solidFill>
                  <a:schemeClr val="accent6"/>
                </a:solidFill>
                <a:latin typeface="Bodoni MT Condensed" panose="02070606080606020203" pitchFamily="18" charset="0"/>
              </a:rPr>
              <a:t>Sociální podnikání a sociální ekonomika</a:t>
            </a:r>
            <a:br>
              <a:rPr lang="en-US" sz="5400" dirty="0">
                <a:latin typeface="Bodoni MT Condensed" panose="02070606080606020203" pitchFamily="18" charset="0"/>
              </a:rPr>
            </a:br>
            <a:r>
              <a:rPr lang="cs-CZ" sz="4400" dirty="0">
                <a:latin typeface="Bodoni MT Condensed" panose="02070606080606020203" pitchFamily="18" charset="0"/>
              </a:rPr>
              <a:t>teorie, praxe a mezinárodní srovnání</a:t>
            </a:r>
            <a:r>
              <a:rPr lang="en-US" sz="4400" dirty="0">
                <a:latin typeface="Bodoni MT Condensed" panose="02070606080606020203" pitchFamily="18" charset="0"/>
              </a:rPr>
              <a:t> </a:t>
            </a:r>
            <a:endParaRPr lang="en-US" sz="5400" dirty="0">
              <a:latin typeface="Bodoni MT Condensed" panose="02070606080606020203" pitchFamily="18" charset="0"/>
            </a:endParaRPr>
          </a:p>
        </p:txBody>
      </p:sp>
      <p:sp>
        <p:nvSpPr>
          <p:cNvPr id="28677" name="Rectangle 3"/>
          <p:cNvSpPr>
            <a:spLocks noGrp="1" noChangeArrowheads="1"/>
          </p:cNvSpPr>
          <p:nvPr>
            <p:ph type="subTitle" idx="1"/>
          </p:nvPr>
        </p:nvSpPr>
        <p:spPr>
          <a:xfrm>
            <a:off x="1524000" y="5445224"/>
            <a:ext cx="9144000" cy="834926"/>
          </a:xfrm>
        </p:spPr>
        <p:txBody>
          <a:bodyPr>
            <a:normAutofit/>
          </a:bodyPr>
          <a:lstStyle/>
          <a:p>
            <a:pPr eaLnBrk="1" hangingPunct="1">
              <a:lnSpc>
                <a:spcPct val="80000"/>
              </a:lnSpc>
            </a:pPr>
            <a:r>
              <a:rPr lang="cs-CZ" sz="1400" i="1" dirty="0"/>
              <a:t>Vladimír Hyánek</a:t>
            </a:r>
          </a:p>
          <a:p>
            <a:pPr eaLnBrk="1" hangingPunct="1">
              <a:lnSpc>
                <a:spcPct val="80000"/>
              </a:lnSpc>
            </a:pPr>
            <a:r>
              <a:rPr lang="cs-CZ" sz="1400" dirty="0"/>
              <a:t>Centrum pro výzkum neziskového sektoru</a:t>
            </a:r>
            <a:r>
              <a:rPr lang="de-DE" sz="1400" dirty="0"/>
              <a:t> </a:t>
            </a:r>
            <a:endParaRPr lang="cs-CZ" sz="1400" dirty="0"/>
          </a:p>
          <a:p>
            <a:pPr>
              <a:lnSpc>
                <a:spcPct val="80000"/>
              </a:lnSpc>
            </a:pPr>
            <a:r>
              <a:rPr lang="de-DE" sz="1200" i="1" dirty="0" err="1"/>
              <a:t>Masarykova</a:t>
            </a:r>
            <a:r>
              <a:rPr lang="de-DE" sz="1200" i="1" dirty="0"/>
              <a:t> </a:t>
            </a:r>
            <a:r>
              <a:rPr lang="de-DE" sz="1200" i="1" dirty="0" err="1"/>
              <a:t>Univerzita</a:t>
            </a:r>
            <a:r>
              <a:rPr lang="de-DE" sz="1200" i="1" dirty="0"/>
              <a:t>, Brno</a:t>
            </a:r>
            <a:endParaRPr lang="de-DE" sz="1200" dirty="0"/>
          </a:p>
          <a:p>
            <a:pPr eaLnBrk="1" hangingPunct="1">
              <a:lnSpc>
                <a:spcPct val="80000"/>
              </a:lnSpc>
            </a:pPr>
            <a:endParaRPr lang="de-DE" sz="1000" dirty="0"/>
          </a:p>
        </p:txBody>
      </p:sp>
      <p:sp>
        <p:nvSpPr>
          <p:cNvPr id="28673" name="Rectangle 6"/>
          <p:cNvSpPr>
            <a:spLocks noGrp="1" noChangeArrowheads="1"/>
          </p:cNvSpPr>
          <p:nvPr>
            <p:ph type="sldNum" sz="quarter" idx="12"/>
          </p:nvPr>
        </p:nvSpPr>
        <p:spPr bwMode="auto">
          <a:xfrm>
            <a:off x="10056813" y="6524626"/>
            <a:ext cx="431800" cy="307975"/>
          </a:xfrm>
          <a:prstGeom prst="rect">
            <a:avLst/>
          </a:prstGeom>
          <a:noFill/>
          <a:ln>
            <a:miter lim="800000"/>
            <a:headEnd/>
            <a:tailEnd/>
          </a:ln>
        </p:spPr>
        <p:txBody>
          <a:bodyPr/>
          <a:lstStyle/>
          <a:p>
            <a:fld id="{72A17937-9921-4D1C-A016-17A25179E8F5}" type="slidenum">
              <a:rPr lang="de-DE"/>
              <a:pPr/>
              <a:t>1</a:t>
            </a:fld>
            <a:endParaRPr lang="de-DE"/>
          </a:p>
        </p:txBody>
      </p:sp>
      <p:sp>
        <p:nvSpPr>
          <p:cNvPr id="10242" name="Rectangle 6"/>
          <p:cNvSpPr txBox="1">
            <a:spLocks noGrp="1" noChangeArrowheads="1"/>
          </p:cNvSpPr>
          <p:nvPr/>
        </p:nvSpPr>
        <p:spPr bwMode="auto">
          <a:xfrm>
            <a:off x="10056813" y="6524626"/>
            <a:ext cx="431800" cy="307975"/>
          </a:xfrm>
          <a:prstGeom prst="rect">
            <a:avLst/>
          </a:prstGeom>
          <a:noFill/>
          <a:ln>
            <a:miter lim="800000"/>
            <a:headEnd/>
            <a:tailEnd/>
          </a:ln>
        </p:spPr>
        <p:txBody>
          <a:bodyPr rIns="0" bIns="0"/>
          <a:lstStyle/>
          <a:p>
            <a:pPr algn="r">
              <a:defRPr/>
            </a:pPr>
            <a:fld id="{8FA244DC-8349-442A-9929-18F4D77A4A31}" type="slidenum">
              <a:rPr lang="de-DE" sz="1200">
                <a:solidFill>
                  <a:schemeClr val="bg1"/>
                </a:solidFill>
              </a:rPr>
              <a:pPr algn="r">
                <a:defRPr/>
              </a:pPr>
              <a:t>1</a:t>
            </a:fld>
            <a:endParaRPr lang="de-DE" sz="1200">
              <a:solidFill>
                <a:schemeClr val="bg1"/>
              </a:solidFill>
            </a:endParaRPr>
          </a:p>
        </p:txBody>
      </p:sp>
      <p:sp>
        <p:nvSpPr>
          <p:cNvPr id="28679" name="Rectangle 8"/>
          <p:cNvSpPr>
            <a:spLocks noChangeArrowheads="1"/>
          </p:cNvSpPr>
          <p:nvPr/>
        </p:nvSpPr>
        <p:spPr bwMode="auto">
          <a:xfrm>
            <a:off x="9561514" y="6462714"/>
            <a:ext cx="904875" cy="395287"/>
          </a:xfrm>
          <a:prstGeom prst="rect">
            <a:avLst/>
          </a:prstGeom>
          <a:solidFill>
            <a:schemeClr val="bg1"/>
          </a:solidFill>
          <a:ln w="9525">
            <a:noFill/>
            <a:miter lim="800000"/>
            <a:headEnd/>
            <a:tailEnd/>
          </a:ln>
        </p:spPr>
        <p:txBody>
          <a:bodyPr wrap="none" anchor="ctr"/>
          <a:lstStyle/>
          <a:p>
            <a:endParaRPr lang="de-DE"/>
          </a:p>
        </p:txBody>
      </p:sp>
    </p:spTree>
    <p:extLst>
      <p:ext uri="{BB962C8B-B14F-4D97-AF65-F5344CB8AC3E}">
        <p14:creationId xmlns:p14="http://schemas.microsoft.com/office/powerpoint/2010/main" val="736117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600" b="1" dirty="0"/>
              <a:t>Sociální ekonomika: vymezení</a:t>
            </a:r>
          </a:p>
        </p:txBody>
      </p:sp>
      <p:sp>
        <p:nvSpPr>
          <p:cNvPr id="3" name="Zástupný symbol pro obsah 2"/>
          <p:cNvSpPr>
            <a:spLocks noGrp="1"/>
          </p:cNvSpPr>
          <p:nvPr>
            <p:ph idx="1"/>
          </p:nvPr>
        </p:nvSpPr>
        <p:spPr/>
        <p:txBody>
          <a:bodyPr>
            <a:normAutofit fontScale="92500" lnSpcReduction="20000"/>
          </a:bodyPr>
          <a:lstStyle/>
          <a:p>
            <a:r>
              <a:rPr lang="cs-CZ" i="1" dirty="0"/>
              <a:t>Charta zásad sociální ekonomiky </a:t>
            </a:r>
            <a:r>
              <a:rPr lang="cs-CZ" dirty="0"/>
              <a:t>(</a:t>
            </a:r>
            <a:r>
              <a:rPr lang="cs-CZ" dirty="0" err="1"/>
              <a:t>Social</a:t>
            </a:r>
            <a:r>
              <a:rPr lang="cs-CZ" dirty="0"/>
              <a:t> </a:t>
            </a:r>
            <a:r>
              <a:rPr lang="cs-CZ" dirty="0" err="1"/>
              <a:t>Economy</a:t>
            </a:r>
            <a:r>
              <a:rPr lang="cs-CZ" dirty="0"/>
              <a:t> </a:t>
            </a:r>
            <a:r>
              <a:rPr lang="cs-CZ" dirty="0" err="1"/>
              <a:t>Europe</a:t>
            </a:r>
            <a:r>
              <a:rPr lang="cs-CZ" dirty="0"/>
              <a:t>, evropské sdružení zastupující subjekty sociální ekonomiky):</a:t>
            </a:r>
            <a:br>
              <a:rPr lang="cs-CZ" dirty="0"/>
            </a:br>
            <a:endParaRPr lang="cs-CZ" dirty="0"/>
          </a:p>
          <a:p>
            <a:r>
              <a:rPr lang="cs-CZ" dirty="0"/>
              <a:t>nadřazenost jednotlivce a sociálních cílů nad kapitálem,</a:t>
            </a:r>
          </a:p>
          <a:p>
            <a:r>
              <a:rPr lang="cs-CZ" dirty="0"/>
              <a:t>dobrovolné a otevřené členství,</a:t>
            </a:r>
          </a:p>
          <a:p>
            <a:r>
              <a:rPr lang="cs-CZ" dirty="0"/>
              <a:t>demokratická kontrola ze strany členů (netýká se nadací, jelikož nemají členy),</a:t>
            </a:r>
          </a:p>
          <a:p>
            <a:r>
              <a:rPr lang="cs-CZ" dirty="0"/>
              <a:t>spojení zájmů členů/uživatelů a všeobecného zájmu,</a:t>
            </a:r>
          </a:p>
          <a:p>
            <a:r>
              <a:rPr lang="cs-CZ" dirty="0"/>
              <a:t>ochrana a uplatňování zásad solidarity a odpovědnosti,</a:t>
            </a:r>
          </a:p>
          <a:p>
            <a:r>
              <a:rPr lang="cs-CZ" dirty="0"/>
              <a:t>samostatné hospodaření a nezávislost na orgánech veřejné moci,</a:t>
            </a:r>
          </a:p>
          <a:p>
            <a:r>
              <a:rPr lang="cs-CZ" dirty="0"/>
              <a:t>většina přebytků je využívána pro účely cílů udržitelného rozvoje, služeb, které jsou předmětem zájmů členů, nebo obecného zájmu.</a:t>
            </a:r>
          </a:p>
        </p:txBody>
      </p:sp>
    </p:spTree>
    <p:extLst>
      <p:ext uri="{BB962C8B-B14F-4D97-AF65-F5344CB8AC3E}">
        <p14:creationId xmlns:p14="http://schemas.microsoft.com/office/powerpoint/2010/main" val="2750421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Sociální podniky, sociální podnikání a sociální inovace</a:t>
            </a:r>
            <a:r>
              <a:rPr lang="cs-CZ" dirty="0"/>
              <a:t> </a:t>
            </a:r>
            <a:br>
              <a:rPr lang="cs-CZ" dirty="0"/>
            </a:br>
            <a:endParaRPr lang="cs-CZ" dirty="0"/>
          </a:p>
        </p:txBody>
      </p:sp>
      <p:sp>
        <p:nvSpPr>
          <p:cNvPr id="3" name="Zástupný symbol pro obsah 2"/>
          <p:cNvSpPr>
            <a:spLocks noGrp="1"/>
          </p:cNvSpPr>
          <p:nvPr>
            <p:ph idx="1"/>
          </p:nvPr>
        </p:nvSpPr>
        <p:spPr/>
        <p:txBody>
          <a:bodyPr/>
          <a:lstStyle/>
          <a:p>
            <a:r>
              <a:rPr lang="cs-CZ" dirty="0"/>
              <a:t>Evropská komise definuje sociální podniky jako </a:t>
            </a:r>
            <a:r>
              <a:rPr lang="cs-CZ" b="1" dirty="0"/>
              <a:t>nedílnou součást sociální ekonomiky</a:t>
            </a:r>
            <a:r>
              <a:rPr lang="cs-CZ" dirty="0"/>
              <a:t>:</a:t>
            </a:r>
            <a:br>
              <a:rPr lang="cs-CZ" dirty="0"/>
            </a:br>
            <a:r>
              <a:rPr lang="cs-CZ" dirty="0"/>
              <a:t>„</a:t>
            </a:r>
            <a:r>
              <a:rPr lang="cs-CZ" i="1" dirty="0"/>
              <a:t>Sociální podnik je aktérem </a:t>
            </a:r>
            <a:r>
              <a:rPr lang="cs-CZ" b="1" i="1" dirty="0"/>
              <a:t>sociální ekonomiky </a:t>
            </a:r>
            <a:r>
              <a:rPr lang="cs-CZ" i="1" dirty="0"/>
              <a:t>a jeho hlavním cílem je vytvoření sociálního dopadu, a nikoli tvorba zisku ve prospěch vlastníků nebo akcionářů. Působí na trhu tak, že poskytuje</a:t>
            </a:r>
            <a:br>
              <a:rPr lang="cs-CZ" i="1" dirty="0"/>
            </a:br>
            <a:r>
              <a:rPr lang="cs-CZ" i="1" dirty="0"/>
              <a:t>podnikatelským a inovačním způsobem výrobky a služby a zisky používá hlavně pro naplnění</a:t>
            </a:r>
            <a:br>
              <a:rPr lang="cs-CZ" i="1" dirty="0"/>
            </a:br>
            <a:r>
              <a:rPr lang="cs-CZ" i="1" dirty="0"/>
              <a:t>sociálních cílů. Je řízen odpovědně a transparentně, a zapojuje</a:t>
            </a:r>
            <a:r>
              <a:rPr lang="cs-CZ" dirty="0"/>
              <a:t> </a:t>
            </a:r>
            <a:r>
              <a:rPr lang="cs-CZ" i="1" dirty="0"/>
              <a:t>přitom zejména zaměstnance,</a:t>
            </a:r>
            <a:br>
              <a:rPr lang="cs-CZ" i="1" dirty="0"/>
            </a:br>
            <a:r>
              <a:rPr lang="cs-CZ" i="1" dirty="0"/>
              <a:t>spotřebitele a zúčastněné strany</a:t>
            </a:r>
            <a:r>
              <a:rPr lang="cs-CZ" dirty="0"/>
              <a:t>“ (Sdělení Evropské komise, </a:t>
            </a:r>
            <a:r>
              <a:rPr lang="cs-CZ" i="1" dirty="0"/>
              <a:t>Iniciativa pro sociální podnikání</a:t>
            </a:r>
            <a:r>
              <a:rPr lang="cs-CZ" dirty="0"/>
              <a:t>,</a:t>
            </a:r>
            <a:br>
              <a:rPr lang="cs-CZ" dirty="0"/>
            </a:br>
            <a:r>
              <a:rPr lang="cs-CZ" dirty="0"/>
              <a:t>COM(2011) 0682 </a:t>
            </a:r>
            <a:r>
              <a:rPr lang="cs-CZ" dirty="0" err="1"/>
              <a:t>final</a:t>
            </a:r>
            <a:r>
              <a:rPr lang="cs-CZ" dirty="0"/>
              <a:t> ze dne 25. října 2011). </a:t>
            </a:r>
            <a:br>
              <a:rPr lang="cs-CZ" dirty="0"/>
            </a:br>
            <a:endParaRPr lang="cs-CZ" dirty="0"/>
          </a:p>
        </p:txBody>
      </p:sp>
    </p:spTree>
    <p:extLst>
      <p:ext uri="{BB962C8B-B14F-4D97-AF65-F5344CB8AC3E}">
        <p14:creationId xmlns:p14="http://schemas.microsoft.com/office/powerpoint/2010/main" val="3064662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Sociální podniky, sociální podnikání a sociální inovace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USA; dva hlavní přístupy: „příjem z výdělečné činnosti“ (</a:t>
            </a:r>
            <a:r>
              <a:rPr lang="cs-CZ" dirty="0" err="1"/>
              <a:t>earned</a:t>
            </a:r>
            <a:r>
              <a:rPr lang="cs-CZ" dirty="0"/>
              <a:t> </a:t>
            </a:r>
            <a:r>
              <a:rPr lang="cs-CZ" dirty="0" err="1"/>
              <a:t>income</a:t>
            </a:r>
            <a:r>
              <a:rPr lang="cs-CZ" dirty="0"/>
              <a:t>) a „sociální inovace“ (ASHOKA).</a:t>
            </a:r>
            <a:br>
              <a:rPr lang="cs-CZ" dirty="0"/>
            </a:br>
            <a:endParaRPr lang="cs-CZ" dirty="0"/>
          </a:p>
          <a:p>
            <a:r>
              <a:rPr lang="cs-CZ" dirty="0"/>
              <a:t>Přístup zaměřený na </a:t>
            </a:r>
            <a:r>
              <a:rPr lang="cs-CZ" b="1" dirty="0"/>
              <a:t>sociální inovace </a:t>
            </a:r>
            <a:r>
              <a:rPr lang="cs-CZ" dirty="0"/>
              <a:t>zdůrazňuje individuální úlohu </a:t>
            </a:r>
            <a:r>
              <a:rPr lang="cs-CZ" b="1" dirty="0"/>
              <a:t>sociálního podnikatele</a:t>
            </a:r>
            <a:r>
              <a:rPr lang="cs-CZ" dirty="0"/>
              <a:t>, jehož</a:t>
            </a:r>
            <a:br>
              <a:rPr lang="cs-CZ" dirty="0"/>
            </a:br>
            <a:r>
              <a:rPr lang="cs-CZ" dirty="0"/>
              <a:t>posláním je vytvářet a udržovat sociální hodnotu (nikoli pouze hodnotu soukromou), rozpoznává a využívá nové příležitosti, aby toto poslání mohl plnit, zapojuje se do procesu soustavných inovací, adaptací a učení, jedná odvážně, aniž by jej omezovaly aktuálně dostupné zdroje, a projevuje větší smysl pro odpovědnost, včetně odpovědnosti za okruh těch, kterým bylo poslouženo, a za výsledky.</a:t>
            </a:r>
            <a:br>
              <a:rPr lang="cs-CZ" dirty="0"/>
            </a:br>
            <a:endParaRPr lang="cs-CZ" dirty="0"/>
          </a:p>
          <a:p>
            <a:r>
              <a:rPr lang="cs-CZ" dirty="0"/>
              <a:t>Sociální podnikatelé plní sociální poslání a hlavním kritériem pro posuzování sociálního podnikatele je dopad tohoto poslání (a nikoli vytváření bohatství). Podle přístupu zaměřeného na sociální inovace je forma vlastnictví sociálního podniku (veřejný, kapitálový, sociální ekonomika) vedlejší a ústřední postavou je sociální podnikatel jako hlavní osoba nesoucí odpovědnost za podnikání a společenské změny. </a:t>
            </a:r>
            <a:br>
              <a:rPr lang="cs-CZ" dirty="0"/>
            </a:br>
            <a:endParaRPr lang="cs-CZ" dirty="0"/>
          </a:p>
        </p:txBody>
      </p:sp>
    </p:spTree>
    <p:extLst>
      <p:ext uri="{BB962C8B-B14F-4D97-AF65-F5344CB8AC3E}">
        <p14:creationId xmlns:p14="http://schemas.microsoft.com/office/powerpoint/2010/main" val="865175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b="1" dirty="0"/>
              <a:t>Podobné a rozdílné znaky pojmů sociální podnik, sociální podnikání a sociální inovace</a:t>
            </a:r>
            <a:r>
              <a:rPr lang="cs-CZ" sz="3600" dirty="0"/>
              <a:t> </a:t>
            </a:r>
            <a:br>
              <a:rPr lang="cs-CZ" sz="3600" dirty="0"/>
            </a:br>
            <a:endParaRPr lang="cs-CZ" sz="3600" dirty="0"/>
          </a:p>
        </p:txBody>
      </p:sp>
      <p:pic>
        <p:nvPicPr>
          <p:cNvPr id="4" name="Zástupný symbol pro obsah 3"/>
          <p:cNvPicPr>
            <a:picLocks noGrp="1" noChangeAspect="1"/>
          </p:cNvPicPr>
          <p:nvPr>
            <p:ph idx="1"/>
          </p:nvPr>
        </p:nvPicPr>
        <p:blipFill>
          <a:blip r:embed="rId2"/>
          <a:stretch>
            <a:fillRect/>
          </a:stretch>
        </p:blipFill>
        <p:spPr>
          <a:xfrm>
            <a:off x="1517904" y="1886647"/>
            <a:ext cx="9482328" cy="4741165"/>
          </a:xfrm>
          <a:prstGeom prst="rect">
            <a:avLst/>
          </a:prstGeom>
        </p:spPr>
      </p:pic>
    </p:spTree>
    <p:extLst>
      <p:ext uri="{BB962C8B-B14F-4D97-AF65-F5344CB8AC3E}">
        <p14:creationId xmlns:p14="http://schemas.microsoft.com/office/powerpoint/2010/main" val="2786318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t>Národní uznání pojmu sociální ekonomika a souvisejících nových pojmů</a:t>
            </a:r>
          </a:p>
        </p:txBody>
      </p:sp>
      <p:sp>
        <p:nvSpPr>
          <p:cNvPr id="3" name="Zástupný symbol pro obsah 2"/>
          <p:cNvSpPr>
            <a:spLocks noGrp="1"/>
          </p:cNvSpPr>
          <p:nvPr>
            <p:ph idx="1"/>
          </p:nvPr>
        </p:nvSpPr>
        <p:spPr>
          <a:xfrm>
            <a:off x="1251678" y="2286001"/>
            <a:ext cx="10178322" cy="4571999"/>
          </a:xfrm>
        </p:spPr>
        <p:txBody>
          <a:bodyPr>
            <a:normAutofit fontScale="92500" lnSpcReduction="20000"/>
          </a:bodyPr>
          <a:lstStyle/>
          <a:p>
            <a:r>
              <a:rPr lang="cs-CZ" i="1" dirty="0"/>
              <a:t>Země, kde je pojem sociální ekonomika široce uznáván</a:t>
            </a:r>
            <a:r>
              <a:rPr lang="cs-CZ" dirty="0"/>
              <a:t>: ve Španělsku, Francii, Portugalsku, Belgii </a:t>
            </a:r>
            <a:br>
              <a:rPr lang="cs-CZ" dirty="0"/>
            </a:br>
            <a:r>
              <a:rPr lang="cs-CZ" dirty="0"/>
              <a:t>a Lucembursku se pojem sociální ekonomika těší největšímu uznání ze strany veřejných </a:t>
            </a:r>
            <a:br>
              <a:rPr lang="cs-CZ" dirty="0"/>
            </a:br>
            <a:r>
              <a:rPr lang="cs-CZ" dirty="0"/>
              <a:t>orgánů a v akademické a vědecké obci, stejně jako v sektoru sociální ekonomiky samém. </a:t>
            </a:r>
            <a:br>
              <a:rPr lang="cs-CZ" dirty="0"/>
            </a:br>
            <a:r>
              <a:rPr lang="cs-CZ" b="1" dirty="0"/>
              <a:t>!!</a:t>
            </a:r>
            <a:r>
              <a:rPr lang="cs-CZ" dirty="0"/>
              <a:t> – Francie je rodištěm pojmu jako takového a </a:t>
            </a:r>
            <a:r>
              <a:rPr lang="cs-CZ" b="1" dirty="0"/>
              <a:t>Španělsko</a:t>
            </a:r>
            <a:r>
              <a:rPr lang="cs-CZ" dirty="0"/>
              <a:t> v roce 2011 schválilo první vnitrostátní zákon o sociální ekonomice v Evropě. </a:t>
            </a:r>
          </a:p>
          <a:p>
            <a:r>
              <a:rPr lang="cs-CZ" i="1" dirty="0"/>
              <a:t>Země, kde se pojem sociální ekonomika těší „střednímu uznání“</a:t>
            </a:r>
            <a:r>
              <a:rPr lang="cs-CZ" dirty="0"/>
              <a:t>: Patří sem </a:t>
            </a:r>
            <a:r>
              <a:rPr lang="cs-CZ" i="1" dirty="0"/>
              <a:t>Itálie</a:t>
            </a:r>
            <a:r>
              <a:rPr lang="cs-CZ" dirty="0"/>
              <a:t>, Kypr, Dánsko, Finsko, Švédsko, Lotyšsko, Malta, Polsko, Spojené království, Bulharsko, Řecko, Maďarsko, Irsko, Rumunsko a Slovinsko. V těchto zemích figuruje pojem sociální ekonomika </a:t>
            </a:r>
            <a:r>
              <a:rPr lang="cs-CZ" b="1" dirty="0"/>
              <a:t>vedle dalších pojmů</a:t>
            </a:r>
            <a:r>
              <a:rPr lang="cs-CZ" dirty="0"/>
              <a:t>, jako je neziskový sektor, dobrovolný sektor a sociální podniky. Ve </a:t>
            </a:r>
            <a:r>
              <a:rPr lang="cs-CZ" b="1" dirty="0"/>
              <a:t>Spojeném království </a:t>
            </a:r>
            <a:r>
              <a:rPr lang="cs-CZ" dirty="0"/>
              <a:t>kontrastuje nízká míra informovanosti o sociální ekonomice se státní politikou podpory sociálních podniků. </a:t>
            </a:r>
          </a:p>
          <a:p>
            <a:r>
              <a:rPr lang="cs-CZ" i="1" dirty="0"/>
              <a:t>Země, kde se pojem sociální ekonomika těší malému uznání nebo není znám vůbec: </a:t>
            </a:r>
            <a:r>
              <a:rPr lang="cs-CZ" dirty="0"/>
              <a:t>Pojem sociální</a:t>
            </a:r>
            <a:br>
              <a:rPr lang="cs-CZ" dirty="0"/>
            </a:br>
            <a:r>
              <a:rPr lang="cs-CZ" dirty="0"/>
              <a:t>ekonomika je málo znám, teprve se zavádí nebo není znám vůbec v těchto zemích: </a:t>
            </a:r>
            <a:br>
              <a:rPr lang="cs-CZ" dirty="0"/>
            </a:br>
            <a:r>
              <a:rPr lang="cs-CZ" dirty="0"/>
              <a:t>Rakousko, </a:t>
            </a:r>
            <a:r>
              <a:rPr lang="cs-CZ" b="1" dirty="0"/>
              <a:t>Česká republika</a:t>
            </a:r>
            <a:r>
              <a:rPr lang="cs-CZ" dirty="0"/>
              <a:t>, Estonsko, Německo, Lotyšsko, Litva, Malta, Nizozemsko, Slovensko a Chorvatsko. Příbuzné pojmy neziskový sektor, dobrovolný sektor a sektor nevládních organizací vykazují relativně vyšší míru uznání. </a:t>
            </a:r>
            <a:br>
              <a:rPr lang="cs-CZ" dirty="0"/>
            </a:br>
            <a:endParaRPr lang="cs-CZ" dirty="0"/>
          </a:p>
        </p:txBody>
      </p:sp>
    </p:spTree>
    <p:extLst>
      <p:ext uri="{BB962C8B-B14F-4D97-AF65-F5344CB8AC3E}">
        <p14:creationId xmlns:p14="http://schemas.microsoft.com/office/powerpoint/2010/main" val="2121893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b="1" dirty="0"/>
              <a:t>VEŘEJNÉ POLITIKY V OBLASTI SOCIÁLNÍ EKONOMIKY NA EVROPSKÉ ÚROVNI (2010–2016)</a:t>
            </a:r>
            <a:r>
              <a:rPr lang="cs-CZ" sz="3600" dirty="0"/>
              <a:t> </a:t>
            </a:r>
            <a:br>
              <a:rPr lang="cs-CZ" sz="3600" dirty="0"/>
            </a:br>
            <a:endParaRPr lang="cs-CZ" sz="3600" dirty="0"/>
          </a:p>
        </p:txBody>
      </p:sp>
      <p:sp>
        <p:nvSpPr>
          <p:cNvPr id="3" name="Zástupný symbol pro obsah 2"/>
          <p:cNvSpPr>
            <a:spLocks noGrp="1"/>
          </p:cNvSpPr>
          <p:nvPr>
            <p:ph idx="1"/>
          </p:nvPr>
        </p:nvSpPr>
        <p:spPr/>
        <p:txBody>
          <a:bodyPr>
            <a:normAutofit/>
          </a:bodyPr>
          <a:lstStyle/>
          <a:p>
            <a:r>
              <a:rPr lang="cs-CZ" b="1" dirty="0"/>
              <a:t>Pravidla: statuty a regulační rámce</a:t>
            </a:r>
            <a:r>
              <a:rPr lang="cs-CZ" dirty="0"/>
              <a:t> </a:t>
            </a:r>
            <a:br>
              <a:rPr lang="cs-CZ" dirty="0"/>
            </a:br>
            <a:r>
              <a:rPr lang="cs-CZ" dirty="0"/>
              <a:t>2009 - 2017 iniciativy souvisejíc se sociální ekonomikou/pro sociální podniky - nové období evropských veřejných politik. Pokud jde o právní formy, bylo dosaženo jen malého</a:t>
            </a:r>
            <a:br>
              <a:rPr lang="cs-CZ" dirty="0"/>
            </a:br>
            <a:r>
              <a:rPr lang="cs-CZ" dirty="0"/>
              <a:t>pokroku. </a:t>
            </a:r>
          </a:p>
          <a:p>
            <a:r>
              <a:rPr lang="cs-CZ" dirty="0"/>
              <a:t>Prioritou bylo uplatňování politiky hospodářské soutěže. 2012 - přijetí nařízení </a:t>
            </a:r>
            <a:r>
              <a:rPr lang="cs-CZ" i="1" dirty="0"/>
              <a:t>de </a:t>
            </a:r>
            <a:r>
              <a:rPr lang="cs-CZ" i="1" dirty="0" err="1"/>
              <a:t>minimis</a:t>
            </a:r>
            <a:r>
              <a:rPr lang="cs-CZ" i="1" dirty="0"/>
              <a:t> </a:t>
            </a:r>
            <a:r>
              <a:rPr lang="cs-CZ" dirty="0"/>
              <a:t>pro oblast služeb obecného hospodářského zájmu a v roce 2014 schválení balíčku k reformě zadávání veřejných zakázek.</a:t>
            </a:r>
          </a:p>
          <a:p>
            <a:pPr lvl="1"/>
            <a:r>
              <a:rPr lang="cs-CZ" dirty="0"/>
              <a:t>Ten orgánům veřejné moci umožňuje zařazovat do zadávacích řízení určité sociální doložky</a:t>
            </a:r>
            <a:br>
              <a:rPr lang="cs-CZ" dirty="0"/>
            </a:br>
            <a:r>
              <a:rPr lang="cs-CZ" dirty="0"/>
              <a:t>a zadávací podmínky. Jeho dopady však byly nepatrné. </a:t>
            </a:r>
            <a:br>
              <a:rPr lang="cs-CZ" dirty="0"/>
            </a:br>
            <a:endParaRPr lang="cs-CZ" dirty="0"/>
          </a:p>
        </p:txBody>
      </p:sp>
    </p:spTree>
    <p:extLst>
      <p:ext uri="{BB962C8B-B14F-4D97-AF65-F5344CB8AC3E}">
        <p14:creationId xmlns:p14="http://schemas.microsoft.com/office/powerpoint/2010/main" val="4163331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t>VEŘEJNÉ POLITIKY V OBLASTI SOCIÁLNÍ EKONOMIKY NA EVROPSKÉ ÚROVNI (2010–2016)</a:t>
            </a:r>
            <a:endParaRPr lang="cs-CZ" sz="3600" dirty="0"/>
          </a:p>
        </p:txBody>
      </p:sp>
      <p:sp>
        <p:nvSpPr>
          <p:cNvPr id="3" name="Zástupný symbol pro obsah 2"/>
          <p:cNvSpPr>
            <a:spLocks noGrp="1"/>
          </p:cNvSpPr>
          <p:nvPr>
            <p:ph idx="1"/>
          </p:nvPr>
        </p:nvSpPr>
        <p:spPr/>
        <p:txBody>
          <a:bodyPr>
            <a:normAutofit fontScale="85000" lnSpcReduction="20000"/>
          </a:bodyPr>
          <a:lstStyle/>
          <a:p>
            <a:r>
              <a:rPr lang="cs-CZ" dirty="0"/>
              <a:t>Další snahy, např. v podobě evropských konferencí organizovaných předsednictvím</a:t>
            </a:r>
            <a:br>
              <a:rPr lang="cs-CZ" dirty="0"/>
            </a:br>
            <a:r>
              <a:rPr lang="cs-CZ" dirty="0"/>
              <a:t>Rady Evropské unie nebo v rámci předsednictví, řady stanovisek EHSV, iniciativ a stanovisek</a:t>
            </a:r>
            <a:br>
              <a:rPr lang="cs-CZ" dirty="0"/>
            </a:br>
            <a:r>
              <a:rPr lang="cs-CZ" dirty="0" err="1"/>
              <a:t>meziskupiny</a:t>
            </a:r>
            <a:r>
              <a:rPr lang="cs-CZ" dirty="0"/>
              <a:t> Sociální ekonomika Evropského parlamentu a v některých případech také</a:t>
            </a:r>
            <a:br>
              <a:rPr lang="cs-CZ" dirty="0"/>
            </a:br>
            <a:r>
              <a:rPr lang="cs-CZ" dirty="0"/>
              <a:t>Výboru regionů, nebo dokonce Komise samotné. </a:t>
            </a:r>
          </a:p>
          <a:p>
            <a:pPr lvl="1"/>
            <a:r>
              <a:rPr lang="cs-CZ" dirty="0"/>
              <a:t>23. 5. 2017 přijetí „Madridské </a:t>
            </a:r>
            <a:r>
              <a:rPr lang="cs-CZ" dirty="0" err="1"/>
              <a:t>deklarace“http</a:t>
            </a:r>
            <a:r>
              <a:rPr lang="cs-CZ" dirty="0"/>
              <a:t>://www.lavoro.gov.it/notizie/Documents/2017-05-23-DICHIARAZIONE-MADRID-English-Version.pdf - např. podpora implementace SÚ, SE - inkluzivní a </a:t>
            </a:r>
            <a:r>
              <a:rPr lang="cs-CZ" dirty="0" err="1"/>
              <a:t>fér</a:t>
            </a:r>
            <a:r>
              <a:rPr lang="cs-CZ" dirty="0"/>
              <a:t>, podpora vzdělávání, ...</a:t>
            </a:r>
          </a:p>
          <a:p>
            <a:r>
              <a:rPr lang="cs-CZ" b="1" dirty="0"/>
              <a:t>Problém</a:t>
            </a:r>
            <a:r>
              <a:rPr lang="cs-CZ" dirty="0"/>
              <a:t>: viditelnost a uznání definic z oblasti sociální ekonomiky. Pravidelné zavádění nových pojmů nepomáhá. V 70. letech 20. století zahrnovaly pojmy související se sociální ekonomikou třetí sektor, občanskou společnost a neziskovost obecně. </a:t>
            </a:r>
          </a:p>
          <a:p>
            <a:pPr lvl="1"/>
            <a:r>
              <a:rPr lang="cs-CZ" dirty="0"/>
              <a:t>V souvislosti s hospodářskou krizí se vytvořila nová vlna pojmů, jako např. sociální podniky, ekonomika sdílení a ekonomika pro společné blaho. Je třeba zdůraznit, že tyto problémy jsou známkou nejen nedostatečné shody ohledně používaných označení, ale také „skryté politiky nepostupování v této oblasti“ (CIRIEC 2017). </a:t>
            </a:r>
            <a:br>
              <a:rPr lang="cs-CZ" dirty="0"/>
            </a:br>
            <a:r>
              <a:rPr lang="cs-CZ" dirty="0"/>
              <a:t> </a:t>
            </a:r>
            <a:br>
              <a:rPr lang="cs-CZ" dirty="0"/>
            </a:br>
            <a:endParaRPr lang="cs-CZ" dirty="0"/>
          </a:p>
        </p:txBody>
      </p:sp>
    </p:spTree>
    <p:extLst>
      <p:ext uri="{BB962C8B-B14F-4D97-AF65-F5344CB8AC3E}">
        <p14:creationId xmlns:p14="http://schemas.microsoft.com/office/powerpoint/2010/main" val="3343915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Tvrdé politiky: fondy a politické oblasti</a:t>
            </a:r>
            <a:r>
              <a:rPr lang="cs-CZ" dirty="0"/>
              <a:t> </a:t>
            </a:r>
            <a:br>
              <a:rPr lang="cs-CZ" dirty="0"/>
            </a:b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2011 - Komise začala uplatňovat </a:t>
            </a:r>
            <a:r>
              <a:rPr lang="cs-CZ" i="1" dirty="0"/>
              <a:t>Iniciativu pro sociální podnikání</a:t>
            </a:r>
            <a:r>
              <a:rPr lang="cs-CZ" dirty="0"/>
              <a:t>. „Vytváření příznivého prostředí pro podporu sociálních podniků v rámci sociálního hospodářství a sociálních inovací“ (COM(2011) 682 </a:t>
            </a:r>
            <a:r>
              <a:rPr lang="cs-CZ" dirty="0" err="1"/>
              <a:t>final</a:t>
            </a:r>
            <a:r>
              <a:rPr lang="cs-CZ" dirty="0"/>
              <a:t>). Iniciativa zahrnovala politický program Evropské komise s 11 klíčovými kroky. </a:t>
            </a:r>
          </a:p>
          <a:p>
            <a:pPr lvl="1"/>
            <a:r>
              <a:rPr lang="cs-CZ" dirty="0"/>
              <a:t>Jednou osou je </a:t>
            </a:r>
            <a:r>
              <a:rPr lang="cs-CZ" i="1" dirty="0"/>
              <a:t>zlepšení soukromého a veřejného financování</a:t>
            </a:r>
            <a:r>
              <a:rPr lang="cs-CZ" dirty="0"/>
              <a:t>. Za účelem zvýšení zájmu soukromých investorů o sociální podniky bylo přijato nařízení č. 346/2013 o evropských fondech sociálního podnikání (</a:t>
            </a:r>
            <a:r>
              <a:rPr lang="cs-CZ" dirty="0" err="1"/>
              <a:t>EuSEF</a:t>
            </a:r>
            <a:r>
              <a:rPr lang="cs-CZ" dirty="0"/>
              <a:t>). Byl také zaveden program pro zaměstnanost a sociální inovace (</a:t>
            </a:r>
            <a:r>
              <a:rPr lang="cs-CZ" dirty="0" err="1"/>
              <a:t>EaSI</a:t>
            </a:r>
            <a:r>
              <a:rPr lang="cs-CZ" dirty="0"/>
              <a:t>) spolu s dalšími finančními iniciativami, jako je záruční nástroj </a:t>
            </a:r>
            <a:r>
              <a:rPr lang="cs-CZ" dirty="0" err="1"/>
              <a:t>EaSI</a:t>
            </a:r>
            <a:r>
              <a:rPr lang="cs-CZ" dirty="0"/>
              <a:t>, investiční okno </a:t>
            </a:r>
            <a:r>
              <a:rPr lang="cs-CZ" dirty="0" err="1"/>
              <a:t>EaSI</a:t>
            </a:r>
            <a:r>
              <a:rPr lang="cs-CZ" dirty="0"/>
              <a:t> pro budování kapacit nebo akcelerátor sociálního dopadu (SIA). </a:t>
            </a:r>
          </a:p>
          <a:p>
            <a:pPr lvl="1"/>
            <a:r>
              <a:rPr lang="cs-CZ" dirty="0"/>
              <a:t>Pokud jde o veřejné financování, cíl „podporovat sociální ekonomiku a sociální podnikání“ byl převeden na EFRR a ESF. Zvláštní evropská rozpočtová politika pro sociální ekonomiku však nikdy </a:t>
            </a:r>
            <a:r>
              <a:rPr lang="cs-CZ" b="1" dirty="0"/>
              <a:t>nebyla zavedena </a:t>
            </a:r>
            <a:r>
              <a:rPr lang="cs-CZ" dirty="0"/>
              <a:t>a stále se na ni čeká. Nedávno přijatá Madridská deklarace (23. 5. 2017) ji dále požaduje. </a:t>
            </a:r>
          </a:p>
          <a:p>
            <a:r>
              <a:rPr lang="cs-CZ" dirty="0"/>
              <a:t>Důležitost hlavního finančního nástroje EU, jímž je ESF. </a:t>
            </a:r>
          </a:p>
          <a:p>
            <a:pPr lvl="1"/>
            <a:r>
              <a:rPr lang="cs-CZ" dirty="0"/>
              <a:t>Dopad nových nástrojů, jež byly nedávno zavedeny (EFSI, </a:t>
            </a:r>
            <a:r>
              <a:rPr lang="cs-CZ" dirty="0" err="1"/>
              <a:t>EaSI</a:t>
            </a:r>
            <a:r>
              <a:rPr lang="cs-CZ" dirty="0"/>
              <a:t>, COSME atd.), byl malý nebo žádný, zvláště ve Středomoří a ve východních zemích EU. </a:t>
            </a:r>
            <a:br>
              <a:rPr lang="cs-CZ" dirty="0"/>
            </a:br>
            <a:endParaRPr lang="cs-CZ" dirty="0"/>
          </a:p>
        </p:txBody>
      </p:sp>
    </p:spTree>
    <p:extLst>
      <p:ext uri="{BB962C8B-B14F-4D97-AF65-F5344CB8AC3E}">
        <p14:creationId xmlns:p14="http://schemas.microsoft.com/office/powerpoint/2010/main" val="2353734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Nové národní předpisy v oblasti sociální ekonomiky</a:t>
            </a:r>
            <a:r>
              <a:rPr lang="cs-CZ" dirty="0"/>
              <a:t> </a:t>
            </a:r>
            <a:br>
              <a:rPr lang="cs-CZ" dirty="0"/>
            </a:b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V posledních sedmi letech většina evropských zemí věnovala pozornost tvorbě předpisů týkajících se sociální ekonomiky. Ve Španělsku (2011), Řecku (2011 a 2016), Portugalsku (2013), Francii (2014) a v Rumunsku (2016) byly na </a:t>
            </a:r>
            <a:r>
              <a:rPr lang="cs-CZ" b="1" dirty="0"/>
              <a:t>národní </a:t>
            </a:r>
            <a:r>
              <a:rPr lang="cs-CZ" dirty="0"/>
              <a:t>úrovni přijaty zvláštní právní předpisy týkající se sociální ekonomiky a v Belgii (Valonsko, Brusel a Vlámsko) a ve Španělsku (Galicie) byly přijaty také na úrovni </a:t>
            </a:r>
            <a:r>
              <a:rPr lang="cs-CZ" b="1" dirty="0"/>
              <a:t>regionální</a:t>
            </a:r>
            <a:r>
              <a:rPr lang="cs-CZ" dirty="0"/>
              <a:t>.</a:t>
            </a:r>
          </a:p>
          <a:p>
            <a:r>
              <a:rPr lang="cs-CZ" dirty="0"/>
              <a:t>Kromě toho vznikaly návrhy nových zákonů, návrhy a jiné institucionální iniciativy, jako jsou </a:t>
            </a:r>
            <a:r>
              <a:rPr lang="cs-CZ" b="1" dirty="0"/>
              <a:t>systémy akreditací</a:t>
            </a:r>
            <a:r>
              <a:rPr lang="cs-CZ" dirty="0"/>
              <a:t>, labely či rozsáhlé víceleté národní plány, což svědčí o zvyšujícím se zájmu vlád o tuto oblast. Dále byly také schváleny reformy týkající se konkrétních skupin sociální ekonomiky (sociálního třetího sektoru, sociálních podniků třetího sektoru, družstev a jiných), a to například v Itálii a ve Španělsku.</a:t>
            </a:r>
          </a:p>
          <a:p>
            <a:r>
              <a:rPr lang="cs-CZ" dirty="0"/>
              <a:t>Regulace sociální ekonomiky pomocí nových právních forem sama o sobě nepředstavuje pokrok v podpoře sociální ekonomiky, která by přesahovala rámec svého institucionálního uznání (</a:t>
            </a:r>
            <a:r>
              <a:rPr lang="cs-CZ" dirty="0" err="1"/>
              <a:t>Noia</a:t>
            </a:r>
            <a:r>
              <a:rPr lang="cs-CZ" dirty="0"/>
              <a:t>, 2017). Pokud by předpis </a:t>
            </a:r>
            <a:r>
              <a:rPr lang="cs-CZ" b="1" dirty="0"/>
              <a:t>neprovázela další opatření</a:t>
            </a:r>
            <a:r>
              <a:rPr lang="cs-CZ" dirty="0"/>
              <a:t>, mohly by účinky být příliš omezené, podobně jako tomu až donedávna bylo v případě evropského družstevního statutu nebo španělského zákona o sociální ekonomice. </a:t>
            </a:r>
            <a:br>
              <a:rPr lang="cs-CZ" dirty="0"/>
            </a:br>
            <a:endParaRPr lang="cs-CZ" dirty="0"/>
          </a:p>
        </p:txBody>
      </p:sp>
    </p:spTree>
    <p:extLst>
      <p:ext uri="{BB962C8B-B14F-4D97-AF65-F5344CB8AC3E}">
        <p14:creationId xmlns:p14="http://schemas.microsoft.com/office/powerpoint/2010/main" val="1940703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t-BR" b="1" dirty="0"/>
              <a:t>Národní a regionální akční plány a cílené financování</a:t>
            </a:r>
            <a:r>
              <a:rPr lang="pt-BR" dirty="0"/>
              <a:t> </a:t>
            </a:r>
            <a:br>
              <a:rPr lang="pt-BR" dirty="0"/>
            </a:br>
            <a:endParaRPr lang="cs-CZ" dirty="0"/>
          </a:p>
        </p:txBody>
      </p:sp>
      <p:pic>
        <p:nvPicPr>
          <p:cNvPr id="4" name="Zástupný symbol pro obsah 3"/>
          <p:cNvPicPr>
            <a:picLocks noGrp="1" noChangeAspect="1"/>
          </p:cNvPicPr>
          <p:nvPr>
            <p:ph idx="1"/>
          </p:nvPr>
        </p:nvPicPr>
        <p:blipFill>
          <a:blip r:embed="rId2"/>
          <a:stretch>
            <a:fillRect/>
          </a:stretch>
        </p:blipFill>
        <p:spPr>
          <a:xfrm>
            <a:off x="5004863" y="1619240"/>
            <a:ext cx="6269688" cy="3605304"/>
          </a:xfrm>
          <a:prstGeom prst="rect">
            <a:avLst/>
          </a:prstGeom>
        </p:spPr>
      </p:pic>
      <p:sp>
        <p:nvSpPr>
          <p:cNvPr id="3" name="Obdélník 2"/>
          <p:cNvSpPr/>
          <p:nvPr/>
        </p:nvSpPr>
        <p:spPr>
          <a:xfrm>
            <a:off x="1251678" y="1619240"/>
            <a:ext cx="3753185" cy="4524315"/>
          </a:xfrm>
          <a:prstGeom prst="rect">
            <a:avLst/>
          </a:prstGeom>
        </p:spPr>
        <p:txBody>
          <a:bodyPr wrap="square">
            <a:spAutoFit/>
          </a:bodyPr>
          <a:lstStyle/>
          <a:p>
            <a:r>
              <a:rPr lang="cs-CZ" dirty="0">
                <a:solidFill>
                  <a:srgbClr val="000000"/>
                </a:solidFill>
                <a:latin typeface="TimesNewRomanOOEnc"/>
              </a:rPr>
              <a:t>Národní a regionální akční plány – klíčové pro rozvoj sociální ekonomiky.</a:t>
            </a:r>
            <a:br>
              <a:rPr lang="cs-CZ" dirty="0">
                <a:solidFill>
                  <a:srgbClr val="000000"/>
                </a:solidFill>
                <a:latin typeface="TimesNewRomanOOEnc"/>
              </a:rPr>
            </a:br>
            <a:r>
              <a:rPr lang="cs-CZ" dirty="0">
                <a:solidFill>
                  <a:srgbClr val="000000"/>
                </a:solidFill>
                <a:latin typeface="TimesNewRomanOOEnc"/>
              </a:rPr>
              <a:t>- významné dohody mezi různými aktéry, zejména mezi vládou a zástupci sociální ekonomiky / třetího sektoru, ale také odbory, univerzitami a dalšími, s cílem zlepšit jejich vzájemné vztahy. </a:t>
            </a:r>
          </a:p>
          <a:p>
            <a:endParaRPr lang="cs-CZ" dirty="0">
              <a:solidFill>
                <a:srgbClr val="000000"/>
              </a:solidFill>
              <a:latin typeface="TimesNewRomanOOEnc"/>
            </a:endParaRPr>
          </a:p>
          <a:p>
            <a:r>
              <a:rPr lang="cs-CZ" dirty="0">
                <a:solidFill>
                  <a:srgbClr val="000000"/>
                </a:solidFill>
                <a:latin typeface="TimesNewRomanOOEnc"/>
              </a:rPr>
              <a:t>-  Zahrnují obecně stabilní rámce</a:t>
            </a:r>
            <a:br>
              <a:rPr lang="cs-CZ" dirty="0">
                <a:solidFill>
                  <a:srgbClr val="000000"/>
                </a:solidFill>
                <a:latin typeface="TimesNewRomanOOEnc"/>
              </a:rPr>
            </a:br>
            <a:r>
              <a:rPr lang="cs-CZ" dirty="0">
                <a:solidFill>
                  <a:srgbClr val="000000"/>
                </a:solidFill>
                <a:latin typeface="TimesNewRomanOOEnc"/>
              </a:rPr>
              <a:t>financování, režimy účasti a konzultací, strategické oblasti, které je třeba rozvinout, a zlepšení vztahů a společenských změn.</a:t>
            </a:r>
            <a:r>
              <a:rPr lang="cs-CZ" dirty="0"/>
              <a:t> </a:t>
            </a:r>
            <a:br>
              <a:rPr lang="cs-CZ" dirty="0"/>
            </a:br>
            <a:endParaRPr lang="cs-CZ" dirty="0"/>
          </a:p>
        </p:txBody>
      </p:sp>
    </p:spTree>
    <p:extLst>
      <p:ext uri="{BB962C8B-B14F-4D97-AF65-F5344CB8AC3E}">
        <p14:creationId xmlns:p14="http://schemas.microsoft.com/office/powerpoint/2010/main" val="838679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9394" name="Picture 2" descr="http://www.gartenbista.de/wp-content/uploads/2012/07/Fisch-Onkelchen-Fotoliaid142317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5929" y="581024"/>
            <a:ext cx="5256535" cy="619579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1847528" y="1844824"/>
            <a:ext cx="2808312" cy="3312368"/>
          </a:xfrm>
        </p:spPr>
        <p:txBody>
          <a:bodyPr>
            <a:normAutofit/>
          </a:bodyPr>
          <a:lstStyle/>
          <a:p>
            <a:pPr marL="0" indent="0">
              <a:buNone/>
            </a:pPr>
            <a:r>
              <a:rPr lang="cs-CZ" sz="6000" dirty="0">
                <a:solidFill>
                  <a:schemeClr val="accent6"/>
                </a:solidFill>
              </a:rPr>
              <a:t>Něco úplně nového?</a:t>
            </a:r>
            <a:endParaRPr lang="de-DE" sz="6000" dirty="0">
              <a:solidFill>
                <a:schemeClr val="accent6"/>
              </a:solidFill>
            </a:endParaRPr>
          </a:p>
        </p:txBody>
      </p:sp>
    </p:spTree>
    <p:extLst>
      <p:ext uri="{BB962C8B-B14F-4D97-AF65-F5344CB8AC3E}">
        <p14:creationId xmlns:p14="http://schemas.microsoft.com/office/powerpoint/2010/main" val="411919974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Cílené financování</a:t>
            </a:r>
          </a:p>
        </p:txBody>
      </p:sp>
      <p:sp>
        <p:nvSpPr>
          <p:cNvPr id="3" name="Zástupný symbol pro obsah 2"/>
          <p:cNvSpPr>
            <a:spLocks noGrp="1"/>
          </p:cNvSpPr>
          <p:nvPr>
            <p:ph idx="1"/>
          </p:nvPr>
        </p:nvSpPr>
        <p:spPr>
          <a:xfrm>
            <a:off x="1251678" y="1280160"/>
            <a:ext cx="10178322" cy="5138927"/>
          </a:xfrm>
        </p:spPr>
        <p:txBody>
          <a:bodyPr>
            <a:normAutofit fontScale="40000" lnSpcReduction="20000"/>
          </a:bodyPr>
          <a:lstStyle/>
          <a:p>
            <a:pPr marL="0" indent="0">
              <a:buNone/>
            </a:pPr>
            <a:r>
              <a:rPr lang="cs-CZ" sz="4300" dirty="0"/>
              <a:t>Několik rámců financování. Veřejné, soukromé, hybridní režimy.</a:t>
            </a:r>
          </a:p>
          <a:p>
            <a:r>
              <a:rPr lang="cs-CZ" sz="4300" dirty="0"/>
              <a:t>Ad veřejné fondy zacílené na sociální ekonomiku: EU (např. strukturální fondy) a vnitrostátní a regionální vlády přidělují prostředky přímo na podporu a rozvoj sociální ekonomiky. Jedná se o tradiční subvenční programy na podporu družstev a zaměstnanosti v družstvech v Německu, Itálii a Španělsku. Existuje také spousta alternativních řešení. </a:t>
            </a:r>
          </a:p>
          <a:p>
            <a:pPr marL="685800" lvl="3"/>
            <a:r>
              <a:rPr lang="cs-CZ" sz="4100" dirty="0"/>
              <a:t>Belgie -  fond </a:t>
            </a:r>
            <a:r>
              <a:rPr lang="cs-CZ" sz="4100" dirty="0" err="1"/>
              <a:t>Brasero</a:t>
            </a:r>
            <a:r>
              <a:rPr lang="cs-CZ" sz="4100" dirty="0"/>
              <a:t> podporuje rozvoj zaměstnaneckých družstev ve Valonském regionu. </a:t>
            </a:r>
          </a:p>
          <a:p>
            <a:pPr marL="685800" lvl="3"/>
            <a:r>
              <a:rPr lang="cs-CZ" sz="4100" dirty="0"/>
              <a:t>Kypr - politika služeb sociální péče nabízí roční granty na provozní náklady, a subvencuje tak organizace poskytující sociální služby (např. péči o děti, dlouhodobou péči a podobně). </a:t>
            </a:r>
          </a:p>
          <a:p>
            <a:pPr marL="685800" lvl="3"/>
            <a:r>
              <a:rPr lang="cs-CZ" sz="4100" dirty="0"/>
              <a:t>Francie - nový zákon o sociální ekonomice -nové finanční nástroje, včetně fondu sociálních inovací (FISO). </a:t>
            </a:r>
          </a:p>
          <a:p>
            <a:pPr marL="685800" lvl="3"/>
            <a:r>
              <a:rPr lang="cs-CZ" sz="4100" dirty="0"/>
              <a:t>Itálie - byl zaveden fond na financování sociálních podniků a sociálních družstev. </a:t>
            </a:r>
          </a:p>
          <a:p>
            <a:pPr marL="228600" lvl="1">
              <a:buFont typeface="Arial" panose="020B0604020202020204" pitchFamily="34" charset="0"/>
              <a:buChar char="•"/>
            </a:pPr>
            <a:r>
              <a:rPr lang="cs-CZ" sz="4300" dirty="0"/>
              <a:t>Smíšené fondy, které spravuje vláda a organizace sociální ekonomiky: </a:t>
            </a:r>
          </a:p>
          <a:p>
            <a:pPr marL="685800" lvl="2"/>
            <a:r>
              <a:rPr lang="cs-CZ" sz="4100" dirty="0"/>
              <a:t>Francie - Národní fond pro rozvoj asociativního života (FNDVA) a Národní fond pro rozvoj sportu (FNDS). </a:t>
            </a:r>
          </a:p>
          <a:p>
            <a:pPr marL="228600" lvl="1"/>
            <a:r>
              <a:rPr lang="cs-CZ" sz="4400" dirty="0"/>
              <a:t>U některých fondů je financování mimorozpočtové. Jiné režimy jsou založeny na dani z příjmu fyzických osob. Určité procento splatné daně mohou občané přidělit dobrovolným organizacím. To se týká Itálie a Španělska. Ve Španělsku tyto částky směřují do národního fondu pro organizace sociálního třetího sektoru, jenž každý rok obdrží více než 200 milionů EUR. </a:t>
            </a:r>
          </a:p>
          <a:p>
            <a:pPr marL="228600" lvl="1"/>
            <a:r>
              <a:rPr lang="cs-CZ" sz="4400" dirty="0"/>
              <a:t>Dalším zdrojem, na který se tradičně cílí, jsou příjmy z hazardních her (loterie, automaty). To je případ RAY a </a:t>
            </a:r>
            <a:r>
              <a:rPr lang="cs-CZ" sz="4400" dirty="0" err="1"/>
              <a:t>Oy</a:t>
            </a:r>
            <a:r>
              <a:rPr lang="cs-CZ" sz="4400" dirty="0"/>
              <a:t> </a:t>
            </a:r>
            <a:r>
              <a:rPr lang="cs-CZ" sz="4400" dirty="0" err="1"/>
              <a:t>Veikkaus</a:t>
            </a:r>
            <a:r>
              <a:rPr lang="cs-CZ" sz="4400" dirty="0"/>
              <a:t> AB ve Finsku nebo ONCE – vnitrostátní organizace pro nevidomé – ve Španělsku. </a:t>
            </a:r>
            <a:endParaRPr lang="cs-CZ" dirty="0"/>
          </a:p>
        </p:txBody>
      </p:sp>
    </p:spTree>
    <p:extLst>
      <p:ext uri="{BB962C8B-B14F-4D97-AF65-F5344CB8AC3E}">
        <p14:creationId xmlns:p14="http://schemas.microsoft.com/office/powerpoint/2010/main" val="3891831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překážky</a:t>
            </a:r>
            <a:r>
              <a:rPr lang="cs-CZ" dirty="0"/>
              <a:t> rozvoje sociální ekonomiky</a:t>
            </a:r>
            <a:br>
              <a:rPr lang="cs-CZ" dirty="0"/>
            </a:br>
            <a:endParaRPr lang="cs-CZ" dirty="0"/>
          </a:p>
        </p:txBody>
      </p:sp>
      <p:sp>
        <p:nvSpPr>
          <p:cNvPr id="3" name="Zástupný symbol pro obsah 2"/>
          <p:cNvSpPr>
            <a:spLocks noGrp="1"/>
          </p:cNvSpPr>
          <p:nvPr>
            <p:ph idx="1"/>
          </p:nvPr>
        </p:nvSpPr>
        <p:spPr>
          <a:xfrm>
            <a:off x="1251678" y="1755649"/>
            <a:ext cx="10178322" cy="4123944"/>
          </a:xfrm>
        </p:spPr>
        <p:txBody>
          <a:bodyPr>
            <a:normAutofit fontScale="32500" lnSpcReduction="20000"/>
          </a:bodyPr>
          <a:lstStyle/>
          <a:p>
            <a:pPr marL="457200" indent="-457200">
              <a:buFont typeface="+mj-lt"/>
              <a:buAutoNum type="arabicPeriod"/>
            </a:pPr>
            <a:r>
              <a:rPr lang="cs-CZ" sz="4900" dirty="0"/>
              <a:t>Nedostatečná informovanost o pojmech sociální ekonomika, sociální podniky a jiných souvisejících pojmech a jejich nedostatečného pochopení ve společnosti, ve veřejných diskusích a na akademické půdě. Tyto překážky hrají velmi významnou </a:t>
            </a:r>
            <a:r>
              <a:rPr lang="cs-CZ" sz="4800" dirty="0"/>
              <a:t>roli </a:t>
            </a:r>
            <a:r>
              <a:rPr lang="cs-CZ" sz="4800" b="1" dirty="0"/>
              <a:t>ve východních zemích EU</a:t>
            </a:r>
            <a:r>
              <a:rPr lang="cs-CZ" sz="4800" dirty="0"/>
              <a:t>, jako např. v Maďarsku, Polsku, na Slovensku nebo v České republice. Hlavní podpora pro sociální ekonomiku (z hlediska financování i zvyšování informovanosti) pochází z programů a iniciativ EU. </a:t>
            </a:r>
          </a:p>
          <a:p>
            <a:pPr marL="914400" lvl="1" indent="-457200">
              <a:buFont typeface="+mj-lt"/>
              <a:buAutoNum type="arabicPeriod"/>
            </a:pPr>
            <a:r>
              <a:rPr lang="cs-CZ" sz="4800" dirty="0"/>
              <a:t>Malá viditelnost sociální ekonomiky v médiích i statistikách. V mnoha zemích, od Rakouska a Slovenska po Švédsko, je nedostatek databází, oficiálních statistik a spolehlivých údajů o sociálních podnicích či sociální ekonomice. Kromě toho je nezbytné zavést v oblasti sociální ekonomiky na všech úrovních vzdělávání vzdělávací a školicí programy. V několika zemích, např. ve Francii, existují programy jako odborná příprava</a:t>
            </a:r>
            <a:br>
              <a:rPr lang="cs-CZ" sz="4800" dirty="0"/>
            </a:br>
            <a:r>
              <a:rPr lang="cs-CZ" sz="4800" dirty="0"/>
              <a:t>ze strany vzdělávacích družstev pro dospívající/mladé studenty. </a:t>
            </a:r>
          </a:p>
          <a:p>
            <a:pPr marL="457200" indent="-457200">
              <a:buFont typeface="+mj-lt"/>
              <a:buAutoNum type="arabicPeriod"/>
            </a:pPr>
            <a:r>
              <a:rPr lang="cs-CZ" sz="4800" dirty="0"/>
              <a:t>Překážky ve vztahu k státní správě. Chybějí instituce odpovídající za sociální ekonomiku, sociální podniky, dobrovolníky a občanskou společnost, které by byly schopny vyvíjet politiky a sociální ekonomiku podporovat. Neexistuje tudíž žádná vnitrostátní strategie týkající se sociální ekonomiky. Média a tvůrci politik „nevidí nezbytnost“ sociální ekonomiky. V některých případech shledávají, že důvěra v hospodářské činnosti neziskových organizací je nedostatečná a tyto činnosti jsou odmítány. </a:t>
            </a:r>
          </a:p>
        </p:txBody>
      </p:sp>
    </p:spTree>
    <p:extLst>
      <p:ext uri="{BB962C8B-B14F-4D97-AF65-F5344CB8AC3E}">
        <p14:creationId xmlns:p14="http://schemas.microsoft.com/office/powerpoint/2010/main" val="1659462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překážky</a:t>
            </a:r>
            <a:r>
              <a:rPr lang="cs-CZ" dirty="0"/>
              <a:t> rozvoje sociální ekonomiky</a:t>
            </a:r>
            <a:br>
              <a:rPr lang="cs-CZ" dirty="0"/>
            </a:br>
            <a:endParaRPr lang="cs-CZ" dirty="0"/>
          </a:p>
        </p:txBody>
      </p:sp>
      <p:sp>
        <p:nvSpPr>
          <p:cNvPr id="3" name="Zástupný symbol pro obsah 2"/>
          <p:cNvSpPr>
            <a:spLocks noGrp="1"/>
          </p:cNvSpPr>
          <p:nvPr>
            <p:ph idx="1"/>
          </p:nvPr>
        </p:nvSpPr>
        <p:spPr>
          <a:xfrm>
            <a:off x="1251678" y="1755648"/>
            <a:ext cx="10178322" cy="5102351"/>
          </a:xfrm>
        </p:spPr>
        <p:txBody>
          <a:bodyPr>
            <a:normAutofit fontScale="25000" lnSpcReduction="20000"/>
          </a:bodyPr>
          <a:lstStyle/>
          <a:p>
            <a:pPr marL="914400" lvl="1" indent="-457200">
              <a:buFont typeface="+mj-lt"/>
              <a:buAutoNum type="arabicPeriod"/>
            </a:pPr>
            <a:r>
              <a:rPr lang="cs-CZ" sz="6400" dirty="0"/>
              <a:t>V některých případech schází víceúrovňovým vládám koordinace v oblasti záležitostí sociální ekonomiky. V jiných případech jsou orgány státní správy silně závislé na politických cyklech, např. v roce 2015 byl v Dánsku po změně vlády zavřen vládní úřad pro podniky sociální ekonomiky. V neposlední řadě jsou překážkami pro spolupráci subjektů sociální ekonomiky s orgány veřejné moci byrokracie a politika kvalitativních úsporných opatření (Itálie, Španělsko, Slovinsko) </a:t>
            </a:r>
          </a:p>
          <a:p>
            <a:pPr marL="0" indent="0">
              <a:buNone/>
            </a:pPr>
            <a:r>
              <a:rPr lang="cs-CZ" sz="6400" dirty="0"/>
              <a:t>Překážky institucionální:</a:t>
            </a:r>
          </a:p>
          <a:p>
            <a:pPr>
              <a:buFontTx/>
              <a:buChar char="-"/>
            </a:pPr>
            <a:r>
              <a:rPr lang="cs-CZ" sz="6400" dirty="0"/>
              <a:t>Ve Francii a ve Španělsku vládní změny předpisů týkajících se doplňkové sociální ochrany v posledních letech negativně ovlivnily zdravotnické subjekty a v některých případech je přinutily ke změně právního postavení na ziskový subjekt. </a:t>
            </a:r>
          </a:p>
          <a:p>
            <a:pPr>
              <a:buFontTx/>
              <a:buChar char="-"/>
            </a:pPr>
            <a:r>
              <a:rPr lang="cs-CZ" sz="6400" dirty="0"/>
              <a:t>V Itálii reforma lidových bank (DL 3/2015) stanoví, že lidové banky, jejichž aktiva mají hodnotu vyšší než 8 miliard EUR, musí být přeměněny na akciové společnosti. Také reforma úvěrových družstev (L 49/2016) radikálně</a:t>
            </a:r>
            <a:br>
              <a:rPr lang="cs-CZ" sz="6400" dirty="0"/>
            </a:br>
            <a:r>
              <a:rPr lang="cs-CZ" sz="6400" dirty="0"/>
              <a:t>přeorganizovala celý sektor družstevního bankovnictví, a to s několika negativními aspekty. </a:t>
            </a:r>
          </a:p>
          <a:p>
            <a:pPr>
              <a:buFontTx/>
              <a:buChar char="-"/>
            </a:pPr>
            <a:r>
              <a:rPr lang="cs-CZ" sz="6400" dirty="0"/>
              <a:t>Ve Španělsku změny sociálního zabezpečení sportovních trenérů negativně ovlivnily sportovní sdružení. </a:t>
            </a:r>
          </a:p>
          <a:p>
            <a:pPr>
              <a:buFontTx/>
              <a:buChar char="-"/>
            </a:pPr>
            <a:r>
              <a:rPr lang="cs-CZ" sz="6400" dirty="0"/>
              <a:t>Ve Spojeném království u velkých veřejných zakázek zbývají na subjekty sociální ekonomiky jen subdodávky pro velké společnosti soukromého sektoru, obvykle se navíc při zadávání zakázek rozhoduje spíše podle ceny než podle zahrnutí přidané sociální hodnoty. Nedávno pozměněné právní postavení charitativních organizací je pro toto nové institucionální prostředí lépe uzpůsobeno. </a:t>
            </a:r>
          </a:p>
          <a:p>
            <a:pPr>
              <a:buFontTx/>
              <a:buChar char="-"/>
            </a:pPr>
            <a:r>
              <a:rPr lang="cs-CZ" sz="6400" dirty="0"/>
              <a:t>Ve Finsku není směrnice o zadávání veřejných zakázek, díky níž mohly být zakázky vyhrazeny pro určité služby, prováděna, a subjekty sociální ekonomiky z ní tedy nemohou mít prospěch. </a:t>
            </a:r>
            <a:br>
              <a:rPr lang="cs-CZ" sz="4800" dirty="0"/>
            </a:br>
            <a:br>
              <a:rPr lang="cs-CZ" sz="4800" dirty="0"/>
            </a:br>
            <a:br>
              <a:rPr lang="cs-CZ" sz="4800" dirty="0"/>
            </a:br>
            <a:br>
              <a:rPr lang="cs-CZ" sz="4800" dirty="0"/>
            </a:br>
            <a:br>
              <a:rPr lang="cs-CZ" sz="4800" dirty="0"/>
            </a:br>
            <a:br>
              <a:rPr lang="cs-CZ" dirty="0"/>
            </a:br>
            <a:br>
              <a:rPr lang="cs-CZ" dirty="0"/>
            </a:br>
            <a:endParaRPr lang="cs-CZ" dirty="0"/>
          </a:p>
        </p:txBody>
      </p:sp>
    </p:spTree>
    <p:extLst>
      <p:ext uri="{BB962C8B-B14F-4D97-AF65-F5344CB8AC3E}">
        <p14:creationId xmlns:p14="http://schemas.microsoft.com/office/powerpoint/2010/main" val="1659462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překážky</a:t>
            </a:r>
            <a:r>
              <a:rPr lang="cs-CZ" dirty="0"/>
              <a:t> rozvoje sociální ekonomiky</a:t>
            </a:r>
          </a:p>
        </p:txBody>
      </p:sp>
      <p:sp>
        <p:nvSpPr>
          <p:cNvPr id="3" name="Zástupný symbol pro obsah 2"/>
          <p:cNvSpPr>
            <a:spLocks noGrp="1"/>
          </p:cNvSpPr>
          <p:nvPr>
            <p:ph idx="1"/>
          </p:nvPr>
        </p:nvSpPr>
        <p:spPr/>
        <p:txBody>
          <a:bodyPr>
            <a:normAutofit/>
          </a:bodyPr>
          <a:lstStyle/>
          <a:p>
            <a:pPr lvl="1"/>
            <a:r>
              <a:rPr lang="cs-CZ" dirty="0"/>
              <a:t>Nedávné změny předpisů týkajících se družstev v Polsku a Portugalsku nejsou pro družstva považovány za vhodné. </a:t>
            </a:r>
          </a:p>
          <a:p>
            <a:pPr lvl="1"/>
            <a:r>
              <a:rPr lang="cs-CZ" dirty="0"/>
              <a:t>V Maďarsku představuje nový zákon o sociální ekonomice riziko pro mnohá sociální družstva založená skupinami občanů, jelikož po vstupu zákona v platnost v roce 2018 možná bude nutná jejich přeměna na jiný typ organizace (družstvo nebo nezisková společnost s ručením omezeným). </a:t>
            </a:r>
          </a:p>
          <a:p>
            <a:pPr lvl="1"/>
            <a:r>
              <a:rPr lang="cs-CZ" dirty="0"/>
              <a:t>Ve Slovinsku a v Bulharsku nový zákon o sociálním podnikání vylučuje různé organizace, které již jako sociální podniky působí. </a:t>
            </a:r>
            <a:br>
              <a:rPr lang="cs-CZ" dirty="0"/>
            </a:br>
            <a:endParaRPr lang="cs-CZ" dirty="0"/>
          </a:p>
        </p:txBody>
      </p:sp>
    </p:spTree>
    <p:extLst>
      <p:ext uri="{BB962C8B-B14F-4D97-AF65-F5344CB8AC3E}">
        <p14:creationId xmlns:p14="http://schemas.microsoft.com/office/powerpoint/2010/main" val="3751621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VÁHA SOCIÁLNÍ EKONOMIKY V EU 28</a:t>
            </a:r>
            <a:br>
              <a:rPr lang="cs-CZ" dirty="0"/>
            </a:br>
            <a:endParaRPr lang="cs-CZ" dirty="0"/>
          </a:p>
        </p:txBody>
      </p:sp>
      <p:sp>
        <p:nvSpPr>
          <p:cNvPr id="3" name="Zástupný symbol pro obsah 2"/>
          <p:cNvSpPr>
            <a:spLocks noGrp="1"/>
          </p:cNvSpPr>
          <p:nvPr>
            <p:ph idx="1"/>
          </p:nvPr>
        </p:nvSpPr>
        <p:spPr/>
        <p:txBody>
          <a:bodyPr/>
          <a:lstStyle/>
          <a:p>
            <a:r>
              <a:rPr lang="cs-CZ" dirty="0"/>
              <a:t>Evropská sociální ekonomika poskytuje:</a:t>
            </a:r>
            <a:br>
              <a:rPr lang="cs-CZ" dirty="0"/>
            </a:br>
            <a:r>
              <a:rPr lang="cs-CZ" dirty="0"/>
              <a:t>- více než 13,6 milionu placených pracovních míst v Evropě,</a:t>
            </a:r>
            <a:br>
              <a:rPr lang="cs-CZ" dirty="0"/>
            </a:br>
            <a:r>
              <a:rPr lang="cs-CZ" dirty="0"/>
              <a:t>- ekvivalent 6,3 % pracující populace EU-28,</a:t>
            </a:r>
            <a:br>
              <a:rPr lang="cs-CZ" dirty="0"/>
            </a:br>
            <a:r>
              <a:rPr lang="cs-CZ" dirty="0"/>
              <a:t>- zaměstnání pro více než 19,1 milionu pracovníků, placených i neplacených,</a:t>
            </a:r>
            <a:br>
              <a:rPr lang="cs-CZ" dirty="0"/>
            </a:br>
            <a:r>
              <a:rPr lang="cs-CZ" dirty="0"/>
              <a:t>- více než 82,2 milionu dobrovolníků, což odpovídá 5,5 milionu zaměstnanců na plný úvazek,</a:t>
            </a:r>
            <a:br>
              <a:rPr lang="cs-CZ" dirty="0"/>
            </a:br>
            <a:r>
              <a:rPr lang="cs-CZ" dirty="0"/>
              <a:t>- více než 232 milionů členů družstev vzájemných společností a podobných subjektů,</a:t>
            </a:r>
            <a:br>
              <a:rPr lang="cs-CZ" dirty="0"/>
            </a:br>
            <a:r>
              <a:rPr lang="cs-CZ" dirty="0"/>
              <a:t>- více než 2,8 milionu subjektů a podniků. </a:t>
            </a:r>
            <a:br>
              <a:rPr lang="cs-CZ" dirty="0"/>
            </a:br>
            <a:endParaRPr lang="cs-CZ" dirty="0"/>
          </a:p>
        </p:txBody>
      </p:sp>
    </p:spTree>
    <p:extLst>
      <p:ext uri="{BB962C8B-B14F-4D97-AF65-F5344CB8AC3E}">
        <p14:creationId xmlns:p14="http://schemas.microsoft.com/office/powerpoint/2010/main" val="1104934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VÁHA SOCIÁLNÍ EKONOMIKY V EU 28</a:t>
            </a:r>
            <a:br>
              <a:rPr lang="cs-CZ" dirty="0"/>
            </a:br>
            <a:r>
              <a:rPr lang="cs-CZ" dirty="0"/>
              <a:t>…odlišnosti</a:t>
            </a:r>
          </a:p>
        </p:txBody>
      </p:sp>
      <p:sp>
        <p:nvSpPr>
          <p:cNvPr id="3" name="Zástupný symbol pro obsah 2"/>
          <p:cNvSpPr>
            <a:spLocks noGrp="1"/>
          </p:cNvSpPr>
          <p:nvPr>
            <p:ph idx="1"/>
          </p:nvPr>
        </p:nvSpPr>
        <p:spPr/>
        <p:txBody>
          <a:bodyPr>
            <a:normAutofit fontScale="92500"/>
          </a:bodyPr>
          <a:lstStyle/>
          <a:p>
            <a:r>
              <a:rPr lang="cs-CZ" dirty="0"/>
              <a:t>Belgie, Itálie, Lucembursko, Francie a Nizozemsko - pracovní místa v sociální ekonomice tvoří něco mezi 9 až 10 % pracujícího obyvatelstva </a:t>
            </a:r>
          </a:p>
          <a:p>
            <a:r>
              <a:rPr lang="cs-CZ" dirty="0"/>
              <a:t>Nové členských státy EU, jako je Slovinsko, Rumunsko, Malta, Litva, Chorvatsko, Kypr a Slovensko - méně než 2 % pracujících obyvatel</a:t>
            </a:r>
            <a:br>
              <a:rPr lang="cs-CZ" dirty="0"/>
            </a:br>
            <a:br>
              <a:rPr lang="cs-CZ" dirty="0"/>
            </a:br>
            <a:r>
              <a:rPr lang="cs-CZ" dirty="0"/>
              <a:t>Zaměstnanost v sociální ekonomice se ukázala být odolná vůči hospodářské krizi, jelikož se snížila</a:t>
            </a:r>
            <a:br>
              <a:rPr lang="cs-CZ" dirty="0"/>
            </a:br>
            <a:r>
              <a:rPr lang="cs-CZ" dirty="0"/>
              <a:t>z 6,5 % na 6,3 % z celkových placených pracovních sil v Evropě a z 14,1 na 13,6 milionu pracovních</a:t>
            </a:r>
            <a:br>
              <a:rPr lang="cs-CZ" dirty="0"/>
            </a:br>
            <a:r>
              <a:rPr lang="cs-CZ" dirty="0"/>
              <a:t>míst. Snížení počtu pracovníků ve větších družstvech a podobných právních formách je výraznější než u spolků, nadací, apod. </a:t>
            </a:r>
            <a:br>
              <a:rPr lang="cs-CZ" dirty="0"/>
            </a:br>
            <a:endParaRPr lang="cs-CZ" dirty="0"/>
          </a:p>
        </p:txBody>
      </p:sp>
    </p:spTree>
    <p:extLst>
      <p:ext uri="{BB962C8B-B14F-4D97-AF65-F5344CB8AC3E}">
        <p14:creationId xmlns:p14="http://schemas.microsoft.com/office/powerpoint/2010/main" val="2372530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VÁHA SOCIÁLNÍ EKONOMIKY V EU 28</a:t>
            </a:r>
            <a:endParaRPr lang="cs-CZ" dirty="0"/>
          </a:p>
        </p:txBody>
      </p:sp>
      <p:sp>
        <p:nvSpPr>
          <p:cNvPr id="3" name="Zástupný symbol pro obsah 2"/>
          <p:cNvSpPr>
            <a:spLocks noGrp="1"/>
          </p:cNvSpPr>
          <p:nvPr>
            <p:ph idx="1"/>
          </p:nvPr>
        </p:nvSpPr>
        <p:spPr/>
        <p:txBody>
          <a:bodyPr/>
          <a:lstStyle/>
          <a:p>
            <a:r>
              <a:rPr lang="cs-CZ" dirty="0"/>
              <a:t>Podle zaměstnanosti (jiné ukazatele ekonomického dopadu, jako je příspěvek</a:t>
            </a:r>
            <a:br>
              <a:rPr lang="cs-CZ" dirty="0"/>
            </a:br>
            <a:r>
              <a:rPr lang="cs-CZ" dirty="0"/>
              <a:t>k HDP, nejsou k dispozici) představují spolky, nadace a podobné právní formy nadále hlavní</a:t>
            </a:r>
            <a:br>
              <a:rPr lang="cs-CZ" dirty="0"/>
            </a:br>
            <a:r>
              <a:rPr lang="cs-CZ" dirty="0"/>
              <a:t>část sociální ekonomiky a tvoří většinu sociálních subjektů/podniků a asi 66 % zaměstnanosti</a:t>
            </a:r>
            <a:br>
              <a:rPr lang="cs-CZ" dirty="0"/>
            </a:br>
            <a:r>
              <a:rPr lang="cs-CZ" dirty="0"/>
              <a:t>v tomto sektoru. </a:t>
            </a:r>
            <a:br>
              <a:rPr lang="cs-CZ" dirty="0"/>
            </a:br>
            <a:endParaRPr lang="cs-CZ" dirty="0"/>
          </a:p>
        </p:txBody>
      </p:sp>
    </p:spTree>
    <p:extLst>
      <p:ext uri="{BB962C8B-B14F-4D97-AF65-F5344CB8AC3E}">
        <p14:creationId xmlns:p14="http://schemas.microsoft.com/office/powerpoint/2010/main" val="1703311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b="1" dirty="0"/>
              <a:t>Placená pracovní místa v družstvech, vzájemných společnostech, sdruženích,</a:t>
            </a:r>
            <a:br>
              <a:rPr lang="cs-CZ" sz="2400" b="1" dirty="0"/>
            </a:br>
            <a:r>
              <a:rPr lang="cs-CZ" sz="2400" b="1" dirty="0"/>
              <a:t>nadacích a podobných subjektech. Evropská unie (2014–2015)</a:t>
            </a:r>
            <a:r>
              <a:rPr lang="cs-CZ" sz="2400" dirty="0"/>
              <a:t> </a:t>
            </a:r>
            <a:br>
              <a:rPr lang="cs-CZ" sz="2400" dirty="0"/>
            </a:br>
            <a:endParaRPr lang="cs-CZ" sz="2400" dirty="0"/>
          </a:p>
        </p:txBody>
      </p:sp>
      <p:pic>
        <p:nvPicPr>
          <p:cNvPr id="4" name="Zástupný symbol pro obsah 3"/>
          <p:cNvPicPr>
            <a:picLocks noGrp="1" noChangeAspect="1"/>
          </p:cNvPicPr>
          <p:nvPr>
            <p:ph idx="1"/>
          </p:nvPr>
        </p:nvPicPr>
        <p:blipFill>
          <a:blip r:embed="rId2"/>
          <a:stretch>
            <a:fillRect/>
          </a:stretch>
        </p:blipFill>
        <p:spPr>
          <a:xfrm>
            <a:off x="4102873" y="1497693"/>
            <a:ext cx="4564049" cy="5273368"/>
          </a:xfrm>
          <a:prstGeom prst="rect">
            <a:avLst/>
          </a:prstGeom>
        </p:spPr>
      </p:pic>
    </p:spTree>
    <p:extLst>
      <p:ext uri="{BB962C8B-B14F-4D97-AF65-F5344CB8AC3E}">
        <p14:creationId xmlns:p14="http://schemas.microsoft.com/office/powerpoint/2010/main" val="2113874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1600" b="1" dirty="0"/>
              <a:t>Placená pracovní místa v sociální ekonomice ve srovnání s celkovým počtem</a:t>
            </a:r>
            <a:br>
              <a:rPr lang="cs-CZ" sz="1600" b="1" dirty="0"/>
            </a:br>
            <a:r>
              <a:rPr lang="cs-CZ" sz="1600" b="1" dirty="0"/>
              <a:t>placených pracovních míst. Evropská unie (2014–2015)</a:t>
            </a:r>
            <a:r>
              <a:rPr lang="cs-CZ" sz="1600" dirty="0"/>
              <a:t> </a:t>
            </a:r>
            <a:br>
              <a:rPr lang="cs-CZ" sz="1600" dirty="0"/>
            </a:br>
            <a:endParaRPr lang="cs-CZ" sz="1600" dirty="0"/>
          </a:p>
        </p:txBody>
      </p:sp>
      <p:pic>
        <p:nvPicPr>
          <p:cNvPr id="4" name="Zástupný symbol pro obsah 3"/>
          <p:cNvPicPr>
            <a:picLocks noGrp="1" noChangeAspect="1"/>
          </p:cNvPicPr>
          <p:nvPr>
            <p:ph idx="1"/>
          </p:nvPr>
        </p:nvPicPr>
        <p:blipFill>
          <a:blip r:embed="rId2"/>
          <a:stretch>
            <a:fillRect/>
          </a:stretch>
        </p:blipFill>
        <p:spPr>
          <a:xfrm>
            <a:off x="4389121" y="941435"/>
            <a:ext cx="3689404" cy="5939816"/>
          </a:xfrm>
          <a:prstGeom prst="rect">
            <a:avLst/>
          </a:prstGeom>
        </p:spPr>
      </p:pic>
    </p:spTree>
    <p:extLst>
      <p:ext uri="{BB962C8B-B14F-4D97-AF65-F5344CB8AC3E}">
        <p14:creationId xmlns:p14="http://schemas.microsoft.com/office/powerpoint/2010/main" val="43482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308940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4000" b="1" dirty="0"/>
              <a:t>o čem to sociální podnikání vlastně je</a:t>
            </a:r>
            <a:r>
              <a:rPr lang="de-DE" sz="4000" b="1" dirty="0"/>
              <a:t>?</a:t>
            </a:r>
          </a:p>
        </p:txBody>
      </p:sp>
      <p:sp>
        <p:nvSpPr>
          <p:cNvPr id="3" name="Inhaltsplatzhalter 2"/>
          <p:cNvSpPr>
            <a:spLocks noGrp="1"/>
          </p:cNvSpPr>
          <p:nvPr>
            <p:ph idx="1"/>
          </p:nvPr>
        </p:nvSpPr>
        <p:spPr/>
        <p:txBody>
          <a:bodyPr>
            <a:normAutofit fontScale="32500" lnSpcReduction="20000"/>
          </a:bodyPr>
          <a:lstStyle/>
          <a:p>
            <a:pPr marL="0" indent="0">
              <a:buNone/>
            </a:pPr>
            <a:r>
              <a:rPr lang="cs-CZ" sz="6000" dirty="0">
                <a:solidFill>
                  <a:schemeClr val="accent6"/>
                </a:solidFill>
              </a:rPr>
              <a:t>Řešení sociálních problémů</a:t>
            </a:r>
            <a:r>
              <a:rPr lang="de-DE" sz="6000" dirty="0">
                <a:solidFill>
                  <a:schemeClr val="accent6"/>
                </a:solidFill>
              </a:rPr>
              <a:t>…</a:t>
            </a:r>
          </a:p>
          <a:p>
            <a:pPr marL="0" indent="0">
              <a:buNone/>
            </a:pPr>
            <a:endParaRPr lang="de-DE" sz="6000" dirty="0"/>
          </a:p>
          <a:p>
            <a:r>
              <a:rPr lang="de-DE" sz="6000" dirty="0">
                <a:solidFill>
                  <a:schemeClr val="accent6"/>
                </a:solidFill>
              </a:rPr>
              <a:t>… </a:t>
            </a:r>
            <a:r>
              <a:rPr lang="cs-CZ" sz="6000" dirty="0">
                <a:solidFill>
                  <a:schemeClr val="accent6"/>
                </a:solidFill>
              </a:rPr>
              <a:t>prostřednictvím inovativních myšlenek</a:t>
            </a:r>
            <a:r>
              <a:rPr lang="de-DE" sz="6000" dirty="0">
                <a:solidFill>
                  <a:schemeClr val="accent6"/>
                </a:solidFill>
              </a:rPr>
              <a:t>. </a:t>
            </a:r>
            <a:r>
              <a:rPr lang="cs-CZ" sz="6000" dirty="0">
                <a:solidFill>
                  <a:schemeClr val="tx1"/>
                </a:solidFill>
              </a:rPr>
              <a:t>Jsou tedy sociální podniky „oddělením vědy a výzkumu“ celé společnosti?</a:t>
            </a:r>
            <a:endParaRPr lang="de-DE" sz="6000" dirty="0">
              <a:solidFill>
                <a:schemeClr val="tx1"/>
              </a:solidFill>
            </a:endParaRPr>
          </a:p>
          <a:p>
            <a:endParaRPr lang="de-DE" sz="6000" dirty="0"/>
          </a:p>
          <a:p>
            <a:r>
              <a:rPr lang="de-DE" sz="6000" dirty="0">
                <a:solidFill>
                  <a:schemeClr val="accent6"/>
                </a:solidFill>
              </a:rPr>
              <a:t>… </a:t>
            </a:r>
            <a:r>
              <a:rPr lang="cs-CZ" sz="6000" dirty="0">
                <a:solidFill>
                  <a:schemeClr val="accent6"/>
                </a:solidFill>
              </a:rPr>
              <a:t>s využitím podnikatelských (</a:t>
            </a:r>
            <a:r>
              <a:rPr lang="de-DE" sz="6000" dirty="0" err="1">
                <a:solidFill>
                  <a:schemeClr val="accent6"/>
                </a:solidFill>
              </a:rPr>
              <a:t>entreprenuerial</a:t>
            </a:r>
            <a:r>
              <a:rPr lang="cs-CZ" sz="6000" dirty="0">
                <a:solidFill>
                  <a:schemeClr val="accent6"/>
                </a:solidFill>
              </a:rPr>
              <a:t>)</a:t>
            </a:r>
            <a:r>
              <a:rPr lang="de-DE" sz="6000" dirty="0">
                <a:solidFill>
                  <a:schemeClr val="accent6"/>
                </a:solidFill>
              </a:rPr>
              <a:t>, </a:t>
            </a:r>
            <a:r>
              <a:rPr lang="cs-CZ" sz="6000" dirty="0">
                <a:solidFill>
                  <a:schemeClr val="accent6"/>
                </a:solidFill>
              </a:rPr>
              <a:t>často tržně orientovaných přístupů</a:t>
            </a:r>
            <a:r>
              <a:rPr lang="de-DE" sz="6000" dirty="0">
                <a:solidFill>
                  <a:schemeClr val="accent6"/>
                </a:solidFill>
              </a:rPr>
              <a:t>:</a:t>
            </a:r>
            <a:r>
              <a:rPr lang="de-DE" sz="6000" dirty="0"/>
              <a:t> </a:t>
            </a:r>
            <a:r>
              <a:rPr lang="cs-CZ" sz="6000" dirty="0">
                <a:solidFill>
                  <a:schemeClr val="tx1"/>
                </a:solidFill>
              </a:rPr>
              <a:t>Je tedy sociální podnikání schopno překonat tržní selhání?</a:t>
            </a:r>
            <a:endParaRPr lang="de-DE" sz="6000" dirty="0">
              <a:solidFill>
                <a:schemeClr val="tx1"/>
              </a:solidFill>
            </a:endParaRPr>
          </a:p>
          <a:p>
            <a:endParaRPr lang="de-DE" sz="6000" dirty="0"/>
          </a:p>
          <a:p>
            <a:r>
              <a:rPr lang="de-DE" sz="6000" dirty="0">
                <a:solidFill>
                  <a:schemeClr val="accent6"/>
                </a:solidFill>
              </a:rPr>
              <a:t>… </a:t>
            </a:r>
            <a:r>
              <a:rPr lang="cs-CZ" sz="6000" dirty="0">
                <a:solidFill>
                  <a:schemeClr val="accent6"/>
                </a:solidFill>
              </a:rPr>
              <a:t>a to v mnoha oblastech</a:t>
            </a:r>
            <a:r>
              <a:rPr lang="de-DE" sz="6000" dirty="0">
                <a:solidFill>
                  <a:schemeClr val="accent6"/>
                </a:solidFill>
              </a:rPr>
              <a:t>: </a:t>
            </a:r>
            <a:r>
              <a:rPr lang="de-DE" sz="6000" dirty="0" err="1">
                <a:solidFill>
                  <a:schemeClr val="tx1"/>
                </a:solidFill>
              </a:rPr>
              <a:t>vzdělávání</a:t>
            </a:r>
            <a:r>
              <a:rPr lang="de-DE" sz="6000" dirty="0">
                <a:solidFill>
                  <a:schemeClr val="tx1"/>
                </a:solidFill>
              </a:rPr>
              <a:t>, </a:t>
            </a:r>
            <a:r>
              <a:rPr lang="de-DE" sz="6000" dirty="0" err="1">
                <a:solidFill>
                  <a:schemeClr val="tx1"/>
                </a:solidFill>
              </a:rPr>
              <a:t>sociální</a:t>
            </a:r>
            <a:r>
              <a:rPr lang="de-DE" sz="6000" dirty="0">
                <a:solidFill>
                  <a:schemeClr val="tx1"/>
                </a:solidFill>
              </a:rPr>
              <a:t> </a:t>
            </a:r>
            <a:r>
              <a:rPr lang="de-DE" sz="6000" dirty="0" err="1">
                <a:solidFill>
                  <a:schemeClr val="tx1"/>
                </a:solidFill>
              </a:rPr>
              <a:t>služby</a:t>
            </a:r>
            <a:r>
              <a:rPr lang="de-DE" sz="6000" dirty="0">
                <a:solidFill>
                  <a:schemeClr val="tx1"/>
                </a:solidFill>
              </a:rPr>
              <a:t>, </a:t>
            </a:r>
            <a:r>
              <a:rPr lang="de-DE" sz="6000" dirty="0" err="1">
                <a:solidFill>
                  <a:schemeClr val="tx1"/>
                </a:solidFill>
              </a:rPr>
              <a:t>péče</a:t>
            </a:r>
            <a:r>
              <a:rPr lang="de-DE" sz="6000" dirty="0">
                <a:solidFill>
                  <a:schemeClr val="tx1"/>
                </a:solidFill>
              </a:rPr>
              <a:t> o </a:t>
            </a:r>
            <a:r>
              <a:rPr lang="de-DE" sz="6000" dirty="0" err="1">
                <a:solidFill>
                  <a:schemeClr val="tx1"/>
                </a:solidFill>
              </a:rPr>
              <a:t>děti</a:t>
            </a:r>
            <a:r>
              <a:rPr lang="de-DE" sz="6000" dirty="0">
                <a:solidFill>
                  <a:schemeClr val="tx1"/>
                </a:solidFill>
              </a:rPr>
              <a:t>, </a:t>
            </a:r>
            <a:r>
              <a:rPr lang="de-DE" sz="6000" dirty="0" err="1">
                <a:solidFill>
                  <a:schemeClr val="tx1"/>
                </a:solidFill>
              </a:rPr>
              <a:t>životní</a:t>
            </a:r>
            <a:r>
              <a:rPr lang="de-DE" sz="6000" dirty="0">
                <a:solidFill>
                  <a:schemeClr val="tx1"/>
                </a:solidFill>
              </a:rPr>
              <a:t> </a:t>
            </a:r>
            <a:r>
              <a:rPr lang="de-DE" sz="6000" dirty="0" err="1">
                <a:solidFill>
                  <a:schemeClr val="tx1"/>
                </a:solidFill>
              </a:rPr>
              <a:t>prostředí</a:t>
            </a:r>
            <a:r>
              <a:rPr lang="de-DE" sz="6000" dirty="0">
                <a:solidFill>
                  <a:schemeClr val="tx1"/>
                </a:solidFill>
              </a:rPr>
              <a:t>, </a:t>
            </a:r>
            <a:r>
              <a:rPr lang="cs-CZ" sz="6000" dirty="0">
                <a:solidFill>
                  <a:schemeClr val="tx1"/>
                </a:solidFill>
              </a:rPr>
              <a:t>zelená energie</a:t>
            </a:r>
            <a:r>
              <a:rPr lang="de-DE" sz="6000" dirty="0">
                <a:solidFill>
                  <a:schemeClr val="tx1"/>
                </a:solidFill>
              </a:rPr>
              <a:t>, </a:t>
            </a:r>
            <a:r>
              <a:rPr lang="cs-CZ" sz="6000" dirty="0">
                <a:solidFill>
                  <a:schemeClr val="tx1"/>
                </a:solidFill>
              </a:rPr>
              <a:t>regionální rozvoj</a:t>
            </a:r>
            <a:r>
              <a:rPr lang="de-DE" sz="6000" dirty="0">
                <a:solidFill>
                  <a:schemeClr val="tx1"/>
                </a:solidFill>
              </a:rPr>
              <a:t>, </a:t>
            </a:r>
            <a:r>
              <a:rPr lang="de-DE" sz="6000" dirty="0" err="1">
                <a:solidFill>
                  <a:schemeClr val="tx1"/>
                </a:solidFill>
              </a:rPr>
              <a:t>fairtrade</a:t>
            </a:r>
            <a:r>
              <a:rPr lang="de-DE" sz="6000" dirty="0">
                <a:solidFill>
                  <a:schemeClr val="tx1"/>
                </a:solidFill>
              </a:rPr>
              <a:t> </a:t>
            </a:r>
            <a:r>
              <a:rPr lang="de-DE" sz="6000" dirty="0" err="1">
                <a:solidFill>
                  <a:schemeClr val="tx1"/>
                </a:solidFill>
              </a:rPr>
              <a:t>apod</a:t>
            </a:r>
            <a:r>
              <a:rPr lang="de-DE" sz="6000" dirty="0">
                <a:solidFill>
                  <a:schemeClr val="tx1"/>
                </a:solidFill>
              </a:rPr>
              <a:t>. </a:t>
            </a:r>
            <a:r>
              <a:rPr lang="de-DE" sz="6000" dirty="0" err="1">
                <a:solidFill>
                  <a:schemeClr val="tx1"/>
                </a:solidFill>
              </a:rPr>
              <a:t>Takže</a:t>
            </a:r>
            <a:r>
              <a:rPr lang="de-DE" sz="6000" dirty="0">
                <a:solidFill>
                  <a:schemeClr val="tx1"/>
                </a:solidFill>
              </a:rPr>
              <a:t> se </a:t>
            </a:r>
            <a:r>
              <a:rPr lang="de-DE" sz="6000" dirty="0" err="1">
                <a:solidFill>
                  <a:schemeClr val="tx1"/>
                </a:solidFill>
              </a:rPr>
              <a:t>jedná</a:t>
            </a:r>
            <a:r>
              <a:rPr lang="de-DE" sz="6000" dirty="0">
                <a:solidFill>
                  <a:schemeClr val="tx1"/>
                </a:solidFill>
              </a:rPr>
              <a:t> o </a:t>
            </a:r>
            <a:r>
              <a:rPr lang="cs-CZ" sz="6000" dirty="0">
                <a:solidFill>
                  <a:schemeClr val="tx1"/>
                </a:solidFill>
              </a:rPr>
              <a:t>univerzální řešení</a:t>
            </a:r>
            <a:r>
              <a:rPr lang="de-DE" sz="6000" dirty="0">
                <a:solidFill>
                  <a:schemeClr val="tx1"/>
                </a:solidFill>
              </a:rPr>
              <a:t>?</a:t>
            </a:r>
          </a:p>
        </p:txBody>
      </p:sp>
    </p:spTree>
    <p:extLst>
      <p:ext uri="{BB962C8B-B14F-4D97-AF65-F5344CB8AC3E}">
        <p14:creationId xmlns:p14="http://schemas.microsoft.com/office/powerpoint/2010/main" val="4780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600" b="1" dirty="0"/>
              <a:t>Sociální podnikatelé</a:t>
            </a:r>
            <a:r>
              <a:rPr lang="de-DE" sz="3600" b="1" dirty="0"/>
              <a:t> – </a:t>
            </a:r>
            <a:r>
              <a:rPr lang="cs-CZ" sz="3600" b="1" dirty="0"/>
              <a:t>pár příkladů</a:t>
            </a:r>
            <a:endParaRPr lang="de-DE" sz="3600" b="1" dirty="0"/>
          </a:p>
        </p:txBody>
      </p:sp>
      <p:pic>
        <p:nvPicPr>
          <p:cNvPr id="52226" name="Picture 2" descr="Muhammad Yun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3633" y="1772816"/>
            <a:ext cx="1898445" cy="235344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2783633" y="4149081"/>
            <a:ext cx="1898445" cy="1800493"/>
          </a:xfrm>
          <a:prstGeom prst="rect">
            <a:avLst/>
          </a:prstGeom>
          <a:noFill/>
        </p:spPr>
        <p:txBody>
          <a:bodyPr wrap="square" rtlCol="0">
            <a:spAutoFit/>
          </a:bodyPr>
          <a:lstStyle/>
          <a:p>
            <a:r>
              <a:rPr lang="de-DE" sz="700" dirty="0"/>
              <a:t>Quelle: moralheroes.org</a:t>
            </a:r>
          </a:p>
          <a:p>
            <a:endParaRPr lang="de-DE" sz="800" dirty="0"/>
          </a:p>
          <a:p>
            <a:r>
              <a:rPr lang="de-DE" sz="1600" b="1" dirty="0">
                <a:latin typeface="Bodoni MT" panose="02070603080606020203" pitchFamily="18" charset="0"/>
              </a:rPr>
              <a:t>Muhammad Yunus</a:t>
            </a:r>
          </a:p>
          <a:p>
            <a:r>
              <a:rPr lang="de-DE" sz="1600" dirty="0">
                <a:latin typeface="Bodoni MT" panose="02070603080606020203" pitchFamily="18" charset="0"/>
              </a:rPr>
              <a:t>Grameen</a:t>
            </a:r>
            <a:endParaRPr lang="cs-CZ" sz="1600" dirty="0">
              <a:latin typeface="Bodoni MT" panose="02070603080606020203" pitchFamily="18" charset="0"/>
            </a:endParaRPr>
          </a:p>
          <a:p>
            <a:r>
              <a:rPr lang="cs-CZ" sz="1600" dirty="0">
                <a:hlinkClick r:id="rId3"/>
              </a:rPr>
              <a:t>https://www.nobelprize.org/prizes/peace/2006/yunus/biographical/</a:t>
            </a:r>
            <a:endParaRPr lang="de-DE" sz="1600" dirty="0">
              <a:latin typeface="Bodoni MT" panose="02070603080606020203" pitchFamily="18" charset="0"/>
            </a:endParaRPr>
          </a:p>
        </p:txBody>
      </p:sp>
      <p:pic>
        <p:nvPicPr>
          <p:cNvPr id="52230" name="Picture 6" descr="Andreas Heinecke_color-copyright maxlautenschlaeg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171" r="2892"/>
          <a:stretch/>
        </p:blipFill>
        <p:spPr bwMode="auto">
          <a:xfrm>
            <a:off x="7968208" y="1784154"/>
            <a:ext cx="1872208" cy="234210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7896200" y="4149081"/>
            <a:ext cx="2304256" cy="1184940"/>
          </a:xfrm>
          <a:prstGeom prst="rect">
            <a:avLst/>
          </a:prstGeom>
          <a:noFill/>
        </p:spPr>
        <p:txBody>
          <a:bodyPr wrap="square" rtlCol="0">
            <a:spAutoFit/>
          </a:bodyPr>
          <a:lstStyle/>
          <a:p>
            <a:r>
              <a:rPr lang="de-DE" sz="700" dirty="0"/>
              <a:t>Quelle: entrepreneurship.de</a:t>
            </a:r>
          </a:p>
          <a:p>
            <a:endParaRPr lang="de-DE" sz="800" dirty="0"/>
          </a:p>
          <a:p>
            <a:r>
              <a:rPr lang="de-DE" sz="800" dirty="0"/>
              <a:t> </a:t>
            </a:r>
            <a:r>
              <a:rPr lang="de-DE" sz="1600" b="1" dirty="0">
                <a:latin typeface="Bodoni MT" panose="02070603080606020203" pitchFamily="18" charset="0"/>
              </a:rPr>
              <a:t>Anderas Heinecke</a:t>
            </a:r>
            <a:r>
              <a:rPr lang="de-DE" sz="1600" dirty="0">
                <a:latin typeface="Bodoni MT" panose="02070603080606020203" pitchFamily="18" charset="0"/>
              </a:rPr>
              <a:t> Dialog im Dunkeln</a:t>
            </a:r>
            <a:endParaRPr lang="cs-CZ" sz="1600" dirty="0">
              <a:latin typeface="Bodoni MT" panose="02070603080606020203" pitchFamily="18" charset="0"/>
            </a:endParaRPr>
          </a:p>
          <a:p>
            <a:r>
              <a:rPr lang="cs-CZ" sz="800" dirty="0">
                <a:hlinkClick r:id="rId5"/>
              </a:rPr>
              <a:t>https://en.wikipedia.org/wiki/Dialogue_in_the_Dark</a:t>
            </a:r>
            <a:endParaRPr lang="de-DE" sz="800" dirty="0">
              <a:latin typeface="Bodoni MT" panose="02070603080606020203" pitchFamily="18" charset="0"/>
            </a:endParaRPr>
          </a:p>
          <a:p>
            <a:endParaRPr lang="cs-CZ" sz="800" dirty="0"/>
          </a:p>
          <a:p>
            <a:r>
              <a:rPr lang="cs-CZ" sz="800" dirty="0">
                <a:hlinkClick r:id="rId6"/>
              </a:rPr>
              <a:t>https://www.youtube.com/watch?v=ApLYJ3sHxWA</a:t>
            </a:r>
            <a:endParaRPr lang="de-DE" sz="800" dirty="0"/>
          </a:p>
        </p:txBody>
      </p:sp>
      <p:pic>
        <p:nvPicPr>
          <p:cNvPr id="52232" name="Picture 8" descr="Katja Urbatsch"/>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553"/>
          <a:stretch/>
        </p:blipFill>
        <p:spPr bwMode="auto">
          <a:xfrm>
            <a:off x="5463158" y="1784154"/>
            <a:ext cx="1712962" cy="23421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5370417" y="4149081"/>
            <a:ext cx="1898445" cy="1800493"/>
          </a:xfrm>
          <a:prstGeom prst="rect">
            <a:avLst/>
          </a:prstGeom>
          <a:noFill/>
        </p:spPr>
        <p:txBody>
          <a:bodyPr wrap="square" rtlCol="0">
            <a:spAutoFit/>
          </a:bodyPr>
          <a:lstStyle/>
          <a:p>
            <a:r>
              <a:rPr lang="de-DE" sz="700" dirty="0"/>
              <a:t>Quelle: arbeiterkind.de</a:t>
            </a:r>
          </a:p>
          <a:p>
            <a:endParaRPr lang="de-DE" sz="800" dirty="0"/>
          </a:p>
          <a:p>
            <a:r>
              <a:rPr lang="de-DE" sz="1600" b="1" dirty="0">
                <a:latin typeface="Bodoni MT" panose="02070603080606020203" pitchFamily="18" charset="0"/>
              </a:rPr>
              <a:t>Katja </a:t>
            </a:r>
            <a:r>
              <a:rPr lang="de-DE" sz="1600" b="1" dirty="0" err="1">
                <a:latin typeface="Bodoni MT" panose="02070603080606020203" pitchFamily="18" charset="0"/>
              </a:rPr>
              <a:t>Urbatsch</a:t>
            </a:r>
            <a:endParaRPr lang="de-DE" sz="1600" b="1" dirty="0">
              <a:latin typeface="Bodoni MT" panose="02070603080606020203" pitchFamily="18" charset="0"/>
            </a:endParaRPr>
          </a:p>
          <a:p>
            <a:r>
              <a:rPr lang="de-DE" sz="1600" dirty="0">
                <a:latin typeface="Bodoni MT" panose="02070603080606020203" pitchFamily="18" charset="0"/>
              </a:rPr>
              <a:t>Arbeiterkind.de</a:t>
            </a:r>
            <a:endParaRPr lang="cs-CZ" sz="1600" dirty="0">
              <a:latin typeface="Bodoni MT" panose="02070603080606020203" pitchFamily="18" charset="0"/>
            </a:endParaRPr>
          </a:p>
          <a:p>
            <a:r>
              <a:rPr lang="cs-CZ" sz="1600" dirty="0">
                <a:hlinkClick r:id="rId8"/>
              </a:rPr>
              <a:t>https://www.ashoka.org/en-US/fellow/katja-urbatsch</a:t>
            </a:r>
            <a:endParaRPr lang="de-DE" sz="1600" dirty="0">
              <a:latin typeface="Bodoni MT" panose="02070603080606020203" pitchFamily="18" charset="0"/>
            </a:endParaRPr>
          </a:p>
        </p:txBody>
      </p:sp>
    </p:spTree>
    <p:extLst>
      <p:ext uri="{BB962C8B-B14F-4D97-AF65-F5344CB8AC3E}">
        <p14:creationId xmlns:p14="http://schemas.microsoft.com/office/powerpoint/2010/main" val="377014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1755648" y="0"/>
            <a:ext cx="8912353" cy="1143000"/>
          </a:xfrm>
        </p:spPr>
        <p:txBody>
          <a:bodyPr>
            <a:normAutofit/>
          </a:bodyPr>
          <a:lstStyle/>
          <a:p>
            <a:r>
              <a:rPr lang="de-DE" sz="3600" b="1" dirty="0"/>
              <a:t>… </a:t>
            </a:r>
            <a:r>
              <a:rPr lang="cs-CZ" sz="3600" b="1" dirty="0"/>
              <a:t>a mnohem více</a:t>
            </a:r>
            <a:r>
              <a:rPr lang="de-DE" sz="3600" b="1" dirty="0"/>
              <a:t> „</a:t>
            </a:r>
            <a:r>
              <a:rPr lang="cs-CZ" sz="3600" b="1" dirty="0"/>
              <a:t>neznámých</a:t>
            </a:r>
            <a:r>
              <a:rPr lang="de-DE" sz="3600" b="1" dirty="0"/>
              <a:t>“ </a:t>
            </a:r>
            <a:r>
              <a:rPr lang="cs-CZ" sz="3600" b="1" dirty="0"/>
              <a:t>příkladů</a:t>
            </a:r>
            <a:r>
              <a:rPr lang="de-DE" sz="3600" b="1" dirty="0"/>
              <a:t>:</a:t>
            </a:r>
          </a:p>
        </p:txBody>
      </p:sp>
      <p:sp>
        <p:nvSpPr>
          <p:cNvPr id="13" name="Inhaltsplatzhalter 2"/>
          <p:cNvSpPr>
            <a:spLocks noGrp="1"/>
          </p:cNvSpPr>
          <p:nvPr>
            <p:ph idx="1"/>
          </p:nvPr>
        </p:nvSpPr>
        <p:spPr>
          <a:xfrm>
            <a:off x="2063552" y="1389112"/>
            <a:ext cx="7848872" cy="1175793"/>
          </a:xfrm>
        </p:spPr>
        <p:txBody>
          <a:bodyPr>
            <a:normAutofit fontScale="85000" lnSpcReduction="10000"/>
          </a:bodyPr>
          <a:lstStyle/>
          <a:p>
            <a:pPr marL="0" indent="0">
              <a:buNone/>
            </a:pPr>
            <a:r>
              <a:rPr lang="cs-CZ" b="0" dirty="0">
                <a:solidFill>
                  <a:schemeClr val="tx1"/>
                </a:solidFill>
                <a:latin typeface="Georgia Pro Light" panose="02040302050405020303" pitchFamily="18" charset="0"/>
              </a:rPr>
              <a:t>Podnikatelské myšlenky a pobídky v sektoru sociálních služeb (municipality, družstva, apod.)</a:t>
            </a:r>
            <a:r>
              <a:rPr lang="de-DE" b="0" dirty="0">
                <a:solidFill>
                  <a:schemeClr val="tx1"/>
                </a:solidFill>
                <a:latin typeface="Georgia Pro Light" panose="02040302050405020303" pitchFamily="18" charset="0"/>
              </a:rPr>
              <a:t>: </a:t>
            </a:r>
          </a:p>
          <a:p>
            <a:pPr marL="0" indent="0">
              <a:buNone/>
            </a:pPr>
            <a:r>
              <a:rPr lang="de-DE" dirty="0">
                <a:latin typeface="Georgia Pro Light" panose="02040302050405020303" pitchFamily="18" charset="0"/>
                <a:sym typeface="Wingdings" panose="05000000000000000000" pitchFamily="2" charset="2"/>
              </a:rPr>
              <a:t></a:t>
            </a:r>
            <a:r>
              <a:rPr lang="de-DE" dirty="0">
                <a:latin typeface="Georgia Pro Light" panose="02040302050405020303" pitchFamily="18" charset="0"/>
              </a:rPr>
              <a:t> </a:t>
            </a:r>
            <a:r>
              <a:rPr lang="cs-CZ" dirty="0">
                <a:latin typeface="Georgia Pro Light" panose="02040302050405020303" pitchFamily="18" charset="0"/>
              </a:rPr>
              <a:t>Mediální pomýlení</a:t>
            </a:r>
            <a:r>
              <a:rPr lang="de-DE" dirty="0">
                <a:latin typeface="Georgia Pro Light" panose="02040302050405020303" pitchFamily="18" charset="0"/>
              </a:rPr>
              <a:t>: </a:t>
            </a:r>
            <a:r>
              <a:rPr lang="cs-CZ" dirty="0">
                <a:latin typeface="Georgia Pro Light" panose="02040302050405020303" pitchFamily="18" charset="0"/>
              </a:rPr>
              <a:t>pouze několik sociálních podniků s výraznou „aurou“…</a:t>
            </a:r>
            <a:r>
              <a:rPr lang="de-DE" dirty="0">
                <a:latin typeface="Georgia Pro Light" panose="02040302050405020303" pitchFamily="18" charset="0"/>
              </a:rPr>
              <a:t> </a:t>
            </a:r>
            <a:endParaRPr lang="de-DE" sz="2400" dirty="0">
              <a:latin typeface="Georgia Pro Light" panose="02040302050405020303" pitchFamily="18" charset="0"/>
            </a:endParaRPr>
          </a:p>
        </p:txBody>
      </p:sp>
      <p:pic>
        <p:nvPicPr>
          <p:cNvPr id="7" name="Grafik 6"/>
          <p:cNvPicPr>
            <a:picLocks noChangeAspect="1"/>
          </p:cNvPicPr>
          <p:nvPr/>
        </p:nvPicPr>
        <p:blipFill rotWithShape="1">
          <a:blip r:embed="rId2" cstate="print"/>
          <a:srcRect l="8492" t="16532" r="39485" b="17516"/>
          <a:stretch/>
        </p:blipFill>
        <p:spPr>
          <a:xfrm>
            <a:off x="5303912" y="2572566"/>
            <a:ext cx="5040560" cy="3592739"/>
          </a:xfrm>
          <a:prstGeom prst="rect">
            <a:avLst/>
          </a:prstGeom>
        </p:spPr>
      </p:pic>
      <p:pic>
        <p:nvPicPr>
          <p:cNvPr id="6" name="Grafik 5"/>
          <p:cNvPicPr>
            <a:picLocks noChangeAspect="1"/>
          </p:cNvPicPr>
          <p:nvPr/>
        </p:nvPicPr>
        <p:blipFill rotWithShape="1">
          <a:blip r:embed="rId3" cstate="print"/>
          <a:srcRect l="14751" t="16938" r="40420" b="23266"/>
          <a:stretch/>
        </p:blipFill>
        <p:spPr>
          <a:xfrm>
            <a:off x="3287688" y="3772446"/>
            <a:ext cx="3744416" cy="2808149"/>
          </a:xfrm>
          <a:prstGeom prst="rect">
            <a:avLst/>
          </a:prstGeom>
        </p:spPr>
      </p:pic>
      <p:pic>
        <p:nvPicPr>
          <p:cNvPr id="53250" name="Picture 2" descr="AWO-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6401" y="4869160"/>
            <a:ext cx="1128296" cy="888533"/>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Bild in Originalgröße anzeig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0383" y="3861048"/>
            <a:ext cx="5810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53256" name="Picture 8" descr="Diakonie Deutschlan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3874"/>
          <a:stretch/>
        </p:blipFill>
        <p:spPr bwMode="auto">
          <a:xfrm>
            <a:off x="7315095" y="6319360"/>
            <a:ext cx="2095500" cy="277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39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de-DE" sz="3600" b="1" dirty="0"/>
          </a:p>
        </p:txBody>
      </p:sp>
      <p:pic>
        <p:nvPicPr>
          <p:cNvPr id="4" name="Picture 7"/>
          <p:cNvPicPr>
            <a:picLocks noChangeAspect="1" noChangeArrowheads="1"/>
          </p:cNvPicPr>
          <p:nvPr/>
        </p:nvPicPr>
        <p:blipFill>
          <a:blip r:embed="rId2" cstate="print"/>
          <a:srcRect l="17265" t="33464" r="35587" b="14844"/>
          <a:stretch>
            <a:fillRect/>
          </a:stretch>
        </p:blipFill>
        <p:spPr bwMode="auto">
          <a:xfrm>
            <a:off x="3614866" y="1525385"/>
            <a:ext cx="5206262" cy="4566443"/>
          </a:xfrm>
          <a:prstGeom prst="rect">
            <a:avLst/>
          </a:prstGeom>
          <a:noFill/>
          <a:ln w="9525">
            <a:noFill/>
            <a:miter lim="800000"/>
            <a:headEnd/>
            <a:tailEnd/>
          </a:ln>
        </p:spPr>
      </p:pic>
      <p:sp>
        <p:nvSpPr>
          <p:cNvPr id="5" name="Titel 1"/>
          <p:cNvSpPr txBox="1">
            <a:spLocks/>
          </p:cNvSpPr>
          <p:nvPr/>
        </p:nvSpPr>
        <p:spPr bwMode="auto">
          <a:xfrm>
            <a:off x="3541714" y="382385"/>
            <a:ext cx="65881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cs typeface="Arial" charset="0"/>
              </a:defRPr>
            </a:lvl2pPr>
            <a:lvl3pPr algn="l" rtl="0" eaLnBrk="0" fontAlgn="base" hangingPunct="0">
              <a:spcBef>
                <a:spcPct val="0"/>
              </a:spcBef>
              <a:spcAft>
                <a:spcPct val="0"/>
              </a:spcAft>
              <a:defRPr sz="2000" b="1">
                <a:solidFill>
                  <a:schemeClr val="bg1"/>
                </a:solidFill>
                <a:latin typeface="Arial" charset="0"/>
                <a:cs typeface="Arial" charset="0"/>
              </a:defRPr>
            </a:lvl3pPr>
            <a:lvl4pPr algn="l" rtl="0" eaLnBrk="0" fontAlgn="base" hangingPunct="0">
              <a:spcBef>
                <a:spcPct val="0"/>
              </a:spcBef>
              <a:spcAft>
                <a:spcPct val="0"/>
              </a:spcAft>
              <a:defRPr sz="2000" b="1">
                <a:solidFill>
                  <a:schemeClr val="bg1"/>
                </a:solidFill>
                <a:latin typeface="Arial" charset="0"/>
                <a:cs typeface="Arial" charset="0"/>
              </a:defRPr>
            </a:lvl4pPr>
            <a:lvl5pPr algn="l" rtl="0" eaLnBrk="0" fontAlgn="base" hangingPunct="0">
              <a:spcBef>
                <a:spcPct val="0"/>
              </a:spcBef>
              <a:spcAft>
                <a:spcPct val="0"/>
              </a:spcAft>
              <a:defRPr sz="2000" b="1">
                <a:solidFill>
                  <a:schemeClr val="bg1"/>
                </a:solidFill>
                <a:latin typeface="Arial" charset="0"/>
                <a:cs typeface="Arial" charset="0"/>
              </a:defRPr>
            </a:lvl5pPr>
            <a:lvl6pPr marL="457200" algn="l" rtl="0" fontAlgn="base">
              <a:spcBef>
                <a:spcPct val="0"/>
              </a:spcBef>
              <a:spcAft>
                <a:spcPct val="0"/>
              </a:spcAft>
              <a:defRPr sz="2000" b="1">
                <a:solidFill>
                  <a:schemeClr val="bg1"/>
                </a:solidFill>
                <a:latin typeface="Arial" charset="0"/>
                <a:cs typeface="Arial" charset="0"/>
              </a:defRPr>
            </a:lvl6pPr>
            <a:lvl7pPr marL="914400" algn="l" rtl="0" fontAlgn="base">
              <a:spcBef>
                <a:spcPct val="0"/>
              </a:spcBef>
              <a:spcAft>
                <a:spcPct val="0"/>
              </a:spcAft>
              <a:defRPr sz="2000" b="1">
                <a:solidFill>
                  <a:schemeClr val="bg1"/>
                </a:solidFill>
                <a:latin typeface="Arial" charset="0"/>
                <a:cs typeface="Arial" charset="0"/>
              </a:defRPr>
            </a:lvl7pPr>
            <a:lvl8pPr marL="1371600" algn="l" rtl="0" fontAlgn="base">
              <a:spcBef>
                <a:spcPct val="0"/>
              </a:spcBef>
              <a:spcAft>
                <a:spcPct val="0"/>
              </a:spcAft>
              <a:defRPr sz="2000" b="1">
                <a:solidFill>
                  <a:schemeClr val="bg1"/>
                </a:solidFill>
                <a:latin typeface="Arial" charset="0"/>
                <a:cs typeface="Arial" charset="0"/>
              </a:defRPr>
            </a:lvl8pPr>
            <a:lvl9pPr marL="1828800" algn="l" rtl="0" fontAlgn="base">
              <a:spcBef>
                <a:spcPct val="0"/>
              </a:spcBef>
              <a:spcAft>
                <a:spcPct val="0"/>
              </a:spcAft>
              <a:defRPr sz="2000" b="1">
                <a:solidFill>
                  <a:schemeClr val="bg1"/>
                </a:solidFill>
                <a:latin typeface="Arial" charset="0"/>
                <a:cs typeface="Arial" charset="0"/>
              </a:defRPr>
            </a:lvl9pPr>
          </a:lstStyle>
          <a:p>
            <a:r>
              <a:rPr lang="cs-CZ" sz="3600" cap="all" spc="200" dirty="0">
                <a:solidFill>
                  <a:schemeClr val="tx2"/>
                </a:solidFill>
              </a:rPr>
              <a:t>Věc vyššího vzdělání</a:t>
            </a:r>
            <a:r>
              <a:rPr lang="de-DE" sz="3600" cap="all" spc="200" dirty="0">
                <a:solidFill>
                  <a:schemeClr val="tx2"/>
                </a:solidFill>
              </a:rPr>
              <a:t>?</a:t>
            </a:r>
          </a:p>
        </p:txBody>
      </p:sp>
      <p:sp>
        <p:nvSpPr>
          <p:cNvPr id="6" name="Textfeld 5"/>
          <p:cNvSpPr txBox="1">
            <a:spLocks noChangeArrowheads="1"/>
          </p:cNvSpPr>
          <p:nvPr/>
        </p:nvSpPr>
        <p:spPr bwMode="auto">
          <a:xfrm>
            <a:off x="3541714" y="6215235"/>
            <a:ext cx="45365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000" dirty="0">
                <a:latin typeface="Arial" panose="020B0604020202020204" pitchFamily="34" charset="0"/>
              </a:rPr>
              <a:t>(</a:t>
            </a:r>
            <a:r>
              <a:rPr lang="cs-CZ" altLang="de-DE" sz="1000" dirty="0">
                <a:latin typeface="Arial" panose="020B0604020202020204" pitchFamily="34" charset="0"/>
              </a:rPr>
              <a:t>Zdroj</a:t>
            </a:r>
            <a:r>
              <a:rPr lang="de-DE" altLang="de-DE" sz="1000" dirty="0">
                <a:latin typeface="Arial" panose="020B0604020202020204" pitchFamily="34" charset="0"/>
              </a:rPr>
              <a:t>: MEFOSE Studie (Jansen et al. 2013), Grafik erschienen in Enorm, Wirtschaft für den Menschen)</a:t>
            </a:r>
          </a:p>
        </p:txBody>
      </p:sp>
    </p:spTree>
    <p:extLst>
      <p:ext uri="{BB962C8B-B14F-4D97-AF65-F5344CB8AC3E}">
        <p14:creationId xmlns:p14="http://schemas.microsoft.com/office/powerpoint/2010/main" val="39159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descr="versteinerter Fisch, Dastilbe elongat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1624" y="1340768"/>
            <a:ext cx="7560840" cy="567063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a:xfrm>
            <a:off x="4080284" y="908720"/>
            <a:ext cx="4752020" cy="3793706"/>
          </a:xfrm>
        </p:spPr>
        <p:txBody>
          <a:bodyPr>
            <a:normAutofit/>
          </a:bodyPr>
          <a:lstStyle/>
          <a:p>
            <a:pPr marL="0" indent="0">
              <a:buNone/>
            </a:pPr>
            <a:r>
              <a:rPr lang="cs-CZ" sz="3600" b="1" cap="all" spc="200" dirty="0">
                <a:solidFill>
                  <a:schemeClr val="tx2"/>
                </a:solidFill>
                <a:latin typeface="+mj-lt"/>
                <a:ea typeface="+mj-ea"/>
                <a:cs typeface="+mj-cs"/>
              </a:rPr>
              <a:t>nové nebo staré</a:t>
            </a:r>
            <a:r>
              <a:rPr lang="de-DE" sz="3600" b="1" cap="all" spc="200" dirty="0">
                <a:solidFill>
                  <a:schemeClr val="tx2"/>
                </a:solidFill>
                <a:latin typeface="+mj-lt"/>
                <a:ea typeface="+mj-ea"/>
                <a:cs typeface="+mj-cs"/>
              </a:rPr>
              <a:t>?</a:t>
            </a:r>
          </a:p>
          <a:p>
            <a:pPr marL="0" indent="0">
              <a:buNone/>
            </a:pPr>
            <a:endParaRPr lang="de-DE" sz="4800" dirty="0">
              <a:latin typeface="Georgia Pro Light" panose="02040302050405020303" pitchFamily="18" charset="0"/>
            </a:endParaRPr>
          </a:p>
        </p:txBody>
      </p:sp>
      <p:sp>
        <p:nvSpPr>
          <p:cNvPr id="5" name="Textfeld 4"/>
          <p:cNvSpPr txBox="1"/>
          <p:nvPr/>
        </p:nvSpPr>
        <p:spPr>
          <a:xfrm>
            <a:off x="1524000" y="6683643"/>
            <a:ext cx="2880320" cy="200055"/>
          </a:xfrm>
          <a:prstGeom prst="rect">
            <a:avLst/>
          </a:prstGeom>
          <a:noFill/>
        </p:spPr>
        <p:txBody>
          <a:bodyPr wrap="square" rtlCol="0">
            <a:spAutoFit/>
          </a:bodyPr>
          <a:lstStyle/>
          <a:p>
            <a:r>
              <a:rPr lang="de-DE" sz="700" dirty="0"/>
              <a:t>Quelle: www.fossilien.de</a:t>
            </a:r>
          </a:p>
        </p:txBody>
      </p:sp>
    </p:spTree>
    <p:extLst>
      <p:ext uri="{BB962C8B-B14F-4D97-AF65-F5344CB8AC3E}">
        <p14:creationId xmlns:p14="http://schemas.microsoft.com/office/powerpoint/2010/main" val="282388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gartenbista.de/wp-content/uploads/2012/07/Fisch-Onkelchen-Fotoliaid142317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5929" y="581024"/>
            <a:ext cx="5256535" cy="619579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1847528" y="1844824"/>
            <a:ext cx="2808312" cy="3312368"/>
          </a:xfrm>
        </p:spPr>
        <p:txBody>
          <a:bodyPr>
            <a:normAutofit/>
          </a:bodyPr>
          <a:lstStyle/>
          <a:p>
            <a:pPr marL="0" indent="0">
              <a:buNone/>
            </a:pPr>
            <a:r>
              <a:rPr lang="cs-CZ" sz="6000" dirty="0">
                <a:solidFill>
                  <a:schemeClr val="accent6"/>
                </a:solidFill>
              </a:rPr>
              <a:t>Něco úplně nového?</a:t>
            </a:r>
            <a:endParaRPr lang="de-DE" sz="6000" dirty="0">
              <a:solidFill>
                <a:schemeClr val="accent6"/>
              </a:solidFill>
            </a:endParaRPr>
          </a:p>
        </p:txBody>
      </p:sp>
    </p:spTree>
    <p:extLst>
      <p:ext uri="{BB962C8B-B14F-4D97-AF65-F5344CB8AC3E}">
        <p14:creationId xmlns:p14="http://schemas.microsoft.com/office/powerpoint/2010/main" val="2041624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b="14020"/>
          <a:stretch/>
        </p:blipFill>
        <p:spPr>
          <a:xfrm>
            <a:off x="8275446" y="1340769"/>
            <a:ext cx="2303120" cy="2592288"/>
          </a:xfrm>
          <a:prstGeom prst="rect">
            <a:avLst/>
          </a:prstGeom>
        </p:spPr>
      </p:pic>
      <p:sp>
        <p:nvSpPr>
          <p:cNvPr id="6" name="Textfeld 5"/>
          <p:cNvSpPr txBox="1"/>
          <p:nvPr/>
        </p:nvSpPr>
        <p:spPr>
          <a:xfrm>
            <a:off x="8219728" y="4044984"/>
            <a:ext cx="2448272" cy="646331"/>
          </a:xfrm>
          <a:prstGeom prst="rect">
            <a:avLst/>
          </a:prstGeom>
          <a:noFill/>
        </p:spPr>
        <p:txBody>
          <a:bodyPr wrap="square" rtlCol="0">
            <a:spAutoFit/>
          </a:bodyPr>
          <a:lstStyle/>
          <a:p>
            <a:r>
              <a:rPr lang="de-DE" sz="1200" b="1" dirty="0">
                <a:latin typeface="Bodoni MT" panose="02070603080606020203" pitchFamily="18" charset="0"/>
              </a:rPr>
              <a:t>Robert Owen, </a:t>
            </a:r>
          </a:p>
          <a:p>
            <a:r>
              <a:rPr lang="en-US" sz="1200" dirty="0">
                <a:latin typeface="Bodoni MT" panose="02070603080606020203" pitchFamily="18" charset="0"/>
              </a:rPr>
              <a:t>1771-1858; entrepreneur and co-founder of cooperative system</a:t>
            </a:r>
          </a:p>
        </p:txBody>
      </p:sp>
      <p:pic>
        <p:nvPicPr>
          <p:cNvPr id="7" name="Grafik 6"/>
          <p:cNvPicPr>
            <a:picLocks noChangeAspect="1"/>
          </p:cNvPicPr>
          <p:nvPr/>
        </p:nvPicPr>
        <p:blipFill>
          <a:blip r:embed="rId3" cstate="print"/>
          <a:stretch>
            <a:fillRect/>
          </a:stretch>
        </p:blipFill>
        <p:spPr>
          <a:xfrm>
            <a:off x="6043198" y="1909837"/>
            <a:ext cx="2095500" cy="2619375"/>
          </a:xfrm>
          <a:prstGeom prst="rect">
            <a:avLst/>
          </a:prstGeom>
        </p:spPr>
      </p:pic>
      <p:sp>
        <p:nvSpPr>
          <p:cNvPr id="8" name="Textfeld 7"/>
          <p:cNvSpPr txBox="1"/>
          <p:nvPr/>
        </p:nvSpPr>
        <p:spPr>
          <a:xfrm>
            <a:off x="6023992" y="4651761"/>
            <a:ext cx="2323462" cy="646331"/>
          </a:xfrm>
          <a:prstGeom prst="rect">
            <a:avLst/>
          </a:prstGeom>
          <a:noFill/>
        </p:spPr>
        <p:txBody>
          <a:bodyPr wrap="square" rtlCol="0">
            <a:spAutoFit/>
          </a:bodyPr>
          <a:lstStyle/>
          <a:p>
            <a:r>
              <a:rPr lang="en-US" sz="1200" b="1" dirty="0">
                <a:latin typeface="Bodoni MT" panose="02070603080606020203" pitchFamily="18" charset="0"/>
              </a:rPr>
              <a:t>Friedrich Wilhelm </a:t>
            </a:r>
            <a:r>
              <a:rPr lang="en-US" sz="1200" b="1" dirty="0" err="1">
                <a:latin typeface="Bodoni MT" panose="02070603080606020203" pitchFamily="18" charset="0"/>
              </a:rPr>
              <a:t>Raiffeisen</a:t>
            </a:r>
            <a:r>
              <a:rPr lang="en-US" sz="1200" b="1" dirty="0">
                <a:latin typeface="Bodoni MT" panose="02070603080606020203" pitchFamily="18" charset="0"/>
              </a:rPr>
              <a:t> </a:t>
            </a:r>
            <a:r>
              <a:rPr lang="en-US" sz="1200" dirty="0">
                <a:latin typeface="Bodoni MT" panose="02070603080606020203" pitchFamily="18" charset="0"/>
              </a:rPr>
              <a:t>1818 - 1888; official, micro credit, cooperative bank system</a:t>
            </a:r>
          </a:p>
        </p:txBody>
      </p:sp>
      <p:pic>
        <p:nvPicPr>
          <p:cNvPr id="9" name="Grafik 8"/>
          <p:cNvPicPr>
            <a:picLocks noChangeAspect="1"/>
          </p:cNvPicPr>
          <p:nvPr/>
        </p:nvPicPr>
        <p:blipFill rotWithShape="1">
          <a:blip r:embed="rId4" cstate="print"/>
          <a:srcRect l="25096" t="11610" r="51660" b="38188"/>
          <a:stretch/>
        </p:blipFill>
        <p:spPr>
          <a:xfrm>
            <a:off x="3837278" y="1556793"/>
            <a:ext cx="2114706" cy="2567857"/>
          </a:xfrm>
          <a:prstGeom prst="rect">
            <a:avLst/>
          </a:prstGeom>
        </p:spPr>
      </p:pic>
      <p:sp>
        <p:nvSpPr>
          <p:cNvPr id="10" name="Textfeld 9"/>
          <p:cNvSpPr txBox="1"/>
          <p:nvPr/>
        </p:nvSpPr>
        <p:spPr>
          <a:xfrm>
            <a:off x="3809196" y="4215276"/>
            <a:ext cx="2234002" cy="646331"/>
          </a:xfrm>
          <a:prstGeom prst="rect">
            <a:avLst/>
          </a:prstGeom>
          <a:noFill/>
        </p:spPr>
        <p:txBody>
          <a:bodyPr wrap="square" rtlCol="0">
            <a:spAutoFit/>
          </a:bodyPr>
          <a:lstStyle/>
          <a:p>
            <a:r>
              <a:rPr lang="de-DE" sz="1200" b="1" dirty="0">
                <a:latin typeface="Bodoni MT" panose="02070603080606020203" pitchFamily="18" charset="0"/>
              </a:rPr>
              <a:t>Florence Nightingale, </a:t>
            </a:r>
          </a:p>
          <a:p>
            <a:r>
              <a:rPr lang="de-DE" sz="1200" dirty="0">
                <a:latin typeface="Bodoni MT" panose="02070603080606020203" pitchFamily="18" charset="0"/>
              </a:rPr>
              <a:t>1820 - 1910; nurse, founder of modern nursing </a:t>
            </a:r>
          </a:p>
        </p:txBody>
      </p:sp>
      <p:pic>
        <p:nvPicPr>
          <p:cNvPr id="11" name="Grafik 10"/>
          <p:cNvPicPr>
            <a:picLocks noChangeAspect="1"/>
          </p:cNvPicPr>
          <p:nvPr/>
        </p:nvPicPr>
        <p:blipFill rotWithShape="1">
          <a:blip r:embed="rId5" cstate="print"/>
          <a:srcRect l="33759" t="14765" r="42997" b="24204"/>
          <a:stretch/>
        </p:blipFill>
        <p:spPr>
          <a:xfrm>
            <a:off x="1647485" y="1705186"/>
            <a:ext cx="1999963" cy="2952327"/>
          </a:xfrm>
          <a:prstGeom prst="rect">
            <a:avLst/>
          </a:prstGeom>
        </p:spPr>
      </p:pic>
      <p:sp>
        <p:nvSpPr>
          <p:cNvPr id="12" name="Textfeld 11"/>
          <p:cNvSpPr txBox="1"/>
          <p:nvPr/>
        </p:nvSpPr>
        <p:spPr>
          <a:xfrm>
            <a:off x="1632666" y="4748139"/>
            <a:ext cx="2234002" cy="830997"/>
          </a:xfrm>
          <a:prstGeom prst="rect">
            <a:avLst/>
          </a:prstGeom>
          <a:noFill/>
        </p:spPr>
        <p:txBody>
          <a:bodyPr wrap="square" rtlCol="0">
            <a:spAutoFit/>
          </a:bodyPr>
          <a:lstStyle/>
          <a:p>
            <a:r>
              <a:rPr lang="en-US" sz="1200" b="1" dirty="0">
                <a:latin typeface="Bodoni MT" panose="02070603080606020203" pitchFamily="18" charset="0"/>
              </a:rPr>
              <a:t>Maria Montessori,</a:t>
            </a:r>
          </a:p>
          <a:p>
            <a:r>
              <a:rPr lang="en-US" sz="1200" dirty="0">
                <a:latin typeface="Bodoni MT" panose="02070603080606020203" pitchFamily="18" charset="0"/>
              </a:rPr>
              <a:t>1870 - 1952; physician, founder of Montessori educational institutions </a:t>
            </a:r>
          </a:p>
        </p:txBody>
      </p:sp>
      <p:sp>
        <p:nvSpPr>
          <p:cNvPr id="13" name="Inhaltsplatzhalter 2"/>
          <p:cNvSpPr txBox="1">
            <a:spLocks/>
          </p:cNvSpPr>
          <p:nvPr/>
        </p:nvSpPr>
        <p:spPr bwMode="auto">
          <a:xfrm>
            <a:off x="2835767" y="5790821"/>
            <a:ext cx="68516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cs-CZ" altLang="de-DE" sz="2400" dirty="0">
                <a:latin typeface="Bodoni MT" panose="02070603080606020203" pitchFamily="18" charset="0"/>
              </a:rPr>
              <a:t>Sociální podnikání není novým fenoménem…</a:t>
            </a:r>
            <a:endParaRPr lang="en-US" altLang="de-DE" dirty="0">
              <a:solidFill>
                <a:schemeClr val="accent6"/>
              </a:solidFill>
              <a:latin typeface="Bodoni MT" panose="02070603080606020203" pitchFamily="18" charset="0"/>
            </a:endParaRPr>
          </a:p>
          <a:p>
            <a:endParaRPr lang="en-US" altLang="de-DE" sz="2400" dirty="0">
              <a:latin typeface="Bodoni MT" panose="02070603080606020203" pitchFamily="18" charset="0"/>
            </a:endParaRPr>
          </a:p>
          <a:p>
            <a:endParaRPr lang="en-US" altLang="de-DE" sz="1800" dirty="0">
              <a:latin typeface="Bodoni MT" panose="02070603080606020203" pitchFamily="18" charset="0"/>
            </a:endParaRPr>
          </a:p>
        </p:txBody>
      </p:sp>
    </p:spTree>
    <p:extLst>
      <p:ext uri="{BB962C8B-B14F-4D97-AF65-F5344CB8AC3E}">
        <p14:creationId xmlns:p14="http://schemas.microsoft.com/office/powerpoint/2010/main" val="2676738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600" b="1" dirty="0"/>
              <a:t>Jak to funguje</a:t>
            </a:r>
            <a:r>
              <a:rPr lang="de-DE" sz="3600" b="1" dirty="0"/>
              <a:t>?</a:t>
            </a:r>
          </a:p>
        </p:txBody>
      </p:sp>
      <p:sp>
        <p:nvSpPr>
          <p:cNvPr id="3" name="Inhaltsplatzhalter 2"/>
          <p:cNvSpPr>
            <a:spLocks noGrp="1"/>
          </p:cNvSpPr>
          <p:nvPr>
            <p:ph idx="1"/>
          </p:nvPr>
        </p:nvSpPr>
        <p:spPr>
          <a:xfrm>
            <a:off x="5159896" y="908720"/>
            <a:ext cx="6851650" cy="3455987"/>
          </a:xfrm>
        </p:spPr>
        <p:txBody>
          <a:bodyPr/>
          <a:lstStyle/>
          <a:p>
            <a:pPr marL="0" indent="0">
              <a:buNone/>
            </a:pPr>
            <a:r>
              <a:rPr lang="de-DE" sz="6000" dirty="0">
                <a:latin typeface="Georgia Pro Light" panose="02040302050405020303" pitchFamily="18" charset="0"/>
              </a:rPr>
              <a:t> </a:t>
            </a:r>
            <a:endParaRPr lang="de-DE" sz="6000" dirty="0">
              <a:solidFill>
                <a:schemeClr val="bg1">
                  <a:lumMod val="50000"/>
                </a:schemeClr>
              </a:solidFill>
              <a:latin typeface="Georgia Pro Light" panose="02040302050405020303" pitchFamily="18" charset="0"/>
            </a:endParaRPr>
          </a:p>
          <a:p>
            <a:pPr marL="0" indent="0">
              <a:buNone/>
            </a:pPr>
            <a:endParaRPr lang="de-DE" sz="6000" dirty="0">
              <a:latin typeface="Bodoni MT Condensed" panose="02070606080606020203" pitchFamily="18" charset="0"/>
            </a:endParaRPr>
          </a:p>
        </p:txBody>
      </p:sp>
      <p:pic>
        <p:nvPicPr>
          <p:cNvPr id="52226" name="Picture 2" descr="http://images.mtvnn.com/527e9476006efc2d0bff58447547522b/622x350%3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1372" y="2051720"/>
            <a:ext cx="8021132" cy="4513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524000" y="6683643"/>
            <a:ext cx="2880320" cy="200055"/>
          </a:xfrm>
          <a:prstGeom prst="rect">
            <a:avLst/>
          </a:prstGeom>
          <a:noFill/>
        </p:spPr>
        <p:txBody>
          <a:bodyPr wrap="square" rtlCol="0">
            <a:spAutoFit/>
          </a:bodyPr>
          <a:lstStyle/>
          <a:p>
            <a:r>
              <a:rPr lang="de-DE" sz="700" dirty="0"/>
              <a:t>© national </a:t>
            </a:r>
            <a:r>
              <a:rPr lang="de-DE" sz="700" dirty="0" err="1"/>
              <a:t>geopgrahic</a:t>
            </a:r>
            <a:endParaRPr lang="de-DE" sz="700" dirty="0"/>
          </a:p>
        </p:txBody>
      </p:sp>
    </p:spTree>
    <p:extLst>
      <p:ext uri="{BB962C8B-B14F-4D97-AF65-F5344CB8AC3E}">
        <p14:creationId xmlns:p14="http://schemas.microsoft.com/office/powerpoint/2010/main" val="374344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2243139" y="1603490"/>
            <a:ext cx="67675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err="1">
                <a:latin typeface="Bodoni MT" panose="02070603080606020203" pitchFamily="18" charset="0"/>
              </a:rPr>
              <a:t>Verbavoice</a:t>
            </a:r>
            <a:r>
              <a:rPr lang="en-US" sz="2400" b="1" dirty="0">
                <a:latin typeface="Bodoni MT" panose="02070603080606020203" pitchFamily="18" charset="0"/>
              </a:rPr>
              <a:t> (</a:t>
            </a:r>
            <a:r>
              <a:rPr lang="en-US" sz="2400" b="1" dirty="0" err="1">
                <a:latin typeface="Bodoni MT" panose="02070603080606020203" pitchFamily="18" charset="0"/>
              </a:rPr>
              <a:t>München</a:t>
            </a:r>
            <a:r>
              <a:rPr lang="en-US" sz="2400" b="1" dirty="0">
                <a:latin typeface="Bodoni MT" panose="02070603080606020203" pitchFamily="18" charset="0"/>
              </a:rPr>
              <a:t>)</a:t>
            </a:r>
            <a:endParaRPr lang="en-US" b="1" dirty="0">
              <a:latin typeface="Bodoni MT" panose="02070603080606020203" pitchFamily="18" charset="0"/>
            </a:endParaRPr>
          </a:p>
          <a:p>
            <a:pPr eaLnBrk="1" hangingPunct="1">
              <a:defRPr/>
            </a:pPr>
            <a:r>
              <a:rPr lang="en-US" b="1" dirty="0">
                <a:solidFill>
                  <a:schemeClr val="accent2">
                    <a:lumMod val="75000"/>
                  </a:schemeClr>
                </a:solidFill>
                <a:latin typeface="Bodoni MT" panose="02070603080606020203" pitchFamily="18" charset="0"/>
              </a:rPr>
              <a:t>Direct SE approach of value creation</a:t>
            </a:r>
          </a:p>
        </p:txBody>
      </p:sp>
      <p:pic>
        <p:nvPicPr>
          <p:cNvPr id="5" name="Picture 2" descr="VerbaVo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9601" y="1341439"/>
            <a:ext cx="2816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elle 5"/>
          <p:cNvGraphicFramePr>
            <a:graphicFrameLocks noGrp="1"/>
          </p:cNvGraphicFramePr>
          <p:nvPr/>
        </p:nvGraphicFramePr>
        <p:xfrm>
          <a:off x="2243138" y="2808288"/>
          <a:ext cx="7651750" cy="2443270"/>
        </p:xfrm>
        <a:graphic>
          <a:graphicData uri="http://schemas.openxmlformats.org/drawingml/2006/table">
            <a:tbl>
              <a:tblPr firstRow="1" bandRow="1">
                <a:tableStyleId>{2D5ABB26-0587-4C30-8999-92F81FD0307C}</a:tableStyleId>
              </a:tblPr>
              <a:tblGrid>
                <a:gridCol w="1980549">
                  <a:extLst>
                    <a:ext uri="{9D8B030D-6E8A-4147-A177-3AD203B41FA5}">
                      <a16:colId xmlns:a16="http://schemas.microsoft.com/office/drawing/2014/main" val="20000"/>
                    </a:ext>
                  </a:extLst>
                </a:gridCol>
                <a:gridCol w="5671201">
                  <a:extLst>
                    <a:ext uri="{9D8B030D-6E8A-4147-A177-3AD203B41FA5}">
                      <a16:colId xmlns:a16="http://schemas.microsoft.com/office/drawing/2014/main" val="20001"/>
                    </a:ext>
                  </a:extLst>
                </a:gridCol>
              </a:tblGrid>
              <a:tr h="370734">
                <a:tc>
                  <a:txBody>
                    <a:bodyPr/>
                    <a:lstStyle/>
                    <a:p>
                      <a:r>
                        <a:rPr lang="en-US" sz="1600" i="1" noProof="0" dirty="0">
                          <a:latin typeface="Bodoni MT" panose="02070603080606020203" pitchFamily="18" charset="0"/>
                          <a:cs typeface="Arial" panose="020B0604020202020204" pitchFamily="34" charset="0"/>
                        </a:rPr>
                        <a:t>Field of activity:</a:t>
                      </a:r>
                    </a:p>
                  </a:txBody>
                  <a:tcPr marT="45707" marB="45707"/>
                </a:tc>
                <a:tc>
                  <a:txBody>
                    <a:bodyPr/>
                    <a:lstStyle/>
                    <a:p>
                      <a:r>
                        <a:rPr lang="en-US" sz="1600" noProof="0" dirty="0">
                          <a:latin typeface="Bodoni MT" panose="02070603080606020203" pitchFamily="18" charset="0"/>
                          <a:cs typeface="Arial" panose="020B0604020202020204" pitchFamily="34" charset="0"/>
                        </a:rPr>
                        <a:t>services for hearing-impaired</a:t>
                      </a:r>
                      <a:r>
                        <a:rPr lang="en-US" sz="1600" baseline="0" noProof="0" dirty="0">
                          <a:latin typeface="Bodoni MT" panose="02070603080606020203" pitchFamily="18" charset="0"/>
                          <a:cs typeface="Arial" panose="020B0604020202020204" pitchFamily="34" charset="0"/>
                        </a:rPr>
                        <a:t> </a:t>
                      </a:r>
                      <a:r>
                        <a:rPr lang="en-US" sz="1600" noProof="0" dirty="0">
                          <a:latin typeface="Bodoni MT" panose="02070603080606020203" pitchFamily="18" charset="0"/>
                          <a:cs typeface="Arial" panose="020B0604020202020204" pitchFamily="34" charset="0"/>
                        </a:rPr>
                        <a:t>people</a:t>
                      </a:r>
                    </a:p>
                  </a:txBody>
                  <a:tcPr marT="45707" marB="45707"/>
                </a:tc>
                <a:extLst>
                  <a:ext uri="{0D108BD9-81ED-4DB2-BD59-A6C34878D82A}">
                    <a16:rowId xmlns:a16="http://schemas.microsoft.com/office/drawing/2014/main" val="10000"/>
                  </a:ext>
                </a:extLst>
              </a:tr>
              <a:tr h="8228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Bodoni MT" panose="02070603080606020203" pitchFamily="18" charset="0"/>
                          <a:cs typeface="Arial" panose="020B0604020202020204" pitchFamily="34" charset="0"/>
                        </a:rPr>
                        <a:t>Approach:</a:t>
                      </a:r>
                    </a:p>
                  </a:txBody>
                  <a:tcPr marT="45707" marB="45707"/>
                </a:tc>
                <a:tc>
                  <a:txBody>
                    <a:bodyPr/>
                    <a:lstStyle/>
                    <a:p>
                      <a:r>
                        <a:rPr lang="en-US" sz="1600" noProof="0" dirty="0">
                          <a:latin typeface="Bodoni MT" panose="02070603080606020203" pitchFamily="18" charset="0"/>
                          <a:cs typeface="Arial" panose="020B0604020202020204" pitchFamily="34" charset="0"/>
                        </a:rPr>
                        <a:t>providing mobile, ICT</a:t>
                      </a:r>
                      <a:r>
                        <a:rPr lang="en-US" sz="1600" baseline="0" noProof="0" dirty="0">
                          <a:latin typeface="Bodoni MT" panose="02070603080606020203" pitchFamily="18" charset="0"/>
                          <a:cs typeface="Arial" panose="020B0604020202020204" pitchFamily="34" charset="0"/>
                        </a:rPr>
                        <a:t>-based interpreters services that allows hearing-impaired to participate in society (education, events, public authorities, media)</a:t>
                      </a:r>
                      <a:endParaRPr lang="en-US" sz="16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val="10001"/>
                  </a:ext>
                </a:extLst>
              </a:tr>
              <a:tr h="579063">
                <a:tc>
                  <a:txBody>
                    <a:bodyPr/>
                    <a:lstStyle/>
                    <a:p>
                      <a:r>
                        <a:rPr lang="en-US" sz="1600" i="1" noProof="0" dirty="0">
                          <a:latin typeface="Bodoni MT" panose="02070603080606020203" pitchFamily="18" charset="0"/>
                          <a:cs typeface="Arial" panose="020B0604020202020204" pitchFamily="34" charset="0"/>
                        </a:rPr>
                        <a:t>Income</a:t>
                      </a:r>
                      <a:r>
                        <a:rPr lang="en-US" sz="1600" i="1" baseline="0" noProof="0" dirty="0">
                          <a:latin typeface="Bodoni MT" panose="02070603080606020203" pitchFamily="18" charset="0"/>
                          <a:cs typeface="Arial" panose="020B0604020202020204" pitchFamily="34" charset="0"/>
                        </a:rPr>
                        <a:t> structure:</a:t>
                      </a:r>
                    </a:p>
                  </a:txBody>
                  <a:tcPr marT="45707" marB="45707"/>
                </a:tc>
                <a:tc>
                  <a:txBody>
                    <a:bodyPr/>
                    <a:lstStyle/>
                    <a:p>
                      <a:r>
                        <a:rPr lang="en-US" sz="1600" noProof="0" dirty="0">
                          <a:latin typeface="Bodoni MT" panose="02070603080606020203" pitchFamily="18" charset="0"/>
                          <a:cs typeface="Arial" panose="020B0604020202020204" pitchFamily="34" charset="0"/>
                        </a:rPr>
                        <a:t>service fees via </a:t>
                      </a:r>
                      <a:r>
                        <a:rPr lang="en-US" sz="1600" i="1" noProof="0" dirty="0">
                          <a:latin typeface="Bodoni MT" panose="02070603080606020203" pitchFamily="18" charset="0"/>
                          <a:cs typeface="Arial" panose="020B0604020202020204" pitchFamily="34" charset="0"/>
                        </a:rPr>
                        <a:t>public social service systems</a:t>
                      </a:r>
                      <a:r>
                        <a:rPr lang="en-US" sz="1600" noProof="0" dirty="0">
                          <a:latin typeface="Bodoni MT" panose="02070603080606020203" pitchFamily="18" charset="0"/>
                          <a:cs typeface="Arial" panose="020B0604020202020204" pitchFamily="34" charset="0"/>
                        </a:rPr>
                        <a:t>; growth capital from impact investment fund</a:t>
                      </a:r>
                    </a:p>
                  </a:txBody>
                  <a:tcPr marT="45707" marB="45707"/>
                </a:tc>
                <a:extLst>
                  <a:ext uri="{0D108BD9-81ED-4DB2-BD59-A6C34878D82A}">
                    <a16:rowId xmlns:a16="http://schemas.microsoft.com/office/drawing/2014/main" val="10002"/>
                  </a:ext>
                </a:extLst>
              </a:tr>
              <a:tr h="335239">
                <a:tc>
                  <a:txBody>
                    <a:bodyPr/>
                    <a:lstStyle/>
                    <a:p>
                      <a:r>
                        <a:rPr lang="en-US" sz="1600" i="1" noProof="0" dirty="0">
                          <a:latin typeface="Bodoni MT" panose="02070603080606020203" pitchFamily="18" charset="0"/>
                          <a:cs typeface="Arial" panose="020B0604020202020204" pitchFamily="34" charset="0"/>
                        </a:rPr>
                        <a:t>Legal form:</a:t>
                      </a:r>
                    </a:p>
                  </a:txBody>
                  <a:tcPr marT="45707" marB="45707"/>
                </a:tc>
                <a:tc>
                  <a:txBody>
                    <a:bodyPr/>
                    <a:lstStyle/>
                    <a:p>
                      <a:r>
                        <a:rPr lang="en-US" sz="1600" noProof="0" dirty="0">
                          <a:latin typeface="Bodoni MT" panose="02070603080606020203" pitchFamily="18" charset="0"/>
                          <a:cs typeface="Arial" panose="020B0604020202020204" pitchFamily="34" charset="0"/>
                        </a:rPr>
                        <a:t>limited liability company (GmbH)</a:t>
                      </a:r>
                    </a:p>
                  </a:txBody>
                  <a:tcPr marT="45707" marB="45707"/>
                </a:tc>
                <a:extLst>
                  <a:ext uri="{0D108BD9-81ED-4DB2-BD59-A6C34878D82A}">
                    <a16:rowId xmlns:a16="http://schemas.microsoft.com/office/drawing/2014/main" val="10003"/>
                  </a:ext>
                </a:extLst>
              </a:tr>
              <a:tr h="335239">
                <a:tc>
                  <a:txBody>
                    <a:bodyPr/>
                    <a:lstStyle/>
                    <a:p>
                      <a:endParaRPr lang="en-US" sz="1600" i="1" noProof="0" dirty="0">
                        <a:latin typeface="Bodoni MT" panose="02070603080606020203" pitchFamily="18" charset="0"/>
                        <a:cs typeface="Arial" panose="020B0604020202020204" pitchFamily="34" charset="0"/>
                      </a:endParaRPr>
                    </a:p>
                  </a:txBody>
                  <a:tcPr marT="45707" marB="45707"/>
                </a:tc>
                <a:tc>
                  <a:txBody>
                    <a:bodyPr/>
                    <a:lstStyle/>
                    <a:p>
                      <a:endParaRPr lang="en-US" sz="11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val="10004"/>
                  </a:ext>
                </a:extLst>
              </a:tr>
            </a:tbl>
          </a:graphicData>
        </a:graphic>
      </p:graphicFrame>
      <p:pic>
        <p:nvPicPr>
          <p:cNvPr id="7" name="Picture 2" descr="Bildungskongress in Wien mit Live-Te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6151" y="4859338"/>
            <a:ext cx="214312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Studentin mit VerbaVoice App"/>
          <p:cNvPicPr>
            <a:picLocks noChangeAspect="1" noChangeArrowheads="1"/>
          </p:cNvPicPr>
          <p:nvPr/>
        </p:nvPicPr>
        <p:blipFill>
          <a:blip r:embed="rId4" cstate="print">
            <a:extLst>
              <a:ext uri="{28A0092B-C50C-407E-A947-70E740481C1C}">
                <a14:useLocalDpi xmlns:a14="http://schemas.microsoft.com/office/drawing/2010/main" val="0"/>
              </a:ext>
            </a:extLst>
          </a:blip>
          <a:srcRect t="18230"/>
          <a:stretch>
            <a:fillRect/>
          </a:stretch>
        </p:blipFill>
        <p:spPr bwMode="auto">
          <a:xfrm>
            <a:off x="4727575" y="5084764"/>
            <a:ext cx="208915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8"/>
          <p:cNvSpPr>
            <a:spLocks noGrp="1"/>
          </p:cNvSpPr>
          <p:nvPr>
            <p:ph type="title"/>
          </p:nvPr>
        </p:nvSpPr>
        <p:spPr>
          <a:xfrm>
            <a:off x="2243138" y="261912"/>
            <a:ext cx="10178322" cy="1492132"/>
          </a:xfrm>
        </p:spPr>
        <p:txBody>
          <a:bodyPr>
            <a:normAutofit/>
          </a:bodyPr>
          <a:lstStyle/>
          <a:p>
            <a:r>
              <a:rPr lang="cs-CZ" sz="3600" b="1" dirty="0"/>
              <a:t>příklady</a:t>
            </a:r>
            <a:endParaRPr lang="de-DE" sz="3600" b="1" dirty="0"/>
          </a:p>
        </p:txBody>
      </p:sp>
    </p:spTree>
    <p:extLst>
      <p:ext uri="{BB962C8B-B14F-4D97-AF65-F5344CB8AC3E}">
        <p14:creationId xmlns:p14="http://schemas.microsoft.com/office/powerpoint/2010/main" val="124847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60600" y="199232"/>
            <a:ext cx="6588125" cy="1143000"/>
          </a:xfrm>
        </p:spPr>
        <p:txBody>
          <a:bodyPr>
            <a:normAutofit/>
          </a:bodyPr>
          <a:lstStyle/>
          <a:p>
            <a:r>
              <a:rPr lang="cs-CZ" sz="3600" b="1" dirty="0"/>
              <a:t>příklady</a:t>
            </a:r>
            <a:endParaRPr lang="de-DE" sz="3600" b="1" dirty="0"/>
          </a:p>
        </p:txBody>
      </p:sp>
      <p:pic>
        <p:nvPicPr>
          <p:cNvPr id="4" name="Picture 4" descr="Ho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6089" y="2046289"/>
            <a:ext cx="1081087"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a:spLocks noChangeArrowheads="1"/>
          </p:cNvSpPr>
          <p:nvPr/>
        </p:nvSpPr>
        <p:spPr bwMode="auto">
          <a:xfrm>
            <a:off x="2279650" y="1628775"/>
            <a:ext cx="72723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a:latin typeface="Bodoni MT" panose="02070603080606020203" pitchFamily="18" charset="0"/>
              </a:rPr>
              <a:t>Dialogue in the Dark / Dialogue Social Enterprise </a:t>
            </a:r>
          </a:p>
          <a:p>
            <a:pPr eaLnBrk="1" hangingPunct="1">
              <a:defRPr/>
            </a:pPr>
            <a:r>
              <a:rPr lang="en-US" b="1" dirty="0">
                <a:solidFill>
                  <a:schemeClr val="accent2">
                    <a:lumMod val="75000"/>
                  </a:schemeClr>
                </a:solidFill>
                <a:latin typeface="Bodoni MT" panose="02070603080606020203" pitchFamily="18" charset="0"/>
              </a:rPr>
              <a:t>Direct-indirect SE approach of value creation</a:t>
            </a:r>
          </a:p>
        </p:txBody>
      </p:sp>
      <p:graphicFrame>
        <p:nvGraphicFramePr>
          <p:cNvPr id="6" name="Tabelle 5"/>
          <p:cNvGraphicFramePr>
            <a:graphicFrameLocks noGrp="1"/>
          </p:cNvGraphicFramePr>
          <p:nvPr/>
        </p:nvGraphicFramePr>
        <p:xfrm>
          <a:off x="2260600" y="2708275"/>
          <a:ext cx="7651750" cy="2652712"/>
        </p:xfrm>
        <a:graphic>
          <a:graphicData uri="http://schemas.openxmlformats.org/drawingml/2006/table">
            <a:tbl>
              <a:tblPr firstRow="1" bandRow="1">
                <a:tableStyleId>{2D5ABB26-0587-4C30-8999-92F81FD0307C}</a:tableStyleId>
              </a:tblPr>
              <a:tblGrid>
                <a:gridCol w="1963089">
                  <a:extLst>
                    <a:ext uri="{9D8B030D-6E8A-4147-A177-3AD203B41FA5}">
                      <a16:colId xmlns:a16="http://schemas.microsoft.com/office/drawing/2014/main" val="20000"/>
                    </a:ext>
                  </a:extLst>
                </a:gridCol>
                <a:gridCol w="5688661">
                  <a:extLst>
                    <a:ext uri="{9D8B030D-6E8A-4147-A177-3AD203B41FA5}">
                      <a16:colId xmlns:a16="http://schemas.microsoft.com/office/drawing/2014/main" val="20001"/>
                    </a:ext>
                  </a:extLst>
                </a:gridCol>
              </a:tblGrid>
              <a:tr h="579328">
                <a:tc>
                  <a:txBody>
                    <a:bodyPr/>
                    <a:lstStyle/>
                    <a:p>
                      <a:r>
                        <a:rPr lang="en-US" sz="1600" i="1" noProof="0" dirty="0">
                          <a:latin typeface="Bodoni MT" panose="02070603080606020203" pitchFamily="18" charset="0"/>
                          <a:cs typeface="Arial" panose="020B0604020202020204" pitchFamily="34" charset="0"/>
                        </a:rPr>
                        <a:t>Field of activity:</a:t>
                      </a:r>
                    </a:p>
                  </a:txBody>
                  <a:tcPr marL="91439" marR="91439" marT="45736" marB="45736"/>
                </a:tc>
                <a:tc>
                  <a:txBody>
                    <a:bodyPr/>
                    <a:lstStyle/>
                    <a:p>
                      <a:r>
                        <a:rPr lang="en-US" sz="1600" noProof="0" dirty="0">
                          <a:latin typeface="Bodoni MT" panose="02070603080606020203" pitchFamily="18" charset="0"/>
                          <a:cs typeface="Arial" panose="020B0604020202020204" pitchFamily="34" charset="0"/>
                        </a:rPr>
                        <a:t>Work integration for visually-impaired</a:t>
                      </a:r>
                      <a:r>
                        <a:rPr lang="en-US" sz="1600" baseline="0" noProof="0" dirty="0">
                          <a:latin typeface="Bodoni MT" panose="02070603080606020203" pitchFamily="18" charset="0"/>
                          <a:cs typeface="Arial" panose="020B0604020202020204" pitchFamily="34" charset="0"/>
                        </a:rPr>
                        <a:t> people; awareness enhancement</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0"/>
                  </a:ext>
                </a:extLst>
              </a:tr>
              <a:tr h="8232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Bodoni MT" panose="02070603080606020203" pitchFamily="18" charset="0"/>
                          <a:cs typeface="Arial" panose="020B0604020202020204" pitchFamily="34" charset="0"/>
                        </a:rPr>
                        <a:t>Approach:</a:t>
                      </a:r>
                    </a:p>
                  </a:txBody>
                  <a:tcPr marL="91439" marR="91439" marT="45736" marB="45736"/>
                </a:tc>
                <a:tc>
                  <a:txBody>
                    <a:bodyPr/>
                    <a:lstStyle/>
                    <a:p>
                      <a:r>
                        <a:rPr lang="en-US" sz="1600" noProof="0" dirty="0">
                          <a:latin typeface="Bodoni MT" panose="02070603080606020203" pitchFamily="18" charset="0"/>
                          <a:cs typeface="Arial" panose="020B0604020202020204" pitchFamily="34" charset="0"/>
                        </a:rPr>
                        <a:t>Visually impaired people serve as guides or coaches in public exhibitions</a:t>
                      </a:r>
                      <a:r>
                        <a:rPr lang="en-US" sz="1600" baseline="0" noProof="0" dirty="0">
                          <a:latin typeface="Bodoni MT" panose="02070603080606020203" pitchFamily="18" charset="0"/>
                          <a:cs typeface="Arial" panose="020B0604020202020204" pitchFamily="34" charset="0"/>
                        </a:rPr>
                        <a:t> and team building and leadership workshops in the dark; </a:t>
                      </a:r>
                      <a:r>
                        <a:rPr lang="en-US" sz="1600" i="1" baseline="0" noProof="0" dirty="0">
                          <a:latin typeface="Bodoni MT" panose="02070603080606020203" pitchFamily="18" charset="0"/>
                          <a:cs typeface="Arial" panose="020B0604020202020204" pitchFamily="34" charset="0"/>
                        </a:rPr>
                        <a:t>international franchise system</a:t>
                      </a:r>
                      <a:endParaRPr lang="en-US" sz="1600" i="1"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1"/>
                  </a:ext>
                </a:extLst>
              </a:tr>
              <a:tr h="579328">
                <a:tc>
                  <a:txBody>
                    <a:bodyPr/>
                    <a:lstStyle/>
                    <a:p>
                      <a:r>
                        <a:rPr lang="en-US" sz="1600" i="1" noProof="0" dirty="0">
                          <a:latin typeface="Bodoni MT" panose="02070603080606020203" pitchFamily="18" charset="0"/>
                          <a:cs typeface="Arial" panose="020B0604020202020204" pitchFamily="34" charset="0"/>
                        </a:rPr>
                        <a:t>Income</a:t>
                      </a:r>
                      <a:r>
                        <a:rPr lang="en-US" sz="1600" i="1" baseline="0" noProof="0" dirty="0">
                          <a:latin typeface="Bodoni MT" panose="02070603080606020203" pitchFamily="18" charset="0"/>
                          <a:cs typeface="Arial" panose="020B0604020202020204" pitchFamily="34" charset="0"/>
                        </a:rPr>
                        <a:t> structure:</a:t>
                      </a:r>
                    </a:p>
                  </a:txBody>
                  <a:tcPr marL="91439" marR="91439" marT="45736" marB="45736"/>
                </a:tc>
                <a:tc>
                  <a:txBody>
                    <a:bodyPr/>
                    <a:lstStyle/>
                    <a:p>
                      <a:r>
                        <a:rPr lang="en-US" sz="1600" noProof="0" dirty="0">
                          <a:latin typeface="Bodoni MT" panose="02070603080606020203" pitchFamily="18" charset="0"/>
                          <a:cs typeface="Arial" panose="020B0604020202020204" pitchFamily="34" charset="0"/>
                        </a:rPr>
                        <a:t>service fees, consultancy fees for franchisees, license payments, </a:t>
                      </a:r>
                      <a:r>
                        <a:rPr lang="en-US" sz="1600" baseline="0" noProof="0" dirty="0">
                          <a:latin typeface="Bodoni MT" panose="02070603080606020203" pitchFamily="18" charset="0"/>
                          <a:cs typeface="Arial" panose="020B0604020202020204" pitchFamily="34" charset="0"/>
                        </a:rPr>
                        <a:t>donations</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2"/>
                  </a:ext>
                </a:extLst>
              </a:tr>
              <a:tr h="335400">
                <a:tc>
                  <a:txBody>
                    <a:bodyPr/>
                    <a:lstStyle/>
                    <a:p>
                      <a:r>
                        <a:rPr lang="en-US" sz="1600" i="1" noProof="0" dirty="0">
                          <a:latin typeface="Bodoni MT" panose="02070603080606020203" pitchFamily="18" charset="0"/>
                          <a:cs typeface="Arial" panose="020B0604020202020204" pitchFamily="34" charset="0"/>
                        </a:rPr>
                        <a:t>Legal form:</a:t>
                      </a:r>
                    </a:p>
                  </a:txBody>
                  <a:tcPr marL="91439" marR="91439" marT="45736" marB="45736"/>
                </a:tc>
                <a:tc>
                  <a:txBody>
                    <a:bodyPr/>
                    <a:lstStyle/>
                    <a:p>
                      <a:r>
                        <a:rPr lang="en-US" sz="1600" noProof="0" dirty="0">
                          <a:latin typeface="Bodoni MT" panose="02070603080606020203" pitchFamily="18" charset="0"/>
                          <a:cs typeface="Arial" panose="020B0604020202020204" pitchFamily="34" charset="0"/>
                        </a:rPr>
                        <a:t>limited</a:t>
                      </a:r>
                      <a:r>
                        <a:rPr lang="en-US" sz="1600" baseline="0" noProof="0" dirty="0">
                          <a:latin typeface="Bodoni MT" panose="02070603080606020203" pitchFamily="18" charset="0"/>
                          <a:cs typeface="Arial" panose="020B0604020202020204" pitchFamily="34" charset="0"/>
                        </a:rPr>
                        <a:t> liability company, association</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3"/>
                  </a:ext>
                </a:extLst>
              </a:tr>
              <a:tr h="335400">
                <a:tc>
                  <a:txBody>
                    <a:bodyPr/>
                    <a:lstStyle/>
                    <a:p>
                      <a:endParaRPr lang="en-US" sz="1600" i="1" noProof="0" dirty="0">
                        <a:latin typeface="Bodoni MT" panose="02070603080606020203" pitchFamily="18" charset="0"/>
                        <a:cs typeface="Arial" panose="020B0604020202020204" pitchFamily="34" charset="0"/>
                      </a:endParaRPr>
                    </a:p>
                  </a:txBody>
                  <a:tcPr marL="91439" marR="91439" marT="45736" marB="45736"/>
                </a:tc>
                <a:tc>
                  <a:txBody>
                    <a:bodyPr/>
                    <a:lstStyle/>
                    <a:p>
                      <a:endParaRPr lang="en-US" sz="11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4"/>
                  </a:ext>
                </a:extLst>
              </a:tr>
            </a:tbl>
          </a:graphicData>
        </a:graphic>
      </p:graphicFrame>
      <p:pic>
        <p:nvPicPr>
          <p:cNvPr id="7" name="Picture 2" descr="http://www.dialog-im-dunkeln.de/NEW2011/wp-content/startpics/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1763" y="4724401"/>
            <a:ext cx="25209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14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79650" y="12701"/>
            <a:ext cx="6588125" cy="1143000"/>
          </a:xfrm>
        </p:spPr>
        <p:txBody>
          <a:bodyPr>
            <a:normAutofit/>
          </a:bodyPr>
          <a:lstStyle/>
          <a:p>
            <a:r>
              <a:rPr lang="cs-CZ" sz="3600" b="1" dirty="0"/>
              <a:t>příklady</a:t>
            </a:r>
            <a:endParaRPr lang="de-DE" sz="3600" b="1" dirty="0"/>
          </a:p>
        </p:txBody>
      </p:sp>
      <p:sp>
        <p:nvSpPr>
          <p:cNvPr id="4" name="Rechteck 3"/>
          <p:cNvSpPr>
            <a:spLocks noChangeArrowheads="1"/>
          </p:cNvSpPr>
          <p:nvPr/>
        </p:nvSpPr>
        <p:spPr bwMode="auto">
          <a:xfrm>
            <a:off x="2279651" y="1628775"/>
            <a:ext cx="67675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err="1">
                <a:latin typeface="Bodoni MT" panose="02070603080606020203" pitchFamily="18" charset="0"/>
              </a:rPr>
              <a:t>Regionalwert</a:t>
            </a:r>
            <a:r>
              <a:rPr lang="en-US" sz="2400" b="1" dirty="0">
                <a:latin typeface="Bodoni MT" panose="02070603080606020203" pitchFamily="18" charset="0"/>
              </a:rPr>
              <a:t> AG </a:t>
            </a:r>
          </a:p>
          <a:p>
            <a:pPr eaLnBrk="1" hangingPunct="1">
              <a:defRPr/>
            </a:pPr>
            <a:r>
              <a:rPr lang="en-US" b="1" dirty="0">
                <a:solidFill>
                  <a:schemeClr val="accent2">
                    <a:lumMod val="75000"/>
                  </a:schemeClr>
                </a:solidFill>
                <a:latin typeface="Bodoni MT" panose="02070603080606020203" pitchFamily="18" charset="0"/>
              </a:rPr>
              <a:t>Indirect SE approach of value creation</a:t>
            </a:r>
          </a:p>
        </p:txBody>
      </p:sp>
      <p:graphicFrame>
        <p:nvGraphicFramePr>
          <p:cNvPr id="5" name="Tabelle 4"/>
          <p:cNvGraphicFramePr>
            <a:graphicFrameLocks noGrp="1"/>
          </p:cNvGraphicFramePr>
          <p:nvPr/>
        </p:nvGraphicFramePr>
        <p:xfrm>
          <a:off x="2279650" y="2781300"/>
          <a:ext cx="7651750" cy="2235200"/>
        </p:xfrm>
        <a:graphic>
          <a:graphicData uri="http://schemas.openxmlformats.org/drawingml/2006/table">
            <a:tbl>
              <a:tblPr firstRow="1" bandRow="1">
                <a:tableStyleId>{2D5ABB26-0587-4C30-8999-92F81FD0307C}</a:tableStyleId>
              </a:tblPr>
              <a:tblGrid>
                <a:gridCol w="2035116">
                  <a:extLst>
                    <a:ext uri="{9D8B030D-6E8A-4147-A177-3AD203B41FA5}">
                      <a16:colId xmlns:a16="http://schemas.microsoft.com/office/drawing/2014/main" val="20000"/>
                    </a:ext>
                  </a:extLst>
                </a:gridCol>
                <a:gridCol w="5616634">
                  <a:extLst>
                    <a:ext uri="{9D8B030D-6E8A-4147-A177-3AD203B41FA5}">
                      <a16:colId xmlns:a16="http://schemas.microsoft.com/office/drawing/2014/main" val="20001"/>
                    </a:ext>
                  </a:extLst>
                </a:gridCol>
              </a:tblGrid>
              <a:tr h="370840">
                <a:tc>
                  <a:txBody>
                    <a:bodyPr/>
                    <a:lstStyle/>
                    <a:p>
                      <a:r>
                        <a:rPr lang="en-US" sz="1600" i="1" noProof="0" dirty="0">
                          <a:latin typeface="Arial" panose="020B0604020202020204" pitchFamily="34" charset="0"/>
                          <a:cs typeface="Arial" panose="020B0604020202020204" pitchFamily="34" charset="0"/>
                        </a:rPr>
                        <a:t>Field of activity:</a:t>
                      </a:r>
                    </a:p>
                  </a:txBody>
                  <a:tcPr/>
                </a:tc>
                <a:tc>
                  <a:txBody>
                    <a:bodyPr/>
                    <a:lstStyle/>
                    <a:p>
                      <a:r>
                        <a:rPr lang="en-US" sz="1600" noProof="0" dirty="0">
                          <a:latin typeface="Arial" panose="020B0604020202020204" pitchFamily="34" charset="0"/>
                          <a:cs typeface="Arial" panose="020B0604020202020204" pitchFamily="34" charset="0"/>
                        </a:rPr>
                        <a:t>Regional agricultural /</a:t>
                      </a:r>
                      <a:r>
                        <a:rPr lang="en-US" sz="1600" baseline="0" noProof="0" dirty="0">
                          <a:latin typeface="Arial" panose="020B0604020202020204" pitchFamily="34" charset="0"/>
                          <a:cs typeface="Arial" panose="020B0604020202020204" pitchFamily="34" charset="0"/>
                        </a:rPr>
                        <a:t> </a:t>
                      </a:r>
                      <a:r>
                        <a:rPr lang="en-US" sz="1600" noProof="0" dirty="0">
                          <a:latin typeface="Arial" panose="020B0604020202020204" pitchFamily="34" charset="0"/>
                          <a:cs typeface="Arial" panose="020B0604020202020204" pitchFamily="34" charset="0"/>
                        </a:rPr>
                        <a:t>economic development</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Arial" panose="020B0604020202020204" pitchFamily="34" charset="0"/>
                          <a:cs typeface="Arial" panose="020B0604020202020204" pitchFamily="34" charset="0"/>
                        </a:rPr>
                        <a:t>Approach:</a:t>
                      </a:r>
                    </a:p>
                  </a:txBody>
                  <a:tcPr/>
                </a:tc>
                <a:tc>
                  <a:txBody>
                    <a:bodyPr/>
                    <a:lstStyle/>
                    <a:p>
                      <a:r>
                        <a:rPr lang="en-US" sz="1600" noProof="0" dirty="0">
                          <a:latin typeface="Arial" panose="020B0604020202020204" pitchFamily="34" charset="0"/>
                          <a:cs typeface="Arial" panose="020B0604020202020204" pitchFamily="34" charset="0"/>
                        </a:rPr>
                        <a:t>Local shareholders invest in fund; fund facilitates local value</a:t>
                      </a:r>
                      <a:r>
                        <a:rPr lang="en-US" sz="1600" baseline="0" noProof="0" dirty="0">
                          <a:latin typeface="Arial" panose="020B0604020202020204" pitchFamily="34" charset="0"/>
                          <a:cs typeface="Arial" panose="020B0604020202020204" pitchFamily="34" charset="0"/>
                        </a:rPr>
                        <a:t> chains by buying and leasing farms and related businesses and emphasize social and ecological production conditions </a:t>
                      </a:r>
                      <a:endParaRPr lang="en-US" sz="16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r>
                        <a:rPr lang="en-US" sz="1600" i="1" noProof="0" dirty="0">
                          <a:latin typeface="Arial" panose="020B0604020202020204" pitchFamily="34" charset="0"/>
                          <a:cs typeface="Arial" panose="020B0604020202020204" pitchFamily="34" charset="0"/>
                        </a:rPr>
                        <a:t>Income</a:t>
                      </a:r>
                      <a:r>
                        <a:rPr lang="en-US" sz="1600" i="1" baseline="0" noProof="0" dirty="0">
                          <a:latin typeface="Arial" panose="020B0604020202020204" pitchFamily="34" charset="0"/>
                          <a:cs typeface="Arial" panose="020B0604020202020204" pitchFamily="34" charset="0"/>
                        </a:rPr>
                        <a:t> structure:</a:t>
                      </a:r>
                    </a:p>
                  </a:txBody>
                  <a:tcPr/>
                </a:tc>
                <a:tc>
                  <a:txBody>
                    <a:bodyPr/>
                    <a:lstStyle/>
                    <a:p>
                      <a:r>
                        <a:rPr lang="en-US" sz="1600" noProof="0" dirty="0">
                          <a:latin typeface="Arial" panose="020B0604020202020204" pitchFamily="34" charset="0"/>
                          <a:cs typeface="Arial" panose="020B0604020202020204" pitchFamily="34" charset="0"/>
                        </a:rPr>
                        <a:t>Rents, equity interest</a:t>
                      </a:r>
                    </a:p>
                  </a:txBody>
                  <a:tcPr/>
                </a:tc>
                <a:extLst>
                  <a:ext uri="{0D108BD9-81ED-4DB2-BD59-A6C34878D82A}">
                    <a16:rowId xmlns:a16="http://schemas.microsoft.com/office/drawing/2014/main" val="10002"/>
                  </a:ext>
                </a:extLst>
              </a:tr>
              <a:tr h="320040">
                <a:tc>
                  <a:txBody>
                    <a:bodyPr/>
                    <a:lstStyle/>
                    <a:p>
                      <a:r>
                        <a:rPr lang="en-US" sz="1600" i="1" noProof="0" dirty="0">
                          <a:latin typeface="Arial" panose="020B0604020202020204" pitchFamily="34" charset="0"/>
                          <a:cs typeface="Arial" panose="020B0604020202020204" pitchFamily="34" charset="0"/>
                        </a:rPr>
                        <a:t>Legal form:</a:t>
                      </a:r>
                    </a:p>
                  </a:txBody>
                  <a:tcPr/>
                </a:tc>
                <a:tc>
                  <a:txBody>
                    <a:bodyPr/>
                    <a:lstStyle/>
                    <a:p>
                      <a:r>
                        <a:rPr lang="en-US" sz="1600" noProof="0" dirty="0">
                          <a:latin typeface="Arial" panose="020B0604020202020204" pitchFamily="34" charset="0"/>
                          <a:cs typeface="Arial" panose="020B0604020202020204" pitchFamily="34" charset="0"/>
                        </a:rPr>
                        <a:t>public company /</a:t>
                      </a:r>
                      <a:r>
                        <a:rPr lang="en-US" sz="1600" baseline="0" noProof="0" dirty="0">
                          <a:latin typeface="Arial" panose="020B0604020202020204" pitchFamily="34" charset="0"/>
                          <a:cs typeface="Arial" panose="020B0604020202020204" pitchFamily="34" charset="0"/>
                        </a:rPr>
                        <a:t> s</a:t>
                      </a:r>
                      <a:r>
                        <a:rPr lang="en-US" sz="1600" noProof="0" dirty="0">
                          <a:latin typeface="Arial" panose="020B0604020202020204" pitchFamily="34" charset="0"/>
                          <a:cs typeface="Arial" panose="020B0604020202020204" pitchFamily="34" charset="0"/>
                        </a:rPr>
                        <a:t>tock corporation</a:t>
                      </a:r>
                    </a:p>
                  </a:txBody>
                  <a:tcPr/>
                </a:tc>
                <a:extLst>
                  <a:ext uri="{0D108BD9-81ED-4DB2-BD59-A6C34878D82A}">
                    <a16:rowId xmlns:a16="http://schemas.microsoft.com/office/drawing/2014/main" val="10003"/>
                  </a:ext>
                </a:extLst>
              </a:tr>
              <a:tr h="320040">
                <a:tc>
                  <a:txBody>
                    <a:bodyPr/>
                    <a:lstStyle/>
                    <a:p>
                      <a:endParaRPr lang="en-US" sz="1600" i="1" noProof="0" dirty="0">
                        <a:latin typeface="Arial" panose="020B0604020202020204" pitchFamily="34" charset="0"/>
                        <a:cs typeface="Arial" panose="020B0604020202020204" pitchFamily="34" charset="0"/>
                      </a:endParaRPr>
                    </a:p>
                  </a:txBody>
                  <a:tcPr/>
                </a:tc>
                <a:tc>
                  <a:txBody>
                    <a:bodyPr/>
                    <a:lstStyle/>
                    <a:p>
                      <a:endParaRPr lang="en-US" sz="11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pic>
        <p:nvPicPr>
          <p:cNvPr id="6" name="Picture 2" descr="Logo Regionalwert AG"/>
          <p:cNvPicPr>
            <a:picLocks noChangeAspect="1" noChangeArrowheads="1"/>
          </p:cNvPicPr>
          <p:nvPr/>
        </p:nvPicPr>
        <p:blipFill>
          <a:blip r:embed="rId2" cstate="print">
            <a:extLst>
              <a:ext uri="{28A0092B-C50C-407E-A947-70E740481C1C}">
                <a14:useLocalDpi xmlns:a14="http://schemas.microsoft.com/office/drawing/2010/main" val="0"/>
              </a:ext>
            </a:extLst>
          </a:blip>
          <a:srcRect r="67897"/>
          <a:stretch>
            <a:fillRect/>
          </a:stretch>
        </p:blipFill>
        <p:spPr bwMode="auto">
          <a:xfrm>
            <a:off x="7680325" y="1570038"/>
            <a:ext cx="1752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843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200" b="1" dirty="0"/>
              <a:t>A kde to vlastně je? </a:t>
            </a:r>
            <a:br>
              <a:rPr lang="cs-CZ" sz="3200" b="1" dirty="0"/>
            </a:br>
            <a:r>
              <a:rPr lang="cs-CZ" sz="3200" b="1" dirty="0"/>
              <a:t>Trh? Stát? Občanská společnost</a:t>
            </a:r>
            <a:r>
              <a:rPr lang="de-DE" sz="3200" b="1" dirty="0"/>
              <a:t>?</a:t>
            </a:r>
          </a:p>
        </p:txBody>
      </p:sp>
      <p:sp>
        <p:nvSpPr>
          <p:cNvPr id="25" name="Inhaltsplatzhalter 2"/>
          <p:cNvSpPr>
            <a:spLocks noGrp="1"/>
          </p:cNvSpPr>
          <p:nvPr>
            <p:ph idx="1"/>
          </p:nvPr>
        </p:nvSpPr>
        <p:spPr>
          <a:xfrm>
            <a:off x="2076586" y="1883760"/>
            <a:ext cx="2939915" cy="1175793"/>
          </a:xfrm>
        </p:spPr>
        <p:txBody>
          <a:bodyPr>
            <a:normAutofit fontScale="92500"/>
          </a:bodyPr>
          <a:lstStyle/>
          <a:p>
            <a:pPr marL="0" indent="0">
              <a:buNone/>
            </a:pPr>
            <a:r>
              <a:rPr lang="cs-CZ" sz="2400" dirty="0">
                <a:latin typeface="Georgia Pro Light" panose="02040302050405020303" pitchFamily="18" charset="0"/>
              </a:rPr>
              <a:t>Sociální podniky jako „hybridy“ kombinující vlastnosti více sektorů</a:t>
            </a:r>
            <a:r>
              <a:rPr lang="de-DE" sz="2400" dirty="0">
                <a:latin typeface="Georgia Pro Light" panose="02040302050405020303" pitchFamily="18" charset="0"/>
              </a:rPr>
              <a:t> </a:t>
            </a:r>
            <a:endParaRPr lang="de-DE" dirty="0">
              <a:latin typeface="Georgia Pro Light" panose="02040302050405020303" pitchFamily="18" charset="0"/>
            </a:endParaRPr>
          </a:p>
        </p:txBody>
      </p:sp>
      <p:sp>
        <p:nvSpPr>
          <p:cNvPr id="5" name="Text Box 35"/>
          <p:cNvSpPr txBox="1">
            <a:spLocks noChangeArrowheads="1"/>
          </p:cNvSpPr>
          <p:nvPr/>
        </p:nvSpPr>
        <p:spPr bwMode="auto">
          <a:xfrm>
            <a:off x="2978151" y="5273675"/>
            <a:ext cx="1274763" cy="584200"/>
          </a:xfrm>
          <a:prstGeom prst="rect">
            <a:avLst/>
          </a:prstGeom>
          <a:noFill/>
          <a:ln w="9525">
            <a:noFill/>
            <a:miter lim="800000"/>
            <a:headEnd/>
            <a:tailEnd/>
          </a:ln>
        </p:spPr>
        <p:txBody>
          <a:bodyPr/>
          <a:lstStyle/>
          <a:p>
            <a:pPr algn="ctr"/>
            <a:r>
              <a:rPr lang="cs-CZ" b="1" dirty="0">
                <a:latin typeface="Times New Roman" pitchFamily="18" charset="0"/>
              </a:rPr>
              <a:t>Trh</a:t>
            </a:r>
            <a:endParaRPr lang="de-DE" b="1" dirty="0">
              <a:latin typeface="Times New Roman" pitchFamily="18" charset="0"/>
            </a:endParaRPr>
          </a:p>
          <a:p>
            <a:endParaRPr lang="de-DE" dirty="0"/>
          </a:p>
        </p:txBody>
      </p:sp>
      <p:sp>
        <p:nvSpPr>
          <p:cNvPr id="6" name="Text Box 37"/>
          <p:cNvSpPr txBox="1">
            <a:spLocks noChangeArrowheads="1"/>
          </p:cNvSpPr>
          <p:nvPr/>
        </p:nvSpPr>
        <p:spPr bwMode="auto">
          <a:xfrm>
            <a:off x="4810126" y="1341438"/>
            <a:ext cx="2701925" cy="584200"/>
          </a:xfrm>
          <a:prstGeom prst="rect">
            <a:avLst/>
          </a:prstGeom>
          <a:noFill/>
          <a:ln w="9525">
            <a:noFill/>
            <a:miter lim="800000"/>
            <a:headEnd/>
            <a:tailEnd/>
          </a:ln>
        </p:spPr>
        <p:txBody>
          <a:bodyPr/>
          <a:lstStyle/>
          <a:p>
            <a:pPr algn="ctr"/>
            <a:r>
              <a:rPr lang="cs-CZ" b="1" dirty="0">
                <a:latin typeface="Times New Roman" pitchFamily="18" charset="0"/>
              </a:rPr>
              <a:t>Rodina</a:t>
            </a:r>
            <a:r>
              <a:rPr lang="de-DE" b="1" dirty="0">
                <a:latin typeface="Times New Roman" pitchFamily="18" charset="0"/>
              </a:rPr>
              <a:t>/</a:t>
            </a:r>
            <a:r>
              <a:rPr lang="cs-CZ" b="1" dirty="0">
                <a:latin typeface="Times New Roman" pitchFamily="18" charset="0"/>
              </a:rPr>
              <a:t>Komunita</a:t>
            </a:r>
            <a:endParaRPr lang="de-DE" b="1" dirty="0">
              <a:latin typeface="Times New Roman" pitchFamily="18" charset="0"/>
            </a:endParaRPr>
          </a:p>
          <a:p>
            <a:endParaRPr lang="de-DE" dirty="0"/>
          </a:p>
        </p:txBody>
      </p:sp>
      <p:sp>
        <p:nvSpPr>
          <p:cNvPr id="7" name="AutoShape 38"/>
          <p:cNvSpPr>
            <a:spLocks noChangeArrowheads="1"/>
          </p:cNvSpPr>
          <p:nvPr/>
        </p:nvSpPr>
        <p:spPr bwMode="auto">
          <a:xfrm>
            <a:off x="4170364" y="1925639"/>
            <a:ext cx="4295775" cy="3348037"/>
          </a:xfrm>
          <a:prstGeom prst="triangle">
            <a:avLst>
              <a:gd name="adj" fmla="val 50000"/>
            </a:avLst>
          </a:prstGeom>
          <a:solidFill>
            <a:schemeClr val="bg1"/>
          </a:solidFill>
          <a:ln w="19050">
            <a:solidFill>
              <a:srgbClr val="000000"/>
            </a:solidFill>
            <a:miter lim="800000"/>
            <a:headEnd/>
            <a:tailEnd/>
          </a:ln>
        </p:spPr>
        <p:txBody>
          <a:bodyPr/>
          <a:lstStyle/>
          <a:p>
            <a:endParaRPr lang="en-GB"/>
          </a:p>
        </p:txBody>
      </p:sp>
      <p:sp>
        <p:nvSpPr>
          <p:cNvPr id="8" name="Text Box 39"/>
          <p:cNvSpPr txBox="1">
            <a:spLocks noChangeArrowheads="1"/>
          </p:cNvSpPr>
          <p:nvPr/>
        </p:nvSpPr>
        <p:spPr bwMode="auto">
          <a:xfrm>
            <a:off x="5367339" y="5430838"/>
            <a:ext cx="1747837" cy="292100"/>
          </a:xfrm>
          <a:prstGeom prst="rect">
            <a:avLst/>
          </a:prstGeom>
          <a:noFill/>
          <a:ln w="9525">
            <a:noFill/>
            <a:miter lim="800000"/>
            <a:headEnd/>
            <a:tailEnd/>
          </a:ln>
        </p:spPr>
        <p:txBody>
          <a:bodyPr/>
          <a:lstStyle/>
          <a:p>
            <a:endParaRPr lang="en-GB"/>
          </a:p>
        </p:txBody>
      </p:sp>
      <p:sp>
        <p:nvSpPr>
          <p:cNvPr id="9" name="Oval 40"/>
          <p:cNvSpPr>
            <a:spLocks noChangeArrowheads="1"/>
          </p:cNvSpPr>
          <p:nvPr/>
        </p:nvSpPr>
        <p:spPr bwMode="auto">
          <a:xfrm>
            <a:off x="4968876" y="3094038"/>
            <a:ext cx="2703513" cy="2190750"/>
          </a:xfrm>
          <a:prstGeom prst="ellipse">
            <a:avLst/>
          </a:prstGeom>
          <a:solidFill>
            <a:schemeClr val="bg1">
              <a:lumMod val="95000"/>
            </a:schemeClr>
          </a:solidFill>
          <a:ln w="31750">
            <a:solidFill>
              <a:srgbClr val="000000"/>
            </a:solidFill>
            <a:prstDash val="sysDot"/>
            <a:round/>
            <a:headEnd/>
            <a:tailEnd/>
          </a:ln>
        </p:spPr>
        <p:txBody>
          <a:bodyPr/>
          <a:lstStyle/>
          <a:p>
            <a:endParaRPr lang="en-GB"/>
          </a:p>
        </p:txBody>
      </p:sp>
      <p:sp>
        <p:nvSpPr>
          <p:cNvPr id="10" name="AutoShape 41"/>
          <p:cNvSpPr>
            <a:spLocks noChangeArrowheads="1"/>
          </p:cNvSpPr>
          <p:nvPr/>
        </p:nvSpPr>
        <p:spPr bwMode="auto">
          <a:xfrm rot="5400000">
            <a:off x="6444457" y="4071145"/>
            <a:ext cx="1022350" cy="1112837"/>
          </a:xfrm>
          <a:prstGeom prst="rtTriangle">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1" name="AutoShape 42"/>
          <p:cNvSpPr>
            <a:spLocks noChangeArrowheads="1"/>
          </p:cNvSpPr>
          <p:nvPr/>
        </p:nvSpPr>
        <p:spPr bwMode="auto">
          <a:xfrm rot="16200000" flipH="1">
            <a:off x="5172869" y="4071144"/>
            <a:ext cx="1022350" cy="1112838"/>
          </a:xfrm>
          <a:prstGeom prst="rtTriangle">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2" name="AutoShape 43"/>
          <p:cNvSpPr>
            <a:spLocks noChangeArrowheads="1"/>
          </p:cNvSpPr>
          <p:nvPr/>
        </p:nvSpPr>
        <p:spPr bwMode="auto">
          <a:xfrm>
            <a:off x="5286376" y="2655888"/>
            <a:ext cx="2066925" cy="1168400"/>
          </a:xfrm>
          <a:prstGeom prst="triangle">
            <a:avLst>
              <a:gd name="adj" fmla="val 50000"/>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3" name="Oval 48"/>
          <p:cNvSpPr>
            <a:spLocks noChangeArrowheads="1"/>
          </p:cNvSpPr>
          <p:nvPr/>
        </p:nvSpPr>
        <p:spPr bwMode="auto">
          <a:xfrm>
            <a:off x="4173538" y="51387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4" name="Oval 51"/>
          <p:cNvSpPr>
            <a:spLocks noChangeArrowheads="1"/>
          </p:cNvSpPr>
          <p:nvPr/>
        </p:nvSpPr>
        <p:spPr bwMode="auto">
          <a:xfrm>
            <a:off x="8307388" y="51387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5" name="Oval 52"/>
          <p:cNvSpPr>
            <a:spLocks noChangeArrowheads="1"/>
          </p:cNvSpPr>
          <p:nvPr/>
        </p:nvSpPr>
        <p:spPr bwMode="auto">
          <a:xfrm>
            <a:off x="6240463" y="19256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6" name="Text Box 53"/>
          <p:cNvSpPr txBox="1">
            <a:spLocks noChangeArrowheads="1"/>
          </p:cNvSpPr>
          <p:nvPr/>
        </p:nvSpPr>
        <p:spPr bwMode="auto">
          <a:xfrm>
            <a:off x="6399214" y="3970338"/>
            <a:ext cx="954087" cy="730250"/>
          </a:xfrm>
          <a:prstGeom prst="rect">
            <a:avLst/>
          </a:prstGeom>
          <a:noFill/>
          <a:ln w="9525">
            <a:noFill/>
            <a:miter lim="800000"/>
            <a:headEnd/>
            <a:tailEnd/>
          </a:ln>
        </p:spPr>
        <p:txBody>
          <a:bodyPr tIns="82800"/>
          <a:lstStyle/>
          <a:p>
            <a:pPr algn="ctr"/>
            <a:endParaRPr lang="de-DE" sz="1000" b="1" dirty="0">
              <a:latin typeface="Times New Roman" pitchFamily="18" charset="0"/>
            </a:endParaRPr>
          </a:p>
          <a:p>
            <a:pPr algn="ctr"/>
            <a:r>
              <a:rPr lang="cs-CZ" sz="1000" b="1" dirty="0">
                <a:latin typeface="Times New Roman" pitchFamily="18" charset="0"/>
              </a:rPr>
              <a:t>NEVLÁDNÍ</a:t>
            </a:r>
            <a:endParaRPr lang="de-DE" sz="1000" dirty="0"/>
          </a:p>
        </p:txBody>
      </p:sp>
      <p:sp>
        <p:nvSpPr>
          <p:cNvPr id="17" name="Text Box 54"/>
          <p:cNvSpPr txBox="1">
            <a:spLocks noChangeArrowheads="1"/>
          </p:cNvSpPr>
          <p:nvPr/>
        </p:nvSpPr>
        <p:spPr bwMode="auto">
          <a:xfrm>
            <a:off x="5286375" y="3970338"/>
            <a:ext cx="954088" cy="730250"/>
          </a:xfrm>
          <a:prstGeom prst="rect">
            <a:avLst/>
          </a:prstGeom>
          <a:noFill/>
          <a:ln w="9525">
            <a:noFill/>
            <a:miter lim="800000"/>
            <a:headEnd/>
            <a:tailEnd/>
          </a:ln>
        </p:spPr>
        <p:txBody>
          <a:bodyPr tIns="82800"/>
          <a:lstStyle/>
          <a:p>
            <a:pPr algn="ctr"/>
            <a:endParaRPr lang="de-DE" sz="1000" b="1" dirty="0">
              <a:latin typeface="Times New Roman" pitchFamily="18" charset="0"/>
            </a:endParaRPr>
          </a:p>
          <a:p>
            <a:pPr algn="ctr"/>
            <a:r>
              <a:rPr lang="cs-CZ" sz="1000" b="1" dirty="0">
                <a:latin typeface="Times New Roman" pitchFamily="18" charset="0"/>
              </a:rPr>
              <a:t>NEZISKOVÉ</a:t>
            </a:r>
            <a:endParaRPr lang="de-DE" sz="1000" dirty="0"/>
          </a:p>
        </p:txBody>
      </p:sp>
      <p:sp>
        <p:nvSpPr>
          <p:cNvPr id="18" name="Text Box 55"/>
          <p:cNvSpPr txBox="1">
            <a:spLocks noChangeArrowheads="1"/>
          </p:cNvSpPr>
          <p:nvPr/>
        </p:nvSpPr>
        <p:spPr bwMode="auto">
          <a:xfrm>
            <a:off x="5764214" y="3240088"/>
            <a:ext cx="1112837" cy="584200"/>
          </a:xfrm>
          <a:prstGeom prst="rect">
            <a:avLst/>
          </a:prstGeom>
          <a:noFill/>
          <a:ln w="9525">
            <a:noFill/>
            <a:miter lim="800000"/>
            <a:headEnd/>
            <a:tailEnd/>
          </a:ln>
        </p:spPr>
        <p:txBody>
          <a:bodyPr tIns="82800"/>
          <a:lstStyle/>
          <a:p>
            <a:pPr algn="ctr"/>
            <a:r>
              <a:rPr lang="cs-CZ" sz="1400" b="1" dirty="0">
                <a:latin typeface="Times New Roman" pitchFamily="18" charset="0"/>
              </a:rPr>
              <a:t>Neformální sítě</a:t>
            </a:r>
            <a:endParaRPr lang="de-DE" sz="1400" dirty="0"/>
          </a:p>
        </p:txBody>
      </p:sp>
      <p:sp>
        <p:nvSpPr>
          <p:cNvPr id="19" name="AutoShape 56"/>
          <p:cNvSpPr>
            <a:spLocks noChangeArrowheads="1"/>
          </p:cNvSpPr>
          <p:nvPr/>
        </p:nvSpPr>
        <p:spPr bwMode="auto">
          <a:xfrm>
            <a:off x="5922964" y="2509838"/>
            <a:ext cx="795337" cy="5842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0" name="AutoShape 57"/>
          <p:cNvSpPr>
            <a:spLocks noChangeArrowheads="1"/>
          </p:cNvSpPr>
          <p:nvPr/>
        </p:nvSpPr>
        <p:spPr bwMode="auto">
          <a:xfrm rot="-7902233">
            <a:off x="4921250" y="4459288"/>
            <a:ext cx="730250" cy="6350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1" name="AutoShape 58"/>
          <p:cNvSpPr>
            <a:spLocks noChangeArrowheads="1"/>
          </p:cNvSpPr>
          <p:nvPr/>
        </p:nvSpPr>
        <p:spPr bwMode="auto">
          <a:xfrm rot="7995630">
            <a:off x="6988969" y="4458494"/>
            <a:ext cx="730250" cy="636588"/>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2" name="Text Box 59"/>
          <p:cNvSpPr txBox="1">
            <a:spLocks noChangeArrowheads="1"/>
          </p:cNvSpPr>
          <p:nvPr/>
        </p:nvSpPr>
        <p:spPr bwMode="auto">
          <a:xfrm>
            <a:off x="5016501" y="3789363"/>
            <a:ext cx="2519363" cy="292100"/>
          </a:xfrm>
          <a:prstGeom prst="rect">
            <a:avLst/>
          </a:prstGeom>
          <a:noFill/>
          <a:ln w="9525">
            <a:noFill/>
            <a:miter lim="800000"/>
            <a:headEnd/>
            <a:tailEnd/>
          </a:ln>
        </p:spPr>
        <p:txBody>
          <a:bodyPr/>
          <a:lstStyle/>
          <a:p>
            <a:pPr algn="ctr"/>
            <a:r>
              <a:rPr lang="cs-CZ" sz="1400" b="1" dirty="0">
                <a:latin typeface="Times New Roman" pitchFamily="18" charset="0"/>
              </a:rPr>
              <a:t>OBČANSKÁ SPOLEČNOST</a:t>
            </a:r>
            <a:endParaRPr lang="de-DE" sz="1400" dirty="0"/>
          </a:p>
        </p:txBody>
      </p:sp>
      <p:sp>
        <p:nvSpPr>
          <p:cNvPr id="23" name="Text Box 36"/>
          <p:cNvSpPr txBox="1">
            <a:spLocks noChangeArrowheads="1"/>
          </p:cNvSpPr>
          <p:nvPr/>
        </p:nvSpPr>
        <p:spPr bwMode="auto">
          <a:xfrm>
            <a:off x="8040689" y="5127625"/>
            <a:ext cx="1698625" cy="730250"/>
          </a:xfrm>
          <a:prstGeom prst="rect">
            <a:avLst/>
          </a:prstGeom>
          <a:noFill/>
          <a:ln w="9525">
            <a:noFill/>
            <a:miter lim="800000"/>
            <a:headEnd/>
            <a:tailEnd/>
          </a:ln>
        </p:spPr>
        <p:txBody>
          <a:bodyPr/>
          <a:lstStyle/>
          <a:p>
            <a:pPr algn="ctr"/>
            <a:r>
              <a:rPr lang="cs-CZ" b="1" dirty="0">
                <a:latin typeface="Times New Roman" pitchFamily="18" charset="0"/>
              </a:rPr>
              <a:t>Stát</a:t>
            </a:r>
            <a:endParaRPr lang="de-DE" b="1" dirty="0">
              <a:latin typeface="Times New Roman" pitchFamily="18" charset="0"/>
            </a:endParaRPr>
          </a:p>
          <a:p>
            <a:endParaRPr lang="de-DE" dirty="0"/>
          </a:p>
        </p:txBody>
      </p:sp>
      <p:cxnSp>
        <p:nvCxnSpPr>
          <p:cNvPr id="26" name="Gerade Verbindung mit Pfeil 25"/>
          <p:cNvCxnSpPr/>
          <p:nvPr/>
        </p:nvCxnSpPr>
        <p:spPr>
          <a:xfrm>
            <a:off x="4570717" y="2947988"/>
            <a:ext cx="798041" cy="7713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AutoShape 6"/>
          <p:cNvSpPr>
            <a:spLocks noChangeArrowheads="1"/>
          </p:cNvSpPr>
          <p:nvPr/>
        </p:nvSpPr>
        <p:spPr bwMode="auto">
          <a:xfrm>
            <a:off x="5205965" y="3552634"/>
            <a:ext cx="1536353" cy="1196975"/>
          </a:xfrm>
          <a:prstGeom prst="roundRect">
            <a:avLst>
              <a:gd name="adj" fmla="val 16667"/>
            </a:avLst>
          </a:prstGeom>
          <a:solidFill>
            <a:schemeClr val="folHlink">
              <a:alpha val="82001"/>
            </a:schemeClr>
          </a:solidFill>
          <a:ln w="19050">
            <a:solidFill>
              <a:schemeClr val="tx1"/>
            </a:solidFill>
            <a:prstDash val="sysDot"/>
            <a:round/>
            <a:headEnd/>
            <a:tailEnd/>
          </a:ln>
        </p:spPr>
        <p:txBody>
          <a:bodyPr wrap="none" anchor="ctr"/>
          <a:lstStyle/>
          <a:p>
            <a:pPr algn="ctr"/>
            <a:r>
              <a:rPr lang="cs-CZ" sz="1200" b="1" dirty="0">
                <a:solidFill>
                  <a:schemeClr val="bg1"/>
                </a:solidFill>
              </a:rPr>
              <a:t>Sociální podnik</a:t>
            </a:r>
            <a:endParaRPr lang="de-DE" sz="1200" b="1" dirty="0">
              <a:solidFill>
                <a:schemeClr val="bg1"/>
              </a:solidFill>
            </a:endParaRPr>
          </a:p>
          <a:p>
            <a:pPr algn="ctr"/>
            <a:r>
              <a:rPr lang="de-DE" sz="1200" i="1" dirty="0">
                <a:solidFill>
                  <a:schemeClr val="bg1"/>
                </a:solidFill>
              </a:rPr>
              <a:t>(</a:t>
            </a:r>
            <a:r>
              <a:rPr lang="cs-CZ" sz="1200" i="1" dirty="0">
                <a:solidFill>
                  <a:schemeClr val="bg1"/>
                </a:solidFill>
              </a:rPr>
              <a:t>sociální ekonomika</a:t>
            </a:r>
            <a:r>
              <a:rPr lang="de-DE" sz="1200" i="1" dirty="0">
                <a:solidFill>
                  <a:schemeClr val="bg1"/>
                </a:solidFill>
              </a:rPr>
              <a:t>)</a:t>
            </a:r>
          </a:p>
          <a:p>
            <a:pPr algn="ctr"/>
            <a:endParaRPr lang="de-DE" sz="1200" i="1" dirty="0">
              <a:solidFill>
                <a:schemeClr val="bg1"/>
              </a:solidFill>
            </a:endParaRPr>
          </a:p>
        </p:txBody>
      </p:sp>
    </p:spTree>
    <p:extLst>
      <p:ext uri="{BB962C8B-B14F-4D97-AF65-F5344CB8AC3E}">
        <p14:creationId xmlns:p14="http://schemas.microsoft.com/office/powerpoint/2010/main" val="69780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600" b="1" dirty="0"/>
              <a:t>Finanční zdroje</a:t>
            </a:r>
            <a:r>
              <a:rPr lang="de-DE" sz="3600" b="1" dirty="0"/>
              <a:t> </a:t>
            </a:r>
          </a:p>
        </p:txBody>
      </p:sp>
      <p:sp>
        <p:nvSpPr>
          <p:cNvPr id="3" name="Inhaltsplatzhalter 2"/>
          <p:cNvSpPr>
            <a:spLocks noGrp="1"/>
          </p:cNvSpPr>
          <p:nvPr>
            <p:ph idx="1"/>
          </p:nvPr>
        </p:nvSpPr>
        <p:spPr>
          <a:xfrm>
            <a:off x="5807968" y="1304022"/>
            <a:ext cx="4689326" cy="720799"/>
          </a:xfrm>
        </p:spPr>
        <p:txBody>
          <a:bodyPr>
            <a:normAutofit fontScale="85000" lnSpcReduction="10000"/>
          </a:bodyPr>
          <a:lstStyle/>
          <a:p>
            <a:pPr marL="0" indent="0">
              <a:buNone/>
            </a:pPr>
            <a:r>
              <a:rPr lang="de-DE" dirty="0">
                <a:latin typeface="Georgia Pro Light" panose="02040302050405020303" pitchFamily="18" charset="0"/>
                <a:sym typeface="Wingdings" panose="05000000000000000000" pitchFamily="2" charset="2"/>
              </a:rPr>
              <a:t> </a:t>
            </a:r>
            <a:r>
              <a:rPr lang="cs-CZ" dirty="0">
                <a:latin typeface="Georgia Pro Light" panose="02040302050405020303" pitchFamily="18" charset="0"/>
                <a:sym typeface="Wingdings" panose="05000000000000000000" pitchFamily="2" charset="2"/>
              </a:rPr>
              <a:t>Hybridní financování</a:t>
            </a:r>
            <a:r>
              <a:rPr lang="de-DE" dirty="0">
                <a:latin typeface="Georgia Pro Light" panose="02040302050405020303" pitchFamily="18" charset="0"/>
                <a:sym typeface="Wingdings" panose="05000000000000000000" pitchFamily="2" charset="2"/>
              </a:rPr>
              <a:t>(</a:t>
            </a:r>
            <a:r>
              <a:rPr lang="cs-CZ" dirty="0">
                <a:latin typeface="Georgia Pro Light" panose="02040302050405020303" pitchFamily="18" charset="0"/>
                <a:sym typeface="Wingdings" panose="05000000000000000000" pitchFamily="2" charset="2"/>
              </a:rPr>
              <a:t>zisk, granty, dotace, …</a:t>
            </a:r>
            <a:r>
              <a:rPr lang="de-DE" dirty="0">
                <a:latin typeface="Georgia Pro Light" panose="02040302050405020303" pitchFamily="18" charset="0"/>
              </a:rPr>
              <a:t>)</a:t>
            </a:r>
          </a:p>
          <a:p>
            <a:pPr marL="0" indent="0">
              <a:buNone/>
            </a:pPr>
            <a:r>
              <a:rPr lang="de-DE" dirty="0">
                <a:latin typeface="Georgia Pro Light" panose="02040302050405020303" pitchFamily="18" charset="0"/>
                <a:sym typeface="Wingdings" panose="05000000000000000000" pitchFamily="2" charset="2"/>
              </a:rPr>
              <a:t> </a:t>
            </a:r>
            <a:r>
              <a:rPr lang="cs-CZ" dirty="0">
                <a:latin typeface="Georgia Pro Light" panose="02040302050405020303" pitchFamily="18" charset="0"/>
              </a:rPr>
              <a:t>Mění se v čase</a:t>
            </a:r>
            <a:r>
              <a:rPr lang="de-DE" dirty="0">
                <a:latin typeface="Georgia Pro Light" panose="02040302050405020303" pitchFamily="18" charset="0"/>
              </a:rPr>
              <a:t> </a:t>
            </a:r>
          </a:p>
        </p:txBody>
      </p:sp>
      <p:pic>
        <p:nvPicPr>
          <p:cNvPr id="4" name="Picture 6"/>
          <p:cNvPicPr>
            <a:picLocks noChangeAspect="1" noChangeArrowheads="1"/>
          </p:cNvPicPr>
          <p:nvPr/>
        </p:nvPicPr>
        <p:blipFill>
          <a:blip r:embed="rId3" cstate="print"/>
          <a:srcRect l="19804" t="33350" r="34088" b="12759"/>
          <a:stretch>
            <a:fillRect/>
          </a:stretch>
        </p:blipFill>
        <p:spPr bwMode="auto">
          <a:xfrm>
            <a:off x="1703512" y="1309738"/>
            <a:ext cx="4104456" cy="3837857"/>
          </a:xfrm>
          <a:prstGeom prst="rect">
            <a:avLst/>
          </a:prstGeom>
          <a:noFill/>
          <a:ln w="9525">
            <a:noFill/>
            <a:miter lim="800000"/>
            <a:headEnd/>
            <a:tailEnd/>
          </a:ln>
        </p:spPr>
      </p:pic>
      <p:pic>
        <p:nvPicPr>
          <p:cNvPr id="5" name="Picture 5"/>
          <p:cNvPicPr>
            <a:picLocks noChangeAspect="1" noChangeArrowheads="1"/>
          </p:cNvPicPr>
          <p:nvPr/>
        </p:nvPicPr>
        <p:blipFill>
          <a:blip r:embed="rId4" cstate="print"/>
          <a:srcRect l="38632" t="24202" r="15443" b="27148"/>
          <a:stretch>
            <a:fillRect/>
          </a:stretch>
        </p:blipFill>
        <p:spPr bwMode="auto">
          <a:xfrm>
            <a:off x="5807969" y="2492896"/>
            <a:ext cx="4579485" cy="3880942"/>
          </a:xfrm>
          <a:prstGeom prst="rect">
            <a:avLst/>
          </a:prstGeom>
          <a:noFill/>
          <a:ln w="9525">
            <a:noFill/>
            <a:miter lim="800000"/>
            <a:headEnd/>
            <a:tailEnd/>
          </a:ln>
        </p:spPr>
      </p:pic>
      <p:sp>
        <p:nvSpPr>
          <p:cNvPr id="6" name="Inhaltsplatzhalter 2"/>
          <p:cNvSpPr txBox="1">
            <a:spLocks/>
          </p:cNvSpPr>
          <p:nvPr/>
        </p:nvSpPr>
        <p:spPr bwMode="auto">
          <a:xfrm>
            <a:off x="2351584" y="5228482"/>
            <a:ext cx="5112568" cy="720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A1352F"/>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a:lstStyle>
          <a:p>
            <a:pPr marL="0" indent="0">
              <a:buNone/>
            </a:pPr>
            <a:r>
              <a:rPr lang="cs-CZ" kern="0" dirty="0">
                <a:solidFill>
                  <a:schemeClr val="tx1"/>
                </a:solidFill>
                <a:latin typeface="Bodoni MT Condensed" panose="02070606080606020203" pitchFamily="18" charset="0"/>
                <a:sym typeface="Wingdings" panose="05000000000000000000" pitchFamily="2" charset="2"/>
              </a:rPr>
              <a:t>Častá mobilizace dobrovolné práce</a:t>
            </a:r>
            <a:r>
              <a:rPr lang="de-DE" kern="0" dirty="0">
                <a:solidFill>
                  <a:schemeClr val="tx1"/>
                </a:solidFill>
                <a:latin typeface="Bodoni MT Condensed" panose="02070606080606020203" pitchFamily="18" charset="0"/>
                <a:sym typeface="Wingdings" panose="05000000000000000000" pitchFamily="2" charset="2"/>
              </a:rPr>
              <a:t></a:t>
            </a:r>
            <a:br>
              <a:rPr lang="de-DE" kern="0" dirty="0">
                <a:solidFill>
                  <a:schemeClr val="tx1"/>
                </a:solidFill>
                <a:latin typeface="Bodoni MT Condensed" panose="02070606080606020203" pitchFamily="18" charset="0"/>
                <a:sym typeface="Wingdings" panose="05000000000000000000" pitchFamily="2" charset="2"/>
              </a:rPr>
            </a:br>
            <a:br>
              <a:rPr lang="de-DE" kern="0" dirty="0">
                <a:solidFill>
                  <a:schemeClr val="tx1"/>
                </a:solidFill>
                <a:latin typeface="Bodoni MT Condensed" panose="02070606080606020203" pitchFamily="18" charset="0"/>
                <a:sym typeface="Wingdings" panose="05000000000000000000" pitchFamily="2" charset="2"/>
              </a:rPr>
            </a:br>
            <a:r>
              <a:rPr lang="cs-CZ" kern="0" dirty="0">
                <a:solidFill>
                  <a:schemeClr val="tx1"/>
                </a:solidFill>
                <a:latin typeface="Bodoni MT Condensed" panose="02070606080606020203" pitchFamily="18" charset="0"/>
                <a:sym typeface="Wingdings" panose="05000000000000000000" pitchFamily="2" charset="2"/>
              </a:rPr>
              <a:t>Také problém s tržním selháním…</a:t>
            </a:r>
            <a:r>
              <a:rPr lang="de-DE" kern="0" dirty="0">
                <a:solidFill>
                  <a:schemeClr val="tx1"/>
                </a:solidFill>
                <a:latin typeface="Bodoni MT Condensed" panose="02070606080606020203" pitchFamily="18" charset="0"/>
                <a:sym typeface="Wingdings" panose="05000000000000000000" pitchFamily="2" charset="2"/>
              </a:rPr>
              <a:t> </a:t>
            </a:r>
            <a:endParaRPr lang="de-DE" kern="0" dirty="0">
              <a:solidFill>
                <a:schemeClr val="tx1"/>
              </a:solidFill>
              <a:latin typeface="Bodoni MT Condensed" panose="02070606080606020203" pitchFamily="18" charset="0"/>
            </a:endParaRPr>
          </a:p>
          <a:p>
            <a:pPr marL="0" indent="0">
              <a:buNone/>
            </a:pPr>
            <a:endParaRPr lang="de-DE" kern="0" dirty="0">
              <a:latin typeface="Bodoni MT Condensed" panose="02070606080606020203" pitchFamily="18" charset="0"/>
              <a:sym typeface="Wingdings" panose="05000000000000000000" pitchFamily="2" charset="2"/>
            </a:endParaRPr>
          </a:p>
        </p:txBody>
      </p:sp>
      <p:sp>
        <p:nvSpPr>
          <p:cNvPr id="7" name="Textfeld 6"/>
          <p:cNvSpPr txBox="1">
            <a:spLocks noChangeArrowheads="1"/>
          </p:cNvSpPr>
          <p:nvPr/>
        </p:nvSpPr>
        <p:spPr bwMode="auto">
          <a:xfrm>
            <a:off x="7392144" y="6414655"/>
            <a:ext cx="32758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000" dirty="0">
                <a:latin typeface="Arial" panose="020B0604020202020204" pitchFamily="34" charset="0"/>
              </a:rPr>
              <a:t>(</a:t>
            </a:r>
            <a:r>
              <a:rPr lang="cs-CZ" altLang="de-DE" sz="1000" dirty="0">
                <a:latin typeface="Arial" panose="020B0604020202020204" pitchFamily="34" charset="0"/>
              </a:rPr>
              <a:t>Zdroj</a:t>
            </a:r>
            <a:r>
              <a:rPr lang="de-DE" altLang="de-DE" sz="1000" dirty="0">
                <a:latin typeface="Arial" panose="020B0604020202020204" pitchFamily="34" charset="0"/>
              </a:rPr>
              <a:t>: MEFOSE Studie (Jansen et al. 2013), Grafik erschienen in Enorm, Wirtschaft für den Menschen)</a:t>
            </a:r>
          </a:p>
        </p:txBody>
      </p:sp>
    </p:spTree>
    <p:extLst>
      <p:ext uri="{BB962C8B-B14F-4D97-AF65-F5344CB8AC3E}">
        <p14:creationId xmlns:p14="http://schemas.microsoft.com/office/powerpoint/2010/main" val="334250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8" name="Picture 8" descr="http://www.klassewasser.de/content/language1/img_636/wasserwissen-biologie-oekosysteme-visual-korallenri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504" y="1700809"/>
            <a:ext cx="7632848" cy="424847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pPr marL="0" indent="0"/>
            <a:r>
              <a:rPr lang="de-DE" sz="5400" b="1" dirty="0"/>
              <a:t>…</a:t>
            </a:r>
            <a:r>
              <a:rPr lang="cs-CZ" sz="5400" b="1" dirty="0"/>
              <a:t>a okolní prostředí</a:t>
            </a:r>
            <a:endParaRPr lang="de-DE" sz="5400" b="1" dirty="0"/>
          </a:p>
        </p:txBody>
      </p:sp>
      <p:sp>
        <p:nvSpPr>
          <p:cNvPr id="3" name="Inhaltsplatzhalter 2"/>
          <p:cNvSpPr>
            <a:spLocks noGrp="1"/>
          </p:cNvSpPr>
          <p:nvPr>
            <p:ph idx="1"/>
          </p:nvPr>
        </p:nvSpPr>
        <p:spPr>
          <a:xfrm>
            <a:off x="4079776" y="933801"/>
            <a:ext cx="6851650" cy="3455987"/>
          </a:xfrm>
        </p:spPr>
        <p:txBody>
          <a:bodyPr>
            <a:normAutofit/>
          </a:bodyPr>
          <a:lstStyle/>
          <a:p>
            <a:pPr marL="0" indent="0">
              <a:buNone/>
            </a:pPr>
            <a:endParaRPr lang="de-DE" sz="3600" b="1" cap="all" spc="200" dirty="0">
              <a:solidFill>
                <a:schemeClr val="tx2"/>
              </a:solidFill>
              <a:latin typeface="+mj-lt"/>
              <a:ea typeface="+mj-ea"/>
              <a:cs typeface="+mj-cs"/>
            </a:endParaRPr>
          </a:p>
        </p:txBody>
      </p:sp>
      <p:sp>
        <p:nvSpPr>
          <p:cNvPr id="4" name="Textfeld 3"/>
          <p:cNvSpPr txBox="1"/>
          <p:nvPr/>
        </p:nvSpPr>
        <p:spPr>
          <a:xfrm>
            <a:off x="1524000" y="6683643"/>
            <a:ext cx="2880320" cy="200055"/>
          </a:xfrm>
          <a:prstGeom prst="rect">
            <a:avLst/>
          </a:prstGeom>
          <a:noFill/>
        </p:spPr>
        <p:txBody>
          <a:bodyPr wrap="square" rtlCol="0">
            <a:spAutoFit/>
          </a:bodyPr>
          <a:lstStyle/>
          <a:p>
            <a:r>
              <a:rPr lang="de-DE" sz="700" dirty="0"/>
              <a:t>Quelle: www.klassewasser.de</a:t>
            </a:r>
          </a:p>
        </p:txBody>
      </p:sp>
    </p:spTree>
    <p:extLst>
      <p:ext uri="{BB962C8B-B14F-4D97-AF65-F5344CB8AC3E}">
        <p14:creationId xmlns:p14="http://schemas.microsoft.com/office/powerpoint/2010/main" val="320945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75689" y="260648"/>
            <a:ext cx="7944142" cy="720080"/>
          </a:xfrm>
        </p:spPr>
        <p:txBody>
          <a:bodyPr>
            <a:noAutofit/>
          </a:bodyPr>
          <a:lstStyle/>
          <a:p>
            <a:pPr algn="ctr"/>
            <a:r>
              <a:rPr lang="de-DE" sz="3600" b="1" dirty="0"/>
              <a:t>Eco </a:t>
            </a:r>
            <a:r>
              <a:rPr lang="de-DE" sz="3600" b="1" dirty="0" err="1"/>
              <a:t>system</a:t>
            </a:r>
            <a:r>
              <a:rPr lang="de-DE" sz="3600" b="1" dirty="0"/>
              <a:t> - </a:t>
            </a:r>
            <a:r>
              <a:rPr lang="cs-CZ" sz="3600" b="1" dirty="0"/>
              <a:t>propagující instituce</a:t>
            </a:r>
            <a:r>
              <a:rPr lang="de-DE" sz="3600" b="1" dirty="0"/>
              <a:t> </a:t>
            </a:r>
          </a:p>
        </p:txBody>
      </p:sp>
      <p:pic>
        <p:nvPicPr>
          <p:cNvPr id="4" name="Inhaltsplatzhalter 3" descr="ASHOKA.png"/>
          <p:cNvPicPr>
            <a:picLocks noGrp="1" noChangeAspect="1"/>
          </p:cNvPicPr>
          <p:nvPr>
            <p:ph idx="1"/>
          </p:nvPr>
        </p:nvPicPr>
        <p:blipFill>
          <a:blip r:embed="rId2" cstate="print"/>
          <a:stretch>
            <a:fillRect/>
          </a:stretch>
        </p:blipFill>
        <p:spPr>
          <a:xfrm>
            <a:off x="4940300" y="3268662"/>
            <a:ext cx="2800350" cy="1628775"/>
          </a:xfrm>
        </p:spPr>
      </p:pic>
      <p:pic>
        <p:nvPicPr>
          <p:cNvPr id="5" name="Grafik 4" descr="Schwab Logo.png"/>
          <p:cNvPicPr>
            <a:picLocks noChangeAspect="1"/>
          </p:cNvPicPr>
          <p:nvPr/>
        </p:nvPicPr>
        <p:blipFill>
          <a:blip r:embed="rId3" cstate="print"/>
          <a:stretch>
            <a:fillRect/>
          </a:stretch>
        </p:blipFill>
        <p:spPr>
          <a:xfrm>
            <a:off x="7175698" y="3460602"/>
            <a:ext cx="2952750" cy="1552575"/>
          </a:xfrm>
          <a:prstGeom prst="rect">
            <a:avLst/>
          </a:prstGeom>
        </p:spPr>
      </p:pic>
      <p:pic>
        <p:nvPicPr>
          <p:cNvPr id="6" name="Grafik 5" descr="Schwab.jpg"/>
          <p:cNvPicPr>
            <a:picLocks noChangeAspect="1"/>
          </p:cNvPicPr>
          <p:nvPr/>
        </p:nvPicPr>
        <p:blipFill>
          <a:blip r:embed="rId4" cstate="print"/>
          <a:stretch>
            <a:fillRect/>
          </a:stretch>
        </p:blipFill>
        <p:spPr>
          <a:xfrm>
            <a:off x="4491212" y="2385814"/>
            <a:ext cx="2828925" cy="1619250"/>
          </a:xfrm>
          <a:prstGeom prst="rect">
            <a:avLst/>
          </a:prstGeom>
        </p:spPr>
      </p:pic>
      <p:pic>
        <p:nvPicPr>
          <p:cNvPr id="7" name="Grafik 6" descr="SKOLL II.jpg"/>
          <p:cNvPicPr>
            <a:picLocks noChangeAspect="1"/>
          </p:cNvPicPr>
          <p:nvPr/>
        </p:nvPicPr>
        <p:blipFill>
          <a:blip r:embed="rId5" cstate="print"/>
          <a:stretch>
            <a:fillRect/>
          </a:stretch>
        </p:blipFill>
        <p:spPr>
          <a:xfrm>
            <a:off x="6861374" y="2060849"/>
            <a:ext cx="3267075" cy="1400175"/>
          </a:xfrm>
          <a:prstGeom prst="rect">
            <a:avLst/>
          </a:prstGeom>
        </p:spPr>
      </p:pic>
    </p:spTree>
    <p:extLst>
      <p:ext uri="{BB962C8B-B14F-4D97-AF65-F5344CB8AC3E}">
        <p14:creationId xmlns:p14="http://schemas.microsoft.com/office/powerpoint/2010/main" val="90228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b="1" dirty="0"/>
              <a:t>Eco </a:t>
            </a:r>
            <a:r>
              <a:rPr lang="de-DE" sz="3600" b="1" dirty="0" err="1"/>
              <a:t>system</a:t>
            </a:r>
            <a:r>
              <a:rPr lang="de-DE" sz="3600" b="1" dirty="0"/>
              <a:t> – </a:t>
            </a:r>
            <a:r>
              <a:rPr lang="cs-CZ" sz="3600" b="1" dirty="0"/>
              <a:t>veřejné prostory</a:t>
            </a:r>
            <a:endParaRPr lang="de-DE" sz="3600" b="1" dirty="0"/>
          </a:p>
        </p:txBody>
      </p:sp>
      <p:sp>
        <p:nvSpPr>
          <p:cNvPr id="7" name="Inhaltsplatzhalter 2"/>
          <p:cNvSpPr>
            <a:spLocks noGrp="1"/>
          </p:cNvSpPr>
          <p:nvPr>
            <p:ph idx="1"/>
          </p:nvPr>
        </p:nvSpPr>
        <p:spPr>
          <a:xfrm>
            <a:off x="2063552" y="6165305"/>
            <a:ext cx="7920880" cy="648791"/>
          </a:xfrm>
        </p:spPr>
        <p:txBody>
          <a:bodyPr/>
          <a:lstStyle/>
          <a:p>
            <a:pPr marL="0" indent="0">
              <a:buNone/>
            </a:pPr>
            <a:r>
              <a:rPr lang="de-DE" dirty="0">
                <a:solidFill>
                  <a:schemeClr val="accent6"/>
                </a:solidFill>
                <a:latin typeface="Bodoni MT Condensed" panose="02070606080606020203" pitchFamily="18" charset="0"/>
              </a:rPr>
              <a:t>Networking </a:t>
            </a:r>
            <a:r>
              <a:rPr lang="de-DE" dirty="0" err="1">
                <a:solidFill>
                  <a:schemeClr val="accent6"/>
                </a:solidFill>
                <a:latin typeface="Bodoni MT Condensed" panose="02070606080606020203" pitchFamily="18" charset="0"/>
              </a:rPr>
              <a:t>and</a:t>
            </a:r>
            <a:r>
              <a:rPr lang="de-DE" dirty="0">
                <a:solidFill>
                  <a:schemeClr val="accent6"/>
                </a:solidFill>
                <a:latin typeface="Bodoni MT Condensed" panose="02070606080606020203" pitchFamily="18" charset="0"/>
              </a:rPr>
              <a:t> </a:t>
            </a:r>
            <a:r>
              <a:rPr lang="de-DE" dirty="0" err="1">
                <a:solidFill>
                  <a:schemeClr val="accent6"/>
                </a:solidFill>
                <a:latin typeface="Bodoni MT Condensed" panose="02070606080606020203" pitchFamily="18" charset="0"/>
              </a:rPr>
              <a:t>support</a:t>
            </a:r>
            <a:r>
              <a:rPr lang="de-DE" dirty="0">
                <a:solidFill>
                  <a:schemeClr val="accent6"/>
                </a:solidFill>
                <a:latin typeface="Bodoni MT Condensed" panose="02070606080606020203" pitchFamily="18" charset="0"/>
              </a:rPr>
              <a:t>: </a:t>
            </a:r>
            <a:r>
              <a:rPr lang="de-DE" dirty="0" err="1">
                <a:latin typeface="Bodoni MT Condensed" panose="02070606080606020203" pitchFamily="18" charset="0"/>
              </a:rPr>
              <a:t>hubs</a:t>
            </a:r>
            <a:r>
              <a:rPr lang="de-DE" dirty="0">
                <a:latin typeface="Bodoni MT Condensed" panose="02070606080606020203" pitchFamily="18" charset="0"/>
              </a:rPr>
              <a:t>, </a:t>
            </a:r>
            <a:r>
              <a:rPr lang="de-DE" dirty="0" err="1">
                <a:latin typeface="Bodoni MT Condensed" panose="02070606080606020203" pitchFamily="18" charset="0"/>
              </a:rPr>
              <a:t>labs</a:t>
            </a:r>
            <a:r>
              <a:rPr lang="de-DE" dirty="0">
                <a:latin typeface="Bodoni MT Condensed" panose="02070606080606020203" pitchFamily="18" charset="0"/>
              </a:rPr>
              <a:t>, </a:t>
            </a:r>
            <a:r>
              <a:rPr lang="de-DE" dirty="0" err="1">
                <a:latin typeface="Bodoni MT Condensed" panose="02070606080606020203" pitchFamily="18" charset="0"/>
              </a:rPr>
              <a:t>moocs</a:t>
            </a:r>
            <a:r>
              <a:rPr lang="de-DE" dirty="0">
                <a:latin typeface="Bodoni MT Condensed" panose="02070606080606020203" pitchFamily="18" charset="0"/>
              </a:rPr>
              <a:t>, etc.</a:t>
            </a:r>
          </a:p>
          <a:p>
            <a:pPr marL="0" indent="0">
              <a:buNone/>
            </a:pPr>
            <a:endParaRPr lang="de-DE" sz="5400" dirty="0">
              <a:latin typeface="Bodoni MT Condensed" panose="02070606080606020203" pitchFamily="18" charset="0"/>
            </a:endParaRPr>
          </a:p>
        </p:txBody>
      </p:sp>
      <p:pic>
        <p:nvPicPr>
          <p:cNvPr id="5" name="Grafik 4"/>
          <p:cNvPicPr>
            <a:picLocks noChangeAspect="1"/>
          </p:cNvPicPr>
          <p:nvPr/>
        </p:nvPicPr>
        <p:blipFill rotWithShape="1">
          <a:blip r:embed="rId2" cstate="print"/>
          <a:srcRect l="6279" t="13579" r="27862" b="34250"/>
          <a:stretch/>
        </p:blipFill>
        <p:spPr>
          <a:xfrm>
            <a:off x="2672903" y="1403721"/>
            <a:ext cx="5982099" cy="2664296"/>
          </a:xfrm>
          <a:prstGeom prst="rect">
            <a:avLst/>
          </a:prstGeom>
        </p:spPr>
      </p:pic>
      <p:pic>
        <p:nvPicPr>
          <p:cNvPr id="6" name="Grafik 5"/>
          <p:cNvPicPr>
            <a:picLocks noChangeAspect="1"/>
          </p:cNvPicPr>
          <p:nvPr/>
        </p:nvPicPr>
        <p:blipFill rotWithShape="1">
          <a:blip r:embed="rId3" cstate="print"/>
          <a:srcRect l="12920" t="15549" r="36285" b="28342"/>
          <a:stretch/>
        </p:blipFill>
        <p:spPr>
          <a:xfrm>
            <a:off x="1808706" y="3501008"/>
            <a:ext cx="3855247" cy="2394266"/>
          </a:xfrm>
          <a:prstGeom prst="rect">
            <a:avLst/>
          </a:prstGeom>
        </p:spPr>
      </p:pic>
      <p:pic>
        <p:nvPicPr>
          <p:cNvPr id="8" name="Grafik 7"/>
          <p:cNvPicPr>
            <a:picLocks noChangeAspect="1"/>
          </p:cNvPicPr>
          <p:nvPr/>
        </p:nvPicPr>
        <p:blipFill rotWithShape="1">
          <a:blip r:embed="rId4" cstate="print"/>
          <a:srcRect l="29523" t="18500" r="30629" b="5703"/>
          <a:stretch/>
        </p:blipFill>
        <p:spPr>
          <a:xfrm>
            <a:off x="6816080" y="2955286"/>
            <a:ext cx="3001576" cy="3210018"/>
          </a:xfrm>
          <a:prstGeom prst="rect">
            <a:avLst/>
          </a:prstGeom>
        </p:spPr>
      </p:pic>
      <p:pic>
        <p:nvPicPr>
          <p:cNvPr id="56324" name="Picture 4" descr="http://ec.europa.eu/internal_market/social_business/docs/conference/agend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1223" y="3802013"/>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52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b="1" dirty="0"/>
              <a:t>Eco </a:t>
            </a:r>
            <a:r>
              <a:rPr lang="de-DE" sz="3600" b="1" dirty="0" err="1"/>
              <a:t>system</a:t>
            </a:r>
            <a:r>
              <a:rPr lang="de-DE" sz="3600" b="1" dirty="0"/>
              <a:t> – </a:t>
            </a:r>
            <a:r>
              <a:rPr lang="cs-CZ" sz="3600" b="1" dirty="0"/>
              <a:t>finanční podpora</a:t>
            </a:r>
            <a:endParaRPr lang="de-DE" sz="3600" b="1" dirty="0"/>
          </a:p>
        </p:txBody>
      </p:sp>
      <p:sp>
        <p:nvSpPr>
          <p:cNvPr id="7" name="Inhaltsplatzhalter 2"/>
          <p:cNvSpPr>
            <a:spLocks noGrp="1"/>
          </p:cNvSpPr>
          <p:nvPr>
            <p:ph idx="1"/>
          </p:nvPr>
        </p:nvSpPr>
        <p:spPr>
          <a:xfrm>
            <a:off x="1991544" y="4941169"/>
            <a:ext cx="7920880" cy="1534446"/>
          </a:xfrm>
        </p:spPr>
        <p:txBody>
          <a:bodyPr>
            <a:normAutofit fontScale="77500" lnSpcReduction="20000"/>
          </a:bodyPr>
          <a:lstStyle/>
          <a:p>
            <a:pPr marL="0" indent="0">
              <a:buNone/>
            </a:pPr>
            <a:r>
              <a:rPr lang="de-DE" dirty="0" err="1">
                <a:solidFill>
                  <a:schemeClr val="accent6"/>
                </a:solidFill>
                <a:latin typeface="Bodoni MT Condensed" panose="02070606080606020203" pitchFamily="18" charset="0"/>
              </a:rPr>
              <a:t>Financing</a:t>
            </a:r>
            <a:r>
              <a:rPr lang="de-DE" dirty="0">
                <a:solidFill>
                  <a:schemeClr val="accent6"/>
                </a:solidFill>
                <a:latin typeface="Bodoni MT Condensed" panose="02070606080606020203" pitchFamily="18" charset="0"/>
              </a:rPr>
              <a:t>: </a:t>
            </a:r>
            <a:r>
              <a:rPr lang="de-DE" dirty="0" err="1">
                <a:solidFill>
                  <a:schemeClr val="accent6"/>
                </a:solidFill>
                <a:latin typeface="Bodoni MT Condensed" panose="02070606080606020203" pitchFamily="18" charset="0"/>
              </a:rPr>
              <a:t>Social</a:t>
            </a:r>
            <a:r>
              <a:rPr lang="de-DE" dirty="0">
                <a:solidFill>
                  <a:schemeClr val="accent6"/>
                </a:solidFill>
                <a:latin typeface="Bodoni MT Condensed" panose="02070606080606020203" pitchFamily="18" charset="0"/>
              </a:rPr>
              <a:t> </a:t>
            </a:r>
            <a:r>
              <a:rPr lang="de-DE" dirty="0" err="1">
                <a:solidFill>
                  <a:schemeClr val="accent6"/>
                </a:solidFill>
                <a:latin typeface="Bodoni MT Condensed" panose="02070606080606020203" pitchFamily="18" charset="0"/>
              </a:rPr>
              <a:t>Investemt</a:t>
            </a:r>
            <a:r>
              <a:rPr lang="de-DE" dirty="0">
                <a:solidFill>
                  <a:schemeClr val="accent6"/>
                </a:solidFill>
                <a:latin typeface="Bodoni MT Condensed" panose="02070606080606020203" pitchFamily="18" charset="0"/>
              </a:rPr>
              <a:t> Funds, </a:t>
            </a:r>
            <a:r>
              <a:rPr lang="de-DE" dirty="0" err="1">
                <a:solidFill>
                  <a:schemeClr val="accent6"/>
                </a:solidFill>
                <a:latin typeface="Bodoni MT Condensed" panose="02070606080606020203" pitchFamily="18" charset="0"/>
              </a:rPr>
              <a:t>Foundations</a:t>
            </a:r>
            <a:r>
              <a:rPr lang="de-DE" dirty="0">
                <a:solidFill>
                  <a:schemeClr val="accent6"/>
                </a:solidFill>
                <a:latin typeface="Bodoni MT Condensed" panose="02070606080606020203" pitchFamily="18" charset="0"/>
              </a:rPr>
              <a:t>, Fellowship Programmes</a:t>
            </a:r>
            <a:endParaRPr lang="de-DE" dirty="0">
              <a:latin typeface="Bodoni MT Condensed" panose="02070606080606020203" pitchFamily="18" charset="0"/>
            </a:endParaRPr>
          </a:p>
          <a:p>
            <a:pPr marL="0" indent="0">
              <a:buNone/>
            </a:pPr>
            <a:r>
              <a:rPr lang="de-DE" dirty="0">
                <a:latin typeface="Bodoni MT Condensed" panose="02070606080606020203" pitchFamily="18" charset="0"/>
              </a:rPr>
              <a:t>	</a:t>
            </a:r>
            <a:r>
              <a:rPr lang="de-DE" sz="2400" dirty="0">
                <a:latin typeface="Bodoni MT Condensed" panose="02070606080606020203" pitchFamily="18" charset="0"/>
              </a:rPr>
              <a:t>- </a:t>
            </a:r>
            <a:r>
              <a:rPr lang="de-DE" sz="2400" dirty="0" err="1">
                <a:latin typeface="Bodoni MT Condensed" panose="02070606080606020203" pitchFamily="18" charset="0"/>
              </a:rPr>
              <a:t>adapted</a:t>
            </a:r>
            <a:r>
              <a:rPr lang="de-DE" sz="2400" dirty="0">
                <a:latin typeface="Bodoni MT Condensed" panose="02070606080606020203" pitchFamily="18" charset="0"/>
              </a:rPr>
              <a:t> </a:t>
            </a:r>
            <a:r>
              <a:rPr lang="de-DE" sz="2400" dirty="0" err="1">
                <a:latin typeface="Bodoni MT Condensed" panose="02070606080606020203" pitchFamily="18" charset="0"/>
              </a:rPr>
              <a:t>to</a:t>
            </a:r>
            <a:r>
              <a:rPr lang="de-DE" sz="2400" dirty="0">
                <a:latin typeface="Bodoni MT Condensed" panose="02070606080606020203" pitchFamily="18" charset="0"/>
              </a:rPr>
              <a:t> </a:t>
            </a:r>
            <a:r>
              <a:rPr lang="de-DE" sz="2400" dirty="0" err="1">
                <a:latin typeface="Bodoni MT Condensed" panose="02070606080606020203" pitchFamily="18" charset="0"/>
              </a:rPr>
              <a:t>specific</a:t>
            </a:r>
            <a:r>
              <a:rPr lang="de-DE" sz="2400" dirty="0">
                <a:latin typeface="Bodoni MT Condensed" panose="02070606080606020203" pitchFamily="18" charset="0"/>
              </a:rPr>
              <a:t> </a:t>
            </a:r>
            <a:r>
              <a:rPr lang="de-DE" sz="2400" dirty="0" err="1">
                <a:latin typeface="Bodoni MT Condensed" panose="02070606080606020203" pitchFamily="18" charset="0"/>
              </a:rPr>
              <a:t>needs</a:t>
            </a:r>
            <a:r>
              <a:rPr lang="de-DE" sz="2400" dirty="0">
                <a:latin typeface="Bodoni MT Condensed" panose="02070606080606020203" pitchFamily="18" charset="0"/>
              </a:rPr>
              <a:t> (e.g. duration until break even, due to innovation </a:t>
            </a:r>
            <a:br>
              <a:rPr lang="de-DE" sz="2400" dirty="0">
                <a:latin typeface="Bodoni MT Condensed" panose="02070606080606020203" pitchFamily="18" charset="0"/>
              </a:rPr>
            </a:br>
            <a:r>
              <a:rPr lang="de-DE" sz="2400" dirty="0">
                <a:latin typeface="Bodoni MT Condensed" panose="02070606080606020203" pitchFamily="18" charset="0"/>
              </a:rPr>
              <a:t>	costs, etc. )</a:t>
            </a:r>
            <a:endParaRPr lang="cs-CZ" sz="2400" dirty="0">
              <a:latin typeface="Bodoni MT Condensed" panose="02070606080606020203" pitchFamily="18" charset="0"/>
            </a:endParaRPr>
          </a:p>
          <a:p>
            <a:pPr marL="0" indent="0">
              <a:buNone/>
            </a:pPr>
            <a:r>
              <a:rPr lang="cs-CZ" sz="2400" dirty="0">
                <a:latin typeface="Bodoni MT Condensed" panose="02070606080606020203" pitchFamily="18" charset="0"/>
              </a:rPr>
              <a:t>Sociální bankovnictví: např. </a:t>
            </a:r>
            <a:r>
              <a:rPr lang="cs-CZ" dirty="0">
                <a:hlinkClick r:id="rId3"/>
              </a:rPr>
              <a:t>https://www.youtube.com/watch?v=</a:t>
            </a:r>
            <a:r>
              <a:rPr lang="cs-CZ" dirty="0" err="1">
                <a:hlinkClick r:id="rId3"/>
              </a:rPr>
              <a:t>eNqSWAiuzbE</a:t>
            </a:r>
            <a:r>
              <a:rPr lang="cs-CZ" dirty="0"/>
              <a:t>, </a:t>
            </a:r>
            <a:r>
              <a:rPr lang="cs-CZ" dirty="0">
                <a:hlinkClick r:id="rId4"/>
              </a:rPr>
              <a:t>https://www.youtube.com/watch?v=V23_VQ6hhTk</a:t>
            </a:r>
            <a:r>
              <a:rPr lang="cs-CZ" dirty="0"/>
              <a:t> </a:t>
            </a:r>
            <a:endParaRPr lang="de-DE" dirty="0">
              <a:latin typeface="Bodoni MT Condensed" panose="02070606080606020203" pitchFamily="18" charset="0"/>
            </a:endParaRPr>
          </a:p>
          <a:p>
            <a:pPr marL="0" indent="0">
              <a:buNone/>
            </a:pPr>
            <a:endParaRPr lang="de-DE" dirty="0">
              <a:latin typeface="Bodoni MT Condensed" panose="02070606080606020203" pitchFamily="18" charset="0"/>
            </a:endParaRPr>
          </a:p>
          <a:p>
            <a:pPr marL="0" indent="0">
              <a:buNone/>
            </a:pPr>
            <a:endParaRPr lang="de-DE" sz="5400" dirty="0">
              <a:latin typeface="Bodoni MT Condensed" panose="02070606080606020203" pitchFamily="18" charset="0"/>
            </a:endParaRPr>
          </a:p>
        </p:txBody>
      </p:sp>
      <p:pic>
        <p:nvPicPr>
          <p:cNvPr id="3" name="Grafik 2"/>
          <p:cNvPicPr>
            <a:picLocks noChangeAspect="1"/>
          </p:cNvPicPr>
          <p:nvPr/>
        </p:nvPicPr>
        <p:blipFill rotWithShape="1">
          <a:blip r:embed="rId5" cstate="print"/>
          <a:srcRect l="6279" t="13579" r="50904" b="55959"/>
          <a:stretch/>
        </p:blipFill>
        <p:spPr>
          <a:xfrm>
            <a:off x="1775522" y="1340769"/>
            <a:ext cx="3600399" cy="1440160"/>
          </a:xfrm>
          <a:prstGeom prst="rect">
            <a:avLst/>
          </a:prstGeom>
        </p:spPr>
      </p:pic>
      <p:pic>
        <p:nvPicPr>
          <p:cNvPr id="9" name="Grafik 8"/>
          <p:cNvPicPr>
            <a:picLocks noChangeAspect="1"/>
          </p:cNvPicPr>
          <p:nvPr/>
        </p:nvPicPr>
        <p:blipFill rotWithShape="1">
          <a:blip r:embed="rId6" cstate="print"/>
          <a:srcRect l="17348" t="17516" r="17901" b="36219"/>
          <a:stretch/>
        </p:blipFill>
        <p:spPr>
          <a:xfrm>
            <a:off x="5951985" y="2530739"/>
            <a:ext cx="4403347" cy="1768866"/>
          </a:xfrm>
          <a:prstGeom prst="rect">
            <a:avLst/>
          </a:prstGeom>
        </p:spPr>
      </p:pic>
      <p:pic>
        <p:nvPicPr>
          <p:cNvPr id="4" name="Grafik 3"/>
          <p:cNvPicPr>
            <a:picLocks noChangeAspect="1"/>
          </p:cNvPicPr>
          <p:nvPr/>
        </p:nvPicPr>
        <p:blipFill rotWithShape="1">
          <a:blip r:embed="rId7" cstate="print"/>
          <a:srcRect t="13579" r="24542" b="23423"/>
          <a:stretch/>
        </p:blipFill>
        <p:spPr>
          <a:xfrm>
            <a:off x="2783632" y="3142752"/>
            <a:ext cx="3528778" cy="1656398"/>
          </a:xfrm>
          <a:prstGeom prst="rect">
            <a:avLst/>
          </a:prstGeom>
        </p:spPr>
      </p:pic>
      <p:pic>
        <p:nvPicPr>
          <p:cNvPr id="57346" name="Picture 2" descr="Startseit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2410" y="1449332"/>
            <a:ext cx="209550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ogo Regionalwert AG"/>
          <p:cNvPicPr>
            <a:picLocks noChangeAspect="1" noChangeArrowheads="1"/>
          </p:cNvPicPr>
          <p:nvPr/>
        </p:nvPicPr>
        <p:blipFill>
          <a:blip r:embed="rId9" cstate="print">
            <a:extLst>
              <a:ext uri="{28A0092B-C50C-407E-A947-70E740481C1C}">
                <a14:useLocalDpi xmlns:a14="http://schemas.microsoft.com/office/drawing/2010/main" val="0"/>
              </a:ext>
            </a:extLst>
          </a:blip>
          <a:srcRect r="67897"/>
          <a:stretch>
            <a:fillRect/>
          </a:stretch>
        </p:blipFill>
        <p:spPr bwMode="auto">
          <a:xfrm>
            <a:off x="8433098" y="1714251"/>
            <a:ext cx="1752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68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b="1" dirty="0"/>
              <a:t>Eco </a:t>
            </a:r>
            <a:r>
              <a:rPr lang="de-DE" sz="3600" b="1" dirty="0" err="1"/>
              <a:t>system</a:t>
            </a:r>
            <a:r>
              <a:rPr lang="de-DE" sz="3600" b="1" dirty="0"/>
              <a:t> – </a:t>
            </a:r>
            <a:r>
              <a:rPr lang="cs-CZ" sz="3600" b="1" dirty="0"/>
              <a:t>vzdělávání a výzkum</a:t>
            </a:r>
            <a:r>
              <a:rPr lang="de-DE" sz="3600" b="1" dirty="0"/>
              <a:t> </a:t>
            </a:r>
          </a:p>
        </p:txBody>
      </p:sp>
      <p:sp>
        <p:nvSpPr>
          <p:cNvPr id="7" name="Inhaltsplatzhalter 2"/>
          <p:cNvSpPr>
            <a:spLocks noGrp="1"/>
          </p:cNvSpPr>
          <p:nvPr>
            <p:ph idx="1"/>
          </p:nvPr>
        </p:nvSpPr>
        <p:spPr>
          <a:xfrm>
            <a:off x="2108293" y="5598339"/>
            <a:ext cx="7920880" cy="648791"/>
          </a:xfrm>
        </p:spPr>
        <p:txBody>
          <a:bodyPr>
            <a:normAutofit fontScale="92500" lnSpcReduction="20000"/>
          </a:bodyPr>
          <a:lstStyle/>
          <a:p>
            <a:pPr marL="0" indent="0">
              <a:buNone/>
            </a:pPr>
            <a:r>
              <a:rPr lang="de-DE" dirty="0">
                <a:solidFill>
                  <a:schemeClr val="accent6"/>
                </a:solidFill>
                <a:latin typeface="Bodoni MT Condensed" panose="02070606080606020203" pitchFamily="18" charset="0"/>
              </a:rPr>
              <a:t>Education: </a:t>
            </a:r>
            <a:r>
              <a:rPr lang="de-DE" dirty="0" err="1">
                <a:latin typeface="Bodoni MT Condensed" panose="02070606080606020203" pitchFamily="18" charset="0"/>
              </a:rPr>
              <a:t>universities</a:t>
            </a:r>
            <a:r>
              <a:rPr lang="de-DE" dirty="0">
                <a:latin typeface="Bodoni MT Condensed" panose="02070606080606020203" pitchFamily="18" charset="0"/>
              </a:rPr>
              <a:t>, private </a:t>
            </a:r>
            <a:r>
              <a:rPr lang="de-DE" dirty="0" err="1">
                <a:latin typeface="Bodoni MT Condensed" panose="02070606080606020203" pitchFamily="18" charset="0"/>
              </a:rPr>
              <a:t>or</a:t>
            </a:r>
            <a:r>
              <a:rPr lang="de-DE" dirty="0">
                <a:latin typeface="Bodoni MT Condensed" panose="02070606080606020203" pitchFamily="18" charset="0"/>
              </a:rPr>
              <a:t> non-</a:t>
            </a:r>
            <a:r>
              <a:rPr lang="de-DE" dirty="0" err="1">
                <a:latin typeface="Bodoni MT Condensed" panose="02070606080606020203" pitchFamily="18" charset="0"/>
              </a:rPr>
              <a:t>profit</a:t>
            </a:r>
            <a:r>
              <a:rPr lang="de-DE" dirty="0">
                <a:latin typeface="Bodoni MT Condensed" panose="02070606080606020203" pitchFamily="18" charset="0"/>
              </a:rPr>
              <a:t> </a:t>
            </a:r>
            <a:r>
              <a:rPr lang="de-DE" dirty="0" err="1">
                <a:latin typeface="Bodoni MT Condensed" panose="02070606080606020203" pitchFamily="18" charset="0"/>
              </a:rPr>
              <a:t>institutes</a:t>
            </a:r>
            <a:br>
              <a:rPr lang="de-DE" dirty="0">
                <a:latin typeface="Bodoni MT Condensed" panose="02070606080606020203" pitchFamily="18" charset="0"/>
              </a:rPr>
            </a:br>
            <a:r>
              <a:rPr lang="de-DE" dirty="0">
                <a:latin typeface="Bodoni MT Condensed" panose="02070606080606020203" pitchFamily="18" charset="0"/>
              </a:rPr>
              <a:t>(from </a:t>
            </a:r>
            <a:r>
              <a:rPr lang="de-DE" dirty="0" err="1">
                <a:latin typeface="Bodoni MT Condensed" panose="02070606080606020203" pitchFamily="18" charset="0"/>
              </a:rPr>
              <a:t>student</a:t>
            </a:r>
            <a:r>
              <a:rPr lang="de-DE" dirty="0">
                <a:latin typeface="Bodoni MT Condensed" panose="02070606080606020203" pitchFamily="18" charset="0"/>
              </a:rPr>
              <a:t> </a:t>
            </a:r>
            <a:r>
              <a:rPr lang="de-DE" dirty="0" err="1">
                <a:latin typeface="Bodoni MT Condensed" panose="02070606080606020203" pitchFamily="18" charset="0"/>
              </a:rPr>
              <a:t>to</a:t>
            </a:r>
            <a:r>
              <a:rPr lang="de-DE" dirty="0">
                <a:latin typeface="Bodoni MT Condensed" panose="02070606080606020203" pitchFamily="18" charset="0"/>
              </a:rPr>
              <a:t> </a:t>
            </a:r>
            <a:r>
              <a:rPr lang="de-DE" dirty="0" err="1">
                <a:latin typeface="Bodoni MT Condensed" panose="02070606080606020203" pitchFamily="18" charset="0"/>
              </a:rPr>
              <a:t>executive</a:t>
            </a:r>
            <a:r>
              <a:rPr lang="de-DE" dirty="0">
                <a:latin typeface="Bodoni MT Condensed" panose="02070606080606020203" pitchFamily="18" charset="0"/>
              </a:rPr>
              <a:t> </a:t>
            </a:r>
            <a:r>
              <a:rPr lang="de-DE" dirty="0" err="1">
                <a:latin typeface="Bodoni MT Condensed" panose="02070606080606020203" pitchFamily="18" charset="0"/>
              </a:rPr>
              <a:t>level</a:t>
            </a:r>
            <a:r>
              <a:rPr lang="de-DE" dirty="0">
                <a:latin typeface="Bodoni MT Condensed" panose="02070606080606020203" pitchFamily="18" charset="0"/>
              </a:rPr>
              <a:t>)</a:t>
            </a:r>
            <a:endParaRPr lang="de-DE" sz="6600" dirty="0">
              <a:latin typeface="Bodoni MT Condensed" panose="02070606080606020203" pitchFamily="18" charset="0"/>
            </a:endParaRPr>
          </a:p>
        </p:txBody>
      </p:sp>
      <p:pic>
        <p:nvPicPr>
          <p:cNvPr id="54274" name="Picture 2" descr="Social Entrepreneurship Akadem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0085" y="1772816"/>
            <a:ext cx="2381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rotWithShape="1">
          <a:blip r:embed="rId3" cstate="print"/>
          <a:srcRect l="5726" t="15548" r="66049" b="59843"/>
          <a:stretch/>
        </p:blipFill>
        <p:spPr>
          <a:xfrm>
            <a:off x="4559347" y="1480830"/>
            <a:ext cx="3672409" cy="1800200"/>
          </a:xfrm>
          <a:prstGeom prst="rect">
            <a:avLst/>
          </a:prstGeom>
        </p:spPr>
      </p:pic>
      <p:pic>
        <p:nvPicPr>
          <p:cNvPr id="3" name="Grafik 2"/>
          <p:cNvPicPr>
            <a:picLocks noChangeAspect="1"/>
          </p:cNvPicPr>
          <p:nvPr/>
        </p:nvPicPr>
        <p:blipFill rotWithShape="1">
          <a:blip r:embed="rId4" cstate="print"/>
          <a:srcRect l="30077" t="32281" r="31736" b="20470"/>
          <a:stretch/>
        </p:blipFill>
        <p:spPr>
          <a:xfrm>
            <a:off x="2191889" y="3047634"/>
            <a:ext cx="3086607" cy="2147204"/>
          </a:xfrm>
          <a:prstGeom prst="rect">
            <a:avLst/>
          </a:prstGeom>
        </p:spPr>
      </p:pic>
      <p:pic>
        <p:nvPicPr>
          <p:cNvPr id="54276" name="Picture 4" descr="Soziales Unternehmert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2225" y="1581534"/>
            <a:ext cx="2112169" cy="211217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rotWithShape="1">
          <a:blip r:embed="rId6" cstate="print"/>
          <a:srcRect l="13474" t="24406" r="34504" b="46063"/>
          <a:stretch/>
        </p:blipFill>
        <p:spPr>
          <a:xfrm>
            <a:off x="5388115" y="3618861"/>
            <a:ext cx="4640114" cy="1480887"/>
          </a:xfrm>
          <a:prstGeom prst="rect">
            <a:avLst/>
          </a:prstGeom>
        </p:spPr>
      </p:pic>
    </p:spTree>
    <p:extLst>
      <p:ext uri="{BB962C8B-B14F-4D97-AF65-F5344CB8AC3E}">
        <p14:creationId xmlns:p14="http://schemas.microsoft.com/office/powerpoint/2010/main" val="182605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b="1" dirty="0"/>
              <a:t>Eco </a:t>
            </a:r>
            <a:r>
              <a:rPr lang="de-DE" sz="3600" b="1" dirty="0" err="1"/>
              <a:t>system</a:t>
            </a:r>
            <a:r>
              <a:rPr lang="de-DE" sz="3600" b="1" dirty="0"/>
              <a:t> – </a:t>
            </a:r>
            <a:r>
              <a:rPr lang="de-DE" sz="3600" b="1" dirty="0" err="1"/>
              <a:t>politics</a:t>
            </a:r>
            <a:r>
              <a:rPr lang="de-DE" sz="3600" b="1" dirty="0"/>
              <a:t> </a:t>
            </a:r>
            <a:r>
              <a:rPr lang="de-DE" sz="3600" b="1" dirty="0" err="1"/>
              <a:t>and</a:t>
            </a:r>
            <a:r>
              <a:rPr lang="de-DE" sz="3600" b="1" dirty="0"/>
              <a:t> </a:t>
            </a:r>
            <a:r>
              <a:rPr lang="de-DE" sz="3600" b="1" dirty="0" err="1"/>
              <a:t>policies</a:t>
            </a:r>
            <a:r>
              <a:rPr lang="de-DE" sz="3200" dirty="0">
                <a:solidFill>
                  <a:srgbClr val="9A0202"/>
                </a:solidFill>
                <a:latin typeface="Bodoni MT Condensed" panose="02070606080606020203" pitchFamily="18" charset="0"/>
              </a:rPr>
              <a:t> </a:t>
            </a:r>
          </a:p>
        </p:txBody>
      </p:sp>
      <p:sp>
        <p:nvSpPr>
          <p:cNvPr id="3" name="Inhaltsplatzhalter 2"/>
          <p:cNvSpPr>
            <a:spLocks noGrp="1"/>
          </p:cNvSpPr>
          <p:nvPr>
            <p:ph idx="1"/>
          </p:nvPr>
        </p:nvSpPr>
        <p:spPr>
          <a:xfrm>
            <a:off x="3359696" y="1556793"/>
            <a:ext cx="6851650" cy="3455987"/>
          </a:xfrm>
        </p:spPr>
        <p:txBody>
          <a:bodyPr>
            <a:normAutofit fontScale="77500" lnSpcReduction="20000"/>
          </a:bodyPr>
          <a:lstStyle/>
          <a:p>
            <a:pPr marL="0" indent="0">
              <a:buNone/>
            </a:pPr>
            <a:r>
              <a:rPr lang="de-DE" dirty="0" err="1">
                <a:latin typeface="Bodoni MT Condensed" panose="02070606080606020203" pitchFamily="18" charset="0"/>
              </a:rPr>
              <a:t>Policy</a:t>
            </a:r>
            <a:r>
              <a:rPr lang="de-DE" dirty="0">
                <a:latin typeface="Bodoni MT Condensed" panose="02070606080606020203" pitchFamily="18" charset="0"/>
              </a:rPr>
              <a:t>: </a:t>
            </a:r>
          </a:p>
          <a:p>
            <a:pPr marL="0" indent="0">
              <a:buNone/>
            </a:pPr>
            <a:endParaRPr lang="de-DE" dirty="0">
              <a:latin typeface="Bodoni MT Condensed" panose="02070606080606020203" pitchFamily="18" charset="0"/>
            </a:endParaRPr>
          </a:p>
          <a:p>
            <a:pPr marL="0" indent="0">
              <a:buNone/>
            </a:pPr>
            <a:r>
              <a:rPr lang="de-DE" dirty="0">
                <a:latin typeface="Bodoni MT Condensed" panose="02070606080606020203" pitchFamily="18" charset="0"/>
              </a:rPr>
              <a:t>EU Level: </a:t>
            </a:r>
            <a:r>
              <a:rPr lang="de-DE" dirty="0">
                <a:latin typeface="Bodoni MT Condensed" panose="02070606080606020203" pitchFamily="18" charset="0"/>
                <a:hlinkClick r:id="rId2"/>
              </a:rPr>
              <a:t>http://ec.europa.eu/internal_market/social_business/index_de.htm</a:t>
            </a:r>
            <a:endParaRPr lang="de-DE" dirty="0">
              <a:latin typeface="Bodoni MT Condensed" panose="02070606080606020203" pitchFamily="18" charset="0"/>
            </a:endParaRPr>
          </a:p>
          <a:p>
            <a:pPr marL="0" indent="0">
              <a:buNone/>
            </a:pPr>
            <a:r>
              <a:rPr lang="de-DE" dirty="0">
                <a:solidFill>
                  <a:schemeClr val="accent6"/>
                </a:solidFill>
                <a:latin typeface="Bodoni MT Condensed" panose="02070606080606020203" pitchFamily="18" charset="0"/>
              </a:rPr>
              <a:t>	Single Market Act – Social Business Initiative</a:t>
            </a:r>
          </a:p>
          <a:p>
            <a:pPr marL="0" indent="0">
              <a:buNone/>
            </a:pPr>
            <a:endParaRPr lang="de-DE" dirty="0">
              <a:latin typeface="Bodoni MT Condensed" panose="02070606080606020203" pitchFamily="18" charset="0"/>
            </a:endParaRPr>
          </a:p>
          <a:p>
            <a:pPr marL="0" indent="0">
              <a:buNone/>
            </a:pPr>
            <a:r>
              <a:rPr lang="de-DE" dirty="0">
                <a:latin typeface="Bodoni MT Condensed" panose="02070606080606020203" pitchFamily="18" charset="0"/>
              </a:rPr>
              <a:t>National Level: </a:t>
            </a:r>
            <a:r>
              <a:rPr lang="de-DE" dirty="0">
                <a:latin typeface="Bodoni MT Condensed" panose="02070606080606020203" pitchFamily="18" charset="0"/>
                <a:hlinkClick r:id="rId3"/>
              </a:rPr>
              <a:t>http://www.bmwi.de/DE/Mediathek/publikationen,did=714908.html</a:t>
            </a:r>
            <a:r>
              <a:rPr lang="de-DE" dirty="0">
                <a:latin typeface="Bodoni MT Condensed" panose="02070606080606020203" pitchFamily="18" charset="0"/>
              </a:rPr>
              <a:t> </a:t>
            </a:r>
          </a:p>
          <a:p>
            <a:pPr marL="0" indent="0">
              <a:buNone/>
            </a:pPr>
            <a:r>
              <a:rPr lang="de-DE" dirty="0">
                <a:solidFill>
                  <a:schemeClr val="accent6"/>
                </a:solidFill>
                <a:latin typeface="Bodoni MT Condensed" panose="02070606080606020203" pitchFamily="18" charset="0"/>
              </a:rPr>
              <a:t>	Engagement </a:t>
            </a:r>
            <a:r>
              <a:rPr lang="de-DE" dirty="0" err="1">
                <a:solidFill>
                  <a:schemeClr val="accent6"/>
                </a:solidFill>
                <a:latin typeface="Bodoni MT Condensed" panose="02070606080606020203" pitchFamily="18" charset="0"/>
              </a:rPr>
              <a:t>Strategy</a:t>
            </a:r>
            <a:r>
              <a:rPr lang="de-DE" dirty="0">
                <a:solidFill>
                  <a:schemeClr val="accent6"/>
                </a:solidFill>
                <a:latin typeface="Bodoni MT Condensed" panose="02070606080606020203" pitchFamily="18" charset="0"/>
              </a:rPr>
              <a:t> </a:t>
            </a:r>
            <a:r>
              <a:rPr lang="de-DE" dirty="0" err="1">
                <a:solidFill>
                  <a:schemeClr val="accent6"/>
                </a:solidFill>
                <a:latin typeface="Bodoni MT Condensed" panose="02070606080606020203" pitchFamily="18" charset="0"/>
              </a:rPr>
              <a:t>of</a:t>
            </a:r>
            <a:r>
              <a:rPr lang="de-DE" dirty="0">
                <a:solidFill>
                  <a:schemeClr val="accent6"/>
                </a:solidFill>
                <a:latin typeface="Bodoni MT Condensed" panose="02070606080606020203" pitchFamily="18" charset="0"/>
              </a:rPr>
              <a:t> National German </a:t>
            </a:r>
            <a:r>
              <a:rPr lang="de-DE" dirty="0" err="1">
                <a:solidFill>
                  <a:schemeClr val="accent6"/>
                </a:solidFill>
                <a:latin typeface="Bodoni MT Condensed" panose="02070606080606020203" pitchFamily="18" charset="0"/>
              </a:rPr>
              <a:t>Government</a:t>
            </a:r>
            <a:r>
              <a:rPr lang="de-DE" dirty="0">
                <a:solidFill>
                  <a:schemeClr val="accent6"/>
                </a:solidFill>
                <a:latin typeface="Bodoni MT Condensed" panose="02070606080606020203" pitchFamily="18" charset="0"/>
              </a:rPr>
              <a:t> </a:t>
            </a:r>
          </a:p>
          <a:p>
            <a:pPr marL="0" indent="0">
              <a:buNone/>
            </a:pPr>
            <a:endParaRPr lang="de-DE" dirty="0">
              <a:latin typeface="Bodoni MT Condensed" panose="02070606080606020203" pitchFamily="18" charset="0"/>
            </a:endParaRPr>
          </a:p>
          <a:p>
            <a:pPr marL="0" indent="0">
              <a:buNone/>
            </a:pPr>
            <a:endParaRPr lang="de-DE" dirty="0">
              <a:latin typeface="Bodoni MT Condensed" panose="02070606080606020203" pitchFamily="18" charset="0"/>
            </a:endParaRPr>
          </a:p>
          <a:p>
            <a:pPr marL="0" indent="0">
              <a:buNone/>
            </a:pPr>
            <a:r>
              <a:rPr lang="en-US" dirty="0">
                <a:solidFill>
                  <a:schemeClr val="accent6"/>
                </a:solidFill>
                <a:latin typeface="Bodoni MT Condensed" panose="02070606080606020203" pitchFamily="18" charset="0"/>
                <a:sym typeface="Wingdings" panose="05000000000000000000" pitchFamily="2" charset="2"/>
              </a:rPr>
              <a:t> The potential of social entrepreneurs and social entrepreneurship as model of solving problems is recognized [over-estimated?]</a:t>
            </a:r>
            <a:endParaRPr lang="en-US" dirty="0">
              <a:latin typeface="Bodoni MT Condensed" panose="02070606080606020203" pitchFamily="18" charset="0"/>
            </a:endParaRPr>
          </a:p>
        </p:txBody>
      </p:sp>
    </p:spTree>
    <p:extLst>
      <p:ext uri="{BB962C8B-B14F-4D97-AF65-F5344CB8AC3E}">
        <p14:creationId xmlns:p14="http://schemas.microsoft.com/office/powerpoint/2010/main" val="373864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simfisch.de/wp-content/uploads/2013/08/vmc-hak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94" y="1143001"/>
            <a:ext cx="9832316" cy="553451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a:xfrm>
            <a:off x="1251678" y="129309"/>
            <a:ext cx="10178322" cy="5750283"/>
          </a:xfrm>
        </p:spPr>
        <p:txBody>
          <a:bodyPr>
            <a:normAutofit/>
          </a:bodyPr>
          <a:lstStyle/>
          <a:p>
            <a:pPr marL="0" indent="0">
              <a:buNone/>
            </a:pPr>
            <a:r>
              <a:rPr lang="de-DE" sz="3600" b="1" cap="all" spc="200" dirty="0">
                <a:solidFill>
                  <a:schemeClr val="tx2"/>
                </a:solidFill>
                <a:latin typeface="+mj-lt"/>
                <a:ea typeface="+mj-ea"/>
                <a:cs typeface="+mj-cs"/>
              </a:rPr>
              <a:t>…</a:t>
            </a:r>
            <a:r>
              <a:rPr lang="cs-CZ" sz="3600" b="1" cap="all" spc="200" dirty="0">
                <a:solidFill>
                  <a:schemeClr val="tx2"/>
                </a:solidFill>
                <a:latin typeface="+mj-lt"/>
                <a:ea typeface="+mj-ea"/>
                <a:cs typeface="+mj-cs"/>
              </a:rPr>
              <a:t>v čem je háček</a:t>
            </a:r>
            <a:r>
              <a:rPr lang="de-DE" sz="3600" b="1" cap="all" spc="200" dirty="0">
                <a:solidFill>
                  <a:schemeClr val="tx2"/>
                </a:solidFill>
                <a:latin typeface="+mj-lt"/>
                <a:ea typeface="+mj-ea"/>
                <a:cs typeface="+mj-cs"/>
              </a:rPr>
              <a:t>?</a:t>
            </a:r>
          </a:p>
        </p:txBody>
      </p:sp>
      <p:sp>
        <p:nvSpPr>
          <p:cNvPr id="4" name="Textfeld 3"/>
          <p:cNvSpPr txBox="1"/>
          <p:nvPr/>
        </p:nvSpPr>
        <p:spPr>
          <a:xfrm>
            <a:off x="1524000" y="6683643"/>
            <a:ext cx="2880320" cy="200055"/>
          </a:xfrm>
          <a:prstGeom prst="rect">
            <a:avLst/>
          </a:prstGeom>
          <a:noFill/>
        </p:spPr>
        <p:txBody>
          <a:bodyPr wrap="square" rtlCol="0">
            <a:spAutoFit/>
          </a:bodyPr>
          <a:lstStyle/>
          <a:p>
            <a:r>
              <a:rPr lang="de-DE" sz="700" dirty="0"/>
              <a:t>Quelle: www.simfisch.de</a:t>
            </a:r>
          </a:p>
        </p:txBody>
      </p:sp>
    </p:spTree>
    <p:extLst>
      <p:ext uri="{BB962C8B-B14F-4D97-AF65-F5344CB8AC3E}">
        <p14:creationId xmlns:p14="http://schemas.microsoft.com/office/powerpoint/2010/main" val="41313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600" b="1" dirty="0"/>
              <a:t>Problémy a zase problémy</a:t>
            </a:r>
            <a:r>
              <a:rPr lang="de-DE" sz="3600" b="1" dirty="0"/>
              <a:t> </a:t>
            </a:r>
          </a:p>
        </p:txBody>
      </p:sp>
      <p:sp>
        <p:nvSpPr>
          <p:cNvPr id="3" name="Inhaltsplatzhalter 2"/>
          <p:cNvSpPr>
            <a:spLocks noGrp="1"/>
          </p:cNvSpPr>
          <p:nvPr>
            <p:ph idx="1"/>
          </p:nvPr>
        </p:nvSpPr>
        <p:spPr/>
        <p:txBody>
          <a:bodyPr/>
          <a:lstStyle/>
          <a:p>
            <a:pPr>
              <a:buFont typeface="Arial" panose="020B0604020202020204" pitchFamily="34" charset="0"/>
              <a:buChar char="•"/>
            </a:pPr>
            <a:r>
              <a:rPr lang="cs-CZ" sz="2400" dirty="0">
                <a:solidFill>
                  <a:schemeClr val="accent6"/>
                </a:solidFill>
              </a:rPr>
              <a:t>Co znamená to „sociální“</a:t>
            </a:r>
            <a:r>
              <a:rPr lang="de-DE" sz="2400" dirty="0">
                <a:solidFill>
                  <a:schemeClr val="accent6"/>
                </a:solidFill>
              </a:rPr>
              <a:t>? </a:t>
            </a:r>
            <a:endParaRPr lang="de-DE" sz="2400" dirty="0">
              <a:sym typeface="Wingdings" panose="05000000000000000000" pitchFamily="2" charset="2"/>
            </a:endParaRPr>
          </a:p>
          <a:p>
            <a:pPr>
              <a:buFont typeface="Arial" panose="020B0604020202020204" pitchFamily="34" charset="0"/>
              <a:buChar char="•"/>
            </a:pPr>
            <a:endParaRPr lang="de-DE" sz="2400" dirty="0">
              <a:sym typeface="Wingdings" panose="05000000000000000000" pitchFamily="2" charset="2"/>
            </a:endParaRPr>
          </a:p>
          <a:p>
            <a:r>
              <a:rPr lang="cs-CZ" sz="2400" dirty="0">
                <a:solidFill>
                  <a:schemeClr val="accent6"/>
                </a:solidFill>
                <a:sym typeface="Wingdings" panose="05000000000000000000" pitchFamily="2" charset="2"/>
              </a:rPr>
              <a:t>Dopad a šíření</a:t>
            </a:r>
            <a:r>
              <a:rPr lang="de-DE" sz="2400" dirty="0">
                <a:solidFill>
                  <a:schemeClr val="accent6"/>
                </a:solidFill>
                <a:sym typeface="Wingdings" panose="05000000000000000000" pitchFamily="2" charset="2"/>
              </a:rPr>
              <a:t>:</a:t>
            </a:r>
            <a:r>
              <a:rPr lang="de-DE" sz="2400" dirty="0">
                <a:sym typeface="Wingdings" panose="05000000000000000000" pitchFamily="2" charset="2"/>
              </a:rPr>
              <a:t> Jak </a:t>
            </a:r>
            <a:r>
              <a:rPr lang="de-DE" sz="2400" dirty="0" err="1">
                <a:sym typeface="Wingdings" panose="05000000000000000000" pitchFamily="2" charset="2"/>
              </a:rPr>
              <a:t>vlivn</a:t>
            </a:r>
            <a:r>
              <a:rPr lang="cs-CZ" sz="2400" dirty="0">
                <a:sym typeface="Wingdings" panose="05000000000000000000" pitchFamily="2" charset="2"/>
              </a:rPr>
              <a:t>é</a:t>
            </a:r>
            <a:r>
              <a:rPr lang="de-DE" sz="2400" dirty="0">
                <a:sym typeface="Wingdings" panose="05000000000000000000" pitchFamily="2" charset="2"/>
              </a:rPr>
              <a:t> </a:t>
            </a:r>
            <a:r>
              <a:rPr lang="de-DE" sz="2400" dirty="0" err="1">
                <a:sym typeface="Wingdings" panose="05000000000000000000" pitchFamily="2" charset="2"/>
              </a:rPr>
              <a:t>jsou</a:t>
            </a:r>
            <a:r>
              <a:rPr lang="de-DE" sz="2400" dirty="0">
                <a:sym typeface="Wingdings" panose="05000000000000000000" pitchFamily="2" charset="2"/>
              </a:rPr>
              <a:t> </a:t>
            </a:r>
            <a:r>
              <a:rPr lang="de-DE" sz="2400" dirty="0" err="1">
                <a:sym typeface="Wingdings" panose="05000000000000000000" pitchFamily="2" charset="2"/>
              </a:rPr>
              <a:t>organizace</a:t>
            </a:r>
            <a:r>
              <a:rPr lang="de-DE" sz="2400" dirty="0">
                <a:sym typeface="Wingdings" panose="05000000000000000000" pitchFamily="2" charset="2"/>
              </a:rPr>
              <a:t> </a:t>
            </a:r>
            <a:r>
              <a:rPr lang="de-DE" sz="2400" dirty="0" err="1">
                <a:sym typeface="Wingdings" panose="05000000000000000000" pitchFamily="2" charset="2"/>
              </a:rPr>
              <a:t>sociálního</a:t>
            </a:r>
            <a:r>
              <a:rPr lang="de-DE" sz="2400" dirty="0">
                <a:sym typeface="Wingdings" panose="05000000000000000000" pitchFamily="2" charset="2"/>
              </a:rPr>
              <a:t> </a:t>
            </a:r>
            <a:r>
              <a:rPr lang="de-DE" sz="2400" dirty="0" err="1">
                <a:sym typeface="Wingdings" panose="05000000000000000000" pitchFamily="2" charset="2"/>
              </a:rPr>
              <a:t>podnikání</a:t>
            </a:r>
            <a:r>
              <a:rPr lang="de-DE" sz="2400" dirty="0">
                <a:sym typeface="Wingdings" panose="05000000000000000000" pitchFamily="2" charset="2"/>
              </a:rPr>
              <a:t> na </a:t>
            </a:r>
            <a:r>
              <a:rPr lang="de-DE" sz="2400" dirty="0" err="1">
                <a:sym typeface="Wingdings" panose="05000000000000000000" pitchFamily="2" charset="2"/>
              </a:rPr>
              <a:t>obrovských</a:t>
            </a:r>
            <a:r>
              <a:rPr lang="cs-CZ" sz="2400" dirty="0">
                <a:sym typeface="Wingdings" panose="05000000000000000000" pitchFamily="2" charset="2"/>
              </a:rPr>
              <a:t>/komplexních</a:t>
            </a:r>
            <a:r>
              <a:rPr lang="de-DE" sz="2400" dirty="0">
                <a:sym typeface="Wingdings" panose="05000000000000000000" pitchFamily="2" charset="2"/>
              </a:rPr>
              <a:t> </a:t>
            </a:r>
            <a:r>
              <a:rPr lang="de-DE" sz="2400" dirty="0" err="1">
                <a:sym typeface="Wingdings" panose="05000000000000000000" pitchFamily="2" charset="2"/>
              </a:rPr>
              <a:t>trzích</a:t>
            </a:r>
            <a:r>
              <a:rPr lang="de-DE" sz="2400" dirty="0">
                <a:sym typeface="Wingdings" panose="05000000000000000000" pitchFamily="2" charset="2"/>
              </a:rPr>
              <a:t> </a:t>
            </a:r>
            <a:r>
              <a:rPr lang="de-DE" sz="2400" dirty="0" err="1">
                <a:sym typeface="Wingdings" panose="05000000000000000000" pitchFamily="2" charset="2"/>
              </a:rPr>
              <a:t>sociálních</a:t>
            </a:r>
            <a:r>
              <a:rPr lang="de-DE" sz="2400" dirty="0">
                <a:sym typeface="Wingdings" panose="05000000000000000000" pitchFamily="2" charset="2"/>
              </a:rPr>
              <a:t> </a:t>
            </a:r>
            <a:r>
              <a:rPr lang="de-DE" sz="2400" dirty="0" err="1">
                <a:sym typeface="Wingdings" panose="05000000000000000000" pitchFamily="2" charset="2"/>
              </a:rPr>
              <a:t>služeb</a:t>
            </a:r>
            <a:r>
              <a:rPr lang="de-DE" sz="2400" dirty="0">
                <a:sym typeface="Wingdings" panose="05000000000000000000" pitchFamily="2" charset="2"/>
              </a:rPr>
              <a:t>? </a:t>
            </a:r>
            <a:r>
              <a:rPr lang="cs-CZ" sz="2400" dirty="0">
                <a:sym typeface="Wingdings" panose="05000000000000000000" pitchFamily="2" charset="2"/>
              </a:rPr>
              <a:t>Se může dobrá praxe šířit</a:t>
            </a:r>
            <a:r>
              <a:rPr lang="de-DE" sz="2400" dirty="0">
                <a:sym typeface="Wingdings" panose="05000000000000000000" pitchFamily="2" charset="2"/>
              </a:rPr>
              <a:t>?</a:t>
            </a:r>
          </a:p>
          <a:p>
            <a:pPr>
              <a:buFont typeface="Arial" panose="020B0604020202020204" pitchFamily="34" charset="0"/>
              <a:buChar char="•"/>
            </a:pPr>
            <a:r>
              <a:rPr lang="de-DE" sz="2400" dirty="0">
                <a:solidFill>
                  <a:schemeClr val="accent6"/>
                </a:solidFill>
              </a:rPr>
              <a:t>Trade off </a:t>
            </a:r>
            <a:r>
              <a:rPr lang="cs-CZ" sz="2400" dirty="0">
                <a:solidFill>
                  <a:schemeClr val="accent6"/>
                </a:solidFill>
              </a:rPr>
              <a:t>mezi sociálními a ekonomickými cíli</a:t>
            </a:r>
            <a:r>
              <a:rPr lang="de-DE" sz="2400" dirty="0">
                <a:solidFill>
                  <a:schemeClr val="accent6"/>
                </a:solidFill>
              </a:rPr>
              <a:t>:</a:t>
            </a:r>
            <a:r>
              <a:rPr lang="de-DE" sz="2400" dirty="0"/>
              <a:t> </a:t>
            </a:r>
            <a:r>
              <a:rPr lang="de-DE" sz="2400" dirty="0" err="1"/>
              <a:t>where</a:t>
            </a:r>
            <a:r>
              <a:rPr lang="de-DE" sz="2400" dirty="0"/>
              <a:t> do </a:t>
            </a:r>
            <a:r>
              <a:rPr lang="de-DE" sz="2400" dirty="0" err="1"/>
              <a:t>they</a:t>
            </a:r>
            <a:r>
              <a:rPr lang="de-DE" sz="2400" dirty="0"/>
              <a:t> </a:t>
            </a:r>
            <a:r>
              <a:rPr lang="de-DE" sz="2400" dirty="0" err="1"/>
              <a:t>emerge</a:t>
            </a:r>
            <a:r>
              <a:rPr lang="de-DE" sz="2400" dirty="0"/>
              <a:t> / </a:t>
            </a:r>
            <a:r>
              <a:rPr lang="de-DE" sz="2400" dirty="0" err="1"/>
              <a:t>how</a:t>
            </a:r>
            <a:r>
              <a:rPr lang="de-DE" sz="2400" dirty="0"/>
              <a:t> </a:t>
            </a:r>
            <a:r>
              <a:rPr lang="de-DE" sz="2400" dirty="0" err="1"/>
              <a:t>are</a:t>
            </a:r>
            <a:r>
              <a:rPr lang="de-DE" sz="2400" dirty="0"/>
              <a:t> </a:t>
            </a:r>
            <a:r>
              <a:rPr lang="de-DE" sz="2400" dirty="0" err="1"/>
              <a:t>they</a:t>
            </a:r>
            <a:r>
              <a:rPr lang="de-DE" sz="2400" dirty="0"/>
              <a:t> </a:t>
            </a:r>
            <a:r>
              <a:rPr lang="de-DE" sz="2400" dirty="0" err="1"/>
              <a:t>tackled</a:t>
            </a:r>
            <a:r>
              <a:rPr lang="de-DE" sz="2400" dirty="0"/>
              <a:t> </a:t>
            </a:r>
            <a:r>
              <a:rPr lang="de-DE" sz="2400" dirty="0" err="1"/>
              <a:t>and</a:t>
            </a:r>
            <a:r>
              <a:rPr lang="de-DE" sz="2400" dirty="0"/>
              <a:t> </a:t>
            </a:r>
            <a:r>
              <a:rPr lang="de-DE" sz="2400" dirty="0" err="1"/>
              <a:t>solved</a:t>
            </a:r>
            <a:r>
              <a:rPr lang="de-DE" sz="2400" dirty="0"/>
              <a:t>?</a:t>
            </a:r>
          </a:p>
        </p:txBody>
      </p:sp>
    </p:spTree>
    <p:extLst>
      <p:ext uri="{BB962C8B-B14F-4D97-AF65-F5344CB8AC3E}">
        <p14:creationId xmlns:p14="http://schemas.microsoft.com/office/powerpoint/2010/main" val="17350123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a:bodyPr>
          <a:lstStyle/>
          <a:p>
            <a:r>
              <a:rPr lang="cs-CZ" sz="3600" b="1" dirty="0"/>
              <a:t>Výběr problémů</a:t>
            </a:r>
            <a:r>
              <a:rPr lang="de-DE" sz="3600" b="1" dirty="0"/>
              <a:t> </a:t>
            </a:r>
            <a:br>
              <a:rPr lang="de-DE" sz="3600" b="1" dirty="0"/>
            </a:br>
            <a:r>
              <a:rPr lang="de-DE" sz="3600" b="1" dirty="0"/>
              <a:t>(</a:t>
            </a:r>
            <a:r>
              <a:rPr lang="de-DE" sz="3600" b="1" dirty="0" err="1"/>
              <a:t>financování</a:t>
            </a:r>
            <a:r>
              <a:rPr lang="de-DE" sz="3600" b="1" dirty="0"/>
              <a:t>, </a:t>
            </a:r>
            <a:r>
              <a:rPr lang="de-DE" sz="3600" b="1" dirty="0" err="1"/>
              <a:t>prostředí</a:t>
            </a:r>
            <a:r>
              <a:rPr lang="de-DE" sz="3600" b="1" dirty="0"/>
              <a:t>, </a:t>
            </a:r>
            <a:r>
              <a:rPr lang="de-DE" sz="3600" b="1" dirty="0" err="1"/>
              <a:t>organizační</a:t>
            </a:r>
            <a:r>
              <a:rPr lang="de-DE" sz="3600" b="1" dirty="0"/>
              <a:t> </a:t>
            </a:r>
            <a:r>
              <a:rPr lang="de-DE" sz="3600" b="1" dirty="0" err="1"/>
              <a:t>rozvoj</a:t>
            </a:r>
            <a:r>
              <a:rPr lang="de-DE" sz="3600" b="1" dirty="0"/>
              <a:t>)   </a:t>
            </a:r>
          </a:p>
        </p:txBody>
      </p:sp>
      <p:sp>
        <p:nvSpPr>
          <p:cNvPr id="54275" name="Rectangle 3"/>
          <p:cNvSpPr>
            <a:spLocks noGrp="1" noChangeArrowheads="1"/>
          </p:cNvSpPr>
          <p:nvPr>
            <p:ph idx="1"/>
          </p:nvPr>
        </p:nvSpPr>
        <p:spPr>
          <a:xfrm>
            <a:off x="3359150" y="1628801"/>
            <a:ext cx="6851650" cy="4321150"/>
          </a:xfrm>
        </p:spPr>
        <p:txBody>
          <a:bodyPr>
            <a:normAutofit fontScale="70000" lnSpcReduction="20000"/>
          </a:bodyPr>
          <a:lstStyle/>
          <a:p>
            <a:pPr>
              <a:lnSpc>
                <a:spcPct val="130000"/>
              </a:lnSpc>
            </a:pPr>
            <a:r>
              <a:rPr lang="cs-CZ" sz="2800" dirty="0">
                <a:solidFill>
                  <a:schemeClr val="accent6"/>
                </a:solidFill>
              </a:rPr>
              <a:t>Výrazné</a:t>
            </a:r>
            <a:r>
              <a:rPr lang="de-DE" sz="2800" dirty="0">
                <a:solidFill>
                  <a:schemeClr val="accent6"/>
                </a:solidFill>
              </a:rPr>
              <a:t> </a:t>
            </a:r>
            <a:r>
              <a:rPr lang="de-DE" sz="2800" dirty="0" err="1">
                <a:solidFill>
                  <a:schemeClr val="accent6"/>
                </a:solidFill>
              </a:rPr>
              <a:t>lokální</a:t>
            </a:r>
            <a:r>
              <a:rPr lang="de-DE" sz="2800" dirty="0">
                <a:solidFill>
                  <a:schemeClr val="accent6"/>
                </a:solidFill>
              </a:rPr>
              <a:t> </a:t>
            </a:r>
            <a:r>
              <a:rPr lang="cs-CZ" sz="2800" dirty="0">
                <a:solidFill>
                  <a:schemeClr val="accent6"/>
                </a:solidFill>
              </a:rPr>
              <a:t>ukotvení ve složitých strukturách </a:t>
            </a:r>
            <a:r>
              <a:rPr lang="cs-CZ" sz="2800" dirty="0" err="1">
                <a:solidFill>
                  <a:schemeClr val="accent6"/>
                </a:solidFill>
              </a:rPr>
              <a:t>stakeholderů</a:t>
            </a:r>
            <a:r>
              <a:rPr lang="de-DE" sz="2800" dirty="0">
                <a:solidFill>
                  <a:schemeClr val="accent6"/>
                </a:solidFill>
              </a:rPr>
              <a:t>: Jak je </a:t>
            </a:r>
            <a:r>
              <a:rPr lang="de-DE" sz="2800" dirty="0" err="1">
                <a:solidFill>
                  <a:schemeClr val="accent6"/>
                </a:solidFill>
              </a:rPr>
              <a:t>možné</a:t>
            </a:r>
            <a:r>
              <a:rPr lang="de-DE" sz="2800" dirty="0">
                <a:solidFill>
                  <a:schemeClr val="accent6"/>
                </a:solidFill>
              </a:rPr>
              <a:t> </a:t>
            </a:r>
            <a:r>
              <a:rPr lang="de-DE" sz="2800" dirty="0" err="1">
                <a:solidFill>
                  <a:schemeClr val="accent6"/>
                </a:solidFill>
              </a:rPr>
              <a:t>replikovat</a:t>
            </a:r>
            <a:r>
              <a:rPr lang="de-DE" sz="2800" dirty="0">
                <a:solidFill>
                  <a:schemeClr val="accent6"/>
                </a:solidFill>
              </a:rPr>
              <a:t> </a:t>
            </a:r>
            <a:r>
              <a:rPr lang="cs-CZ" sz="2800" dirty="0">
                <a:solidFill>
                  <a:schemeClr val="accent6"/>
                </a:solidFill>
              </a:rPr>
              <a:t>dobrou praxi </a:t>
            </a:r>
            <a:r>
              <a:rPr lang="de-DE" sz="2800" dirty="0">
                <a:solidFill>
                  <a:schemeClr val="accent6"/>
                </a:solidFill>
              </a:rPr>
              <a:t>v </a:t>
            </a:r>
            <a:r>
              <a:rPr lang="de-DE" sz="2800" dirty="0" err="1">
                <a:solidFill>
                  <a:schemeClr val="accent6"/>
                </a:solidFill>
              </a:rPr>
              <a:t>různých</a:t>
            </a:r>
            <a:r>
              <a:rPr lang="de-DE" sz="2800" dirty="0">
                <a:solidFill>
                  <a:schemeClr val="accent6"/>
                </a:solidFill>
              </a:rPr>
              <a:t> </a:t>
            </a:r>
            <a:r>
              <a:rPr lang="de-DE" sz="2800" dirty="0" err="1">
                <a:solidFill>
                  <a:schemeClr val="accent6"/>
                </a:solidFill>
              </a:rPr>
              <a:t>kontextech</a:t>
            </a:r>
            <a:r>
              <a:rPr lang="de-DE" sz="2800" dirty="0">
                <a:solidFill>
                  <a:schemeClr val="accent6"/>
                </a:solidFill>
              </a:rPr>
              <a:t>?</a:t>
            </a:r>
          </a:p>
          <a:p>
            <a:pPr>
              <a:lnSpc>
                <a:spcPct val="130000"/>
              </a:lnSpc>
            </a:pPr>
            <a:r>
              <a:rPr lang="cs-CZ" sz="2800" dirty="0">
                <a:solidFill>
                  <a:schemeClr val="accent6"/>
                </a:solidFill>
              </a:rPr>
              <a:t>Nedostatek kvalifikovaných pracovníků: specifické nároky organizací sociálního podnikání, nízké mzdy, podnikatelské riziko</a:t>
            </a:r>
            <a:endParaRPr lang="de-DE" sz="2800" dirty="0">
              <a:solidFill>
                <a:schemeClr val="accent6"/>
              </a:solidFill>
            </a:endParaRPr>
          </a:p>
          <a:p>
            <a:pPr>
              <a:lnSpc>
                <a:spcPct val="130000"/>
              </a:lnSpc>
            </a:pPr>
            <a:r>
              <a:rPr lang="cs-CZ" sz="2800" dirty="0">
                <a:solidFill>
                  <a:schemeClr val="accent6"/>
                </a:solidFill>
              </a:rPr>
              <a:t>Setrvačné </a:t>
            </a:r>
            <a:r>
              <a:rPr lang="de-DE" sz="2800" dirty="0" err="1">
                <a:solidFill>
                  <a:schemeClr val="accent6"/>
                </a:solidFill>
              </a:rPr>
              <a:t>preference</a:t>
            </a:r>
            <a:r>
              <a:rPr lang="de-DE" sz="2800" dirty="0">
                <a:solidFill>
                  <a:schemeClr val="accent6"/>
                </a:solidFill>
              </a:rPr>
              <a:t> a </a:t>
            </a:r>
            <a:r>
              <a:rPr lang="de-DE" sz="2800" dirty="0" err="1">
                <a:solidFill>
                  <a:schemeClr val="accent6"/>
                </a:solidFill>
              </a:rPr>
              <a:t>konkurenční</a:t>
            </a:r>
            <a:r>
              <a:rPr lang="de-DE" sz="2800" dirty="0">
                <a:solidFill>
                  <a:schemeClr val="accent6"/>
                </a:solidFill>
              </a:rPr>
              <a:t> </a:t>
            </a:r>
            <a:r>
              <a:rPr lang="cs-CZ" sz="2800" dirty="0">
                <a:solidFill>
                  <a:schemeClr val="accent6"/>
                </a:solidFill>
              </a:rPr>
              <a:t>s</a:t>
            </a:r>
            <a:r>
              <a:rPr lang="de-DE" sz="2800" dirty="0">
                <a:solidFill>
                  <a:schemeClr val="accent6"/>
                </a:solidFill>
              </a:rPr>
              <a:t>m</a:t>
            </a:r>
            <a:r>
              <a:rPr lang="cs-CZ" sz="2800" dirty="0">
                <a:solidFill>
                  <a:schemeClr val="accent6"/>
                </a:solidFill>
              </a:rPr>
              <a:t>ý</a:t>
            </a:r>
            <a:r>
              <a:rPr lang="de-DE" sz="2800" dirty="0" err="1">
                <a:solidFill>
                  <a:schemeClr val="accent6"/>
                </a:solidFill>
              </a:rPr>
              <a:t>šlení</a:t>
            </a:r>
            <a:r>
              <a:rPr lang="de-DE" sz="2800" dirty="0">
                <a:solidFill>
                  <a:schemeClr val="accent6"/>
                </a:solidFill>
              </a:rPr>
              <a:t>: </a:t>
            </a:r>
            <a:r>
              <a:rPr lang="cs-CZ" sz="2800" dirty="0">
                <a:solidFill>
                  <a:schemeClr val="accent6"/>
                </a:solidFill>
              </a:rPr>
              <a:t>stávající subjekty veřejné správy a sociálního státu jsou rezistentní vůči změnám</a:t>
            </a:r>
            <a:endParaRPr lang="de-DE" sz="2800" dirty="0">
              <a:solidFill>
                <a:schemeClr val="accent6"/>
              </a:solidFill>
            </a:endParaRPr>
          </a:p>
          <a:p>
            <a:pPr>
              <a:lnSpc>
                <a:spcPct val="130000"/>
              </a:lnSpc>
            </a:pPr>
            <a:r>
              <a:rPr lang="cs-CZ" sz="2800" dirty="0">
                <a:solidFill>
                  <a:schemeClr val="accent6"/>
                </a:solidFill>
              </a:rPr>
              <a:t>Organizační rozvoj a kontrola kvality: Jsou dobří inovátoři &amp; sociální podnikatelé také dobrými manažery?</a:t>
            </a:r>
            <a:endParaRPr lang="de-DE" sz="2800" dirty="0">
              <a:solidFill>
                <a:schemeClr val="accent6"/>
              </a:solidFill>
            </a:endParaRPr>
          </a:p>
          <a:p>
            <a:pPr>
              <a:lnSpc>
                <a:spcPct val="130000"/>
              </a:lnSpc>
            </a:pPr>
            <a:r>
              <a:rPr lang="de-DE" sz="2800" dirty="0" err="1">
                <a:solidFill>
                  <a:schemeClr val="accent6"/>
                </a:solidFill>
              </a:rPr>
              <a:t>Otázka</a:t>
            </a:r>
            <a:r>
              <a:rPr lang="de-DE" sz="2800" dirty="0">
                <a:solidFill>
                  <a:schemeClr val="accent6"/>
                </a:solidFill>
              </a:rPr>
              <a:t> </a:t>
            </a:r>
            <a:r>
              <a:rPr lang="de-DE" sz="2800" dirty="0" err="1">
                <a:solidFill>
                  <a:schemeClr val="accent6"/>
                </a:solidFill>
              </a:rPr>
              <a:t>škálování</a:t>
            </a:r>
            <a:r>
              <a:rPr lang="de-DE" sz="2800" dirty="0">
                <a:solidFill>
                  <a:schemeClr val="accent6"/>
                </a:solidFill>
              </a:rPr>
              <a:t>: </a:t>
            </a:r>
            <a:r>
              <a:rPr lang="de-DE" sz="2800" dirty="0" err="1">
                <a:solidFill>
                  <a:schemeClr val="accent6"/>
                </a:solidFill>
              </a:rPr>
              <a:t>Ano</a:t>
            </a:r>
            <a:r>
              <a:rPr lang="de-DE" sz="2800" dirty="0">
                <a:solidFill>
                  <a:schemeClr val="accent6"/>
                </a:solidFill>
              </a:rPr>
              <a:t>? Ne? </a:t>
            </a:r>
            <a:r>
              <a:rPr lang="de-DE" sz="2800" dirty="0" err="1">
                <a:solidFill>
                  <a:schemeClr val="accent6"/>
                </a:solidFill>
              </a:rPr>
              <a:t>Pokud</a:t>
            </a:r>
            <a:r>
              <a:rPr lang="de-DE" sz="2800" dirty="0">
                <a:solidFill>
                  <a:schemeClr val="accent6"/>
                </a:solidFill>
              </a:rPr>
              <a:t> </a:t>
            </a:r>
            <a:r>
              <a:rPr lang="de-DE" sz="2800" dirty="0" err="1">
                <a:solidFill>
                  <a:schemeClr val="accent6"/>
                </a:solidFill>
              </a:rPr>
              <a:t>ano</a:t>
            </a:r>
            <a:r>
              <a:rPr lang="de-DE" sz="2800" dirty="0">
                <a:solidFill>
                  <a:schemeClr val="accent6"/>
                </a:solidFill>
              </a:rPr>
              <a:t>, </a:t>
            </a:r>
            <a:r>
              <a:rPr lang="de-DE" sz="2800" dirty="0" err="1">
                <a:solidFill>
                  <a:schemeClr val="accent6"/>
                </a:solidFill>
              </a:rPr>
              <a:t>kdo</a:t>
            </a:r>
            <a:r>
              <a:rPr lang="de-DE" sz="2800" dirty="0">
                <a:solidFill>
                  <a:schemeClr val="accent6"/>
                </a:solidFill>
              </a:rPr>
              <a:t> je </a:t>
            </a:r>
            <a:r>
              <a:rPr lang="de-DE" sz="2800" dirty="0" err="1">
                <a:solidFill>
                  <a:schemeClr val="accent6"/>
                </a:solidFill>
              </a:rPr>
              <a:t>zodpovědný</a:t>
            </a:r>
            <a:r>
              <a:rPr lang="de-DE" sz="2800" dirty="0">
                <a:solidFill>
                  <a:schemeClr val="accent6"/>
                </a:solidFill>
              </a:rPr>
              <a:t>?</a:t>
            </a:r>
          </a:p>
          <a:p>
            <a:pPr>
              <a:lnSpc>
                <a:spcPct val="90000"/>
              </a:lnSpc>
              <a:spcBef>
                <a:spcPct val="40000"/>
              </a:spcBef>
              <a:buNone/>
            </a:pPr>
            <a:endParaRPr lang="de-DE" sz="2600" dirty="0">
              <a:latin typeface="Bodoni MT Condensed" panose="02070606080606020203" pitchFamily="18" charset="0"/>
            </a:endParaRPr>
          </a:p>
        </p:txBody>
      </p:sp>
    </p:spTree>
    <p:extLst>
      <p:ext uri="{BB962C8B-B14F-4D97-AF65-F5344CB8AC3E}">
        <p14:creationId xmlns:p14="http://schemas.microsoft.com/office/powerpoint/2010/main" val="3186058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cs-CZ" sz="3200" b="1" dirty="0"/>
              <a:t>A kde to vlastně je? </a:t>
            </a:r>
            <a:br>
              <a:rPr lang="cs-CZ" sz="3200" b="1" dirty="0"/>
            </a:br>
            <a:r>
              <a:rPr lang="cs-CZ" sz="3200" b="1" dirty="0"/>
              <a:t>Trh? Stát? Občanská společnost</a:t>
            </a:r>
            <a:r>
              <a:rPr lang="de-DE" sz="3200" b="1" dirty="0"/>
              <a:t>?</a:t>
            </a:r>
            <a:endParaRPr lang="de-DE" sz="3200" dirty="0">
              <a:solidFill>
                <a:srgbClr val="9A0202"/>
              </a:solidFill>
              <a:latin typeface="Bodoni MT Condensed" panose="02070606080606020203" pitchFamily="18" charset="0"/>
            </a:endParaRPr>
          </a:p>
        </p:txBody>
      </p:sp>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937" t="22202" r="1633" b="47244"/>
          <a:stretch>
            <a:fillRect/>
          </a:stretch>
        </p:blipFill>
        <p:spPr bwMode="auto">
          <a:xfrm>
            <a:off x="2403668" y="2390269"/>
            <a:ext cx="7496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feld 26"/>
          <p:cNvSpPr txBox="1">
            <a:spLocks noChangeArrowheads="1"/>
          </p:cNvSpPr>
          <p:nvPr/>
        </p:nvSpPr>
        <p:spPr bwMode="auto">
          <a:xfrm>
            <a:off x="7824192" y="4894924"/>
            <a:ext cx="2287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100" dirty="0">
                <a:latin typeface="Arial" panose="020B0604020202020204" pitchFamily="34" charset="0"/>
              </a:rPr>
              <a:t>(</a:t>
            </a:r>
            <a:r>
              <a:rPr lang="cs-CZ" altLang="de-DE" sz="1100" dirty="0">
                <a:latin typeface="Arial" panose="020B0604020202020204" pitchFamily="34" charset="0"/>
              </a:rPr>
              <a:t>Zdroj</a:t>
            </a:r>
            <a:r>
              <a:rPr lang="de-DE" altLang="de-DE" sz="1100" dirty="0">
                <a:latin typeface="Arial" panose="020B0604020202020204" pitchFamily="34" charset="0"/>
              </a:rPr>
              <a:t>: Alter 2004)</a:t>
            </a:r>
          </a:p>
        </p:txBody>
      </p:sp>
      <p:sp>
        <p:nvSpPr>
          <p:cNvPr id="29" name="Textfeld 28"/>
          <p:cNvSpPr txBox="1"/>
          <p:nvPr/>
        </p:nvSpPr>
        <p:spPr>
          <a:xfrm>
            <a:off x="2566988" y="4367214"/>
            <a:ext cx="7353300" cy="369887"/>
          </a:xfrm>
          <a:prstGeom prst="rect">
            <a:avLst/>
          </a:prstGeom>
          <a:solidFill>
            <a:schemeClr val="bg1">
              <a:lumMod val="85000"/>
            </a:schemeClr>
          </a:solidFill>
        </p:spPr>
        <p:txBody>
          <a:bodyPr>
            <a:spAutoFit/>
          </a:bodyPr>
          <a:lstStyle/>
          <a:p>
            <a:pPr>
              <a:defRPr/>
            </a:pPr>
            <a:r>
              <a:rPr lang="cs-CZ" dirty="0"/>
              <a:t>       Občanská společnost</a:t>
            </a:r>
            <a:r>
              <a:rPr lang="de-DE" dirty="0"/>
              <a:t>			    </a:t>
            </a:r>
            <a:r>
              <a:rPr lang="cs-CZ" dirty="0"/>
              <a:t>Trh</a:t>
            </a:r>
            <a:endParaRPr lang="de-DE" dirty="0"/>
          </a:p>
        </p:txBody>
      </p:sp>
      <p:cxnSp>
        <p:nvCxnSpPr>
          <p:cNvPr id="30" name="Gerader Verbinder 29"/>
          <p:cNvCxnSpPr/>
          <p:nvPr/>
        </p:nvCxnSpPr>
        <p:spPr>
          <a:xfrm>
            <a:off x="6167438" y="3059113"/>
            <a:ext cx="0" cy="20939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Pfeil nach oben 30"/>
          <p:cNvSpPr/>
          <p:nvPr/>
        </p:nvSpPr>
        <p:spPr>
          <a:xfrm>
            <a:off x="5591176" y="4073526"/>
            <a:ext cx="360363" cy="792163"/>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15190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3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r>
              <a:rPr lang="cs-CZ" sz="3600" b="1" dirty="0"/>
              <a:t>Problémy s financováním</a:t>
            </a:r>
            <a:r>
              <a:rPr lang="de-DE" sz="3600" b="1" dirty="0"/>
              <a:t> </a:t>
            </a:r>
          </a:p>
        </p:txBody>
      </p:sp>
      <p:sp>
        <p:nvSpPr>
          <p:cNvPr id="61443" name="Rectangle 3"/>
          <p:cNvSpPr>
            <a:spLocks noGrp="1" noChangeArrowheads="1"/>
          </p:cNvSpPr>
          <p:nvPr>
            <p:ph idx="1"/>
          </p:nvPr>
        </p:nvSpPr>
        <p:spPr>
          <a:xfrm>
            <a:off x="3359150" y="1340768"/>
            <a:ext cx="6851650" cy="4392612"/>
          </a:xfrm>
        </p:spPr>
        <p:txBody>
          <a:bodyPr>
            <a:normAutofit/>
          </a:bodyPr>
          <a:lstStyle/>
          <a:p>
            <a:pPr>
              <a:lnSpc>
                <a:spcPct val="120000"/>
              </a:lnSpc>
            </a:pPr>
            <a:r>
              <a:rPr lang="de-DE" dirty="0" err="1">
                <a:solidFill>
                  <a:schemeClr val="accent6"/>
                </a:solidFill>
              </a:rPr>
              <a:t>Structural</a:t>
            </a:r>
            <a:r>
              <a:rPr lang="de-DE" dirty="0">
                <a:solidFill>
                  <a:schemeClr val="accent6"/>
                </a:solidFill>
              </a:rPr>
              <a:t> </a:t>
            </a:r>
            <a:r>
              <a:rPr lang="de-DE" dirty="0" err="1">
                <a:solidFill>
                  <a:schemeClr val="accent6"/>
                </a:solidFill>
              </a:rPr>
              <a:t>barriers</a:t>
            </a:r>
            <a:r>
              <a:rPr lang="de-DE" dirty="0">
                <a:solidFill>
                  <a:schemeClr val="accent6"/>
                </a:solidFill>
              </a:rPr>
              <a:t> </a:t>
            </a:r>
            <a:r>
              <a:rPr lang="de-DE" dirty="0" err="1">
                <a:solidFill>
                  <a:schemeClr val="accent6"/>
                </a:solidFill>
              </a:rPr>
              <a:t>of</a:t>
            </a:r>
            <a:r>
              <a:rPr lang="de-DE" dirty="0">
                <a:solidFill>
                  <a:schemeClr val="accent6"/>
                </a:solidFill>
              </a:rPr>
              <a:t> </a:t>
            </a:r>
            <a:r>
              <a:rPr lang="de-DE" dirty="0" err="1">
                <a:solidFill>
                  <a:schemeClr val="accent6"/>
                </a:solidFill>
              </a:rPr>
              <a:t>connectivity</a:t>
            </a:r>
            <a:r>
              <a:rPr lang="de-DE" dirty="0">
                <a:solidFill>
                  <a:schemeClr val="accent6"/>
                </a:solidFill>
              </a:rPr>
              <a:t> </a:t>
            </a:r>
            <a:r>
              <a:rPr lang="de-DE" dirty="0" err="1">
                <a:solidFill>
                  <a:schemeClr val="accent6"/>
                </a:solidFill>
              </a:rPr>
              <a:t>to</a:t>
            </a:r>
            <a:r>
              <a:rPr lang="de-DE" dirty="0">
                <a:solidFill>
                  <a:schemeClr val="accent6"/>
                </a:solidFill>
              </a:rPr>
              <a:t> </a:t>
            </a:r>
            <a:r>
              <a:rPr lang="de-DE" dirty="0" err="1">
                <a:solidFill>
                  <a:schemeClr val="accent6"/>
                </a:solidFill>
              </a:rPr>
              <a:t>public</a:t>
            </a:r>
            <a:r>
              <a:rPr lang="de-DE" dirty="0">
                <a:solidFill>
                  <a:schemeClr val="accent6"/>
                </a:solidFill>
              </a:rPr>
              <a:t> </a:t>
            </a:r>
            <a:r>
              <a:rPr lang="de-DE" dirty="0" err="1">
                <a:solidFill>
                  <a:schemeClr val="accent6"/>
                </a:solidFill>
              </a:rPr>
              <a:t>funding</a:t>
            </a:r>
            <a:r>
              <a:rPr lang="de-DE" dirty="0">
                <a:solidFill>
                  <a:schemeClr val="accent6"/>
                </a:solidFill>
              </a:rPr>
              <a:t> </a:t>
            </a:r>
            <a:r>
              <a:rPr lang="de-DE" dirty="0" err="1">
                <a:solidFill>
                  <a:schemeClr val="accent6"/>
                </a:solidFill>
              </a:rPr>
              <a:t>and</a:t>
            </a:r>
            <a:r>
              <a:rPr lang="de-DE" dirty="0">
                <a:solidFill>
                  <a:schemeClr val="accent6"/>
                </a:solidFill>
              </a:rPr>
              <a:t> </a:t>
            </a:r>
            <a:r>
              <a:rPr lang="de-DE" dirty="0" err="1">
                <a:solidFill>
                  <a:schemeClr val="accent6"/>
                </a:solidFill>
              </a:rPr>
              <a:t>social</a:t>
            </a:r>
            <a:r>
              <a:rPr lang="de-DE" dirty="0">
                <a:solidFill>
                  <a:schemeClr val="accent6"/>
                </a:solidFill>
              </a:rPr>
              <a:t> </a:t>
            </a:r>
            <a:r>
              <a:rPr lang="de-DE" dirty="0" err="1">
                <a:solidFill>
                  <a:schemeClr val="accent6"/>
                </a:solidFill>
              </a:rPr>
              <a:t>security</a:t>
            </a:r>
            <a:r>
              <a:rPr lang="de-DE" dirty="0">
                <a:solidFill>
                  <a:schemeClr val="accent6"/>
                </a:solidFill>
              </a:rPr>
              <a:t> </a:t>
            </a:r>
            <a:r>
              <a:rPr lang="de-DE" dirty="0" err="1">
                <a:solidFill>
                  <a:schemeClr val="accent6"/>
                </a:solidFill>
              </a:rPr>
              <a:t>systems</a:t>
            </a:r>
            <a:r>
              <a:rPr lang="de-DE" dirty="0">
                <a:solidFill>
                  <a:schemeClr val="accent6"/>
                </a:solidFill>
              </a:rPr>
              <a:t>, </a:t>
            </a:r>
            <a:r>
              <a:rPr lang="de-DE" dirty="0" err="1">
                <a:solidFill>
                  <a:schemeClr val="accent6"/>
                </a:solidFill>
              </a:rPr>
              <a:t>as</a:t>
            </a:r>
            <a:r>
              <a:rPr lang="de-DE" dirty="0">
                <a:solidFill>
                  <a:schemeClr val="accent6"/>
                </a:solidFill>
              </a:rPr>
              <a:t> </a:t>
            </a:r>
            <a:r>
              <a:rPr lang="de-DE" dirty="0" err="1">
                <a:solidFill>
                  <a:schemeClr val="accent6"/>
                </a:solidFill>
              </a:rPr>
              <a:t>social</a:t>
            </a:r>
            <a:r>
              <a:rPr lang="de-DE" dirty="0">
                <a:solidFill>
                  <a:schemeClr val="accent6"/>
                </a:solidFill>
              </a:rPr>
              <a:t> </a:t>
            </a:r>
            <a:r>
              <a:rPr lang="de-DE" dirty="0" err="1">
                <a:solidFill>
                  <a:schemeClr val="accent6"/>
                </a:solidFill>
              </a:rPr>
              <a:t>entrepreneurs</a:t>
            </a:r>
            <a:r>
              <a:rPr lang="de-DE" dirty="0">
                <a:solidFill>
                  <a:schemeClr val="accent6"/>
                </a:solidFill>
              </a:rPr>
              <a:t> </a:t>
            </a:r>
            <a:r>
              <a:rPr lang="de-DE" dirty="0" err="1">
                <a:solidFill>
                  <a:schemeClr val="accent6"/>
                </a:solidFill>
              </a:rPr>
              <a:t>act</a:t>
            </a:r>
            <a:r>
              <a:rPr lang="de-DE" dirty="0">
                <a:solidFill>
                  <a:schemeClr val="accent6"/>
                </a:solidFill>
              </a:rPr>
              <a:t> </a:t>
            </a:r>
            <a:r>
              <a:rPr lang="de-DE" dirty="0" err="1">
                <a:solidFill>
                  <a:schemeClr val="accent6"/>
                </a:solidFill>
              </a:rPr>
              <a:t>across</a:t>
            </a:r>
            <a:r>
              <a:rPr lang="de-DE" dirty="0">
                <a:solidFill>
                  <a:schemeClr val="accent6"/>
                </a:solidFill>
              </a:rPr>
              <a:t> </a:t>
            </a:r>
            <a:r>
              <a:rPr lang="de-DE" dirty="0" err="1">
                <a:solidFill>
                  <a:schemeClr val="accent6"/>
                </a:solidFill>
              </a:rPr>
              <a:t>sector</a:t>
            </a:r>
            <a:r>
              <a:rPr lang="de-DE" dirty="0">
                <a:solidFill>
                  <a:schemeClr val="accent6"/>
                </a:solidFill>
              </a:rPr>
              <a:t> </a:t>
            </a:r>
            <a:r>
              <a:rPr lang="de-DE" dirty="0" err="1">
                <a:solidFill>
                  <a:schemeClr val="accent6"/>
                </a:solidFill>
              </a:rPr>
              <a:t>boundaries</a:t>
            </a:r>
            <a:r>
              <a:rPr lang="de-DE" dirty="0">
                <a:solidFill>
                  <a:schemeClr val="accent6"/>
                </a:solidFill>
              </a:rPr>
              <a:t> </a:t>
            </a:r>
            <a:r>
              <a:rPr lang="de-DE" dirty="0" err="1">
                <a:solidFill>
                  <a:schemeClr val="accent6"/>
                </a:solidFill>
              </a:rPr>
              <a:t>and</a:t>
            </a:r>
            <a:r>
              <a:rPr lang="de-DE" dirty="0">
                <a:solidFill>
                  <a:schemeClr val="accent6"/>
                </a:solidFill>
              </a:rPr>
              <a:t> </a:t>
            </a:r>
            <a:r>
              <a:rPr lang="de-DE" dirty="0" err="1">
                <a:solidFill>
                  <a:schemeClr val="accent6"/>
                </a:solidFill>
              </a:rPr>
              <a:t>often</a:t>
            </a:r>
            <a:r>
              <a:rPr lang="de-DE" dirty="0">
                <a:solidFill>
                  <a:schemeClr val="accent6"/>
                </a:solidFill>
              </a:rPr>
              <a:t> </a:t>
            </a:r>
            <a:r>
              <a:rPr lang="de-DE" dirty="0" err="1">
                <a:solidFill>
                  <a:schemeClr val="accent6"/>
                </a:solidFill>
              </a:rPr>
              <a:t>support</a:t>
            </a:r>
            <a:r>
              <a:rPr lang="de-DE" dirty="0">
                <a:solidFill>
                  <a:schemeClr val="accent6"/>
                </a:solidFill>
              </a:rPr>
              <a:t> </a:t>
            </a:r>
            <a:r>
              <a:rPr lang="de-DE" dirty="0" err="1">
                <a:solidFill>
                  <a:schemeClr val="accent6"/>
                </a:solidFill>
              </a:rPr>
              <a:t>preventive</a:t>
            </a:r>
            <a:r>
              <a:rPr lang="de-DE" dirty="0">
                <a:solidFill>
                  <a:schemeClr val="accent6"/>
                </a:solidFill>
              </a:rPr>
              <a:t> </a:t>
            </a:r>
            <a:r>
              <a:rPr lang="de-DE" dirty="0" err="1">
                <a:solidFill>
                  <a:schemeClr val="accent6"/>
                </a:solidFill>
              </a:rPr>
              <a:t>work</a:t>
            </a:r>
            <a:endParaRPr lang="cs-CZ" dirty="0">
              <a:solidFill>
                <a:schemeClr val="accent6"/>
              </a:solidFill>
            </a:endParaRPr>
          </a:p>
          <a:p>
            <a:pPr>
              <a:lnSpc>
                <a:spcPct val="120000"/>
              </a:lnSpc>
            </a:pPr>
            <a:r>
              <a:rPr lang="de-DE" dirty="0" err="1">
                <a:solidFill>
                  <a:schemeClr val="accent6"/>
                </a:solidFill>
              </a:rPr>
              <a:t>Strukturální</a:t>
            </a:r>
            <a:r>
              <a:rPr lang="de-DE" dirty="0">
                <a:solidFill>
                  <a:schemeClr val="accent6"/>
                </a:solidFill>
              </a:rPr>
              <a:t> </a:t>
            </a:r>
            <a:r>
              <a:rPr lang="de-DE" dirty="0" err="1">
                <a:solidFill>
                  <a:schemeClr val="accent6"/>
                </a:solidFill>
              </a:rPr>
              <a:t>překážky</a:t>
            </a:r>
            <a:r>
              <a:rPr lang="de-DE" dirty="0">
                <a:solidFill>
                  <a:schemeClr val="accent6"/>
                </a:solidFill>
              </a:rPr>
              <a:t> </a:t>
            </a:r>
            <a:r>
              <a:rPr lang="cs-CZ" dirty="0">
                <a:solidFill>
                  <a:schemeClr val="accent6"/>
                </a:solidFill>
              </a:rPr>
              <a:t>napojení na veřejné financování </a:t>
            </a:r>
            <a:r>
              <a:rPr lang="de-DE" dirty="0">
                <a:solidFill>
                  <a:schemeClr val="accent6"/>
                </a:solidFill>
              </a:rPr>
              <a:t>a </a:t>
            </a:r>
            <a:r>
              <a:rPr lang="de-DE" dirty="0" err="1">
                <a:solidFill>
                  <a:schemeClr val="accent6"/>
                </a:solidFill>
              </a:rPr>
              <a:t>systémy</a:t>
            </a:r>
            <a:r>
              <a:rPr lang="de-DE" dirty="0">
                <a:solidFill>
                  <a:schemeClr val="accent6"/>
                </a:solidFill>
              </a:rPr>
              <a:t> </a:t>
            </a:r>
            <a:r>
              <a:rPr lang="de-DE" dirty="0" err="1">
                <a:solidFill>
                  <a:schemeClr val="accent6"/>
                </a:solidFill>
              </a:rPr>
              <a:t>sociálního</a:t>
            </a:r>
            <a:r>
              <a:rPr lang="de-DE" dirty="0">
                <a:solidFill>
                  <a:schemeClr val="accent6"/>
                </a:solidFill>
              </a:rPr>
              <a:t> </a:t>
            </a:r>
            <a:r>
              <a:rPr lang="de-DE" dirty="0" err="1">
                <a:solidFill>
                  <a:schemeClr val="accent6"/>
                </a:solidFill>
              </a:rPr>
              <a:t>zabezpečení</a:t>
            </a:r>
            <a:r>
              <a:rPr lang="de-DE" dirty="0">
                <a:solidFill>
                  <a:schemeClr val="accent6"/>
                </a:solidFill>
              </a:rPr>
              <a:t>, </a:t>
            </a:r>
            <a:r>
              <a:rPr lang="de-DE" dirty="0" err="1">
                <a:solidFill>
                  <a:schemeClr val="accent6"/>
                </a:solidFill>
              </a:rPr>
              <a:t>jelikož</a:t>
            </a:r>
            <a:r>
              <a:rPr lang="de-DE" dirty="0">
                <a:solidFill>
                  <a:schemeClr val="accent6"/>
                </a:solidFill>
              </a:rPr>
              <a:t> </a:t>
            </a:r>
            <a:r>
              <a:rPr lang="de-DE" dirty="0" err="1">
                <a:solidFill>
                  <a:schemeClr val="accent6"/>
                </a:solidFill>
              </a:rPr>
              <a:t>sociální</a:t>
            </a:r>
            <a:r>
              <a:rPr lang="de-DE" dirty="0">
                <a:solidFill>
                  <a:schemeClr val="accent6"/>
                </a:solidFill>
              </a:rPr>
              <a:t> </a:t>
            </a:r>
            <a:r>
              <a:rPr lang="de-DE" dirty="0" err="1">
                <a:solidFill>
                  <a:schemeClr val="accent6"/>
                </a:solidFill>
              </a:rPr>
              <a:t>podnikatelé</a:t>
            </a:r>
            <a:r>
              <a:rPr lang="de-DE" dirty="0">
                <a:solidFill>
                  <a:schemeClr val="accent6"/>
                </a:solidFill>
              </a:rPr>
              <a:t> </a:t>
            </a:r>
            <a:r>
              <a:rPr lang="cs-CZ" dirty="0">
                <a:solidFill>
                  <a:schemeClr val="accent6"/>
                </a:solidFill>
              </a:rPr>
              <a:t>fungují</a:t>
            </a:r>
            <a:r>
              <a:rPr lang="de-DE" dirty="0">
                <a:solidFill>
                  <a:schemeClr val="accent6"/>
                </a:solidFill>
              </a:rPr>
              <a:t> </a:t>
            </a:r>
            <a:r>
              <a:rPr lang="de-DE" dirty="0" err="1">
                <a:solidFill>
                  <a:schemeClr val="accent6"/>
                </a:solidFill>
              </a:rPr>
              <a:t>napříč</a:t>
            </a:r>
            <a:r>
              <a:rPr lang="de-DE" dirty="0">
                <a:solidFill>
                  <a:schemeClr val="accent6"/>
                </a:solidFill>
              </a:rPr>
              <a:t> </a:t>
            </a:r>
            <a:r>
              <a:rPr lang="cs-CZ" dirty="0">
                <a:solidFill>
                  <a:schemeClr val="accent6"/>
                </a:solidFill>
              </a:rPr>
              <a:t>sektory</a:t>
            </a:r>
            <a:r>
              <a:rPr lang="de-DE" dirty="0">
                <a:solidFill>
                  <a:schemeClr val="accent6"/>
                </a:solidFill>
              </a:rPr>
              <a:t> a </a:t>
            </a:r>
            <a:r>
              <a:rPr lang="de-DE" dirty="0" err="1">
                <a:solidFill>
                  <a:schemeClr val="accent6"/>
                </a:solidFill>
              </a:rPr>
              <a:t>často</a:t>
            </a:r>
            <a:r>
              <a:rPr lang="de-DE" dirty="0">
                <a:solidFill>
                  <a:schemeClr val="accent6"/>
                </a:solidFill>
              </a:rPr>
              <a:t> </a:t>
            </a:r>
            <a:r>
              <a:rPr lang="de-DE" dirty="0" err="1">
                <a:solidFill>
                  <a:schemeClr val="accent6"/>
                </a:solidFill>
              </a:rPr>
              <a:t>podporují</a:t>
            </a:r>
            <a:r>
              <a:rPr lang="de-DE" dirty="0">
                <a:solidFill>
                  <a:schemeClr val="accent6"/>
                </a:solidFill>
              </a:rPr>
              <a:t> </a:t>
            </a:r>
            <a:r>
              <a:rPr lang="de-DE" dirty="0" err="1">
                <a:solidFill>
                  <a:schemeClr val="accent6"/>
                </a:solidFill>
              </a:rPr>
              <a:t>preventivní</a:t>
            </a:r>
            <a:r>
              <a:rPr lang="de-DE" dirty="0">
                <a:solidFill>
                  <a:schemeClr val="accent6"/>
                </a:solidFill>
              </a:rPr>
              <a:t> </a:t>
            </a:r>
            <a:r>
              <a:rPr lang="de-DE" dirty="0" err="1">
                <a:solidFill>
                  <a:schemeClr val="accent6"/>
                </a:solidFill>
              </a:rPr>
              <a:t>práci</a:t>
            </a:r>
            <a:endParaRPr lang="de-DE" dirty="0">
              <a:solidFill>
                <a:schemeClr val="accent6"/>
              </a:solidFill>
            </a:endParaRPr>
          </a:p>
          <a:p>
            <a:pPr>
              <a:lnSpc>
                <a:spcPct val="120000"/>
              </a:lnSpc>
            </a:pPr>
            <a:r>
              <a:rPr lang="de-DE" dirty="0" err="1">
                <a:solidFill>
                  <a:schemeClr val="accent6"/>
                </a:solidFill>
              </a:rPr>
              <a:t>Omezené</a:t>
            </a:r>
            <a:r>
              <a:rPr lang="de-DE" dirty="0">
                <a:solidFill>
                  <a:schemeClr val="accent6"/>
                </a:solidFill>
              </a:rPr>
              <a:t> </a:t>
            </a:r>
            <a:r>
              <a:rPr lang="de-DE" dirty="0" err="1">
                <a:solidFill>
                  <a:schemeClr val="accent6"/>
                </a:solidFill>
              </a:rPr>
              <a:t>nabídky</a:t>
            </a:r>
            <a:r>
              <a:rPr lang="de-DE" dirty="0">
                <a:solidFill>
                  <a:schemeClr val="accent6"/>
                </a:solidFill>
              </a:rPr>
              <a:t> na </a:t>
            </a:r>
            <a:r>
              <a:rPr lang="de-DE" dirty="0" err="1">
                <a:solidFill>
                  <a:schemeClr val="accent6"/>
                </a:solidFill>
              </a:rPr>
              <a:t>kapitálového</a:t>
            </a:r>
            <a:r>
              <a:rPr lang="de-DE" dirty="0">
                <a:solidFill>
                  <a:schemeClr val="accent6"/>
                </a:solidFill>
              </a:rPr>
              <a:t> </a:t>
            </a:r>
            <a:r>
              <a:rPr lang="de-DE" dirty="0" err="1">
                <a:solidFill>
                  <a:schemeClr val="accent6"/>
                </a:solidFill>
              </a:rPr>
              <a:t>trhu</a:t>
            </a:r>
            <a:r>
              <a:rPr lang="de-DE" dirty="0">
                <a:solidFill>
                  <a:schemeClr val="accent6"/>
                </a:solidFill>
              </a:rPr>
              <a:t> </a:t>
            </a:r>
            <a:r>
              <a:rPr lang="cs-CZ" dirty="0">
                <a:solidFill>
                  <a:schemeClr val="accent6"/>
                </a:solidFill>
              </a:rPr>
              <a:t>zejména pro </a:t>
            </a:r>
            <a:r>
              <a:rPr lang="de-DE" dirty="0" err="1">
                <a:solidFill>
                  <a:schemeClr val="accent6"/>
                </a:solidFill>
              </a:rPr>
              <a:t>neziskové</a:t>
            </a:r>
            <a:r>
              <a:rPr lang="de-DE" dirty="0">
                <a:solidFill>
                  <a:schemeClr val="accent6"/>
                </a:solidFill>
              </a:rPr>
              <a:t> </a:t>
            </a:r>
            <a:r>
              <a:rPr lang="de-DE" dirty="0" err="1">
                <a:solidFill>
                  <a:schemeClr val="accent6"/>
                </a:solidFill>
              </a:rPr>
              <a:t>organizace</a:t>
            </a:r>
            <a:endParaRPr lang="de-DE" dirty="0">
              <a:solidFill>
                <a:schemeClr val="accent6"/>
              </a:solidFill>
            </a:endParaRPr>
          </a:p>
          <a:p>
            <a:pPr>
              <a:lnSpc>
                <a:spcPct val="120000"/>
              </a:lnSpc>
            </a:pPr>
            <a:r>
              <a:rPr lang="de-DE" dirty="0">
                <a:solidFill>
                  <a:schemeClr val="accent6"/>
                </a:solidFill>
              </a:rPr>
              <a:t>Lack </a:t>
            </a:r>
            <a:r>
              <a:rPr lang="de-DE" dirty="0" err="1">
                <a:solidFill>
                  <a:schemeClr val="accent6"/>
                </a:solidFill>
              </a:rPr>
              <a:t>of</a:t>
            </a:r>
            <a:r>
              <a:rPr lang="de-DE" dirty="0">
                <a:solidFill>
                  <a:schemeClr val="accent6"/>
                </a:solidFill>
              </a:rPr>
              <a:t> </a:t>
            </a:r>
            <a:r>
              <a:rPr lang="de-DE" dirty="0" err="1">
                <a:solidFill>
                  <a:schemeClr val="accent6"/>
                </a:solidFill>
              </a:rPr>
              <a:t>broad</a:t>
            </a:r>
            <a:r>
              <a:rPr lang="de-DE" dirty="0">
                <a:solidFill>
                  <a:schemeClr val="accent6"/>
                </a:solidFill>
              </a:rPr>
              <a:t> </a:t>
            </a:r>
            <a:r>
              <a:rPr lang="de-DE" dirty="0" err="1">
                <a:solidFill>
                  <a:schemeClr val="accent6"/>
                </a:solidFill>
              </a:rPr>
              <a:t>share</a:t>
            </a:r>
            <a:r>
              <a:rPr lang="de-DE" dirty="0">
                <a:solidFill>
                  <a:schemeClr val="accent6"/>
                </a:solidFill>
              </a:rPr>
              <a:t> </a:t>
            </a:r>
            <a:r>
              <a:rPr lang="de-DE" dirty="0" err="1">
                <a:solidFill>
                  <a:schemeClr val="accent6"/>
                </a:solidFill>
              </a:rPr>
              <a:t>or</a:t>
            </a:r>
            <a:r>
              <a:rPr lang="de-DE" dirty="0">
                <a:solidFill>
                  <a:schemeClr val="accent6"/>
                </a:solidFill>
              </a:rPr>
              <a:t> </a:t>
            </a:r>
            <a:r>
              <a:rPr lang="de-DE" dirty="0" err="1">
                <a:solidFill>
                  <a:schemeClr val="accent6"/>
                </a:solidFill>
              </a:rPr>
              <a:t>competition</a:t>
            </a:r>
            <a:r>
              <a:rPr lang="de-DE" dirty="0">
                <a:solidFill>
                  <a:schemeClr val="accent6"/>
                </a:solidFill>
              </a:rPr>
              <a:t> </a:t>
            </a:r>
            <a:r>
              <a:rPr lang="de-DE" dirty="0" err="1">
                <a:solidFill>
                  <a:schemeClr val="accent6"/>
                </a:solidFill>
              </a:rPr>
              <a:t>among</a:t>
            </a:r>
            <a:r>
              <a:rPr lang="de-DE" dirty="0">
                <a:solidFill>
                  <a:schemeClr val="accent6"/>
                </a:solidFill>
              </a:rPr>
              <a:t> </a:t>
            </a:r>
            <a:r>
              <a:rPr lang="de-DE" dirty="0" err="1">
                <a:solidFill>
                  <a:schemeClr val="accent6"/>
                </a:solidFill>
              </a:rPr>
              <a:t>impact</a:t>
            </a:r>
            <a:r>
              <a:rPr lang="de-DE" dirty="0">
                <a:solidFill>
                  <a:schemeClr val="accent6"/>
                </a:solidFill>
              </a:rPr>
              <a:t> </a:t>
            </a:r>
            <a:r>
              <a:rPr lang="de-DE" dirty="0" err="1">
                <a:solidFill>
                  <a:schemeClr val="accent6"/>
                </a:solidFill>
              </a:rPr>
              <a:t>investors</a:t>
            </a:r>
            <a:r>
              <a:rPr lang="de-DE" dirty="0">
                <a:solidFill>
                  <a:schemeClr val="accent6"/>
                </a:solidFill>
              </a:rPr>
              <a:t> </a:t>
            </a:r>
          </a:p>
          <a:p>
            <a:pPr>
              <a:lnSpc>
                <a:spcPct val="120000"/>
              </a:lnSpc>
            </a:pPr>
            <a:r>
              <a:rPr lang="de-DE" dirty="0">
                <a:solidFill>
                  <a:schemeClr val="accent6"/>
                </a:solidFill>
              </a:rPr>
              <a:t>„Fear </a:t>
            </a:r>
            <a:r>
              <a:rPr lang="de-DE" dirty="0" err="1">
                <a:solidFill>
                  <a:schemeClr val="accent6"/>
                </a:solidFill>
              </a:rPr>
              <a:t>of</a:t>
            </a:r>
            <a:r>
              <a:rPr lang="de-DE" dirty="0">
                <a:solidFill>
                  <a:schemeClr val="accent6"/>
                </a:solidFill>
              </a:rPr>
              <a:t> </a:t>
            </a:r>
            <a:r>
              <a:rPr lang="de-DE" dirty="0" err="1">
                <a:solidFill>
                  <a:schemeClr val="accent6"/>
                </a:solidFill>
              </a:rPr>
              <a:t>contact</a:t>
            </a:r>
            <a:r>
              <a:rPr lang="de-DE" dirty="0">
                <a:solidFill>
                  <a:schemeClr val="accent6"/>
                </a:solidFill>
              </a:rPr>
              <a:t>“  </a:t>
            </a:r>
            <a:r>
              <a:rPr lang="cs-CZ" dirty="0">
                <a:solidFill>
                  <a:schemeClr val="accent6"/>
                </a:solidFill>
              </a:rPr>
              <a:t>mezi sociálním a ekonomickým sektorem</a:t>
            </a:r>
            <a:endParaRPr lang="de-DE" dirty="0">
              <a:solidFill>
                <a:schemeClr val="accent6"/>
              </a:solidFill>
            </a:endParaRPr>
          </a:p>
        </p:txBody>
      </p:sp>
    </p:spTree>
    <p:extLst>
      <p:ext uri="{BB962C8B-B14F-4D97-AF65-F5344CB8AC3E}">
        <p14:creationId xmlns:p14="http://schemas.microsoft.com/office/powerpoint/2010/main" val="35347966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DB4408-4EBE-441B-98BB-8932085795AD}"/>
              </a:ext>
            </a:extLst>
          </p:cNvPr>
          <p:cNvSpPr>
            <a:spLocks noGrp="1"/>
          </p:cNvSpPr>
          <p:nvPr>
            <p:ph type="title"/>
          </p:nvPr>
        </p:nvSpPr>
        <p:spPr>
          <a:xfrm>
            <a:off x="1251678" y="316397"/>
            <a:ext cx="10178322" cy="1492132"/>
          </a:xfrm>
        </p:spPr>
        <p:txBody>
          <a:bodyPr/>
          <a:lstStyle/>
          <a:p>
            <a:r>
              <a:rPr lang="cs-CZ" dirty="0"/>
              <a:t>Sociální podniky v ČR</a:t>
            </a:r>
          </a:p>
        </p:txBody>
      </p:sp>
      <p:sp>
        <p:nvSpPr>
          <p:cNvPr id="3" name="Zástupný obsah 2">
            <a:extLst>
              <a:ext uri="{FF2B5EF4-FFF2-40B4-BE49-F238E27FC236}">
                <a16:creationId xmlns:a16="http://schemas.microsoft.com/office/drawing/2014/main" id="{A927E037-11D5-434D-8AA5-565D607A4C51}"/>
              </a:ext>
            </a:extLst>
          </p:cNvPr>
          <p:cNvSpPr>
            <a:spLocks noGrp="1"/>
          </p:cNvSpPr>
          <p:nvPr>
            <p:ph idx="1"/>
          </p:nvPr>
        </p:nvSpPr>
        <p:spPr/>
        <p:txBody>
          <a:bodyPr/>
          <a:lstStyle/>
          <a:p>
            <a:r>
              <a:rPr lang="cs-CZ" dirty="0">
                <a:hlinkClick r:id="rId2"/>
              </a:rPr>
              <a:t>https://ceske-socialni-podnikani.cz/adresar-socialnich-podniku</a:t>
            </a:r>
            <a:endParaRPr lang="cs-CZ" dirty="0">
              <a:hlinkClick r:id="rId3"/>
            </a:endParaRPr>
          </a:p>
          <a:p>
            <a:r>
              <a:rPr lang="cs-CZ" dirty="0">
                <a:hlinkClick r:id="rId3"/>
              </a:rPr>
              <a:t>http://www.komora-socialnich-podniku.cz/</a:t>
            </a:r>
            <a:endParaRPr lang="cs-CZ" dirty="0"/>
          </a:p>
          <a:p>
            <a:r>
              <a:rPr lang="cs-CZ" dirty="0">
                <a:hlinkClick r:id="rId4"/>
              </a:rPr>
              <a:t>https://www.youtube.com/watch?v=fVyzM74DrPo</a:t>
            </a:r>
            <a:endParaRPr lang="cs-CZ" dirty="0"/>
          </a:p>
          <a:p>
            <a:endParaRPr lang="cs-CZ" dirty="0"/>
          </a:p>
          <a:p>
            <a:endParaRPr lang="cs-CZ" dirty="0"/>
          </a:p>
        </p:txBody>
      </p:sp>
    </p:spTree>
    <p:extLst>
      <p:ext uri="{BB962C8B-B14F-4D97-AF65-F5344CB8AC3E}">
        <p14:creationId xmlns:p14="http://schemas.microsoft.com/office/powerpoint/2010/main" val="25416441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ymbolbild: Fischschwarm, bald eine Seltenhei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9088" y="1891749"/>
            <a:ext cx="6949280" cy="462876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dirty="0"/>
          </a:p>
        </p:txBody>
      </p:sp>
      <p:sp>
        <p:nvSpPr>
          <p:cNvPr id="4" name="Inhaltsplatzhalter 2"/>
          <p:cNvSpPr txBox="1">
            <a:spLocks/>
          </p:cNvSpPr>
          <p:nvPr/>
        </p:nvSpPr>
        <p:spPr bwMode="auto">
          <a:xfrm>
            <a:off x="4151784" y="908721"/>
            <a:ext cx="6851650" cy="3455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A1352F"/>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a:lstStyle>
          <a:p>
            <a:pPr marL="0" indent="0">
              <a:buNone/>
            </a:pPr>
            <a:r>
              <a:rPr lang="de-DE" sz="6000" kern="0" dirty="0">
                <a:latin typeface="Bodoni MT Condensed" panose="02070606080606020203" pitchFamily="18" charset="0"/>
              </a:rPr>
              <a:t>.</a:t>
            </a:r>
            <a:r>
              <a:rPr lang="cs-CZ" sz="6000" kern="0" dirty="0">
                <a:latin typeface="Georgia Pro Light" panose="02040302050405020303" pitchFamily="18" charset="0"/>
              </a:rPr>
              <a:t>doporučené zdroje</a:t>
            </a:r>
            <a:endParaRPr lang="de-DE" sz="6000" kern="0" dirty="0">
              <a:latin typeface="Georgia Pro Light" panose="02040302050405020303" pitchFamily="18" charset="0"/>
            </a:endParaRPr>
          </a:p>
        </p:txBody>
      </p:sp>
      <p:sp>
        <p:nvSpPr>
          <p:cNvPr id="5" name="Textfeld 4"/>
          <p:cNvSpPr txBox="1"/>
          <p:nvPr/>
        </p:nvSpPr>
        <p:spPr>
          <a:xfrm>
            <a:off x="1524000" y="6683643"/>
            <a:ext cx="2880320" cy="200055"/>
          </a:xfrm>
          <a:prstGeom prst="rect">
            <a:avLst/>
          </a:prstGeom>
          <a:noFill/>
        </p:spPr>
        <p:txBody>
          <a:bodyPr wrap="square" rtlCol="0">
            <a:spAutoFit/>
          </a:bodyPr>
          <a:lstStyle/>
          <a:p>
            <a:r>
              <a:rPr lang="de-DE" sz="700" dirty="0"/>
              <a:t>Quelle: www.stohl.de</a:t>
            </a:r>
          </a:p>
        </p:txBody>
      </p:sp>
    </p:spTree>
    <p:extLst>
      <p:ext uri="{BB962C8B-B14F-4D97-AF65-F5344CB8AC3E}">
        <p14:creationId xmlns:p14="http://schemas.microsoft.com/office/powerpoint/2010/main" val="2203546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3359696" y="1412776"/>
            <a:ext cx="6851650" cy="3743300"/>
          </a:xfrm>
        </p:spPr>
        <p:txBody>
          <a:bodyPr>
            <a:normAutofit fontScale="62500" lnSpcReduction="20000"/>
          </a:bodyPr>
          <a:lstStyle/>
          <a:p>
            <a:pPr marL="0" indent="0">
              <a:spcBef>
                <a:spcPts val="600"/>
              </a:spcBef>
              <a:spcAft>
                <a:spcPts val="600"/>
              </a:spcAft>
              <a:buNone/>
            </a:pPr>
            <a:r>
              <a:rPr lang="de-DE" sz="1800" dirty="0">
                <a:latin typeface="Bodoni MT Condensed" panose="02070606080606020203" pitchFamily="18" charset="0"/>
              </a:rPr>
              <a:t>Alter, K. (2004). Social </a:t>
            </a:r>
            <a:r>
              <a:rPr lang="de-DE" sz="1800" dirty="0" err="1">
                <a:latin typeface="Bodoni MT Condensed" panose="02070606080606020203" pitchFamily="18" charset="0"/>
              </a:rPr>
              <a:t>enterprise</a:t>
            </a:r>
            <a:r>
              <a:rPr lang="de-DE" sz="1800" dirty="0">
                <a:latin typeface="Bodoni MT Condensed" panose="02070606080606020203" pitchFamily="18" charset="0"/>
              </a:rPr>
              <a:t> </a:t>
            </a:r>
            <a:r>
              <a:rPr lang="de-DE" sz="1800" dirty="0" err="1">
                <a:latin typeface="Bodoni MT Condensed" panose="02070606080606020203" pitchFamily="18" charset="0"/>
              </a:rPr>
              <a:t>typology</a:t>
            </a:r>
            <a:r>
              <a:rPr lang="de-DE" sz="1800" dirty="0">
                <a:latin typeface="Bodoni MT Condensed" panose="02070606080606020203" pitchFamily="18" charset="0"/>
              </a:rPr>
              <a:t>. </a:t>
            </a:r>
            <a:r>
              <a:rPr lang="de-DE" sz="1800" dirty="0" err="1">
                <a:latin typeface="Bodoni MT Condensed" panose="02070606080606020203" pitchFamily="18" charset="0"/>
              </a:rPr>
              <a:t>Virtue</a:t>
            </a:r>
            <a:r>
              <a:rPr lang="de-DE" sz="1800" dirty="0">
                <a:latin typeface="Bodoni MT Condensed" panose="02070606080606020203" pitchFamily="18" charset="0"/>
              </a:rPr>
              <a:t> </a:t>
            </a:r>
            <a:r>
              <a:rPr lang="de-DE" sz="1800" dirty="0" err="1">
                <a:latin typeface="Bodoni MT Condensed" panose="02070606080606020203" pitchFamily="18" charset="0"/>
              </a:rPr>
              <a:t>Venures</a:t>
            </a:r>
            <a:r>
              <a:rPr lang="de-DE" sz="1800" dirty="0">
                <a:latin typeface="Bodoni MT Condensed" panose="02070606080606020203" pitchFamily="18" charset="0"/>
              </a:rPr>
              <a:t> (Vol. 2004). </a:t>
            </a:r>
            <a:r>
              <a:rPr lang="de-DE" sz="1800" dirty="0" err="1">
                <a:latin typeface="Bodoni MT Condensed" panose="02070606080606020203" pitchFamily="18" charset="0"/>
              </a:rPr>
              <a:t>Virtue</a:t>
            </a:r>
            <a:r>
              <a:rPr lang="de-DE" sz="1800" dirty="0">
                <a:latin typeface="Bodoni MT Condensed" panose="02070606080606020203" pitchFamily="18" charset="0"/>
              </a:rPr>
              <a:t> Ventures LLC. </a:t>
            </a:r>
            <a:r>
              <a:rPr lang="de-DE" sz="1800" dirty="0">
                <a:latin typeface="Bodoni MT Condensed" panose="02070606080606020203" pitchFamily="18" charset="0"/>
                <a:hlinkClick r:id="rId2"/>
              </a:rPr>
              <a:t>http://rinovations.edublogs.org/files/2008/07/setypology.pdf</a:t>
            </a:r>
            <a:endParaRPr lang="de-DE" sz="1800" dirty="0">
              <a:latin typeface="Bodoni MT Condensed" panose="02070606080606020203" pitchFamily="18" charset="0"/>
            </a:endParaRPr>
          </a:p>
          <a:p>
            <a:pPr marL="0" indent="0">
              <a:spcBef>
                <a:spcPts val="600"/>
              </a:spcBef>
              <a:spcAft>
                <a:spcPts val="600"/>
              </a:spcAft>
              <a:buNone/>
            </a:pPr>
            <a:r>
              <a:rPr lang="de-DE" sz="1800" dirty="0" err="1">
                <a:latin typeface="Bodoni MT Condensed" panose="02070606080606020203" pitchFamily="18" charset="0"/>
              </a:rPr>
              <a:t>Achleiter</a:t>
            </a:r>
            <a:r>
              <a:rPr lang="de-DE" sz="1800" dirty="0">
                <a:latin typeface="Bodoni MT Condensed" panose="02070606080606020203" pitchFamily="18" charset="0"/>
              </a:rPr>
              <a:t>, A.K. &amp; Spiess-Knafl, W. (2010). Social Entrepreneurship. Eine Einführung für Studenten. TU München, </a:t>
            </a:r>
            <a:r>
              <a:rPr lang="de-DE" sz="1800" dirty="0">
                <a:latin typeface="Bodoni MT Condensed" panose="02070606080606020203" pitchFamily="18" charset="0"/>
                <a:hlinkClick r:id="rId3"/>
              </a:rPr>
              <a:t>http://socent.e-learning.imb-uni-augsburg.de/files/Social%20Entrepreneurship.%20Eine%20Einf%C3%BChrung.pdf</a:t>
            </a:r>
            <a:endParaRPr lang="de-DE" sz="1800" dirty="0">
              <a:latin typeface="Bodoni MT Condensed" panose="02070606080606020203" pitchFamily="18" charset="0"/>
            </a:endParaRPr>
          </a:p>
          <a:p>
            <a:pPr marL="0" indent="0">
              <a:spcBef>
                <a:spcPts val="600"/>
              </a:spcBef>
              <a:spcAft>
                <a:spcPts val="600"/>
              </a:spcAft>
              <a:buNone/>
            </a:pPr>
            <a:r>
              <a:rPr lang="de-DE" sz="1800" dirty="0">
                <a:latin typeface="Bodoni MT Condensed" panose="02070606080606020203" pitchFamily="18" charset="0"/>
              </a:rPr>
              <a:t>Hackenberg, Helga, </a:t>
            </a:r>
            <a:r>
              <a:rPr lang="de-DE" sz="1800" dirty="0" err="1">
                <a:latin typeface="Bodoni MT Condensed" panose="02070606080606020203" pitchFamily="18" charset="0"/>
              </a:rPr>
              <a:t>Empter</a:t>
            </a:r>
            <a:r>
              <a:rPr lang="de-DE" sz="1800" dirty="0">
                <a:latin typeface="Bodoni MT Condensed" panose="02070606080606020203" pitchFamily="18" charset="0"/>
              </a:rPr>
              <a:t>, Stefan (Hrsg.). (2011). Social Entrepreneurship - Social Business: Für die Gesellschaft unternehmen. Wiesbaden: Springer VS</a:t>
            </a:r>
          </a:p>
          <a:p>
            <a:pPr marL="0" indent="0">
              <a:spcBef>
                <a:spcPts val="600"/>
              </a:spcBef>
              <a:spcAft>
                <a:spcPts val="600"/>
              </a:spcAft>
              <a:buNone/>
            </a:pPr>
            <a:r>
              <a:rPr lang="de-DE" sz="1800" dirty="0">
                <a:latin typeface="Bodoni MT Condensed" panose="02070606080606020203" pitchFamily="18" charset="0"/>
              </a:rPr>
              <a:t>Jansen, Stephan A, Heinze, Rolf G., Beckmann, Markus (Hrsg.) (2013). Sozialunternehmen in Deutschland - Analysen, Trends und Handlungsempfehlungen. Wiesbaden: Springer VS</a:t>
            </a:r>
          </a:p>
          <a:p>
            <a:pPr marL="0" indent="0">
              <a:spcBef>
                <a:spcPts val="600"/>
              </a:spcBef>
              <a:spcAft>
                <a:spcPts val="600"/>
              </a:spcAft>
              <a:buNone/>
            </a:pPr>
            <a:r>
              <a:rPr lang="de-DE" sz="1800" dirty="0">
                <a:latin typeface="Bodoni MT Condensed" panose="02070606080606020203" pitchFamily="18" charset="0"/>
              </a:rPr>
              <a:t>Kopf, Hartmut, Müller, Susan, </a:t>
            </a:r>
            <a:r>
              <a:rPr lang="de-DE" sz="1800" dirty="0" err="1">
                <a:latin typeface="Bodoni MT Condensed" panose="02070606080606020203" pitchFamily="18" charset="0"/>
              </a:rPr>
              <a:t>Rüede</a:t>
            </a:r>
            <a:r>
              <a:rPr lang="de-DE" sz="1800" dirty="0">
                <a:latin typeface="Bodoni MT Condensed" panose="02070606080606020203" pitchFamily="18" charset="0"/>
              </a:rPr>
              <a:t>, </a:t>
            </a:r>
            <a:r>
              <a:rPr lang="de-DE" sz="1800" dirty="0" err="1">
                <a:latin typeface="Bodoni MT Condensed" panose="02070606080606020203" pitchFamily="18" charset="0"/>
              </a:rPr>
              <a:t>Dmonik</a:t>
            </a:r>
            <a:r>
              <a:rPr lang="de-DE" sz="1800" dirty="0">
                <a:latin typeface="Bodoni MT Condensed" panose="02070606080606020203" pitchFamily="18" charset="0"/>
              </a:rPr>
              <a:t>, </a:t>
            </a:r>
            <a:r>
              <a:rPr lang="de-DE" sz="1800" dirty="0" err="1">
                <a:latin typeface="Bodoni MT Condensed" panose="02070606080606020203" pitchFamily="18" charset="0"/>
              </a:rPr>
              <a:t>Lurtz</a:t>
            </a:r>
            <a:r>
              <a:rPr lang="de-DE" sz="1800" dirty="0">
                <a:latin typeface="Bodoni MT Condensed" panose="02070606080606020203" pitchFamily="18" charset="0"/>
              </a:rPr>
              <a:t>, Kathrin, Russo, Peter (2015). Soziale Innovationen in Deutschland. Wiesbaden: Springer VS</a:t>
            </a:r>
          </a:p>
          <a:p>
            <a:pPr marL="0" indent="0">
              <a:spcBef>
                <a:spcPts val="600"/>
              </a:spcBef>
              <a:spcAft>
                <a:spcPts val="600"/>
              </a:spcAft>
              <a:buNone/>
            </a:pPr>
            <a:r>
              <a:rPr lang="de-DE" sz="1800" dirty="0">
                <a:latin typeface="Bodoni MT Condensed" panose="02070606080606020203" pitchFamily="18" charset="0"/>
              </a:rPr>
              <a:t>Nicholls, A., &amp; Murdock, A. (2011). </a:t>
            </a:r>
            <a:r>
              <a:rPr lang="de-DE" sz="1800" i="1" dirty="0">
                <a:latin typeface="Bodoni MT Condensed" panose="02070606080606020203" pitchFamily="18" charset="0"/>
              </a:rPr>
              <a:t>Social Innovation: </a:t>
            </a:r>
            <a:r>
              <a:rPr lang="de-DE" sz="1800" i="1" dirty="0" err="1">
                <a:latin typeface="Bodoni MT Condensed" panose="02070606080606020203" pitchFamily="18" charset="0"/>
              </a:rPr>
              <a:t>Blurring</a:t>
            </a:r>
            <a:r>
              <a:rPr lang="de-DE" sz="1800" i="1" dirty="0">
                <a:latin typeface="Bodoni MT Condensed" panose="02070606080606020203" pitchFamily="18" charset="0"/>
              </a:rPr>
              <a:t> </a:t>
            </a:r>
            <a:r>
              <a:rPr lang="de-DE" sz="1800" i="1" dirty="0" err="1">
                <a:latin typeface="Bodoni MT Condensed" panose="02070606080606020203" pitchFamily="18" charset="0"/>
              </a:rPr>
              <a:t>Boundaries</a:t>
            </a:r>
            <a:r>
              <a:rPr lang="de-DE" sz="1800" i="1" dirty="0">
                <a:latin typeface="Bodoni MT Condensed" panose="02070606080606020203" pitchFamily="18" charset="0"/>
              </a:rPr>
              <a:t> </a:t>
            </a:r>
            <a:r>
              <a:rPr lang="de-DE" sz="1800" i="1" dirty="0" err="1">
                <a:latin typeface="Bodoni MT Condensed" panose="02070606080606020203" pitchFamily="18" charset="0"/>
              </a:rPr>
              <a:t>to</a:t>
            </a:r>
            <a:r>
              <a:rPr lang="de-DE" sz="1800" i="1" dirty="0">
                <a:latin typeface="Bodoni MT Condensed" panose="02070606080606020203" pitchFamily="18" charset="0"/>
              </a:rPr>
              <a:t> </a:t>
            </a:r>
            <a:r>
              <a:rPr lang="de-DE" sz="1800" i="1" dirty="0" err="1">
                <a:latin typeface="Bodoni MT Condensed" panose="02070606080606020203" pitchFamily="18" charset="0"/>
              </a:rPr>
              <a:t>Reconfigure</a:t>
            </a:r>
            <a:r>
              <a:rPr lang="de-DE" sz="1800" i="1" dirty="0">
                <a:latin typeface="Bodoni MT Condensed" panose="02070606080606020203" pitchFamily="18" charset="0"/>
              </a:rPr>
              <a:t> </a:t>
            </a:r>
            <a:r>
              <a:rPr lang="de-DE" sz="1800" i="1" dirty="0" err="1">
                <a:latin typeface="Bodoni MT Condensed" panose="02070606080606020203" pitchFamily="18" charset="0"/>
              </a:rPr>
              <a:t>Markets</a:t>
            </a:r>
            <a:r>
              <a:rPr lang="de-DE" sz="1800" dirty="0">
                <a:latin typeface="Bodoni MT Condensed" panose="02070606080606020203" pitchFamily="18" charset="0"/>
              </a:rPr>
              <a:t>. (A. Nicholls &amp; A. Murdock, Eds.). Hampshire, UK &amp; New York: Macmillan.</a:t>
            </a:r>
          </a:p>
          <a:p>
            <a:pPr marL="0" indent="0">
              <a:spcBef>
                <a:spcPts val="600"/>
              </a:spcBef>
              <a:spcAft>
                <a:spcPts val="600"/>
              </a:spcAft>
              <a:buNone/>
            </a:pPr>
            <a:r>
              <a:rPr lang="de-DE" sz="1800" dirty="0">
                <a:latin typeface="Bodoni MT Condensed" panose="02070606080606020203" pitchFamily="18" charset="0"/>
              </a:rPr>
              <a:t>Mair, J., Robinson, J., &amp; </a:t>
            </a:r>
            <a:r>
              <a:rPr lang="de-DE" sz="1800" dirty="0" err="1">
                <a:latin typeface="Bodoni MT Condensed" panose="02070606080606020203" pitchFamily="18" charset="0"/>
              </a:rPr>
              <a:t>Hockerts</a:t>
            </a:r>
            <a:r>
              <a:rPr lang="de-DE" sz="1800" dirty="0">
                <a:latin typeface="Bodoni MT Condensed" panose="02070606080606020203" pitchFamily="18" charset="0"/>
              </a:rPr>
              <a:t>, K. (2006). </a:t>
            </a:r>
            <a:r>
              <a:rPr lang="de-DE" sz="1800" i="1" dirty="0">
                <a:latin typeface="Bodoni MT Condensed" panose="02070606080606020203" pitchFamily="18" charset="0"/>
              </a:rPr>
              <a:t>Social Entrepreneurship</a:t>
            </a:r>
            <a:r>
              <a:rPr lang="de-DE" sz="1800" dirty="0">
                <a:latin typeface="Bodoni MT Condensed" panose="02070606080606020203" pitchFamily="18" charset="0"/>
              </a:rPr>
              <a:t>. (J. Mair, J. Robinson, &amp; K. </a:t>
            </a:r>
            <a:r>
              <a:rPr lang="de-DE" sz="1800" dirty="0" err="1">
                <a:latin typeface="Bodoni MT Condensed" panose="02070606080606020203" pitchFamily="18" charset="0"/>
              </a:rPr>
              <a:t>Hockerts</a:t>
            </a:r>
            <a:r>
              <a:rPr lang="de-DE" sz="1800" dirty="0">
                <a:latin typeface="Bodoni MT Condensed" panose="02070606080606020203" pitchFamily="18" charset="0"/>
              </a:rPr>
              <a:t>, Eds.). </a:t>
            </a:r>
            <a:r>
              <a:rPr lang="de-DE" sz="1800" dirty="0" err="1">
                <a:latin typeface="Bodoni MT Condensed" panose="02070606080606020203" pitchFamily="18" charset="0"/>
              </a:rPr>
              <a:t>Basingstoke</a:t>
            </a:r>
            <a:r>
              <a:rPr lang="de-DE" sz="1800" dirty="0">
                <a:latin typeface="Bodoni MT Condensed" panose="02070606080606020203" pitchFamily="18" charset="0"/>
              </a:rPr>
              <a:t>: Palgrave Macmillan. </a:t>
            </a:r>
          </a:p>
          <a:p>
            <a:pPr marL="0" indent="0">
              <a:buNone/>
            </a:pPr>
            <a:r>
              <a:rPr lang="de-DE" sz="1800" dirty="0">
                <a:latin typeface="Bodoni MT Condensed" panose="02070606080606020203" pitchFamily="18" charset="0"/>
              </a:rPr>
              <a:t> </a:t>
            </a:r>
          </a:p>
          <a:p>
            <a:pPr marL="0" indent="0">
              <a:buNone/>
            </a:pPr>
            <a:endParaRPr lang="de-DE" sz="1800" dirty="0">
              <a:latin typeface="Bodoni MT Condensed" panose="02070606080606020203" pitchFamily="18" charset="0"/>
            </a:endParaRPr>
          </a:p>
        </p:txBody>
      </p:sp>
    </p:spTree>
    <p:extLst>
      <p:ext uri="{BB962C8B-B14F-4D97-AF65-F5344CB8AC3E}">
        <p14:creationId xmlns:p14="http://schemas.microsoft.com/office/powerpoint/2010/main" val="4075458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200" b="1" dirty="0"/>
              <a:t>A proč je těch pojmů tolik?</a:t>
            </a:r>
            <a:br>
              <a:rPr lang="de-DE" sz="3200" b="1" dirty="0"/>
            </a:br>
            <a:endParaRPr lang="de-DE" sz="3200" b="1" dirty="0"/>
          </a:p>
        </p:txBody>
      </p:sp>
      <p:sp>
        <p:nvSpPr>
          <p:cNvPr id="3" name="Inhaltsplatzhalter 2"/>
          <p:cNvSpPr>
            <a:spLocks noGrp="1"/>
          </p:cNvSpPr>
          <p:nvPr>
            <p:ph idx="1"/>
          </p:nvPr>
        </p:nvSpPr>
        <p:spPr>
          <a:xfrm>
            <a:off x="2306750" y="2212752"/>
            <a:ext cx="6588224" cy="3793706"/>
          </a:xfrm>
        </p:spPr>
        <p:txBody>
          <a:bodyPr/>
          <a:lstStyle/>
          <a:p>
            <a:pPr marL="0" indent="0">
              <a:buNone/>
            </a:pPr>
            <a:r>
              <a:rPr lang="cs-CZ" dirty="0">
                <a:solidFill>
                  <a:schemeClr val="accent6"/>
                </a:solidFill>
                <a:latin typeface="Georgia Pro Light" panose="02040302050405020303" pitchFamily="18" charset="0"/>
              </a:rPr>
              <a:t>Sociální podnikatel</a:t>
            </a:r>
            <a:endParaRPr lang="de-DE" dirty="0">
              <a:solidFill>
                <a:schemeClr val="accent6"/>
              </a:solidFill>
              <a:latin typeface="Georgia Pro Light" panose="02040302050405020303" pitchFamily="18" charset="0"/>
            </a:endParaRPr>
          </a:p>
          <a:p>
            <a:pPr marL="0" indent="0">
              <a:buNone/>
            </a:pPr>
            <a:br>
              <a:rPr lang="de-DE" dirty="0">
                <a:solidFill>
                  <a:schemeClr val="accent6"/>
                </a:solidFill>
                <a:latin typeface="Georgia Pro Light" panose="02040302050405020303" pitchFamily="18" charset="0"/>
              </a:rPr>
            </a:br>
            <a:r>
              <a:rPr lang="cs-CZ" dirty="0">
                <a:solidFill>
                  <a:schemeClr val="accent6"/>
                </a:solidFill>
                <a:latin typeface="Georgia Pro Light" panose="02040302050405020303" pitchFamily="18" charset="0"/>
              </a:rPr>
              <a:t>Sociální podnikání</a:t>
            </a:r>
            <a:endParaRPr lang="de-DE" dirty="0">
              <a:solidFill>
                <a:schemeClr val="accent6"/>
              </a:solidFill>
              <a:latin typeface="Georgia Pro Light" panose="02040302050405020303" pitchFamily="18" charset="0"/>
            </a:endParaRPr>
          </a:p>
          <a:p>
            <a:pPr marL="0" indent="0">
              <a:buNone/>
            </a:pPr>
            <a:br>
              <a:rPr lang="de-DE" dirty="0">
                <a:solidFill>
                  <a:schemeClr val="accent6"/>
                </a:solidFill>
                <a:latin typeface="Georgia Pro Light" panose="02040302050405020303" pitchFamily="18" charset="0"/>
              </a:rPr>
            </a:br>
            <a:r>
              <a:rPr lang="cs-CZ" dirty="0">
                <a:solidFill>
                  <a:schemeClr val="accent6"/>
                </a:solidFill>
                <a:latin typeface="Georgia Pro Light" panose="02040302050405020303" pitchFamily="18" charset="0"/>
              </a:rPr>
              <a:t>Sociální podnik</a:t>
            </a:r>
          </a:p>
          <a:p>
            <a:pPr marL="0" indent="0">
              <a:buNone/>
            </a:pPr>
            <a:endParaRPr lang="cs-CZ" dirty="0">
              <a:solidFill>
                <a:schemeClr val="accent6"/>
              </a:solidFill>
              <a:latin typeface="Georgia Pro Light" panose="02040302050405020303" pitchFamily="18" charset="0"/>
            </a:endParaRPr>
          </a:p>
          <a:p>
            <a:pPr marL="0" indent="0">
              <a:buNone/>
            </a:pPr>
            <a:r>
              <a:rPr lang="cs-CZ" dirty="0">
                <a:solidFill>
                  <a:schemeClr val="accent6"/>
                </a:solidFill>
                <a:latin typeface="Georgia Pro Light" panose="02040302050405020303" pitchFamily="18" charset="0"/>
              </a:rPr>
              <a:t>Sociální inovace</a:t>
            </a:r>
          </a:p>
          <a:p>
            <a:pPr marL="0" indent="0">
              <a:buNone/>
            </a:pPr>
            <a:endParaRPr lang="cs-CZ" dirty="0">
              <a:solidFill>
                <a:schemeClr val="accent6"/>
              </a:solidFill>
              <a:latin typeface="Georgia Pro Light" panose="02040302050405020303" pitchFamily="18" charset="0"/>
            </a:endParaRPr>
          </a:p>
          <a:p>
            <a:pPr marL="0" indent="0">
              <a:buNone/>
            </a:pPr>
            <a:r>
              <a:rPr lang="cs-CZ" dirty="0">
                <a:solidFill>
                  <a:schemeClr val="accent6"/>
                </a:solidFill>
                <a:latin typeface="Georgia Pro Light" panose="02040302050405020303" pitchFamily="18" charset="0"/>
              </a:rPr>
              <a:t>Sociální… společenský?</a:t>
            </a:r>
            <a:endParaRPr lang="de-DE" dirty="0">
              <a:solidFill>
                <a:schemeClr val="accent6"/>
              </a:solidFill>
              <a:latin typeface="Georgia Pro Light" panose="02040302050405020303" pitchFamily="18" charset="0"/>
            </a:endParaRPr>
          </a:p>
          <a:p>
            <a:pPr marL="0" indent="0">
              <a:buNone/>
            </a:pPr>
            <a:endParaRPr lang="de-DE" dirty="0">
              <a:solidFill>
                <a:schemeClr val="accent6"/>
              </a:solidFill>
              <a:latin typeface="Bodoni MT Condensed" panose="02070606080606020203" pitchFamily="18" charset="0"/>
            </a:endParaRPr>
          </a:p>
          <a:p>
            <a:pPr marL="0" indent="0">
              <a:buNone/>
            </a:pPr>
            <a:endParaRPr lang="de-DE" dirty="0">
              <a:latin typeface="Bodoni MT Condensed" panose="02070606080606020203" pitchFamily="18" charset="0"/>
            </a:endParaRPr>
          </a:p>
        </p:txBody>
      </p:sp>
    </p:spTree>
    <p:extLst>
      <p:ext uri="{BB962C8B-B14F-4D97-AF65-F5344CB8AC3E}">
        <p14:creationId xmlns:p14="http://schemas.microsoft.com/office/powerpoint/2010/main" val="36074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Proč je to důležité?</a:t>
            </a:r>
          </a:p>
        </p:txBody>
      </p:sp>
      <p:sp>
        <p:nvSpPr>
          <p:cNvPr id="3" name="Zástupný symbol pro obsah 2"/>
          <p:cNvSpPr>
            <a:spLocks noGrp="1"/>
          </p:cNvSpPr>
          <p:nvPr>
            <p:ph idx="1"/>
          </p:nvPr>
        </p:nvSpPr>
        <p:spPr/>
        <p:txBody>
          <a:bodyPr>
            <a:normAutofit fontScale="92500" lnSpcReduction="20000"/>
          </a:bodyPr>
          <a:lstStyle/>
          <a:p>
            <a:r>
              <a:rPr lang="cs-CZ" sz="2200" dirty="0"/>
              <a:t>… Je zjevné, že sociální ekonomika vyšla z hospodářské a finanční krize téměř bez úhony. Dnes tento sektor zaměstnává 6,3 % pracující populace v EU-28, zatímco v roce 2012 to bylo 6,5 % … sociální ekonomika je příkladem a ochráncem hodnot, na kterých byla Evropská unie vybudována (článek 3 SEU). Představuje jak příležitost, tak prostředek pro účast občanů, jejich odpovědnost a vlastnictví naší udržitelné budoucnosti.… je klíčové, aby EU posílila podporu, kterou poskytuje sociální ekonomice prostřednictvím Evropského sociálního fondu (ESF)</a:t>
            </a:r>
            <a:r>
              <a:rPr lang="cs-CZ" dirty="0"/>
              <a:t> </a:t>
            </a:r>
            <a:br>
              <a:rPr lang="cs-CZ" dirty="0"/>
            </a:br>
            <a:endParaRPr lang="cs-CZ" dirty="0"/>
          </a:p>
          <a:p>
            <a:r>
              <a:rPr lang="cs-CZ" b="1" dirty="0" err="1"/>
              <a:t>Luca</a:t>
            </a:r>
            <a:r>
              <a:rPr lang="cs-CZ" b="1" dirty="0"/>
              <a:t> JAHIER</a:t>
            </a:r>
            <a:br>
              <a:rPr lang="cs-CZ" b="1" dirty="0"/>
            </a:br>
            <a:r>
              <a:rPr lang="cs-CZ" dirty="0"/>
              <a:t>předseda skupiny Různé zájmy</a:t>
            </a:r>
            <a:br>
              <a:rPr lang="cs-CZ" dirty="0"/>
            </a:br>
            <a:r>
              <a:rPr lang="cs-CZ" dirty="0"/>
              <a:t>Evropský hospodářský a sociální výbor (EHSV) </a:t>
            </a:r>
            <a:br>
              <a:rPr lang="cs-CZ" dirty="0"/>
            </a:br>
            <a:br>
              <a:rPr lang="cs-CZ" dirty="0"/>
            </a:br>
            <a:endParaRPr lang="cs-CZ" dirty="0"/>
          </a:p>
        </p:txBody>
      </p:sp>
      <p:pic>
        <p:nvPicPr>
          <p:cNvPr id="4" name="Obrázek 3"/>
          <p:cNvPicPr>
            <a:picLocks noChangeAspect="1"/>
          </p:cNvPicPr>
          <p:nvPr/>
        </p:nvPicPr>
        <p:blipFill>
          <a:blip r:embed="rId2"/>
          <a:stretch>
            <a:fillRect/>
          </a:stretch>
        </p:blipFill>
        <p:spPr>
          <a:xfrm>
            <a:off x="9235841" y="4084705"/>
            <a:ext cx="2194159" cy="2206371"/>
          </a:xfrm>
          <a:prstGeom prst="rect">
            <a:avLst/>
          </a:prstGeom>
        </p:spPr>
      </p:pic>
    </p:spTree>
    <p:extLst>
      <p:ext uri="{BB962C8B-B14F-4D97-AF65-F5344CB8AC3E}">
        <p14:creationId xmlns:p14="http://schemas.microsoft.com/office/powerpoint/2010/main" val="4113827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Proč je to důležité?</a:t>
            </a:r>
          </a:p>
        </p:txBody>
      </p:sp>
      <p:sp>
        <p:nvSpPr>
          <p:cNvPr id="3" name="Zástupný symbol pro obsah 2"/>
          <p:cNvSpPr>
            <a:spLocks noGrp="1"/>
          </p:cNvSpPr>
          <p:nvPr>
            <p:ph idx="1"/>
          </p:nvPr>
        </p:nvSpPr>
        <p:spPr/>
        <p:txBody>
          <a:bodyPr/>
          <a:lstStyle/>
          <a:p>
            <a:r>
              <a:rPr lang="cs-CZ" dirty="0"/>
              <a:t>Sociální ekonomika zajišťuje, aby hospodářská účinnost sloužila sociálním potřebám, a vytváří tak skutečnou vzájemnou závislost mezi ekonomickými a sociálními otázkami, takže jedny nejsou nadřazeny druhým… sociální ekonomika má potenciál růstu v dobách ekonomické a sociální krize… Sociální ekonomika představuje vskutku </a:t>
            </a:r>
            <a:r>
              <a:rPr lang="cs-CZ" b="1" dirty="0"/>
              <a:t>vzor odolnosti</a:t>
            </a:r>
            <a:r>
              <a:rPr lang="cs-CZ" dirty="0"/>
              <a:t> a pokračuje v rozvoji</a:t>
            </a:r>
            <a:br>
              <a:rPr lang="cs-CZ" dirty="0"/>
            </a:br>
            <a:r>
              <a:rPr lang="cs-CZ" dirty="0"/>
              <a:t>i ve chvíli, kdy se jiné ekonomické sektory ocitají v problémech. </a:t>
            </a:r>
            <a:br>
              <a:rPr lang="cs-CZ" dirty="0"/>
            </a:br>
            <a:endParaRPr lang="cs-CZ" dirty="0"/>
          </a:p>
          <a:p>
            <a:r>
              <a:rPr lang="cs-CZ" b="1" dirty="0"/>
              <a:t>Alain COHEUR</a:t>
            </a:r>
            <a:br>
              <a:rPr lang="cs-CZ" b="1" dirty="0"/>
            </a:br>
            <a:r>
              <a:rPr lang="cs-CZ" dirty="0"/>
              <a:t>mluvčí zájmové skupiny Sociální ekonomika</a:t>
            </a:r>
            <a:br>
              <a:rPr lang="cs-CZ" dirty="0"/>
            </a:br>
            <a:r>
              <a:rPr lang="cs-CZ" dirty="0"/>
              <a:t>Evropský hospodářský a sociální výbor (EHSV) </a:t>
            </a:r>
            <a:br>
              <a:rPr lang="cs-CZ" dirty="0"/>
            </a:br>
            <a:endParaRPr lang="cs-CZ" dirty="0"/>
          </a:p>
        </p:txBody>
      </p:sp>
      <p:pic>
        <p:nvPicPr>
          <p:cNvPr id="4" name="Obrázek 3"/>
          <p:cNvPicPr>
            <a:picLocks noChangeAspect="1"/>
          </p:cNvPicPr>
          <p:nvPr/>
        </p:nvPicPr>
        <p:blipFill>
          <a:blip r:embed="rId2"/>
          <a:stretch>
            <a:fillRect/>
          </a:stretch>
        </p:blipFill>
        <p:spPr>
          <a:xfrm>
            <a:off x="9409176" y="4168421"/>
            <a:ext cx="1640395" cy="2227426"/>
          </a:xfrm>
          <a:prstGeom prst="rect">
            <a:avLst/>
          </a:prstGeom>
        </p:spPr>
      </p:pic>
    </p:spTree>
    <p:extLst>
      <p:ext uri="{BB962C8B-B14F-4D97-AF65-F5344CB8AC3E}">
        <p14:creationId xmlns:p14="http://schemas.microsoft.com/office/powerpoint/2010/main" val="1670128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Proč je to důležité?</a:t>
            </a:r>
          </a:p>
        </p:txBody>
      </p:sp>
      <p:sp>
        <p:nvSpPr>
          <p:cNvPr id="3" name="Zástupný symbol pro obsah 2"/>
          <p:cNvSpPr>
            <a:spLocks noGrp="1"/>
          </p:cNvSpPr>
          <p:nvPr>
            <p:ph idx="1"/>
          </p:nvPr>
        </p:nvSpPr>
        <p:spPr/>
        <p:txBody>
          <a:bodyPr>
            <a:normAutofit fontScale="85000" lnSpcReduction="10000"/>
          </a:bodyPr>
          <a:lstStyle/>
          <a:p>
            <a:r>
              <a:rPr lang="cs-CZ" dirty="0"/>
              <a:t>…význam sektoru sociální ekonomiky v procesu vytváření pracovních míst, usnadňování udržitelného rozvoje, přizpůsobování služeb potřebám a spravedlivějšího rozdělování příjmů a bohatství …budování </a:t>
            </a:r>
            <a:r>
              <a:rPr lang="cs-CZ" b="1" dirty="0"/>
              <a:t>participativní demokracie</a:t>
            </a:r>
            <a:r>
              <a:rPr lang="cs-CZ" dirty="0"/>
              <a:t> a </a:t>
            </a:r>
            <a:r>
              <a:rPr lang="cs-CZ" b="1" dirty="0"/>
              <a:t>sociálního kapitálu</a:t>
            </a:r>
            <a:r>
              <a:rPr lang="cs-CZ" dirty="0"/>
              <a:t>. To se týká obzvláště členských států, které k EU přistoupily v období od roku 2004. Většinou to byly do roku 1989 nebo 1990 </a:t>
            </a:r>
            <a:r>
              <a:rPr lang="cs-CZ" b="1" dirty="0"/>
              <a:t>socialistické státy </a:t>
            </a:r>
            <a:r>
              <a:rPr lang="cs-CZ" dirty="0"/>
              <a:t>…a občanská společnost se v nich neprojevovala vůbec nebo jen ve velmi omezené míře. K důsledkům tohoto historického vývoje patří mimo jiné nejistá finanční situace v nevládním sektoru a nízký stupeň zapojení občanské společnosti do vytváření místních pracovních příležitostí. O tom svědčí dokonce i statistiky: v sociální ekonomice v celé EU je zaměstnanost 6,3 %, zatímco v „nových“ členských státech dosahuje průměrně hodnoty 2,5 %. </a:t>
            </a:r>
            <a:br>
              <a:rPr lang="cs-CZ" dirty="0"/>
            </a:br>
            <a:endParaRPr lang="cs-CZ" dirty="0"/>
          </a:p>
          <a:p>
            <a:r>
              <a:rPr lang="cs-CZ" b="1" dirty="0"/>
              <a:t>Krzysztof BALON</a:t>
            </a:r>
            <a:br>
              <a:rPr lang="cs-CZ" b="1" dirty="0"/>
            </a:br>
            <a:r>
              <a:rPr lang="cs-CZ" dirty="0"/>
              <a:t>mluvčí zájmové skupiny Sociální ekonomika</a:t>
            </a:r>
            <a:br>
              <a:rPr lang="cs-CZ" dirty="0"/>
            </a:br>
            <a:r>
              <a:rPr lang="cs-CZ" dirty="0"/>
              <a:t>Evropský hospodářský a sociální výbor (EHSV) </a:t>
            </a:r>
            <a:br>
              <a:rPr lang="cs-CZ" dirty="0"/>
            </a:br>
            <a:endParaRPr lang="cs-CZ" dirty="0"/>
          </a:p>
        </p:txBody>
      </p:sp>
      <p:pic>
        <p:nvPicPr>
          <p:cNvPr id="4" name="Obrázek 3"/>
          <p:cNvPicPr>
            <a:picLocks noChangeAspect="1"/>
          </p:cNvPicPr>
          <p:nvPr/>
        </p:nvPicPr>
        <p:blipFill>
          <a:blip r:embed="rId2"/>
          <a:stretch>
            <a:fillRect/>
          </a:stretch>
        </p:blipFill>
        <p:spPr>
          <a:xfrm>
            <a:off x="8430768" y="4600785"/>
            <a:ext cx="1776984" cy="1995277"/>
          </a:xfrm>
          <a:prstGeom prst="rect">
            <a:avLst/>
          </a:prstGeom>
        </p:spPr>
      </p:pic>
    </p:spTree>
    <p:extLst>
      <p:ext uri="{BB962C8B-B14F-4D97-AF65-F5344CB8AC3E}">
        <p14:creationId xmlns:p14="http://schemas.microsoft.com/office/powerpoint/2010/main" val="2452212815"/>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themeOverride>
</file>

<file path=docProps/app.xml><?xml version="1.0" encoding="utf-8"?>
<Properties xmlns="http://schemas.openxmlformats.org/officeDocument/2006/extended-properties" xmlns:vt="http://schemas.openxmlformats.org/officeDocument/2006/docPropsVTypes">
  <Template/>
  <TotalTime>3326</TotalTime>
  <Words>4496</Words>
  <Application>Microsoft Office PowerPoint</Application>
  <PresentationFormat>Širokoúhlá obrazovka</PresentationFormat>
  <Paragraphs>262</Paragraphs>
  <Slides>53</Slides>
  <Notes>6</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53</vt:i4>
      </vt:variant>
    </vt:vector>
  </HeadingPairs>
  <TitlesOfParts>
    <vt:vector size="63" baseType="lpstr">
      <vt:lpstr>Arial</vt:lpstr>
      <vt:lpstr>Bodoni MT</vt:lpstr>
      <vt:lpstr>Bodoni MT Condensed</vt:lpstr>
      <vt:lpstr>Calibri</vt:lpstr>
      <vt:lpstr>Georgia Pro Light</vt:lpstr>
      <vt:lpstr>Gill Sans MT</vt:lpstr>
      <vt:lpstr>Impact</vt:lpstr>
      <vt:lpstr>Times New Roman</vt:lpstr>
      <vt:lpstr>TimesNewRomanOOEnc</vt:lpstr>
      <vt:lpstr>Badge</vt:lpstr>
      <vt:lpstr> Sociální podnikání a sociální ekonomika teorie, praxe a mezinárodní srovnání </vt:lpstr>
      <vt:lpstr>Prezentace aplikace PowerPoint</vt:lpstr>
      <vt:lpstr>o čem to sociální podnikání vlastně je?</vt:lpstr>
      <vt:lpstr>A kde to vlastně je?  Trh? Stát? Občanská společnost?</vt:lpstr>
      <vt:lpstr>A kde to vlastně je?  Trh? Stát? Občanská společnost?</vt:lpstr>
      <vt:lpstr>A proč je těch pojmů tolik? </vt:lpstr>
      <vt:lpstr>Proč je to důležité?</vt:lpstr>
      <vt:lpstr>Proč je to důležité?</vt:lpstr>
      <vt:lpstr>Proč je to důležité?</vt:lpstr>
      <vt:lpstr>Sociální ekonomika: vymezení</vt:lpstr>
      <vt:lpstr>Sociální podniky, sociální podnikání a sociální inovace  </vt:lpstr>
      <vt:lpstr>Sociální podniky, sociální podnikání a sociální inovace</vt:lpstr>
      <vt:lpstr>Podobné a rozdílné znaky pojmů sociální podnik, sociální podnikání a sociální inovace  </vt:lpstr>
      <vt:lpstr>Národní uznání pojmu sociální ekonomika a souvisejících nových pojmů</vt:lpstr>
      <vt:lpstr>VEŘEJNÉ POLITIKY V OBLASTI SOCIÁLNÍ EKONOMIKY NA EVROPSKÉ ÚROVNI (2010–2016)  </vt:lpstr>
      <vt:lpstr>VEŘEJNÉ POLITIKY V OBLASTI SOCIÁLNÍ EKONOMIKY NA EVROPSKÉ ÚROVNI (2010–2016)</vt:lpstr>
      <vt:lpstr>Tvrdé politiky: fondy a politické oblasti  </vt:lpstr>
      <vt:lpstr>Nové národní předpisy v oblasti sociální ekonomiky  </vt:lpstr>
      <vt:lpstr>Národní a regionální akční plány a cílené financování  </vt:lpstr>
      <vt:lpstr>Cílené financování</vt:lpstr>
      <vt:lpstr>překážky rozvoje sociální ekonomiky </vt:lpstr>
      <vt:lpstr>překážky rozvoje sociální ekonomiky </vt:lpstr>
      <vt:lpstr>překážky rozvoje sociální ekonomiky</vt:lpstr>
      <vt:lpstr>VÁHA SOCIÁLNÍ EKONOMIKY V EU 28 </vt:lpstr>
      <vt:lpstr>VÁHA SOCIÁLNÍ EKONOMIKY V EU 28 …odlišnosti</vt:lpstr>
      <vt:lpstr>VÁHA SOCIÁLNÍ EKONOMIKY V EU 28</vt:lpstr>
      <vt:lpstr>Placená pracovní místa v družstvech, vzájemných společnostech, sdruženích, nadacích a podobných subjektech. Evropská unie (2014–2015)  </vt:lpstr>
      <vt:lpstr>Placená pracovní místa v sociální ekonomice ve srovnání s celkovým počtem placených pracovních míst. Evropská unie (2014–2015)  </vt:lpstr>
      <vt:lpstr>Prezentace aplikace PowerPoint</vt:lpstr>
      <vt:lpstr>Sociální podnikatelé – pár příkladů</vt:lpstr>
      <vt:lpstr>… a mnohem více „neznámých“ příkladů:</vt:lpstr>
      <vt:lpstr>Prezentace aplikace PowerPoint</vt:lpstr>
      <vt:lpstr>Prezentace aplikace PowerPoint</vt:lpstr>
      <vt:lpstr>Prezentace aplikace PowerPoint</vt:lpstr>
      <vt:lpstr>Prezentace aplikace PowerPoint</vt:lpstr>
      <vt:lpstr>Jak to funguje?</vt:lpstr>
      <vt:lpstr>příklady</vt:lpstr>
      <vt:lpstr>příklady</vt:lpstr>
      <vt:lpstr>příklady</vt:lpstr>
      <vt:lpstr>Finanční zdroje </vt:lpstr>
      <vt:lpstr>…a okolní prostředí</vt:lpstr>
      <vt:lpstr>Eco system - propagující instituce </vt:lpstr>
      <vt:lpstr>Eco system – veřejné prostory</vt:lpstr>
      <vt:lpstr>Eco system – finanční podpora</vt:lpstr>
      <vt:lpstr>Eco system – vzdělávání a výzkum </vt:lpstr>
      <vt:lpstr>Eco system – politics and policies </vt:lpstr>
      <vt:lpstr>Prezentace aplikace PowerPoint</vt:lpstr>
      <vt:lpstr>Problémy a zase problémy </vt:lpstr>
      <vt:lpstr>Výběr problémů  (financování, prostředí, organizační rozvoj)   </vt:lpstr>
      <vt:lpstr>Problémy s financováním </vt:lpstr>
      <vt:lpstr>Sociální podniky v ČR</vt:lpstr>
      <vt:lpstr>Prezentace aplikace PowerPoint</vt:lpstr>
      <vt:lpstr>Prezentace aplikace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podnikání Vladimír hyánek</dc:title>
  <dc:creator>Vladimír Hyánek</dc:creator>
  <cp:lastModifiedBy>Vladimír Hyánek</cp:lastModifiedBy>
  <cp:revision>145</cp:revision>
  <dcterms:created xsi:type="dcterms:W3CDTF">2018-03-17T15:10:20Z</dcterms:created>
  <dcterms:modified xsi:type="dcterms:W3CDTF">2019-12-09T07:35:31Z</dcterms:modified>
</cp:coreProperties>
</file>