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61" r:id="rId4"/>
    <p:sldId id="287" r:id="rId5"/>
    <p:sldId id="288" r:id="rId6"/>
    <p:sldId id="289" r:id="rId7"/>
    <p:sldId id="262" r:id="rId8"/>
    <p:sldId id="263" r:id="rId9"/>
    <p:sldId id="278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4" r:id="rId20"/>
    <p:sldId id="275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76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126" y="6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l.czso.cz/pll/rocenka/rocenka.presB" TargetMode="External"/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ustice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Legislativní vymezení </a:t>
            </a:r>
            <a:r>
              <a:rPr lang="cs-CZ" altLang="cs-CZ" dirty="0" smtClean="0"/>
              <a:t>NNO</a:t>
            </a:r>
            <a:br>
              <a:rPr lang="cs-CZ" altLang="cs-CZ" dirty="0" smtClean="0"/>
            </a:br>
            <a:r>
              <a:rPr lang="cs-CZ" altLang="cs-CZ" sz="4800" b="0" dirty="0" smtClean="0"/>
              <a:t>(</a:t>
            </a:r>
            <a:r>
              <a:rPr lang="cs-CZ" altLang="cs-CZ" dirty="0" smtClean="0"/>
              <a:t>NNO </a:t>
            </a:r>
            <a:r>
              <a:rPr lang="cs-CZ" altLang="cs-CZ" b="0" dirty="0" smtClean="0"/>
              <a:t>/ organizace na pomezí)</a:t>
            </a:r>
            <a:endParaRPr lang="en-US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Jakub Pejcal </a:t>
            </a:r>
            <a:r>
              <a:rPr lang="cs-CZ" altLang="cs-CZ" sz="2000" i="1" dirty="0" smtClean="0"/>
              <a:t>(jakub.pejcal@econ.muni.cz)</a:t>
            </a:r>
          </a:p>
          <a:p>
            <a:endParaRPr lang="cs-CZ" sz="2000" dirty="0" smtClean="0"/>
          </a:p>
          <a:p>
            <a:r>
              <a:rPr lang="cs-CZ" sz="2000" dirty="0" smtClean="0"/>
              <a:t>Centrum pro výzkum neziskového sektoru</a:t>
            </a:r>
          </a:p>
          <a:p>
            <a:endParaRPr lang="cs-CZ" sz="2000" dirty="0" smtClean="0"/>
          </a:p>
          <a:p>
            <a:r>
              <a:rPr lang="cs-CZ" altLang="cs-CZ" sz="2000" dirty="0"/>
              <a:t>8</a:t>
            </a:r>
            <a:r>
              <a:rPr lang="cs-CZ" altLang="cs-CZ" sz="2000" dirty="0" smtClean="0"/>
              <a:t>. října 2019</a:t>
            </a:r>
            <a:r>
              <a:rPr lang="cs-CZ" altLang="cs-CZ" sz="2000" dirty="0" smtClean="0"/>
              <a:t>, Brno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SPOLEK: obecný koncept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nástupnická </a:t>
            </a:r>
            <a:r>
              <a:rPr lang="cs-CZ" altLang="cs-CZ" sz="1800" dirty="0"/>
              <a:t>organizace občanských sdružení</a:t>
            </a:r>
          </a:p>
          <a:p>
            <a:pPr lvl="1" algn="just">
              <a:defRPr/>
            </a:pPr>
            <a:r>
              <a:rPr lang="cs-CZ" altLang="cs-CZ" sz="1600" dirty="0" smtClean="0"/>
              <a:t>členská </a:t>
            </a:r>
            <a:r>
              <a:rPr lang="cs-CZ" altLang="cs-CZ" sz="1600" dirty="0"/>
              <a:t>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600" dirty="0" smtClean="0"/>
              <a:t>založeno </a:t>
            </a:r>
            <a:r>
              <a:rPr lang="cs-CZ" altLang="cs-CZ" sz="1600" dirty="0"/>
              <a:t>za společným zájmem</a:t>
            </a:r>
          </a:p>
          <a:p>
            <a:pPr lvl="1" algn="just">
              <a:defRPr/>
            </a:pPr>
            <a:r>
              <a:rPr lang="cs-CZ" altLang="cs-CZ" sz="1600" dirty="0" smtClean="0"/>
              <a:t>činnost </a:t>
            </a:r>
            <a:r>
              <a:rPr lang="cs-CZ" altLang="cs-CZ" sz="1600" dirty="0"/>
              <a:t>vzájemně či veřejně prospěšná</a:t>
            </a:r>
          </a:p>
          <a:p>
            <a:pPr lvl="1" algn="just">
              <a:defRPr/>
            </a:pPr>
            <a:r>
              <a:rPr lang="cs-CZ" altLang="cs-CZ" sz="1600" dirty="0" smtClean="0"/>
              <a:t>hlavní </a:t>
            </a:r>
            <a:r>
              <a:rPr lang="cs-CZ" altLang="cs-CZ" sz="1600" dirty="0"/>
              <a:t>činnost vs. činnost vedlejší (možné i podnikání)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 smtClean="0"/>
              <a:t>základem </a:t>
            </a:r>
            <a:r>
              <a:rPr lang="cs-CZ" altLang="cs-CZ" sz="1600" dirty="0"/>
              <a:t>organizace – stanovy: název, sídlo, cíl, orgány</a:t>
            </a:r>
            <a:r>
              <a:rPr lang="cs-CZ" altLang="cs-CZ" sz="1600" dirty="0">
                <a:ea typeface="+mn-ea"/>
                <a:cs typeface="+mn-cs"/>
              </a:rPr>
              <a:t>, práva a povinnosti členů (možnost vzniku pobočného </a:t>
            </a:r>
            <a:r>
              <a:rPr lang="cs-CZ" altLang="cs-CZ" sz="1600" dirty="0" smtClean="0">
                <a:ea typeface="+mn-ea"/>
                <a:cs typeface="+mn-cs"/>
              </a:rPr>
              <a:t>spolku)</a:t>
            </a: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název </a:t>
            </a:r>
            <a:r>
              <a:rPr lang="cs-CZ" altLang="cs-CZ" sz="1600" dirty="0">
                <a:ea typeface="+mn-ea"/>
                <a:cs typeface="+mn-cs"/>
              </a:rPr>
              <a:t>obsahuje buď slovo „spolek“, nebo slova „zapsaný spolek“, příp. „z. s.“ </a:t>
            </a:r>
            <a:endParaRPr lang="cs-CZ" altLang="cs-CZ" sz="1600" dirty="0" smtClean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povinné </a:t>
            </a:r>
            <a:r>
              <a:rPr lang="cs-CZ" altLang="cs-CZ" sz="1600" dirty="0">
                <a:ea typeface="+mn-ea"/>
                <a:cs typeface="+mn-cs"/>
              </a:rPr>
              <a:t>orgány: statutární (5 let funkční období) a nejvyšší orgán (čl. schůze</a:t>
            </a:r>
            <a:r>
              <a:rPr lang="cs-CZ" altLang="cs-CZ" sz="1600" dirty="0" smtClean="0">
                <a:ea typeface="+mn-ea"/>
                <a:cs typeface="+mn-cs"/>
              </a:rPr>
              <a:t>) + (možnost </a:t>
            </a:r>
            <a:r>
              <a:rPr lang="cs-CZ" altLang="cs-CZ" sz="1600" dirty="0">
                <a:ea typeface="+mn-ea"/>
                <a:cs typeface="+mn-cs"/>
              </a:rPr>
              <a:t>zřízení kontrolní </a:t>
            </a:r>
            <a:r>
              <a:rPr lang="cs-CZ" altLang="cs-CZ" sz="1600" dirty="0" smtClean="0">
                <a:ea typeface="+mn-ea"/>
                <a:cs typeface="+mn-cs"/>
              </a:rPr>
              <a:t>komise)</a:t>
            </a:r>
          </a:p>
          <a:p>
            <a:pPr lvl="1" algn="just">
              <a:defRPr/>
            </a:pPr>
            <a:endParaRPr lang="cs-CZ" altLang="cs-CZ" sz="16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vznik </a:t>
            </a:r>
            <a:r>
              <a:rPr lang="cs-CZ" altLang="cs-CZ" sz="1600" dirty="0">
                <a:ea typeface="+mn-ea"/>
                <a:cs typeface="+mn-cs"/>
              </a:rPr>
              <a:t>zápisem do veřejného rejstříku (rejstříkový soud – místní krajský soud, spolkový rejstřík</a:t>
            </a:r>
            <a:r>
              <a:rPr lang="cs-CZ" altLang="cs-CZ" sz="1600" dirty="0" smtClean="0">
                <a:ea typeface="+mn-ea"/>
                <a:cs typeface="+mn-cs"/>
              </a:rPr>
              <a:t>)</a:t>
            </a:r>
          </a:p>
          <a:p>
            <a:pPr lvl="1" algn="just">
              <a:defRPr/>
            </a:pPr>
            <a:endParaRPr lang="cs-CZ" altLang="cs-CZ" sz="16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800" dirty="0" smtClean="0"/>
              <a:t>přechodné </a:t>
            </a:r>
            <a:r>
              <a:rPr lang="cs-CZ" altLang="cs-CZ" sz="1800" dirty="0"/>
              <a:t>období 2 let pro změnu názvu a 3 let pro změnu stanov do stavu </a:t>
            </a:r>
            <a:r>
              <a:rPr lang="cs-CZ" altLang="cs-CZ" sz="1800" dirty="0" smtClean="0"/>
              <a:t>v </a:t>
            </a:r>
            <a:r>
              <a:rPr lang="cs-CZ" altLang="cs-CZ" sz="1800" dirty="0"/>
              <a:t>souladu s NOZ, přechodné období pro transformace na jiné právní formy </a:t>
            </a:r>
            <a:r>
              <a:rPr lang="cs-CZ" altLang="cs-CZ" sz="1800" dirty="0" smtClean="0"/>
              <a:t>(</a:t>
            </a:r>
            <a:r>
              <a:rPr lang="cs-CZ" altLang="cs-CZ" sz="1800" dirty="0"/>
              <a:t>ústav, sociální družstvo</a:t>
            </a:r>
            <a:r>
              <a:rPr lang="cs-CZ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23825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SPOLEK: vzor stanov </a:t>
            </a:r>
            <a:r>
              <a:rPr lang="cs-CZ" dirty="0"/>
              <a:t>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vzorové </a:t>
            </a:r>
            <a:r>
              <a:rPr lang="cs-CZ" altLang="cs-CZ" sz="1800" dirty="0"/>
              <a:t>stanovy</a:t>
            </a:r>
          </a:p>
          <a:p>
            <a:pPr lvl="1">
              <a:defRPr/>
            </a:pPr>
            <a:r>
              <a:rPr lang="cs-CZ" altLang="cs-CZ" sz="1600" dirty="0" smtClean="0"/>
              <a:t>plný </a:t>
            </a:r>
            <a:r>
              <a:rPr lang="cs-CZ" altLang="cs-CZ" sz="1600" dirty="0"/>
              <a:t>internet, </a:t>
            </a:r>
            <a:r>
              <a:rPr lang="cs-CZ" altLang="cs-CZ" sz="1600" dirty="0">
                <a:hlinkClick r:id="rId2"/>
              </a:rPr>
              <a:t>např.</a:t>
            </a:r>
            <a:endParaRPr lang="cs-CZ" altLang="cs-CZ" sz="1600" dirty="0"/>
          </a:p>
          <a:p>
            <a:pPr lvl="1">
              <a:defRPr/>
            </a:pPr>
            <a:r>
              <a:rPr lang="cs-CZ" altLang="cs-CZ" sz="1600" dirty="0" smtClean="0"/>
              <a:t>závazné </a:t>
            </a:r>
            <a:r>
              <a:rPr lang="cs-CZ" altLang="cs-CZ" sz="1600" dirty="0"/>
              <a:t>pouze to, aby obsahovaly, co definuje NOZ</a:t>
            </a:r>
          </a:p>
          <a:p>
            <a:pPr lvl="1">
              <a:defRPr/>
            </a:pPr>
            <a:r>
              <a:rPr lang="cs-CZ" altLang="cs-CZ" sz="1600" dirty="0" smtClean="0"/>
              <a:t>popis </a:t>
            </a:r>
            <a:r>
              <a:rPr lang="cs-CZ" altLang="cs-CZ" sz="1600" dirty="0"/>
              <a:t>postupu založení a vzniku: </a:t>
            </a:r>
            <a:r>
              <a:rPr lang="cs-CZ" altLang="cs-CZ" sz="1600" dirty="0">
                <a:hlinkClick r:id="rId3"/>
              </a:rPr>
              <a:t>např</a:t>
            </a:r>
            <a:r>
              <a:rPr lang="cs-CZ" altLang="cs-CZ" sz="1600" dirty="0" smtClean="0">
                <a:hlinkClick r:id="rId3"/>
              </a:rPr>
              <a:t>.</a:t>
            </a:r>
            <a:endParaRPr lang="cs-CZ" altLang="cs-CZ" sz="1600" dirty="0" smtClean="0"/>
          </a:p>
          <a:p>
            <a:pPr lvl="1">
              <a:defRPr/>
            </a:pPr>
            <a:endParaRPr lang="cs-CZ" altLang="cs-CZ" sz="1600" dirty="0"/>
          </a:p>
          <a:p>
            <a:r>
              <a:rPr lang="cs-CZ" altLang="cs-CZ" sz="1800" dirty="0"/>
              <a:t>spolkový rejstřík</a:t>
            </a:r>
          </a:p>
          <a:p>
            <a:pPr lvl="1">
              <a:defRPr/>
            </a:pPr>
            <a:r>
              <a:rPr lang="cs-CZ" altLang="cs-CZ" sz="1600" dirty="0" smtClean="0"/>
              <a:t>obsahuje </a:t>
            </a:r>
            <a:r>
              <a:rPr lang="cs-CZ" altLang="cs-CZ" sz="1600" dirty="0"/>
              <a:t>základní veřejně dostupné informace o organizacích</a:t>
            </a:r>
          </a:p>
          <a:p>
            <a:pPr lvl="1">
              <a:defRPr/>
            </a:pPr>
            <a:r>
              <a:rPr lang="cs-CZ" altLang="cs-CZ" sz="1600" dirty="0" smtClean="0"/>
              <a:t>dostupný </a:t>
            </a:r>
            <a:r>
              <a:rPr lang="cs-CZ" altLang="cs-CZ" sz="1600" dirty="0">
                <a:hlinkClick r:id="rId4"/>
              </a:rPr>
              <a:t>zde</a:t>
            </a:r>
            <a:endParaRPr lang="cs-CZ" alt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0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NADACE: </a:t>
            </a:r>
            <a:r>
              <a:rPr lang="cs-CZ" dirty="0"/>
              <a:t>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„</a:t>
            </a:r>
            <a:r>
              <a:rPr lang="cs-CZ" altLang="cs-CZ" sz="1800" dirty="0"/>
              <a:t>právnická osoba soukromého práva, která je tvořená účelovým sdružením majetku, který má svými výnosy sloužit společensky</a:t>
            </a:r>
            <a:r>
              <a:rPr lang="en-US" altLang="cs-CZ" sz="1800" dirty="0"/>
              <a:t> </a:t>
            </a:r>
            <a:r>
              <a:rPr lang="cs-CZ" altLang="cs-CZ" sz="1800" dirty="0" smtClean="0"/>
              <a:t>či </a:t>
            </a:r>
            <a:r>
              <a:rPr lang="cs-CZ" altLang="cs-CZ" sz="1800" dirty="0"/>
              <a:t>hospodářsky užitečnému účelu“</a:t>
            </a:r>
          </a:p>
          <a:p>
            <a:pPr algn="just"/>
            <a:r>
              <a:rPr lang="cs-CZ" altLang="cs-CZ" sz="1800" dirty="0" smtClean="0"/>
              <a:t>nová </a:t>
            </a:r>
            <a:r>
              <a:rPr lang="cs-CZ" altLang="cs-CZ" sz="1800" dirty="0"/>
              <a:t>úprava původní právní formy:</a:t>
            </a:r>
          </a:p>
          <a:p>
            <a:pPr lvl="1" algn="just">
              <a:defRPr/>
            </a:pPr>
            <a:r>
              <a:rPr lang="cs-CZ" altLang="cs-CZ" sz="1600" dirty="0"/>
              <a:t>(zákon </a:t>
            </a:r>
            <a:r>
              <a:rPr lang="cs-CZ" altLang="cs-CZ" sz="1600" dirty="0" smtClean="0"/>
              <a:t>č. 8</a:t>
            </a:r>
            <a:r>
              <a:rPr lang="cs-CZ" altLang="cs-CZ" sz="1600" dirty="0"/>
              <a:t>9/2012 </a:t>
            </a:r>
            <a:r>
              <a:rPr lang="cs-CZ" altLang="cs-CZ" sz="1600" dirty="0" smtClean="0"/>
              <a:t>Sb</a:t>
            </a:r>
            <a:r>
              <a:rPr lang="cs-CZ" altLang="cs-CZ" sz="1600" dirty="0"/>
              <a:t>., Občanský zákoník; § 303 - § 401)</a:t>
            </a:r>
          </a:p>
          <a:p>
            <a:pPr lvl="1" algn="just">
              <a:defRPr/>
            </a:pPr>
            <a:r>
              <a:rPr lang="cs-CZ" altLang="cs-CZ" sz="1600" dirty="0"/>
              <a:t>změny proti původní legislativě? </a:t>
            </a:r>
            <a:endParaRPr lang="cs-CZ" altLang="cs-CZ" sz="1600" dirty="0" smtClean="0"/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liberalizace (důraz na vůli zakladatele)</a:t>
            </a:r>
          </a:p>
          <a:p>
            <a:pPr lvl="1" algn="just">
              <a:defRPr/>
            </a:pPr>
            <a:r>
              <a:rPr lang="cs-CZ" altLang="cs-CZ" sz="1600" dirty="0"/>
              <a:t>hospodářsky užitečný účel</a:t>
            </a:r>
          </a:p>
          <a:p>
            <a:pPr lvl="1" algn="just">
              <a:defRPr/>
            </a:pPr>
            <a:r>
              <a:rPr lang="cs-CZ" altLang="cs-CZ" sz="1600" dirty="0"/>
              <a:t>(přidružený </a:t>
            </a:r>
            <a:r>
              <a:rPr lang="cs-CZ" altLang="cs-CZ" sz="1600" dirty="0" smtClean="0"/>
              <a:t>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800" dirty="0" smtClean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800" dirty="0" smtClean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600" dirty="0" smtClean="0"/>
              <a:t>trvalý </a:t>
            </a:r>
            <a:r>
              <a:rPr lang="cs-CZ" altLang="cs-CZ" sz="1600" dirty="0"/>
              <a:t>charakter</a:t>
            </a:r>
          </a:p>
          <a:p>
            <a:pPr lvl="1" algn="just">
              <a:defRPr/>
            </a:pPr>
            <a:r>
              <a:rPr lang="cs-CZ" altLang="cs-CZ" sz="16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6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600" dirty="0"/>
              <a:t>držba tzv. „nadační jistiny“ (resp. kapitálu, v min. rozsahu 500.000 </a:t>
            </a:r>
            <a:r>
              <a:rPr lang="cs-CZ" altLang="cs-CZ" sz="1600" dirty="0" smtClean="0"/>
              <a:t>Kč)</a:t>
            </a:r>
          </a:p>
        </p:txBody>
      </p:sp>
    </p:spTree>
    <p:extLst>
      <p:ext uri="{BB962C8B-B14F-4D97-AF65-F5344CB8AC3E}">
        <p14:creationId xmlns:p14="http://schemas.microsoft.com/office/powerpoint/2010/main" val="337303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NADACE: konkrétněji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založení:</a:t>
            </a:r>
          </a:p>
          <a:p>
            <a:pPr lvl="1" algn="just">
              <a:defRPr/>
            </a:pPr>
            <a:r>
              <a:rPr lang="cs-CZ" altLang="cs-CZ" sz="1600" dirty="0" smtClean="0"/>
              <a:t>na </a:t>
            </a:r>
            <a:r>
              <a:rPr lang="cs-CZ" altLang="cs-CZ" sz="1600" dirty="0"/>
              <a:t>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600" dirty="0"/>
              <a:t>obsah nadační listiny: název a sídlo, identifikace zakladatele, účel existence, výše vkladu, výše nadačního kapitálu, identifikace správní rady </a:t>
            </a:r>
            <a:r>
              <a:rPr lang="en-US" altLang="cs-CZ" sz="1600" dirty="0"/>
              <a:t>(</a:t>
            </a:r>
            <a:r>
              <a:rPr lang="en-US" altLang="cs-CZ" sz="1600" dirty="0" err="1"/>
              <a:t>statutární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orgán</a:t>
            </a:r>
            <a:r>
              <a:rPr lang="en-US" altLang="cs-CZ" sz="1600" dirty="0"/>
              <a:t>) </a:t>
            </a:r>
            <a:r>
              <a:rPr lang="cs-CZ" altLang="cs-CZ" sz="1600" dirty="0"/>
              <a:t>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200" dirty="0"/>
          </a:p>
          <a:p>
            <a:pPr algn="just"/>
            <a:r>
              <a:rPr lang="cs-CZ" altLang="cs-CZ" sz="1800" dirty="0"/>
              <a:t>fungování:</a:t>
            </a:r>
          </a:p>
          <a:p>
            <a:pPr lvl="1" algn="just">
              <a:defRPr/>
            </a:pPr>
            <a:r>
              <a:rPr lang="cs-CZ" altLang="cs-CZ" sz="1600" dirty="0"/>
              <a:t>na základě statutu nadace</a:t>
            </a:r>
          </a:p>
          <a:p>
            <a:pPr lvl="1" algn="just">
              <a:defRPr/>
            </a:pPr>
            <a:r>
              <a:rPr lang="cs-CZ" altLang="cs-CZ" sz="1600" dirty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600" dirty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600" dirty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možnost tzv. přidruženého fondu – majetkový soubor bez právní subjektivity (majetek ve správě nadace, resp. nadačního fondu - vlastníkem zakladatel</a:t>
            </a:r>
            <a:r>
              <a:rPr lang="cs-CZ" altLang="cs-CZ" sz="1600" dirty="0" smtClean="0"/>
              <a:t>) </a:t>
            </a:r>
            <a:r>
              <a:rPr lang="cs-CZ" altLang="cs-CZ" sz="1600" dirty="0"/>
              <a:t>… nejde o tzv. </a:t>
            </a:r>
            <a:r>
              <a:rPr lang="cs-CZ" altLang="cs-CZ" sz="1600" dirty="0" err="1"/>
              <a:t>svěřenský</a:t>
            </a:r>
            <a:r>
              <a:rPr lang="cs-CZ" altLang="cs-CZ" sz="1600" dirty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200" dirty="0"/>
          </a:p>
          <a:p>
            <a:pPr marL="0" indent="0" algn="just">
              <a:buNone/>
            </a:pPr>
            <a:endParaRPr lang="cs-CZ" altLang="cs-CZ" sz="1350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94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NADAČNÍ FOND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/>
              <a:t>„právnická osoba soukromého práva, založená k účelu společensky nebo hospodářsky užitečnému“</a:t>
            </a:r>
          </a:p>
          <a:p>
            <a:endParaRPr lang="cs-CZ" altLang="cs-CZ" sz="1800" dirty="0"/>
          </a:p>
          <a:p>
            <a:r>
              <a:rPr lang="cs-CZ" altLang="cs-CZ" sz="1800" dirty="0"/>
              <a:t>obecně „zjednodušená“ nadace</a:t>
            </a:r>
          </a:p>
          <a:p>
            <a:pPr lvl="1">
              <a:defRPr/>
            </a:pPr>
            <a:r>
              <a:rPr lang="cs-CZ" altLang="cs-CZ" sz="1600" dirty="0"/>
              <a:t>nemusí mít </a:t>
            </a:r>
            <a:r>
              <a:rPr lang="en-US" altLang="cs-CZ" sz="1600" dirty="0" err="1"/>
              <a:t>nutně</a:t>
            </a:r>
            <a:r>
              <a:rPr lang="en-US" altLang="cs-CZ" sz="1600" dirty="0"/>
              <a:t> </a:t>
            </a:r>
            <a:r>
              <a:rPr lang="cs-CZ" altLang="cs-CZ" sz="1600" dirty="0"/>
              <a:t>trvalý charakter</a:t>
            </a:r>
          </a:p>
          <a:p>
            <a:pPr lvl="1">
              <a:defRPr/>
            </a:pPr>
            <a:r>
              <a:rPr lang="cs-CZ" altLang="cs-CZ" sz="1600" dirty="0"/>
              <a:t>institucionalizovaná veřejná sbírka</a:t>
            </a:r>
          </a:p>
          <a:p>
            <a:pPr lvl="1">
              <a:defRPr/>
            </a:pPr>
            <a:r>
              <a:rPr lang="cs-CZ" altLang="cs-CZ" sz="1600" dirty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600" dirty="0"/>
              <a:t>předmět vkladu ani dar nemusí splňovat předpoklad trvalého výnosu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11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 PROSPĚŠNÁ SPOLEČNOST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 </a:t>
            </a:r>
            <a:r>
              <a:rPr lang="cs-CZ" altLang="cs-CZ" sz="1800" dirty="0"/>
              <a:t>původní právní forma, která dnes dožívá (nahrazuje ji „ústav</a:t>
            </a:r>
            <a:r>
              <a:rPr lang="cs-CZ" altLang="cs-CZ" sz="1800" dirty="0" smtClean="0"/>
              <a:t>“)</a:t>
            </a:r>
          </a:p>
          <a:p>
            <a:pPr algn="just"/>
            <a:endParaRPr lang="cs-CZ" altLang="cs-CZ" sz="1350" dirty="0" smtClean="0"/>
          </a:p>
          <a:p>
            <a:pPr algn="just"/>
            <a:r>
              <a:rPr lang="cs-CZ" altLang="cs-CZ" sz="1800" dirty="0" smtClean="0"/>
              <a:t>„</a:t>
            </a:r>
            <a:r>
              <a:rPr lang="cs-CZ" altLang="cs-CZ" sz="1800" dirty="0"/>
              <a:t>poskytuje veřejnosti obecně prospěšné služby za předem stanovených </a:t>
            </a:r>
            <a:r>
              <a:rPr lang="cs-CZ" altLang="cs-CZ" sz="1800" dirty="0" smtClean="0"/>
              <a:t>a </a:t>
            </a:r>
            <a:r>
              <a:rPr lang="cs-CZ" altLang="cs-CZ" sz="1800" dirty="0"/>
              <a:t>pro všechny stejných podmínek</a:t>
            </a:r>
            <a:r>
              <a:rPr lang="cs-CZ" altLang="cs-CZ" sz="1800" dirty="0" smtClean="0"/>
              <a:t>“</a:t>
            </a:r>
          </a:p>
          <a:p>
            <a:pPr algn="just"/>
            <a:endParaRPr lang="cs-CZ" altLang="cs-CZ" sz="1800" dirty="0"/>
          </a:p>
          <a:p>
            <a:pPr lvl="1" algn="just">
              <a:defRPr/>
            </a:pPr>
            <a:r>
              <a:rPr lang="cs-CZ" altLang="cs-CZ" sz="1600" dirty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600" dirty="0"/>
              <a:t> (založení na základě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zakládací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smlouvy</a:t>
            </a:r>
            <a:r>
              <a:rPr lang="en-US" altLang="cs-CZ" sz="1600" dirty="0"/>
              <a:t> </a:t>
            </a:r>
            <a:r>
              <a:rPr lang="en-US" altLang="cs-CZ" sz="1600" dirty="0" err="1"/>
              <a:t>či</a:t>
            </a:r>
            <a:r>
              <a:rPr lang="cs-CZ" altLang="cs-CZ" sz="1600" dirty="0"/>
              <a:t> zakladatelské listiny: název a sídlo, identifikace zakladatele, druh obecně prospěšných služeb a podmínky jejich poskytování, identifikace správní rady a způsob jejího jmenování </a:t>
            </a:r>
            <a:r>
              <a:rPr lang="cs-CZ" altLang="cs-CZ" sz="1600" dirty="0" smtClean="0"/>
              <a:t>   a </a:t>
            </a:r>
            <a:r>
              <a:rPr lang="cs-CZ" altLang="cs-CZ" sz="1600" dirty="0"/>
              <a:t>jednání, identifikace dozorčí rady a způsob jejího jmenování a jednání, hodnotu a označení majetkových vkladů, způsob zveřejňování výroční zprávy o činnosti a hospodaření) </a:t>
            </a:r>
          </a:p>
          <a:p>
            <a:pPr lvl="1" algn="just">
              <a:defRPr/>
            </a:pPr>
            <a:r>
              <a:rPr lang="cs-CZ" altLang="cs-CZ" sz="1600" dirty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600" dirty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 oblasti aktivit: školství, kultura, sociální péče, </a:t>
            </a:r>
            <a:r>
              <a:rPr lang="cs-CZ" altLang="cs-CZ" sz="1600" dirty="0" smtClean="0"/>
              <a:t>zdravotnictví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85333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ÚSTAV: obecný koncept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nová </a:t>
            </a:r>
            <a:r>
              <a:rPr lang="cs-CZ" altLang="cs-CZ" sz="1800" dirty="0"/>
              <a:t>právní forma (nahrazuje „obecně prospěšnou společnost“)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 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 je pro něj charakteristické využití jak osobní, tak majetkové složky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ÚSTAV: konkrétněji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založení</a:t>
            </a:r>
            <a:r>
              <a:rPr lang="cs-CZ" altLang="cs-CZ" sz="1800" dirty="0"/>
              <a:t>:</a:t>
            </a:r>
          </a:p>
          <a:p>
            <a:pPr lvl="1" algn="just">
              <a:defRPr/>
            </a:pPr>
            <a:r>
              <a:rPr lang="cs-CZ" altLang="cs-CZ" sz="1600" dirty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600" dirty="0"/>
              <a:t> obsah zakládací listiny:  název („ústav“, „zapsaný ústav“, „z. </a:t>
            </a:r>
            <a:r>
              <a:rPr lang="cs-CZ" altLang="cs-CZ" sz="1600" dirty="0" err="1"/>
              <a:t>ú.</a:t>
            </a:r>
            <a:r>
              <a:rPr lang="cs-CZ" altLang="cs-CZ" sz="1600" dirty="0"/>
              <a:t>“), sídlo, vymezení účelu (případně i předmět vedlejší činnosti), identifikace správní rady </a:t>
            </a:r>
            <a:r>
              <a:rPr lang="en-US" altLang="cs-CZ" sz="1600" dirty="0"/>
              <a:t>     </a:t>
            </a:r>
            <a:r>
              <a:rPr lang="cs-CZ" altLang="cs-CZ" sz="1600" dirty="0"/>
              <a:t>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600" dirty="0"/>
              <a:t> nejvyšší orgán: správní rada, statutární orgán: ředitel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kontrolní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orgán</a:t>
            </a:r>
            <a:r>
              <a:rPr lang="en-US" altLang="cs-CZ" sz="1600" dirty="0"/>
              <a:t>: </a:t>
            </a:r>
            <a:r>
              <a:rPr lang="en-US" altLang="cs-CZ" sz="1600" dirty="0" err="1"/>
              <a:t>dozorčí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rada</a:t>
            </a:r>
            <a:r>
              <a:rPr lang="en-US" altLang="cs-CZ" sz="1600" dirty="0"/>
              <a:t> (</a:t>
            </a:r>
            <a:r>
              <a:rPr lang="en-US" altLang="cs-CZ" sz="1600" dirty="0" err="1"/>
              <a:t>nemusí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nutně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být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zřízena</a:t>
            </a:r>
            <a:r>
              <a:rPr lang="en-US" altLang="cs-CZ" sz="1600" dirty="0"/>
              <a:t>)</a:t>
            </a: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 vznik zápisem do rejstříku vedeného rejstříkovým </a:t>
            </a:r>
            <a:r>
              <a:rPr lang="cs-CZ" altLang="cs-CZ" sz="1600" dirty="0" smtClean="0"/>
              <a:t>soudem</a:t>
            </a:r>
          </a:p>
          <a:p>
            <a:pPr lvl="1" algn="just">
              <a:defRPr/>
            </a:pPr>
            <a:endParaRPr lang="cs-CZ" altLang="cs-CZ" sz="1600" dirty="0"/>
          </a:p>
          <a:p>
            <a:pPr algn="just"/>
            <a:r>
              <a:rPr lang="cs-CZ" altLang="cs-CZ" sz="1800" dirty="0" smtClean="0"/>
              <a:t> </a:t>
            </a:r>
            <a:r>
              <a:rPr lang="cs-CZ" altLang="cs-CZ" sz="1800" dirty="0"/>
              <a:t>fungování:</a:t>
            </a:r>
          </a:p>
          <a:p>
            <a:pPr lvl="1" algn="just">
              <a:defRPr/>
            </a:pPr>
            <a:r>
              <a:rPr lang="cs-CZ" altLang="cs-CZ" sz="1200" dirty="0"/>
              <a:t> </a:t>
            </a:r>
            <a:r>
              <a:rPr lang="cs-CZ" altLang="cs-CZ" sz="1600" dirty="0"/>
              <a:t>na základě statutu ústavu</a:t>
            </a:r>
          </a:p>
          <a:p>
            <a:pPr lvl="1" algn="just">
              <a:defRPr/>
            </a:pPr>
            <a:r>
              <a:rPr lang="cs-CZ" altLang="cs-CZ" sz="1600" dirty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600" dirty="0"/>
              <a:t> povinnost auditu při obratu vyšším jak 10 mil. Kč </a:t>
            </a:r>
          </a:p>
          <a:p>
            <a:pPr algn="just"/>
            <a:endParaRPr lang="cs-CZ" altLang="cs-CZ" sz="1800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DRUŽSTVO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„</a:t>
            </a:r>
            <a:r>
              <a:rPr lang="cs-CZ" altLang="en-US" sz="1800" dirty="0"/>
              <a:t>družstvo, které soustavně vyvíjí obecně prospěšné činnosti směřující </a:t>
            </a:r>
            <a:r>
              <a:rPr lang="cs-CZ" altLang="en-US" sz="1800" dirty="0" smtClean="0"/>
              <a:t>na </a:t>
            </a:r>
            <a:r>
              <a:rPr lang="cs-CZ" altLang="en-US" sz="1800" dirty="0"/>
              <a:t>podporu sociální soudržnosti za účelem pracovní a sociální </a:t>
            </a:r>
            <a:r>
              <a:rPr lang="pl-PL" altLang="en-US" sz="1800" dirty="0"/>
              <a:t>integrace znevýhodněných osob do společnosti s </a:t>
            </a:r>
            <a:r>
              <a:rPr lang="cs-CZ" altLang="en-US" sz="1800" dirty="0"/>
              <a:t>přednostním uspokojováním místních potřeb a využíváním místních zdrojů podle místa sídla </a:t>
            </a:r>
            <a:r>
              <a:rPr lang="cs-CZ" altLang="en-US" sz="1800" dirty="0" smtClean="0"/>
              <a:t>a </a:t>
            </a:r>
            <a:r>
              <a:rPr lang="cs-CZ" altLang="en-US" sz="1800" dirty="0"/>
              <a:t>působnosti sociálního družstva, zejména v oblasti vytváření pracovních příležitostí, sociálních služeb a zdravotní péče, vzdělávání, bydlení  </a:t>
            </a:r>
            <a:r>
              <a:rPr lang="cs-CZ" altLang="en-US" sz="1800" dirty="0" smtClean="0"/>
              <a:t>a </a:t>
            </a:r>
            <a:r>
              <a:rPr lang="cs-CZ" altLang="en-US" sz="1800" dirty="0"/>
              <a:t>trvale udržitelného rozvoje.</a:t>
            </a:r>
            <a:r>
              <a:rPr lang="cs-CZ" altLang="cs-CZ" sz="1800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800" dirty="0"/>
              <a:t>upravuje </a:t>
            </a:r>
            <a:r>
              <a:rPr lang="pl-PL" altLang="cs-CZ" sz="1800" dirty="0"/>
              <a:t>zákon č. 90/2012 Sb., o korporacích; § 758 - § 773</a:t>
            </a:r>
            <a:endParaRPr lang="cs-CZ" altLang="cs-CZ" sz="18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800" dirty="0"/>
              <a:t>členská základna (právnické i fyzické osoby bez </a:t>
            </a:r>
            <a:r>
              <a:rPr lang="cs-CZ" altLang="cs-CZ" sz="1800" dirty="0" smtClean="0"/>
              <a:t>omezení)</a:t>
            </a:r>
          </a:p>
          <a:p>
            <a:pPr algn="just"/>
            <a:r>
              <a:rPr lang="cs-CZ" altLang="cs-CZ" sz="1800" dirty="0" smtClean="0"/>
              <a:t>fyzické osoby v postavení: zaměstnanců, dobrovolníků, příjemců služeb</a:t>
            </a:r>
          </a:p>
          <a:p>
            <a:pPr algn="just"/>
            <a:endParaRPr lang="cs-CZ" altLang="cs-CZ" sz="1200" dirty="0"/>
          </a:p>
          <a:p>
            <a:pPr algn="just"/>
            <a:r>
              <a:rPr lang="cs-CZ" altLang="cs-CZ" sz="1800" dirty="0"/>
              <a:t>možnost rozdělování až 33 % ze zisku mezi členy (zbytek zpět do aktivit)</a:t>
            </a:r>
          </a:p>
          <a:p>
            <a:pPr algn="just"/>
            <a:r>
              <a:rPr lang="cs-CZ" altLang="cs-CZ" sz="1800" dirty="0"/>
              <a:t>možnost </a:t>
            </a:r>
            <a:r>
              <a:rPr lang="cs-CZ" altLang="cs-CZ" sz="1800" dirty="0" smtClean="0"/>
              <a:t>podnikání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Zábavná vsuvka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5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Průběh semináře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800" dirty="0" smtClean="0"/>
              <a:t>obecný úvod a zadání </a:t>
            </a:r>
            <a:r>
              <a:rPr lang="cs-CZ" altLang="cs-CZ" sz="1800" dirty="0"/>
              <a:t>úkolu (cca </a:t>
            </a:r>
            <a:r>
              <a:rPr lang="cs-CZ" altLang="cs-CZ" sz="1800" dirty="0" smtClean="0"/>
              <a:t>20 </a:t>
            </a:r>
            <a:r>
              <a:rPr lang="cs-CZ" altLang="cs-CZ" sz="1800" dirty="0"/>
              <a:t>minut</a:t>
            </a:r>
            <a:r>
              <a:rPr lang="cs-CZ" altLang="cs-CZ" sz="1800" dirty="0" smtClean="0"/>
              <a:t>)</a:t>
            </a:r>
          </a:p>
          <a:p>
            <a:endParaRPr lang="cs-CZ" altLang="cs-CZ" sz="1800" dirty="0"/>
          </a:p>
          <a:p>
            <a:r>
              <a:rPr lang="cs-CZ" altLang="cs-CZ" sz="1800" dirty="0"/>
              <a:t>realizace </a:t>
            </a:r>
            <a:r>
              <a:rPr lang="cs-CZ" altLang="cs-CZ" sz="1800" dirty="0" smtClean="0"/>
              <a:t>(</a:t>
            </a:r>
            <a:r>
              <a:rPr lang="cs-CZ" altLang="cs-CZ" sz="1800" dirty="0" smtClean="0"/>
              <a:t>20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minut</a:t>
            </a:r>
            <a:r>
              <a:rPr lang="cs-CZ" altLang="cs-CZ" sz="1800" dirty="0" smtClean="0"/>
              <a:t>)</a:t>
            </a:r>
          </a:p>
          <a:p>
            <a:endParaRPr lang="cs-CZ" altLang="cs-CZ" sz="1800" dirty="0"/>
          </a:p>
          <a:p>
            <a:r>
              <a:rPr lang="cs-CZ" altLang="cs-CZ" sz="1800" dirty="0"/>
              <a:t>prezentace úkolů (cca 30 minut</a:t>
            </a:r>
            <a:r>
              <a:rPr lang="cs-CZ" altLang="cs-CZ" sz="1800" dirty="0" smtClean="0"/>
              <a:t>)</a:t>
            </a:r>
          </a:p>
          <a:p>
            <a:endParaRPr lang="cs-CZ" altLang="cs-CZ" sz="1800" dirty="0"/>
          </a:p>
          <a:p>
            <a:r>
              <a:rPr lang="cs-CZ" altLang="cs-CZ" sz="1800" dirty="0"/>
              <a:t>zábavná vsuvka (5 minut</a:t>
            </a:r>
            <a:r>
              <a:rPr lang="cs-CZ" altLang="cs-CZ" sz="1800" dirty="0" smtClean="0"/>
              <a:t>)</a:t>
            </a:r>
          </a:p>
          <a:p>
            <a:endParaRPr lang="cs-CZ" altLang="cs-CZ" sz="1800" dirty="0"/>
          </a:p>
          <a:p>
            <a:r>
              <a:rPr lang="cs-CZ" altLang="cs-CZ" sz="1800" dirty="0"/>
              <a:t>shrnutí závěrem (5 minut)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6191250" y="1685925"/>
            <a:ext cx="3838576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závěrem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nadšených včelařů z regionu, chce vytvořit sdružení, v němž by si vzájemně pomáhali </a:t>
            </a:r>
            <a:r>
              <a:rPr lang="cs-CZ" sz="1400" dirty="0" smtClean="0"/>
              <a:t>ve </a:t>
            </a:r>
            <a:r>
              <a:rPr lang="cs-CZ" sz="1400" dirty="0"/>
              <a:t>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</a:t>
            </a:r>
            <a:r>
              <a:rPr lang="cs-CZ" sz="1400" dirty="0" smtClean="0"/>
              <a:t>a </a:t>
            </a:r>
            <a:r>
              <a:rPr lang="cs-CZ" sz="1400" dirty="0"/>
              <a:t>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39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Legislativní vymezení </a:t>
            </a:r>
            <a:r>
              <a:rPr lang="cs-CZ" altLang="cs-CZ" dirty="0" smtClean="0"/>
              <a:t>NNO</a:t>
            </a:r>
            <a:br>
              <a:rPr lang="cs-CZ" altLang="cs-CZ" dirty="0" smtClean="0"/>
            </a:br>
            <a:r>
              <a:rPr lang="cs-CZ" altLang="cs-CZ" sz="4800" b="0" dirty="0" smtClean="0"/>
              <a:t>(</a:t>
            </a:r>
            <a:r>
              <a:rPr lang="cs-CZ" altLang="cs-CZ" b="0" dirty="0" smtClean="0"/>
              <a:t>NNO</a:t>
            </a:r>
            <a:r>
              <a:rPr lang="cs-CZ" altLang="cs-CZ" dirty="0" smtClean="0"/>
              <a:t> </a:t>
            </a:r>
            <a:r>
              <a:rPr lang="cs-CZ" altLang="cs-CZ" b="0" dirty="0" smtClean="0"/>
              <a:t>/ </a:t>
            </a:r>
            <a:r>
              <a:rPr lang="cs-CZ" altLang="cs-CZ" dirty="0" smtClean="0"/>
              <a:t>organizace na pomezí</a:t>
            </a:r>
            <a:r>
              <a:rPr lang="cs-CZ" altLang="cs-CZ" b="0" dirty="0" smtClean="0"/>
              <a:t>)</a:t>
            </a:r>
            <a:endParaRPr lang="en-US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Jakub Pejcal </a:t>
            </a:r>
            <a:r>
              <a:rPr lang="cs-CZ" altLang="cs-CZ" sz="2000" i="1" dirty="0" smtClean="0"/>
              <a:t>(jakub.pejcal@econ.muni.cz)</a:t>
            </a:r>
          </a:p>
          <a:p>
            <a:endParaRPr lang="cs-CZ" sz="2000" dirty="0" smtClean="0"/>
          </a:p>
          <a:p>
            <a:r>
              <a:rPr lang="cs-CZ" sz="2000" dirty="0" smtClean="0"/>
              <a:t>Centrum pro výzkum neziskového sektoru</a:t>
            </a:r>
          </a:p>
          <a:p>
            <a:endParaRPr lang="cs-CZ" sz="2000" dirty="0" smtClean="0"/>
          </a:p>
          <a:p>
            <a:r>
              <a:rPr lang="cs-CZ" altLang="cs-CZ" sz="2000" dirty="0"/>
              <a:t>8</a:t>
            </a:r>
            <a:r>
              <a:rPr lang="cs-CZ" altLang="cs-CZ" sz="2000" dirty="0" smtClean="0"/>
              <a:t>. října 2019</a:t>
            </a:r>
            <a:r>
              <a:rPr lang="cs-CZ" altLang="cs-CZ" sz="2000" dirty="0" smtClean="0"/>
              <a:t>, Brno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86618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I. - CNS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složka </a:t>
            </a:r>
            <a:r>
              <a:rPr lang="cs-CZ" altLang="cs-CZ" sz="1800" dirty="0"/>
              <a:t>církve a náboženské společnost (CNS</a:t>
            </a:r>
            <a:r>
              <a:rPr lang="cs-CZ" altLang="cs-CZ" sz="1800" dirty="0" smtClean="0"/>
              <a:t>)</a:t>
            </a:r>
          </a:p>
          <a:p>
            <a:pPr algn="just"/>
            <a:r>
              <a:rPr lang="cs-CZ" altLang="en-US" sz="1800" dirty="0" smtClean="0"/>
              <a:t>„</a:t>
            </a:r>
            <a:r>
              <a:rPr lang="cs-CZ" altLang="en-US" sz="1800" dirty="0"/>
              <a:t>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a duchovní </a:t>
            </a:r>
            <a:r>
              <a:rPr lang="cs-CZ" altLang="en-US" sz="1800" dirty="0" smtClean="0"/>
              <a:t>služby“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základní </a:t>
            </a:r>
            <a:r>
              <a:rPr lang="cs-CZ" altLang="cs-CZ" sz="1800" dirty="0"/>
              <a:t>právo na náboženské vyznání – vycházející z Listiny základních práv a </a:t>
            </a:r>
            <a:r>
              <a:rPr lang="cs-CZ" altLang="cs-CZ" sz="1800" dirty="0" smtClean="0"/>
              <a:t>svobod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upravuje </a:t>
            </a:r>
            <a:r>
              <a:rPr lang="cs-CZ" altLang="cs-CZ" sz="1800" dirty="0"/>
              <a:t>zákon č. 3/2002 Sb., o církvích a náboženských </a:t>
            </a:r>
            <a:r>
              <a:rPr lang="cs-CZ" altLang="cs-CZ" sz="1800" dirty="0" smtClean="0"/>
              <a:t>společnostech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většina </a:t>
            </a:r>
            <a:r>
              <a:rPr lang="cs-CZ" altLang="cs-CZ" sz="1800" dirty="0"/>
              <a:t>církevních náboženských skupin má </a:t>
            </a:r>
            <a:r>
              <a:rPr lang="cs-CZ" altLang="en-US" sz="1800" dirty="0"/>
              <a:t>vlastní vnitřní normy, kterými je upravena činnost v rámci instituce (např. </a:t>
            </a:r>
            <a:r>
              <a:rPr lang="cs-CZ" altLang="en-US" sz="1800" dirty="0" err="1"/>
              <a:t>Codex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Iuris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Canonici</a:t>
            </a:r>
            <a:r>
              <a:rPr lang="cs-CZ" altLang="en-US" sz="1800" dirty="0"/>
              <a:t>, kodex kanonického práva ŘKC</a:t>
            </a:r>
            <a:r>
              <a:rPr lang="cs-CZ" altLang="en-US" sz="1800" dirty="0" smtClean="0"/>
              <a:t>).</a:t>
            </a:r>
            <a:endParaRPr lang="cs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68452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II. - CNS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církev a náboženská společnost </a:t>
            </a:r>
            <a:r>
              <a:rPr lang="cs-CZ" altLang="en-US" sz="1800" dirty="0" smtClean="0"/>
              <a:t>se </a:t>
            </a:r>
            <a:r>
              <a:rPr lang="cs-CZ" altLang="en-US" sz="1800" b="1" dirty="0" smtClean="0"/>
              <a:t>stává právnickou osobou </a:t>
            </a:r>
            <a:r>
              <a:rPr lang="cs-CZ" altLang="en-US" sz="1800" dirty="0" smtClean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600" dirty="0" smtClean="0"/>
              <a:t>žádost na Ministerstvu kultury</a:t>
            </a:r>
          </a:p>
          <a:p>
            <a:pPr lvl="1" algn="just">
              <a:defRPr/>
            </a:pPr>
            <a:r>
              <a:rPr lang="cs-CZ" altLang="en-US" sz="1600" dirty="0" smtClean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600" dirty="0" smtClean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600" dirty="0" smtClean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600" dirty="0" smtClean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600" dirty="0" smtClean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600" dirty="0" smtClean="0"/>
          </a:p>
          <a:p>
            <a:pPr lvl="1" algn="just">
              <a:defRPr/>
            </a:pPr>
            <a:r>
              <a:rPr lang="cs-CZ" altLang="en-US" sz="1600" dirty="0" smtClean="0"/>
              <a:t>…církve mohou také vytvářet tzv. svazy církví a náboženských společností. Také tyto svazy podléhají registraci. Dále mohou zakládat účelová zařízení (evidované právnické osoby)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lvl="1" algn="just">
              <a:defRPr/>
            </a:pPr>
            <a:r>
              <a:rPr lang="cs-CZ" altLang="cs-CZ" sz="1600" dirty="0" smtClean="0"/>
              <a:t>specifikum v podobě zdroje příjmů – státní příspěvek na činnost, dotace</a:t>
            </a:r>
          </a:p>
          <a:p>
            <a:pPr algn="just"/>
            <a:endParaRPr lang="cs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8831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III. - CNS </a:t>
            </a:r>
            <a:r>
              <a:rPr lang="cs-CZ" sz="1100" dirty="0" smtClean="0"/>
              <a:t>(k 12. 3. 2019)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</a:t>
            </a:r>
            <a:r>
              <a:rPr lang="cs-CZ" altLang="en-US" sz="1100" dirty="0" smtClean="0"/>
              <a:t>a </a:t>
            </a:r>
            <a:r>
              <a:rPr lang="cs-CZ" altLang="en-US" sz="1100" dirty="0"/>
              <a:t>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42466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IV. - EPO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b="1" dirty="0" smtClean="0"/>
              <a:t>evidovaná právnická osoba </a:t>
            </a:r>
            <a:r>
              <a:rPr lang="cs-CZ" altLang="cs-CZ" sz="1800" dirty="0" smtClean="0"/>
              <a:t>(EPO) </a:t>
            </a:r>
            <a:r>
              <a:rPr lang="cs-CZ" altLang="en-US" sz="1800" dirty="0" smtClean="0"/>
              <a:t>vzniká založením příslušným orgánem registrované církve a náboženské společnosti podle jejího základního dokumentu. </a:t>
            </a:r>
          </a:p>
          <a:p>
            <a:pPr algn="just"/>
            <a:r>
              <a:rPr lang="cs-CZ" altLang="en-US" sz="1800" dirty="0" smtClean="0"/>
              <a:t>hlavním úkolem EPO je poskytovat obecně prospěšné charitativní, sociální nebo zdravotnické služby a to veřejnosti za předem stanovených a pro všechny uživatele stejných podmínek</a:t>
            </a:r>
          </a:p>
          <a:p>
            <a:pPr algn="just"/>
            <a:endParaRPr lang="cs-CZ" altLang="en-US" sz="1800" dirty="0" smtClean="0"/>
          </a:p>
          <a:p>
            <a:pPr algn="just"/>
            <a:r>
              <a:rPr lang="cs-CZ" altLang="en-US" sz="1800" dirty="0" smtClean="0"/>
              <a:t>návrh pro evidence 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800" dirty="0" smtClean="0"/>
          </a:p>
          <a:p>
            <a:pPr algn="just"/>
            <a:r>
              <a:rPr lang="cs-CZ" altLang="en-US" sz="1800" dirty="0" smtClean="0"/>
              <a:t>evidenci EPO provádí Ministerstvo kultury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07319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SLOŽKY STÁTU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organizace </a:t>
            </a:r>
            <a:r>
              <a:rPr lang="cs-CZ" altLang="cs-CZ" sz="1800" dirty="0"/>
              <a:t>veřejné správy (tj. veřejného sektoru) </a:t>
            </a:r>
            <a:endParaRPr lang="cs-CZ" altLang="cs-CZ" sz="1800" dirty="0" smtClean="0"/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vzniká </a:t>
            </a:r>
            <a:r>
              <a:rPr lang="cs-CZ" altLang="cs-CZ" sz="1800" dirty="0">
                <a:cs typeface="Times New Roman" pitchFamily="18" charset="0"/>
              </a:rPr>
              <a:t>a zaniká rozhodnutím zastupitelstva územního samosprávného celku (</a:t>
            </a:r>
            <a:r>
              <a:rPr lang="cs-CZ" altLang="cs-CZ" sz="1800" dirty="0" smtClean="0">
                <a:cs typeface="Times New Roman" pitchFamily="18" charset="0"/>
              </a:rPr>
              <a:t>ÚSC)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při </a:t>
            </a:r>
            <a:r>
              <a:rPr lang="cs-CZ" altLang="cs-CZ" sz="1800" dirty="0">
                <a:cs typeface="Times New Roman" pitchFamily="18" charset="0"/>
              </a:rPr>
              <a:t>jejím zřízení musí zřizovatel vydat zřizovací listinu (viz </a:t>
            </a:r>
            <a:r>
              <a:rPr lang="cs-CZ" altLang="cs-CZ" sz="1800" dirty="0" smtClean="0">
                <a:cs typeface="Times New Roman" pitchFamily="18" charset="0"/>
              </a:rPr>
              <a:t>zákon)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není </a:t>
            </a:r>
            <a:r>
              <a:rPr lang="cs-CZ" altLang="cs-CZ" sz="1800" dirty="0">
                <a:cs typeface="Times New Roman" pitchFamily="18" charset="0"/>
              </a:rPr>
              <a:t>samostatnou právnickou </a:t>
            </a:r>
            <a:r>
              <a:rPr lang="cs-CZ" altLang="cs-CZ" sz="1800" dirty="0" smtClean="0">
                <a:cs typeface="Times New Roman" pitchFamily="18" charset="0"/>
              </a:rPr>
              <a:t>osobou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její </a:t>
            </a:r>
            <a:r>
              <a:rPr lang="cs-CZ" altLang="cs-CZ" sz="1800" dirty="0">
                <a:cs typeface="Times New Roman" pitchFamily="18" charset="0"/>
              </a:rPr>
              <a:t>zaměstnanci jsou zaměstnanci obce nebo </a:t>
            </a:r>
            <a:r>
              <a:rPr lang="cs-CZ" altLang="cs-CZ" sz="1800" dirty="0" smtClean="0">
                <a:cs typeface="Times New Roman" pitchFamily="18" charset="0"/>
              </a:rPr>
              <a:t>kraje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není </a:t>
            </a:r>
            <a:r>
              <a:rPr lang="cs-CZ" altLang="cs-CZ" sz="1800" dirty="0">
                <a:cs typeface="Times New Roman" pitchFamily="18" charset="0"/>
              </a:rPr>
              <a:t>účetní jednotkou - příjmy a výdaje (rozpočet) organizační složky jsou obsaženy v rozpočtu jejího </a:t>
            </a:r>
            <a:r>
              <a:rPr lang="cs-CZ" altLang="cs-CZ" sz="1800" dirty="0" smtClean="0">
                <a:cs typeface="Times New Roman" pitchFamily="18" charset="0"/>
              </a:rPr>
              <a:t>zřizovatele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například </a:t>
            </a:r>
            <a:r>
              <a:rPr lang="cs-CZ" altLang="cs-CZ" sz="1800" dirty="0">
                <a:cs typeface="Times New Roman" pitchFamily="18" charset="0"/>
              </a:rPr>
              <a:t>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2150889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PŘÍSPĚVKOVÉ ORGANIZACE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organizace </a:t>
            </a:r>
            <a:r>
              <a:rPr lang="cs-CZ" altLang="cs-CZ" sz="1800" dirty="0"/>
              <a:t>veřejné správy (tj. veřejného sektoru) 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vzniká a zaniká rozhodnutím zastupitelstva ÚSC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8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800" dirty="0"/>
              <a:t>může mít vlastní zaměstnance</a:t>
            </a:r>
          </a:p>
          <a:p>
            <a:pPr algn="just"/>
            <a:r>
              <a:rPr lang="cs-CZ" altLang="cs-CZ" sz="1800" dirty="0"/>
              <a:t>je samostatnou účetní jednotkou 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má možnost provádět vedlejší (hospodářské) činnost (vymezeno ve zřizovací listině</a:t>
            </a:r>
            <a:r>
              <a:rPr lang="cs-CZ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151412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40"/>
            <a:ext cx="8086635" cy="1979610"/>
          </a:xfrm>
        </p:spPr>
        <p:txBody>
          <a:bodyPr/>
          <a:lstStyle/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Děkuji </a:t>
            </a:r>
            <a:r>
              <a:rPr lang="cs-CZ" sz="2800" dirty="0"/>
              <a:t>za aktivní účast!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Vhodný prostor pro dotazy začíná právě teď!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09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právní formy proč?</a:t>
            </a:r>
          </a:p>
          <a:p>
            <a:endParaRPr lang="cs-CZ" sz="1800" dirty="0" smtClean="0"/>
          </a:p>
          <a:p>
            <a:r>
              <a:rPr lang="cs-CZ" sz="1800" dirty="0" smtClean="0"/>
              <a:t>motivy založení:</a:t>
            </a:r>
          </a:p>
          <a:p>
            <a:pPr lvl="1"/>
            <a:r>
              <a:rPr lang="cs-CZ" sz="1600" dirty="0"/>
              <a:t>organizační struktura</a:t>
            </a:r>
          </a:p>
          <a:p>
            <a:pPr lvl="1"/>
            <a:r>
              <a:rPr lang="cs-CZ" sz="1600" dirty="0"/>
              <a:t>kontinuita záměru</a:t>
            </a:r>
          </a:p>
          <a:p>
            <a:pPr lvl="1"/>
            <a:r>
              <a:rPr lang="cs-CZ" sz="1600" dirty="0"/>
              <a:t>majetková samostatnost</a:t>
            </a:r>
          </a:p>
          <a:p>
            <a:pPr lvl="1"/>
            <a:r>
              <a:rPr lang="cs-CZ" sz="1600" dirty="0"/>
              <a:t>výhody plynoucí z právní </a:t>
            </a:r>
            <a:r>
              <a:rPr lang="cs-CZ" sz="1600" dirty="0" smtClean="0"/>
              <a:t>formy</a:t>
            </a:r>
          </a:p>
          <a:p>
            <a:pPr lvl="1"/>
            <a:endParaRPr lang="cs-CZ" sz="1600" dirty="0"/>
          </a:p>
          <a:p>
            <a:r>
              <a:rPr lang="cs-CZ" sz="1800" dirty="0" smtClean="0"/>
              <a:t>rozhodující faktory:</a:t>
            </a:r>
          </a:p>
          <a:p>
            <a:pPr lvl="1"/>
            <a:r>
              <a:rPr lang="cs-CZ" sz="1600" dirty="0"/>
              <a:t>struktura</a:t>
            </a:r>
            <a:endParaRPr lang="cs-CZ" sz="2400" dirty="0"/>
          </a:p>
          <a:p>
            <a:pPr lvl="1"/>
            <a:r>
              <a:rPr lang="cs-CZ" sz="1600" dirty="0"/>
              <a:t>podmínky fungování</a:t>
            </a:r>
          </a:p>
          <a:p>
            <a:pPr lvl="1"/>
            <a:r>
              <a:rPr lang="cs-CZ" sz="1600" dirty="0"/>
              <a:t>náklady na založení a správu (notářské zápisy, účetnictví, audit)</a:t>
            </a:r>
          </a:p>
          <a:p>
            <a:pPr lvl="1"/>
            <a:r>
              <a:rPr lang="cs-CZ" sz="1600" dirty="0"/>
              <a:t>daně (veřejně prospěšný poplatník, konstrukce základu DPPO)</a:t>
            </a:r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0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</a:t>
            </a:r>
            <a:r>
              <a:rPr lang="cs-CZ" dirty="0"/>
              <a:t>úprava neziskového sektoru </a:t>
            </a:r>
            <a:r>
              <a:rPr lang="cs-CZ" dirty="0" smtClean="0"/>
              <a:t>I</a:t>
            </a:r>
            <a:r>
              <a:rPr lang="cs-CZ" dirty="0" smtClean="0"/>
              <a:t>.</a:t>
            </a:r>
            <a:endParaRPr lang="cs-CZ" sz="11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k </a:t>
            </a:r>
            <a:r>
              <a:rPr lang="cs-CZ" altLang="cs-CZ" sz="1800" dirty="0"/>
              <a:t>1. 1. 2014 vstoupil v účinnost Nový Občanský zákoník</a:t>
            </a:r>
          </a:p>
          <a:p>
            <a:pPr lvl="1" algn="just">
              <a:defRPr/>
            </a:pPr>
            <a:r>
              <a:rPr lang="cs-CZ" altLang="cs-CZ" sz="1600" dirty="0"/>
              <a:t>zákon č. 89/2012 Sb., Občanský zákoník (dále jen „NOZ“)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6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6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r>
              <a:rPr lang="cs-CZ" altLang="cs-CZ" sz="1800" dirty="0"/>
              <a:t>odstranění provizoria</a:t>
            </a:r>
          </a:p>
          <a:p>
            <a:r>
              <a:rPr lang="cs-CZ" altLang="cs-CZ" sz="1800" dirty="0"/>
              <a:t>sjednocení právních úprav</a:t>
            </a:r>
          </a:p>
          <a:p>
            <a:r>
              <a:rPr lang="cs-CZ" altLang="cs-CZ" sz="1800" dirty="0"/>
              <a:t>odstranění formalismu (právo pro člověka, základní mantinely)</a:t>
            </a:r>
          </a:p>
          <a:p>
            <a:r>
              <a:rPr lang="cs-CZ" altLang="cs-CZ" sz="18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6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6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600" dirty="0"/>
              <a:t>princip právní jistoty</a:t>
            </a:r>
          </a:p>
          <a:p>
            <a:pPr lvl="1" algn="just">
              <a:defRPr/>
            </a:pPr>
            <a:r>
              <a:rPr lang="cs-CZ" altLang="cs-CZ" sz="1600" dirty="0"/>
              <a:t>předpoklad </a:t>
            </a:r>
            <a:r>
              <a:rPr lang="cs-CZ" altLang="cs-CZ" sz="1600" dirty="0" smtClean="0"/>
              <a:t>poctivosti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10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II.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600" dirty="0"/>
              <a:t>„čitelnější“</a:t>
            </a:r>
          </a:p>
          <a:p>
            <a:pPr lvl="1" algn="just">
              <a:defRPr/>
            </a:pPr>
            <a:r>
              <a:rPr lang="cs-CZ" altLang="cs-CZ" sz="16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rozlišení právnických osob podle charakteristiky „faktického </a:t>
            </a:r>
            <a:r>
              <a:rPr lang="cs-CZ" altLang="cs-CZ" sz="1800" dirty="0" smtClean="0"/>
              <a:t>základu“ do </a:t>
            </a:r>
            <a:r>
              <a:rPr lang="cs-CZ" altLang="cs-CZ" sz="1800" dirty="0"/>
              <a:t>dvou skupiny:</a:t>
            </a:r>
          </a:p>
          <a:p>
            <a:pPr lvl="1" algn="just">
              <a:defRPr/>
            </a:pPr>
            <a:r>
              <a:rPr lang="cs-CZ" altLang="cs-CZ" sz="16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6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diskuse kolem veřejné prospěšnosti – ukončena v roce </a:t>
            </a:r>
            <a:r>
              <a:rPr lang="cs-CZ" altLang="cs-CZ" sz="1800" dirty="0" smtClean="0"/>
              <a:t>2018</a:t>
            </a: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53634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III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/>
              <a:t>podle nové úpravy (nejen NOZ) lze za NNO považovat:</a:t>
            </a:r>
          </a:p>
          <a:p>
            <a:pPr lvl="1" algn="just">
              <a:defRPr/>
            </a:pPr>
            <a:r>
              <a:rPr lang="cs-CZ" altLang="cs-CZ" sz="1600" dirty="0" smtClean="0"/>
              <a:t>zájmová </a:t>
            </a:r>
            <a:r>
              <a:rPr lang="cs-CZ" altLang="cs-CZ" sz="1600" dirty="0"/>
              <a:t>sdružení právnických osob </a:t>
            </a:r>
            <a:r>
              <a:rPr lang="cs-CZ" altLang="cs-CZ" sz="1600" i="1" dirty="0"/>
              <a:t>(NOZ; § 3051)</a:t>
            </a:r>
          </a:p>
          <a:p>
            <a:pPr lvl="1" algn="just">
              <a:defRPr/>
            </a:pPr>
            <a:r>
              <a:rPr lang="cs-CZ" altLang="cs-CZ" sz="1600" dirty="0"/>
              <a:t>spolky </a:t>
            </a:r>
            <a:r>
              <a:rPr lang="cs-CZ" altLang="cs-CZ" sz="1600" i="1" dirty="0"/>
              <a:t>(NOZ; § 214 - § 302)</a:t>
            </a:r>
          </a:p>
          <a:p>
            <a:pPr lvl="1" algn="just">
              <a:defRPr/>
            </a:pPr>
            <a:r>
              <a:rPr lang="cs-CZ" altLang="cs-CZ" sz="1600" dirty="0"/>
              <a:t>sdružení bez právní subjektivity (resp. společnosti) </a:t>
            </a:r>
            <a:r>
              <a:rPr lang="cs-CZ" altLang="cs-CZ" sz="1600" i="1" dirty="0"/>
              <a:t>(NOZ; § 2716 - § 2755)</a:t>
            </a:r>
          </a:p>
          <a:p>
            <a:pPr lvl="1" algn="just">
              <a:defRPr/>
            </a:pPr>
            <a:r>
              <a:rPr lang="cs-CZ" altLang="cs-CZ" sz="1600" dirty="0"/>
              <a:t>honební společenstva </a:t>
            </a:r>
            <a:r>
              <a:rPr lang="cs-CZ" altLang="cs-CZ" sz="1600" i="1" dirty="0"/>
              <a:t>(zákon č. 449/2001 Sb., o myslivosti)</a:t>
            </a:r>
          </a:p>
          <a:p>
            <a:pPr lvl="1" algn="just">
              <a:defRPr/>
            </a:pPr>
            <a:r>
              <a:rPr lang="cs-CZ" altLang="cs-CZ" sz="1600" dirty="0"/>
              <a:t>profesní komory </a:t>
            </a:r>
            <a:r>
              <a:rPr lang="cs-CZ" altLang="cs-CZ" sz="1600" i="1" dirty="0"/>
              <a:t>(různé zákony – není v nich jednotnost)</a:t>
            </a:r>
          </a:p>
          <a:p>
            <a:pPr lvl="1" algn="just">
              <a:defRPr/>
            </a:pPr>
            <a:r>
              <a:rPr lang="cs-CZ" altLang="cs-CZ" sz="1600" dirty="0"/>
              <a:t>politické strany a politická hnutí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424/1991 Sb., o sdružování v politických stranách…)</a:t>
            </a:r>
          </a:p>
          <a:p>
            <a:pPr lvl="1" algn="just">
              <a:defRPr/>
            </a:pPr>
            <a:r>
              <a:rPr lang="cs-CZ" altLang="cs-CZ" sz="1600" dirty="0"/>
              <a:t>registrované církve a náboženské společnosti 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3/2002 Sb., o svobodě </a:t>
            </a:r>
            <a:r>
              <a:rPr lang="cs-CZ" altLang="cs-CZ" sz="1600" i="1" dirty="0" smtClean="0"/>
              <a:t>náboženského </a:t>
            </a:r>
            <a:r>
              <a:rPr lang="cs-CZ" altLang="cs-CZ" sz="1600" i="1" dirty="0"/>
              <a:t>vyznání…)</a:t>
            </a:r>
          </a:p>
          <a:p>
            <a:pPr lvl="1" algn="just">
              <a:defRPr/>
            </a:pPr>
            <a:r>
              <a:rPr lang="cs-CZ" altLang="cs-CZ" sz="1600" dirty="0"/>
              <a:t>nadace a nadační fondy </a:t>
            </a:r>
            <a:r>
              <a:rPr lang="cs-CZ" altLang="cs-CZ" sz="1600" i="1" dirty="0"/>
              <a:t>(NOZ; § 303 - § 401)</a:t>
            </a:r>
          </a:p>
          <a:p>
            <a:pPr lvl="1" algn="just">
              <a:defRPr/>
            </a:pPr>
            <a:r>
              <a:rPr lang="cs-CZ" altLang="cs-CZ" sz="1600" dirty="0"/>
              <a:t>obecně prospěšné společnosti </a:t>
            </a:r>
            <a:r>
              <a:rPr lang="cs-CZ" altLang="cs-CZ" sz="1600" i="1" dirty="0"/>
              <a:t>(NOZ; § 3050)</a:t>
            </a:r>
          </a:p>
          <a:p>
            <a:pPr lvl="1" algn="just">
              <a:defRPr/>
            </a:pPr>
            <a:r>
              <a:rPr lang="cs-CZ" altLang="cs-CZ" sz="1600" dirty="0"/>
              <a:t>společenství vlastníků jednotek </a:t>
            </a:r>
            <a:r>
              <a:rPr lang="cs-CZ" altLang="cs-CZ" sz="1600" i="1" dirty="0"/>
              <a:t>(NOZ; § 1194 - § 1122)</a:t>
            </a:r>
          </a:p>
          <a:p>
            <a:pPr lvl="1" algn="just">
              <a:defRPr/>
            </a:pPr>
            <a:r>
              <a:rPr lang="cs-CZ" altLang="cs-CZ" sz="1600" dirty="0"/>
              <a:t>veřejné vysoké školy </a:t>
            </a:r>
            <a:r>
              <a:rPr lang="cs-CZ" altLang="cs-CZ" sz="1600" i="1" dirty="0"/>
              <a:t>(zákon č. 111/1998 Sb., o vysokých školách)</a:t>
            </a:r>
          </a:p>
          <a:p>
            <a:pPr lvl="1" algn="just">
              <a:defRPr/>
            </a:pPr>
            <a:r>
              <a:rPr lang="cs-CZ" altLang="cs-CZ" sz="1600" dirty="0"/>
              <a:t>ústavy </a:t>
            </a:r>
            <a:r>
              <a:rPr lang="cs-CZ" altLang="cs-CZ" sz="1600" i="1" dirty="0"/>
              <a:t>(NOZ; § 402 - § 418)</a:t>
            </a:r>
          </a:p>
          <a:p>
            <a:pPr lvl="1" algn="just">
              <a:defRPr/>
            </a:pPr>
            <a:r>
              <a:rPr lang="cs-CZ" altLang="cs-CZ" sz="1600" dirty="0"/>
              <a:t>sociální družstva </a:t>
            </a:r>
            <a:r>
              <a:rPr lang="cs-CZ" altLang="cs-CZ" sz="1600" i="1" dirty="0"/>
              <a:t>(</a:t>
            </a:r>
            <a:r>
              <a:rPr lang="pl-PL" altLang="cs-CZ" sz="1600" i="1" dirty="0"/>
              <a:t>zákon č. 90/2012 Sb., o korporacích; § 758 - § 773)</a:t>
            </a:r>
          </a:p>
          <a:p>
            <a:pPr lvl="1" algn="just">
              <a:defRPr/>
            </a:pPr>
            <a:endParaRPr lang="pl-PL" altLang="cs-CZ" sz="1600" dirty="0"/>
          </a:p>
          <a:p>
            <a:pPr lvl="1" algn="just">
              <a:defRPr/>
            </a:pPr>
            <a:r>
              <a:rPr lang="pl-PL" altLang="cs-CZ" sz="1600" dirty="0"/>
              <a:t>vznik právní neosoby – svěřenecký fond </a:t>
            </a:r>
            <a:r>
              <a:rPr lang="pl-PL" altLang="cs-CZ" sz="1600" i="1" dirty="0"/>
              <a:t>(NOZ, § 1448)</a:t>
            </a:r>
            <a:endParaRPr lang="en-US" altLang="cs-CZ" sz="1600" i="1" dirty="0"/>
          </a:p>
          <a:p>
            <a:pPr lvl="1" algn="just">
              <a:defRPr/>
            </a:pPr>
            <a:endParaRPr lang="en-US" altLang="cs-CZ" sz="1600" dirty="0"/>
          </a:p>
          <a:p>
            <a:pPr lvl="1" algn="just">
              <a:defRPr/>
            </a:pPr>
            <a:r>
              <a:rPr lang="cs-CZ" altLang="cs-CZ" sz="1600" dirty="0"/>
              <a:t>a</a:t>
            </a:r>
            <a:r>
              <a:rPr lang="en-US" altLang="cs-CZ" sz="1600" dirty="0" smtClean="0"/>
              <a:t> </a:t>
            </a:r>
            <a:r>
              <a:rPr lang="en-US" altLang="cs-CZ" sz="1600" dirty="0" err="1"/>
              <a:t>kolik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jich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vlastně</a:t>
            </a:r>
            <a:r>
              <a:rPr lang="en-US" altLang="cs-CZ" sz="1600" dirty="0"/>
              <a:t> je? </a:t>
            </a:r>
            <a:r>
              <a:rPr lang="en-US" altLang="cs-CZ" sz="1600" dirty="0">
                <a:hlinkClick r:id="rId2"/>
              </a:rPr>
              <a:t>1</a:t>
            </a:r>
            <a:r>
              <a:rPr lang="en-US" altLang="cs-CZ" sz="1600" dirty="0"/>
              <a:t>, </a:t>
            </a:r>
            <a:r>
              <a:rPr lang="en-US" altLang="cs-CZ" sz="1600" dirty="0">
                <a:hlinkClick r:id="rId3"/>
              </a:rPr>
              <a:t>2</a:t>
            </a:r>
            <a:r>
              <a:rPr lang="en-US" altLang="cs-CZ" sz="1600" dirty="0"/>
              <a:t> 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84774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úkolu </a:t>
            </a:r>
            <a:r>
              <a:rPr lang="cs-CZ" dirty="0" smtClean="0"/>
              <a:t>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ybrané právní formy NNO v ČR</a:t>
            </a:r>
          </a:p>
          <a:p>
            <a:pPr lvl="1"/>
            <a:endParaRPr lang="cs-CZ" sz="1400" dirty="0"/>
          </a:p>
          <a:p>
            <a:pPr lvl="1"/>
            <a:r>
              <a:rPr lang="cs-CZ" sz="1600" dirty="0"/>
              <a:t>spolek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sociální družstvo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ústav (obecně prospěšná společnost)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nadace a nadační fond</a:t>
            </a:r>
          </a:p>
          <a:p>
            <a:endParaRPr lang="cs-CZ" sz="1400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5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úkolu III.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ve skupinkách zjistěte:</a:t>
            </a:r>
          </a:p>
          <a:p>
            <a:pPr lvl="1"/>
            <a:endParaRPr lang="cs-CZ" sz="1400" dirty="0"/>
          </a:p>
          <a:p>
            <a:pPr lvl="1"/>
            <a:r>
              <a:rPr lang="cs-CZ" sz="1600" dirty="0"/>
              <a:t>podmínky založení a vzniku - krok po kroku (ideálně i návrh zakládacího dokumentu / stanov)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zásady fungování (řízení, nezbytné orgány, financování…)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podmínky likvidace / přeměny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další podrobnosti a „perličky“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příklady realizací (dle </a:t>
            </a:r>
            <a:r>
              <a:rPr lang="cs-CZ" sz="1600" dirty="0">
                <a:hlinkClick r:id="rId2"/>
              </a:rPr>
              <a:t>Veřejného rejstříku</a:t>
            </a:r>
            <a:r>
              <a:rPr lang="cs-CZ" sz="1600" dirty="0"/>
              <a:t>)</a:t>
            </a:r>
          </a:p>
          <a:p>
            <a:pPr marL="457200" lvl="1" indent="0">
              <a:buNone/>
            </a:pPr>
            <a:endParaRPr lang="cs-CZ" sz="1400" dirty="0"/>
          </a:p>
          <a:p>
            <a:endParaRPr lang="cs-CZ" sz="1400" dirty="0"/>
          </a:p>
          <a:p>
            <a:r>
              <a:rPr lang="cs-CZ" sz="1800" dirty="0" smtClean="0"/>
              <a:t>vraťte se za </a:t>
            </a:r>
            <a:r>
              <a:rPr lang="cs-CZ" sz="1800" dirty="0" smtClean="0"/>
              <a:t>20</a:t>
            </a:r>
            <a:r>
              <a:rPr lang="cs-CZ" sz="1800" dirty="0" smtClean="0"/>
              <a:t> </a:t>
            </a:r>
            <a:r>
              <a:rPr lang="cs-CZ" sz="1800" dirty="0" smtClean="0"/>
              <a:t>minut s připravenou prezentací</a:t>
            </a:r>
            <a:endParaRPr lang="cs-CZ" sz="1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71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 </a:t>
            </a:r>
            <a:r>
              <a:rPr lang="cs-CZ" dirty="0"/>
              <a:t>a následně… </a:t>
            </a:r>
            <a:r>
              <a:rPr lang="cs-CZ" i="1" dirty="0" smtClean="0"/>
              <a:t>prezentace </a:t>
            </a:r>
            <a:r>
              <a:rPr lang="cs-CZ" i="1" dirty="0"/>
              <a:t>úkolů!</a:t>
            </a:r>
            <a:br>
              <a:rPr lang="cs-CZ" i="1" dirty="0"/>
            </a:b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/>
              <a:t/>
            </a:r>
            <a:br>
              <a:rPr lang="cs-CZ" i="1" dirty="0"/>
            </a:b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/>
              <a:t/>
            </a:r>
            <a:br>
              <a:rPr lang="cs-CZ" i="1" dirty="0"/>
            </a:br>
            <a:r>
              <a:rPr lang="cs-CZ" i="1" dirty="0" smtClean="0"/>
              <a:t/>
            </a:r>
            <a:br>
              <a:rPr lang="cs-CZ" i="1" dirty="0" smtClean="0"/>
            </a:b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 co ještě čekáte?!? Šup do práce…</a:t>
            </a:r>
          </a:p>
          <a:p>
            <a:pPr marL="0" indent="0">
              <a:buNone/>
            </a:pPr>
            <a:r>
              <a:rPr lang="cs-CZ" sz="1800" dirty="0"/>
              <a:t>				  (potkáme se za </a:t>
            </a:r>
            <a:r>
              <a:rPr lang="cs-CZ" sz="1800" dirty="0" smtClean="0"/>
              <a:t>20 minut)</a:t>
            </a:r>
            <a:endParaRPr lang="cs-CZ" sz="1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2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2239</Words>
  <Application>Microsoft Office PowerPoint</Application>
  <PresentationFormat>Širokoúhlá obrazovka</PresentationFormat>
  <Paragraphs>341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Tahoma</vt:lpstr>
      <vt:lpstr>Times New Roman</vt:lpstr>
      <vt:lpstr>Wingdings</vt:lpstr>
      <vt:lpstr>Motiv1</vt:lpstr>
      <vt:lpstr>Legislativní vymezení NNO (NNO / organizace na pomezí)</vt:lpstr>
      <vt:lpstr>Průběh semináře</vt:lpstr>
      <vt:lpstr>Aktuální úprava neziskového sektoru</vt:lpstr>
      <vt:lpstr>Aktuální úprava neziskového sektoru I.</vt:lpstr>
      <vt:lpstr>Aktuální úprava neziskového sektoru II. </vt:lpstr>
      <vt:lpstr>Aktuální úprava neziskového sektoru III.</vt:lpstr>
      <vt:lpstr>Zadání úkolu I.</vt:lpstr>
      <vt:lpstr>Zadání úkolu III.</vt:lpstr>
      <vt:lpstr>Realizace a následně… prezentace úkolů!      </vt:lpstr>
      <vt:lpstr>SPOLEK: obecný koncept</vt:lpstr>
      <vt:lpstr>SPOLEK: vzor stanov a spolkový rejstřík</vt:lpstr>
      <vt:lpstr>NADACE: obecný koncept</vt:lpstr>
      <vt:lpstr>NADACE: konkrétněji</vt:lpstr>
      <vt:lpstr>NADAČNÍ FOND</vt:lpstr>
      <vt:lpstr>OBECNĚ PROSPĚŠNÁ SPOLEČNOST</vt:lpstr>
      <vt:lpstr>ÚSTAV: obecný koncept</vt:lpstr>
      <vt:lpstr>ÚSTAV: konkrétněji</vt:lpstr>
      <vt:lpstr>SOCIÁLNÍ DRUŽSTVO</vt:lpstr>
      <vt:lpstr>Zábavná vsuvka</vt:lpstr>
      <vt:lpstr>Shrnutí závěrem</vt:lpstr>
      <vt:lpstr>Legislativní vymezení NNO (NNO / organizace na pomezí)</vt:lpstr>
      <vt:lpstr>CÍRKEVNÍ PRÁVNICKÉ OSOBY I. - CNS</vt:lpstr>
      <vt:lpstr>CÍRKEVNÍ PRÁVNICKÉ OSOBY II. - CNS</vt:lpstr>
      <vt:lpstr>CÍRKEVNÍ PRÁVNICKÉ OSOBY III. - CNS (k 12. 3. 2019)</vt:lpstr>
      <vt:lpstr>CÍRKEVNÍ PRÁVNICKÉ OSOBY IV. - EPO</vt:lpstr>
      <vt:lpstr>ORGANIZAČNÍ SLOŽKY STÁTU</vt:lpstr>
      <vt:lpstr>PŘÍSPĚVKOVÉ ORGANIZACE</vt:lpstr>
      <vt:lpstr>  Děkuji za aktivní účast!  Vhodný prostor pro dotazy začíná právě teď!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Pejcal Jakub</cp:lastModifiedBy>
  <cp:revision>23</cp:revision>
  <cp:lastPrinted>1601-01-01T00:00:00Z</cp:lastPrinted>
  <dcterms:created xsi:type="dcterms:W3CDTF">2019-02-25T18:09:44Z</dcterms:created>
  <dcterms:modified xsi:type="dcterms:W3CDTF">2019-10-07T14:49:22Z</dcterms:modified>
</cp:coreProperties>
</file>