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7" r:id="rId2"/>
    <p:sldId id="259" r:id="rId3"/>
    <p:sldId id="260" r:id="rId4"/>
    <p:sldId id="312" r:id="rId5"/>
    <p:sldId id="313" r:id="rId6"/>
    <p:sldId id="314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15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267" r:id="rId31"/>
    <p:sldId id="268" r:id="rId32"/>
    <p:sldId id="269" r:id="rId33"/>
    <p:sldId id="270" r:id="rId34"/>
    <p:sldId id="311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38" y="-1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E3D18-F5A8-4163-A7C4-54EA529D7D55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55D08-BFD6-4C27-980C-B88A733E4C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34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32669-02CC-46F5-8BE1-7182CFE2492C}" type="slidenum">
              <a:rPr lang="de-DE" smtClean="0">
                <a:cs typeface="Arial" charset="0"/>
              </a:rPr>
              <a:pPr/>
              <a:t>1</a:t>
            </a:fld>
            <a:endParaRPr lang="de-DE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52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C2DAC-8DDB-4B49-B8D2-1A4634BF4B78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2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C2DAC-8DDB-4B49-B8D2-1A4634BF4B78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07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C2DAC-8DDB-4B49-B8D2-1A4634BF4B78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96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C2DAC-8DDB-4B49-B8D2-1A4634BF4B78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0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Kurze verbale Ausführungen zu den einzelnen Punkten </a:t>
            </a:r>
            <a:r>
              <a:rPr lang="de-DE" dirty="0" err="1" smtClean="0"/>
              <a:t>inc</a:t>
            </a:r>
            <a:r>
              <a:rPr lang="de-DE" dirty="0" smtClean="0"/>
              <a:t> Beispiele – </a:t>
            </a:r>
            <a:r>
              <a:rPr lang="de-DE" dirty="0" err="1" smtClean="0"/>
              <a:t>ggfs</a:t>
            </a:r>
            <a:r>
              <a:rPr lang="de-DE" dirty="0" smtClean="0"/>
              <a:t> auch </a:t>
            </a:r>
            <a:r>
              <a:rPr lang="de-DE" dirty="0" err="1" smtClean="0"/>
              <a:t>unterscheidung</a:t>
            </a:r>
            <a:r>
              <a:rPr lang="de-DE" dirty="0" smtClean="0"/>
              <a:t> zwischen SE und SI</a:t>
            </a:r>
          </a:p>
        </p:txBody>
      </p:sp>
    </p:spTree>
    <p:extLst>
      <p:ext uri="{BB962C8B-B14F-4D97-AF65-F5344CB8AC3E}">
        <p14:creationId xmlns:p14="http://schemas.microsoft.com/office/powerpoint/2010/main" val="270257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841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15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55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00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2325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18617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6090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6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99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954718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7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C361ECC-ED63-4C62-AD65-3BEF80589CF1}" type="datetimeFigureOut">
              <a:rPr lang="cs-CZ" smtClean="0"/>
              <a:t>15.3.2019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898A4CD-44CD-4163-83A4-4BEDDDFB4F9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567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wi.de/DE/Mediathek/publikationen,did=714908.html" TargetMode="External"/><Relationship Id="rId2" Type="http://schemas.openxmlformats.org/officeDocument/2006/relationships/hyperlink" Target="http://ec.europa.eu/internal_market/social_business/index_de.htm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socent.e-learning.imb-uni-augsburg.de/files/Social%20Entrepreneurship.%20Eine%20Einf%C3%BChrung.pdf" TargetMode="External"/><Relationship Id="rId2" Type="http://schemas.openxmlformats.org/officeDocument/2006/relationships/hyperlink" Target="http://rinovations.edublogs.org/files/2008/07/setypology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7745" y="2348881"/>
            <a:ext cx="10058400" cy="1097409"/>
          </a:xfrm>
        </p:spPr>
        <p:txBody>
          <a:bodyPr anchor="t">
            <a:normAutofit fontScale="90000"/>
          </a:bodyPr>
          <a:lstStyle/>
          <a:p>
            <a:r>
              <a:rPr lang="en-US" sz="2600" dirty="0"/>
              <a:t/>
            </a:r>
            <a:br>
              <a:rPr lang="en-US" sz="2600" dirty="0"/>
            </a:br>
            <a:r>
              <a:rPr lang="cs-CZ" sz="5400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Sociální podnikání a sociální </a:t>
            </a:r>
            <a:r>
              <a:rPr lang="cs-CZ" sz="5400" dirty="0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ekonomika</a:t>
            </a:r>
            <a:r>
              <a:rPr lang="en-US" sz="5400" dirty="0">
                <a:latin typeface="Bodoni MT Condensed" panose="02070606080606020203" pitchFamily="18" charset="0"/>
              </a:rPr>
              <a:t/>
            </a:r>
            <a:br>
              <a:rPr lang="en-US" sz="5400" dirty="0">
                <a:latin typeface="Bodoni MT Condensed" panose="02070606080606020203" pitchFamily="18" charset="0"/>
              </a:rPr>
            </a:br>
            <a:r>
              <a:rPr lang="cs-CZ" sz="4400" dirty="0" smtClean="0">
                <a:latin typeface="Bodoni MT Condensed" panose="02070606080606020203" pitchFamily="18" charset="0"/>
              </a:rPr>
              <a:t>teorie, praxe a mezinárodní srovnání</a:t>
            </a:r>
            <a:r>
              <a:rPr lang="en-US" sz="4400" dirty="0" smtClean="0">
                <a:latin typeface="Bodoni MT Condensed" panose="02070606080606020203" pitchFamily="18" charset="0"/>
              </a:rPr>
              <a:t> </a:t>
            </a:r>
            <a:endParaRPr lang="en-US" sz="5400" dirty="0">
              <a:latin typeface="Bodoni MT Condensed" panose="02070606080606020203" pitchFamily="18" charset="0"/>
            </a:endParaRP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5445224"/>
            <a:ext cx="9144000" cy="83492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1400" i="1" dirty="0" smtClean="0"/>
              <a:t>Vladimír Hyánek</a:t>
            </a:r>
          </a:p>
          <a:p>
            <a:pPr eaLnBrk="1" hangingPunct="1">
              <a:lnSpc>
                <a:spcPct val="80000"/>
              </a:lnSpc>
            </a:pPr>
            <a:r>
              <a:rPr lang="cs-CZ" sz="1400" dirty="0" smtClean="0"/>
              <a:t>Centrum </a:t>
            </a:r>
            <a:r>
              <a:rPr lang="cs-CZ" sz="1400" dirty="0"/>
              <a:t>pro výzkum neziskového sektoru</a:t>
            </a:r>
            <a:r>
              <a:rPr lang="de-DE" sz="1400" dirty="0"/>
              <a:t> </a:t>
            </a:r>
            <a:endParaRPr lang="cs-CZ" sz="1400" dirty="0" smtClean="0"/>
          </a:p>
          <a:p>
            <a:pPr>
              <a:lnSpc>
                <a:spcPct val="80000"/>
              </a:lnSpc>
            </a:pPr>
            <a:r>
              <a:rPr lang="de-DE" sz="1200" i="1" dirty="0" err="1"/>
              <a:t>Masarykova</a:t>
            </a:r>
            <a:r>
              <a:rPr lang="de-DE" sz="1200" i="1" dirty="0"/>
              <a:t> </a:t>
            </a:r>
            <a:r>
              <a:rPr lang="de-DE" sz="1200" i="1" dirty="0" err="1"/>
              <a:t>Univerzita</a:t>
            </a:r>
            <a:r>
              <a:rPr lang="de-DE" sz="1200" i="1" dirty="0"/>
              <a:t>, Brno</a:t>
            </a:r>
            <a:endParaRPr lang="de-DE" sz="1200" dirty="0"/>
          </a:p>
          <a:p>
            <a:pPr eaLnBrk="1" hangingPunct="1">
              <a:lnSpc>
                <a:spcPct val="80000"/>
              </a:lnSpc>
            </a:pPr>
            <a:endParaRPr lang="de-DE" sz="1000" dirty="0"/>
          </a:p>
        </p:txBody>
      </p:sp>
      <p:sp>
        <p:nvSpPr>
          <p:cNvPr id="2867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056813" y="6524626"/>
            <a:ext cx="431800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2A17937-9921-4D1C-A016-17A25179E8F5}" type="slidenum">
              <a:rPr lang="de-DE"/>
              <a:pPr/>
              <a:t>1</a:t>
            </a:fld>
            <a:endParaRPr lang="de-DE"/>
          </a:p>
        </p:txBody>
      </p:sp>
      <p:sp>
        <p:nvSpPr>
          <p:cNvPr id="10242" name="Rectangle 6"/>
          <p:cNvSpPr txBox="1">
            <a:spLocks noGrp="1" noChangeArrowheads="1"/>
          </p:cNvSpPr>
          <p:nvPr/>
        </p:nvSpPr>
        <p:spPr bwMode="auto">
          <a:xfrm>
            <a:off x="10056813" y="6524626"/>
            <a:ext cx="431800" cy="30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rIns="0" bIns="0"/>
          <a:lstStyle/>
          <a:p>
            <a:pPr algn="r">
              <a:defRPr/>
            </a:pPr>
            <a:fld id="{8FA244DC-8349-442A-9929-18F4D77A4A31}" type="slidenum">
              <a:rPr lang="de-DE" sz="1200">
                <a:solidFill>
                  <a:schemeClr val="bg1"/>
                </a:solidFill>
              </a:rPr>
              <a:pPr algn="r">
                <a:defRPr/>
              </a:pPr>
              <a:t>1</a:t>
            </a:fld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9561514" y="6462714"/>
            <a:ext cx="904875" cy="395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1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600" b="1" dirty="0" smtClean="0"/>
              <a:t>Sociální ekonomika: vymezení</a:t>
            </a:r>
            <a:endParaRPr lang="cs-CZ" sz="4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 smtClean="0"/>
              <a:t>Charta </a:t>
            </a:r>
            <a:r>
              <a:rPr lang="cs-CZ" i="1" dirty="0"/>
              <a:t>zásad sociální ekonomiky </a:t>
            </a:r>
            <a:r>
              <a:rPr lang="cs-CZ" dirty="0" smtClean="0"/>
              <a:t>(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/>
              <a:t>Economy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, </a:t>
            </a:r>
            <a:r>
              <a:rPr lang="cs-CZ" dirty="0" smtClean="0"/>
              <a:t>evropské sdružení zastupující </a:t>
            </a:r>
            <a:r>
              <a:rPr lang="cs-CZ" dirty="0"/>
              <a:t>subjekty sociální </a:t>
            </a:r>
            <a:r>
              <a:rPr lang="cs-CZ" dirty="0" smtClean="0"/>
              <a:t>ekonomiky):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nadřazenost </a:t>
            </a:r>
            <a:r>
              <a:rPr lang="cs-CZ" dirty="0"/>
              <a:t>jednotlivce a sociálních cílů nad kapitálem,</a:t>
            </a:r>
          </a:p>
          <a:p>
            <a:r>
              <a:rPr lang="cs-CZ" dirty="0" smtClean="0"/>
              <a:t>dobrovolné </a:t>
            </a:r>
            <a:r>
              <a:rPr lang="cs-CZ" dirty="0"/>
              <a:t>a otevřené členství,</a:t>
            </a:r>
          </a:p>
          <a:p>
            <a:r>
              <a:rPr lang="cs-CZ" dirty="0" smtClean="0"/>
              <a:t>demokratická </a:t>
            </a:r>
            <a:r>
              <a:rPr lang="cs-CZ" dirty="0"/>
              <a:t>kontrola ze strany členů (netýká se nadací, jelikož nemají členy),</a:t>
            </a:r>
          </a:p>
          <a:p>
            <a:r>
              <a:rPr lang="cs-CZ" dirty="0" smtClean="0"/>
              <a:t>spojení </a:t>
            </a:r>
            <a:r>
              <a:rPr lang="cs-CZ" dirty="0"/>
              <a:t>zájmů členů/uživatelů </a:t>
            </a:r>
            <a:r>
              <a:rPr lang="cs-CZ" dirty="0" smtClean="0"/>
              <a:t>a </a:t>
            </a:r>
            <a:r>
              <a:rPr lang="cs-CZ" dirty="0"/>
              <a:t>všeobecného zájmu,</a:t>
            </a:r>
          </a:p>
          <a:p>
            <a:r>
              <a:rPr lang="cs-CZ" dirty="0" smtClean="0"/>
              <a:t>ochrana </a:t>
            </a:r>
            <a:r>
              <a:rPr lang="cs-CZ" dirty="0"/>
              <a:t>a uplatňování zásad solidarity a odpovědnosti,</a:t>
            </a:r>
          </a:p>
          <a:p>
            <a:r>
              <a:rPr lang="cs-CZ" dirty="0" smtClean="0"/>
              <a:t>samostatné </a:t>
            </a:r>
            <a:r>
              <a:rPr lang="cs-CZ" dirty="0"/>
              <a:t>hospodaření a nezávislost na orgánech veřejné moci,</a:t>
            </a:r>
          </a:p>
          <a:p>
            <a:r>
              <a:rPr lang="cs-CZ" dirty="0" smtClean="0"/>
              <a:t>většina </a:t>
            </a:r>
            <a:r>
              <a:rPr lang="cs-CZ" dirty="0"/>
              <a:t>přebytků je využívána pro účely cílů udržitelného rozvoje, služeb, které </a:t>
            </a:r>
            <a:r>
              <a:rPr lang="cs-CZ" dirty="0" smtClean="0"/>
              <a:t>jsou předmětem </a:t>
            </a:r>
            <a:r>
              <a:rPr lang="cs-CZ" dirty="0"/>
              <a:t>zájmů členů, nebo obecného zájmu.</a:t>
            </a:r>
          </a:p>
        </p:txBody>
      </p:sp>
    </p:spTree>
    <p:extLst>
      <p:ext uri="{BB962C8B-B14F-4D97-AF65-F5344CB8AC3E}">
        <p14:creationId xmlns:p14="http://schemas.microsoft.com/office/powerpoint/2010/main" val="27504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Sociální podniky, sociální podnikání a sociální inovace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Evropská komise definuje sociální podniky jako </a:t>
            </a:r>
            <a:r>
              <a:rPr lang="cs-CZ" b="1" dirty="0"/>
              <a:t>nedílnou součást sociální ekonomiky</a:t>
            </a:r>
            <a:r>
              <a:rPr lang="cs-CZ" dirty="0"/>
              <a:t>:</a:t>
            </a:r>
            <a:br>
              <a:rPr lang="cs-CZ" dirty="0"/>
            </a:br>
            <a:r>
              <a:rPr lang="cs-CZ" dirty="0"/>
              <a:t>„</a:t>
            </a:r>
            <a:r>
              <a:rPr lang="cs-CZ" i="1" dirty="0"/>
              <a:t>Sociální podnik je aktérem </a:t>
            </a:r>
            <a:r>
              <a:rPr lang="cs-CZ" b="1" i="1" dirty="0"/>
              <a:t>sociální ekonomiky </a:t>
            </a:r>
            <a:r>
              <a:rPr lang="cs-CZ" i="1" dirty="0"/>
              <a:t>a jeho hlavním cílem je vytvoření sociálního dopadu</a:t>
            </a:r>
            <a:r>
              <a:rPr lang="cs-CZ" i="1" dirty="0" smtClean="0"/>
              <a:t>, a </a:t>
            </a:r>
            <a:r>
              <a:rPr lang="cs-CZ" i="1" dirty="0"/>
              <a:t>nikoli tvorba zisku ve prospěch vlastníků nebo akcionářů. Působí na trhu tak, že poskytuje</a:t>
            </a:r>
            <a:br>
              <a:rPr lang="cs-CZ" i="1" dirty="0"/>
            </a:br>
            <a:r>
              <a:rPr lang="cs-CZ" i="1" dirty="0"/>
              <a:t>podnikatelským a inovačním způsobem výrobky a služby a zisky používá hlavně pro naplnění</a:t>
            </a:r>
            <a:br>
              <a:rPr lang="cs-CZ" i="1" dirty="0"/>
            </a:br>
            <a:r>
              <a:rPr lang="cs-CZ" i="1" dirty="0"/>
              <a:t>sociálních cílů. Je řízen odpovědně a transparentně, a </a:t>
            </a:r>
            <a:r>
              <a:rPr lang="cs-CZ" i="1" dirty="0" smtClean="0"/>
              <a:t>zapojuje</a:t>
            </a:r>
            <a:r>
              <a:rPr lang="cs-CZ" dirty="0" smtClean="0"/>
              <a:t> </a:t>
            </a:r>
            <a:r>
              <a:rPr lang="cs-CZ" i="1" dirty="0"/>
              <a:t>přitom zejména zaměstnance,</a:t>
            </a:r>
            <a:br>
              <a:rPr lang="cs-CZ" i="1" dirty="0"/>
            </a:br>
            <a:r>
              <a:rPr lang="cs-CZ" i="1" dirty="0"/>
              <a:t>spotřebitele a zúčastněné strany</a:t>
            </a:r>
            <a:r>
              <a:rPr lang="cs-CZ" dirty="0"/>
              <a:t>“ (Sdělení Evropské komise, </a:t>
            </a:r>
            <a:r>
              <a:rPr lang="cs-CZ" i="1" dirty="0"/>
              <a:t>Iniciativa pro sociální podnikání</a:t>
            </a:r>
            <a:r>
              <a:rPr lang="cs-CZ" dirty="0"/>
              <a:t>,</a:t>
            </a:r>
            <a:br>
              <a:rPr lang="cs-CZ" dirty="0"/>
            </a:br>
            <a:r>
              <a:rPr lang="cs-CZ" dirty="0"/>
              <a:t>COM(2011) 0682 </a:t>
            </a:r>
            <a:r>
              <a:rPr lang="cs-CZ" dirty="0" err="1"/>
              <a:t>final</a:t>
            </a:r>
            <a:r>
              <a:rPr lang="cs-CZ" dirty="0"/>
              <a:t> ze dne 25. října 2011).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6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Sociální podniky, sociální podnikání a sociální inovace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USA; dva </a:t>
            </a:r>
            <a:r>
              <a:rPr lang="cs-CZ" dirty="0"/>
              <a:t>hlavní přístupy: „příjem z výdělečné činnosti</a:t>
            </a:r>
            <a:r>
              <a:rPr lang="cs-CZ" dirty="0" smtClean="0"/>
              <a:t>“ (</a:t>
            </a:r>
            <a:r>
              <a:rPr lang="cs-CZ" dirty="0" err="1" smtClean="0"/>
              <a:t>earned</a:t>
            </a:r>
            <a:r>
              <a:rPr lang="cs-CZ" dirty="0" smtClean="0"/>
              <a:t> </a:t>
            </a:r>
            <a:r>
              <a:rPr lang="cs-CZ" dirty="0" err="1" smtClean="0"/>
              <a:t>income</a:t>
            </a:r>
            <a:r>
              <a:rPr lang="cs-CZ" dirty="0" smtClean="0"/>
              <a:t>) </a:t>
            </a:r>
            <a:r>
              <a:rPr lang="cs-CZ" dirty="0"/>
              <a:t>a „sociální inovace</a:t>
            </a:r>
            <a:r>
              <a:rPr lang="cs-CZ" dirty="0" smtClean="0"/>
              <a:t>“ (ASHOKA).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cs-CZ" dirty="0" smtClean="0"/>
              <a:t>Přístup </a:t>
            </a:r>
            <a:r>
              <a:rPr lang="cs-CZ" dirty="0"/>
              <a:t>zaměřený na </a:t>
            </a:r>
            <a:r>
              <a:rPr lang="cs-CZ" b="1" dirty="0"/>
              <a:t>sociální inovace </a:t>
            </a:r>
            <a:r>
              <a:rPr lang="cs-CZ" dirty="0"/>
              <a:t>zdůrazňuje individuální úlohu </a:t>
            </a:r>
            <a:r>
              <a:rPr lang="cs-CZ" b="1" dirty="0"/>
              <a:t>sociálního podnikatele</a:t>
            </a:r>
            <a:r>
              <a:rPr lang="cs-CZ" dirty="0"/>
              <a:t>, jehož</a:t>
            </a:r>
            <a:br>
              <a:rPr lang="cs-CZ" dirty="0"/>
            </a:br>
            <a:r>
              <a:rPr lang="cs-CZ" dirty="0"/>
              <a:t>posláním je vytvářet a udržovat sociální hodnotu (nikoli pouze hodnotu soukromou), </a:t>
            </a:r>
            <a:r>
              <a:rPr lang="cs-CZ" dirty="0" smtClean="0"/>
              <a:t>rozpoznává a </a:t>
            </a:r>
            <a:r>
              <a:rPr lang="cs-CZ" dirty="0"/>
              <a:t>využívá nové příležitosti, aby toto poslání mohl plnit, zapojuje se do procesu soustavných inovací</a:t>
            </a:r>
            <a:r>
              <a:rPr lang="cs-CZ" dirty="0" smtClean="0"/>
              <a:t>, adaptací </a:t>
            </a:r>
            <a:r>
              <a:rPr lang="cs-CZ" dirty="0"/>
              <a:t>a učení, jedná odvážně, aniž by jej omezovaly aktuálně dostupné zdroje, a projevuje </a:t>
            </a:r>
            <a:r>
              <a:rPr lang="cs-CZ" dirty="0" smtClean="0"/>
              <a:t>větší smysl </a:t>
            </a:r>
            <a:r>
              <a:rPr lang="cs-CZ" dirty="0"/>
              <a:t>pro odpovědnost, včetně odpovědnosti za okruh těch, kterým bylo poslouženo, a za výsledky.</a:t>
            </a:r>
            <a:br>
              <a:rPr lang="cs-CZ" dirty="0"/>
            </a:br>
            <a:endParaRPr lang="cs-CZ" dirty="0" smtClean="0"/>
          </a:p>
          <a:p>
            <a:r>
              <a:rPr lang="cs-CZ" dirty="0" smtClean="0"/>
              <a:t>Sociální </a:t>
            </a:r>
            <a:r>
              <a:rPr lang="cs-CZ" dirty="0"/>
              <a:t>podnikatelé </a:t>
            </a:r>
            <a:r>
              <a:rPr lang="cs-CZ" dirty="0" smtClean="0"/>
              <a:t>plní sociální </a:t>
            </a:r>
            <a:r>
              <a:rPr lang="cs-CZ" dirty="0"/>
              <a:t>poslání a hlavním kritériem pro </a:t>
            </a:r>
            <a:r>
              <a:rPr lang="cs-CZ" dirty="0" smtClean="0"/>
              <a:t>posuzování sociálního </a:t>
            </a:r>
            <a:r>
              <a:rPr lang="cs-CZ" dirty="0"/>
              <a:t>podnikatele je dopad tohoto poslání (a nikoli vytváření bohatství). Podle </a:t>
            </a:r>
            <a:r>
              <a:rPr lang="cs-CZ" dirty="0" smtClean="0"/>
              <a:t>přístupu zaměřeného </a:t>
            </a:r>
            <a:r>
              <a:rPr lang="cs-CZ" dirty="0"/>
              <a:t>na sociální inovace je forma vlastnictví sociálního podniku (veřejný, kapitálový, </a:t>
            </a:r>
            <a:r>
              <a:rPr lang="cs-CZ" dirty="0" smtClean="0"/>
              <a:t>sociální ekonomika</a:t>
            </a:r>
            <a:r>
              <a:rPr lang="cs-CZ" dirty="0"/>
              <a:t>) vedlejší a ústřední postavou je sociální podnikatel jako hlavní osoba nesoucí </a:t>
            </a:r>
            <a:r>
              <a:rPr lang="cs-CZ" dirty="0" smtClean="0"/>
              <a:t>odpovědnost za </a:t>
            </a:r>
            <a:r>
              <a:rPr lang="cs-CZ" dirty="0"/>
              <a:t>podnikání a společenské změny.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1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Podobné a rozdílné znaky pojmů sociální podnik, sociální podnikání a sociální inovace</a:t>
            </a:r>
            <a:r>
              <a:rPr lang="cs-CZ" sz="3600" dirty="0"/>
              <a:t> </a:t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904" y="1886647"/>
            <a:ext cx="9482328" cy="47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Národní uznání pojmu sociální ekonomika a souvisejících nových pojmů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571999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Země, kde je pojem sociální ekonomika široce uznáván</a:t>
            </a:r>
            <a:r>
              <a:rPr lang="cs-CZ" dirty="0"/>
              <a:t>: ve Španělsku, Francii, Portugalsku, </a:t>
            </a:r>
            <a:r>
              <a:rPr lang="cs-CZ" dirty="0" smtClean="0"/>
              <a:t>Belgii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a Lucembursku se pojem sociální ekonomika těší největšímu uznání ze strany </a:t>
            </a:r>
            <a:r>
              <a:rPr lang="cs-CZ" dirty="0" smtClean="0"/>
              <a:t>veřejných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orgánů a v akademické a vědecké obci, stejně jako v sektoru sociální ekonomiky samém</a:t>
            </a:r>
            <a:r>
              <a:rPr lang="cs-CZ" dirty="0" smtClean="0"/>
              <a:t>. 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!!</a:t>
            </a:r>
            <a:r>
              <a:rPr lang="cs-CZ" dirty="0" smtClean="0"/>
              <a:t> – </a:t>
            </a:r>
            <a:r>
              <a:rPr lang="cs-CZ" dirty="0"/>
              <a:t>Francie je rodištěm pojmu jako </a:t>
            </a:r>
            <a:r>
              <a:rPr lang="cs-CZ" dirty="0" smtClean="0"/>
              <a:t>takového a </a:t>
            </a:r>
            <a:r>
              <a:rPr lang="cs-CZ" b="1" dirty="0"/>
              <a:t>Španělsko</a:t>
            </a:r>
            <a:r>
              <a:rPr lang="cs-CZ" dirty="0"/>
              <a:t> v roce 2011 schválilo první vnitrostátní zákon o sociální ekonomice v Evropě. </a:t>
            </a:r>
            <a:endParaRPr lang="cs-CZ" dirty="0" smtClean="0"/>
          </a:p>
          <a:p>
            <a:r>
              <a:rPr lang="cs-CZ" i="1" dirty="0" smtClean="0"/>
              <a:t>Země</a:t>
            </a:r>
            <a:r>
              <a:rPr lang="cs-CZ" i="1" dirty="0"/>
              <a:t>, kde se pojem sociální ekonomika těší </a:t>
            </a:r>
            <a:r>
              <a:rPr lang="cs-CZ" i="1" dirty="0" smtClean="0"/>
              <a:t>„střednímu uznání“</a:t>
            </a:r>
            <a:r>
              <a:rPr lang="cs-CZ" dirty="0" smtClean="0"/>
              <a:t>: </a:t>
            </a:r>
            <a:r>
              <a:rPr lang="cs-CZ" dirty="0"/>
              <a:t>Patří sem </a:t>
            </a:r>
            <a:r>
              <a:rPr lang="cs-CZ" i="1" dirty="0"/>
              <a:t>Itálie</a:t>
            </a:r>
            <a:r>
              <a:rPr lang="cs-CZ" dirty="0"/>
              <a:t>, Kypr, Dánsko</a:t>
            </a:r>
            <a:r>
              <a:rPr lang="cs-CZ" dirty="0" smtClean="0"/>
              <a:t>, Finsko</a:t>
            </a:r>
            <a:r>
              <a:rPr lang="cs-CZ" dirty="0"/>
              <a:t>, Švédsko, Lotyšsko, Malta, Polsko, Spojené království, Bulharsko, Řecko</a:t>
            </a:r>
            <a:r>
              <a:rPr lang="cs-CZ" dirty="0" smtClean="0"/>
              <a:t>, Maďarsko</a:t>
            </a:r>
            <a:r>
              <a:rPr lang="cs-CZ" dirty="0"/>
              <a:t>, Irsko, Rumunsko a Slovinsko. V těchto zemích figuruje pojem </a:t>
            </a:r>
            <a:r>
              <a:rPr lang="cs-CZ" dirty="0" smtClean="0"/>
              <a:t>sociální ekonomika </a:t>
            </a:r>
            <a:r>
              <a:rPr lang="cs-CZ" b="1" dirty="0"/>
              <a:t>vedle dalších pojmů</a:t>
            </a:r>
            <a:r>
              <a:rPr lang="cs-CZ" dirty="0"/>
              <a:t>, jako je neziskový sektor, dobrovolný sektor a </a:t>
            </a:r>
            <a:r>
              <a:rPr lang="cs-CZ" dirty="0" smtClean="0"/>
              <a:t>sociální podniky</a:t>
            </a:r>
            <a:r>
              <a:rPr lang="cs-CZ" dirty="0"/>
              <a:t>. Ve </a:t>
            </a:r>
            <a:r>
              <a:rPr lang="cs-CZ" b="1" dirty="0"/>
              <a:t>Spojeném království </a:t>
            </a:r>
            <a:r>
              <a:rPr lang="cs-CZ" dirty="0"/>
              <a:t>kontrastuje nízká míra informovanosti o </a:t>
            </a:r>
            <a:r>
              <a:rPr lang="cs-CZ" dirty="0" smtClean="0"/>
              <a:t>sociální ekonomice </a:t>
            </a:r>
            <a:r>
              <a:rPr lang="cs-CZ" dirty="0"/>
              <a:t>se státní politikou podpory sociálních podniků. </a:t>
            </a:r>
            <a:endParaRPr lang="cs-CZ" dirty="0" smtClean="0"/>
          </a:p>
          <a:p>
            <a:r>
              <a:rPr lang="cs-CZ" i="1" dirty="0" smtClean="0"/>
              <a:t>Země</a:t>
            </a:r>
            <a:r>
              <a:rPr lang="cs-CZ" i="1" dirty="0"/>
              <a:t>, kde se pojem sociální ekonomika těší malému uznání nebo není znám vůbec: </a:t>
            </a:r>
            <a:r>
              <a:rPr lang="cs-CZ" dirty="0"/>
              <a:t>Pojem sociální</a:t>
            </a:r>
            <a:br>
              <a:rPr lang="cs-CZ" dirty="0"/>
            </a:br>
            <a:r>
              <a:rPr lang="cs-CZ" dirty="0"/>
              <a:t>ekonomika je málo znám, teprve se zavádí nebo není znám vůbec v těchto zemích</a:t>
            </a:r>
            <a:r>
              <a:rPr lang="cs-CZ" dirty="0" smtClean="0"/>
              <a:t>: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Rakousko, </a:t>
            </a:r>
            <a:r>
              <a:rPr lang="cs-CZ" b="1" dirty="0"/>
              <a:t>Česká republika</a:t>
            </a:r>
            <a:r>
              <a:rPr lang="cs-CZ" dirty="0"/>
              <a:t>, Estonsko, Německo, Lotyšsko, Litva, Malta, Nizozemsko</a:t>
            </a:r>
            <a:r>
              <a:rPr lang="cs-CZ" dirty="0" smtClean="0"/>
              <a:t>, Slovensko </a:t>
            </a:r>
            <a:r>
              <a:rPr lang="cs-CZ" dirty="0"/>
              <a:t>a Chorvatsko. Příbuzné pojmy neziskový sektor, dobrovolný sektor a </a:t>
            </a:r>
            <a:r>
              <a:rPr lang="cs-CZ" dirty="0" smtClean="0"/>
              <a:t>sektor nevládních </a:t>
            </a:r>
            <a:r>
              <a:rPr lang="cs-CZ" dirty="0"/>
              <a:t>organizací vykazují relativně vyšší míru uznání.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18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VEŘEJNÉ POLITIKY V OBLASTI SOCIÁLNÍ EKONOMIKY NA EVROPSKÉ </a:t>
            </a:r>
            <a:r>
              <a:rPr lang="cs-CZ" sz="3600" b="1" dirty="0" smtClean="0"/>
              <a:t>ÚROVNI (</a:t>
            </a:r>
            <a:r>
              <a:rPr lang="cs-CZ" sz="3600" b="1" dirty="0"/>
              <a:t>2010–2016)</a:t>
            </a:r>
            <a:r>
              <a:rPr lang="cs-CZ" sz="3600" dirty="0"/>
              <a:t> 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Pravidla: statuty a regulační rámce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smtClean="0"/>
              <a:t>2009 - </a:t>
            </a:r>
            <a:r>
              <a:rPr lang="cs-CZ" dirty="0"/>
              <a:t>2017 </a:t>
            </a:r>
            <a:r>
              <a:rPr lang="cs-CZ" dirty="0" smtClean="0"/>
              <a:t>iniciativy souvisejíc </a:t>
            </a:r>
            <a:r>
              <a:rPr lang="cs-CZ" dirty="0"/>
              <a:t>se </a:t>
            </a:r>
            <a:r>
              <a:rPr lang="cs-CZ" dirty="0" smtClean="0"/>
              <a:t>sociální ekonomikou/pro </a:t>
            </a:r>
            <a:r>
              <a:rPr lang="cs-CZ" dirty="0"/>
              <a:t>sociální </a:t>
            </a:r>
            <a:r>
              <a:rPr lang="cs-CZ" dirty="0" smtClean="0"/>
              <a:t>podniky - nové </a:t>
            </a:r>
            <a:r>
              <a:rPr lang="cs-CZ" dirty="0"/>
              <a:t>období evropských veřejných politik. Pokud jde o právní formy, bylo dosaženo jen malého</a:t>
            </a:r>
            <a:br>
              <a:rPr lang="cs-CZ" dirty="0"/>
            </a:br>
            <a:r>
              <a:rPr lang="cs-CZ" dirty="0"/>
              <a:t>pokroku. </a:t>
            </a:r>
            <a:endParaRPr lang="cs-CZ" dirty="0" smtClean="0"/>
          </a:p>
          <a:p>
            <a:r>
              <a:rPr lang="cs-CZ" dirty="0"/>
              <a:t>Prioritou bylo uplatňování politiky hospodářské soutěže. </a:t>
            </a:r>
            <a:r>
              <a:rPr lang="cs-CZ" dirty="0" smtClean="0"/>
              <a:t>2012 - přijetí </a:t>
            </a:r>
            <a:r>
              <a:rPr lang="cs-CZ" dirty="0"/>
              <a:t>nařízení </a:t>
            </a:r>
            <a:r>
              <a:rPr lang="cs-CZ" i="1" dirty="0"/>
              <a:t>de </a:t>
            </a:r>
            <a:r>
              <a:rPr lang="cs-CZ" i="1" dirty="0" err="1"/>
              <a:t>minimis</a:t>
            </a:r>
            <a:r>
              <a:rPr lang="cs-CZ" i="1" dirty="0"/>
              <a:t> </a:t>
            </a:r>
            <a:r>
              <a:rPr lang="cs-CZ" dirty="0"/>
              <a:t>pro oblast služeb </a:t>
            </a:r>
            <a:r>
              <a:rPr lang="cs-CZ" dirty="0" smtClean="0"/>
              <a:t>obecného hospodářského </a:t>
            </a:r>
            <a:r>
              <a:rPr lang="cs-CZ" dirty="0"/>
              <a:t>zájmu a v roce 2014 </a:t>
            </a:r>
            <a:r>
              <a:rPr lang="cs-CZ" dirty="0" smtClean="0"/>
              <a:t>schválení balíčku k </a:t>
            </a:r>
            <a:r>
              <a:rPr lang="cs-CZ" dirty="0"/>
              <a:t>reformě zadávání veřejných </a:t>
            </a:r>
            <a:r>
              <a:rPr lang="cs-CZ" dirty="0" smtClean="0"/>
              <a:t>zakázek.</a:t>
            </a:r>
          </a:p>
          <a:p>
            <a:pPr lvl="1"/>
            <a:r>
              <a:rPr lang="cs-CZ" dirty="0" smtClean="0"/>
              <a:t>Ten </a:t>
            </a:r>
            <a:r>
              <a:rPr lang="cs-CZ" dirty="0"/>
              <a:t>orgánům veřejné moci umožňuje zařazovat do zadávacích řízení určité sociální doložky</a:t>
            </a:r>
            <a:br>
              <a:rPr lang="cs-CZ" dirty="0"/>
            </a:br>
            <a:r>
              <a:rPr lang="cs-CZ" dirty="0"/>
              <a:t>a zadávací podmínky. Jeho dopady však byly nepatrné.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33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VEŘEJNÉ POLITIKY V OBLASTI SOCIÁLNÍ EKONOMIKY NA EVROPSKÉ ÚROVNI (2010–2016)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Další snahy, např</a:t>
            </a:r>
            <a:r>
              <a:rPr lang="cs-CZ" dirty="0"/>
              <a:t>. v podobě evropských konferencí organizovaných předsednictvím</a:t>
            </a:r>
            <a:br>
              <a:rPr lang="cs-CZ" dirty="0"/>
            </a:br>
            <a:r>
              <a:rPr lang="cs-CZ" dirty="0"/>
              <a:t>Rady Evropské unie nebo v rámci předsednictví, řady stanovisek EHSV, iniciativ a stanovisek</a:t>
            </a:r>
            <a:br>
              <a:rPr lang="cs-CZ" dirty="0"/>
            </a:br>
            <a:r>
              <a:rPr lang="cs-CZ" dirty="0" err="1"/>
              <a:t>meziskupiny</a:t>
            </a:r>
            <a:r>
              <a:rPr lang="cs-CZ" dirty="0"/>
              <a:t> Sociální ekonomika Evropského parlamentu a v některých případech také</a:t>
            </a:r>
            <a:br>
              <a:rPr lang="cs-CZ" dirty="0"/>
            </a:br>
            <a:r>
              <a:rPr lang="cs-CZ" dirty="0"/>
              <a:t>Výboru regionů, nebo dokonce Komise samotné. </a:t>
            </a:r>
            <a:endParaRPr lang="cs-CZ" dirty="0" smtClean="0"/>
          </a:p>
          <a:p>
            <a:pPr lvl="1"/>
            <a:r>
              <a:rPr lang="cs-CZ" dirty="0" smtClean="0"/>
              <a:t>23</a:t>
            </a:r>
            <a:r>
              <a:rPr lang="cs-CZ" dirty="0"/>
              <a:t>. 5. </a:t>
            </a:r>
            <a:r>
              <a:rPr lang="cs-CZ" dirty="0" smtClean="0"/>
              <a:t>2017 přijetí </a:t>
            </a:r>
            <a:r>
              <a:rPr lang="cs-CZ" dirty="0"/>
              <a:t>„Madridské </a:t>
            </a:r>
            <a:r>
              <a:rPr lang="cs-CZ" dirty="0" err="1"/>
              <a:t>deklarace“http</a:t>
            </a:r>
            <a:r>
              <a:rPr lang="cs-CZ" dirty="0"/>
              <a:t>://</a:t>
            </a:r>
            <a:r>
              <a:rPr lang="cs-CZ" dirty="0" smtClean="0"/>
              <a:t>www.lavoro.gov.it/notizie/Documents/2017-05-23-DICHIARAZIONE-MADRID-English-Version.pdf - např. podpora implementace SÚ, SE - inkluzivní a </a:t>
            </a:r>
            <a:r>
              <a:rPr lang="cs-CZ" dirty="0" err="1" smtClean="0"/>
              <a:t>fér</a:t>
            </a:r>
            <a:r>
              <a:rPr lang="cs-CZ" dirty="0" smtClean="0"/>
              <a:t>, podpora vzdělávání, ...</a:t>
            </a:r>
          </a:p>
          <a:p>
            <a:r>
              <a:rPr lang="cs-CZ" b="1" dirty="0" smtClean="0"/>
              <a:t>Problém</a:t>
            </a:r>
            <a:r>
              <a:rPr lang="cs-CZ" dirty="0" smtClean="0"/>
              <a:t>: </a:t>
            </a:r>
            <a:r>
              <a:rPr lang="cs-CZ" dirty="0"/>
              <a:t>viditelnost a uznání definic z oblasti </a:t>
            </a:r>
            <a:r>
              <a:rPr lang="cs-CZ" dirty="0" smtClean="0"/>
              <a:t>sociální ekonomiky</a:t>
            </a:r>
            <a:r>
              <a:rPr lang="cs-CZ" dirty="0"/>
              <a:t>. Pravidelné zavádění nových pojmů </a:t>
            </a:r>
            <a:r>
              <a:rPr lang="cs-CZ" dirty="0" smtClean="0"/>
              <a:t>nepomáhá</a:t>
            </a:r>
            <a:r>
              <a:rPr lang="cs-CZ" dirty="0"/>
              <a:t>. V 70. letech 20. století </a:t>
            </a:r>
            <a:r>
              <a:rPr lang="cs-CZ" dirty="0" smtClean="0"/>
              <a:t>zahrnovaly pojmy </a:t>
            </a:r>
            <a:r>
              <a:rPr lang="cs-CZ" dirty="0"/>
              <a:t>související se sociální ekonomikou třetí </a:t>
            </a:r>
            <a:r>
              <a:rPr lang="cs-CZ" dirty="0" smtClean="0"/>
              <a:t>sektor, </a:t>
            </a:r>
            <a:r>
              <a:rPr lang="cs-CZ" dirty="0"/>
              <a:t>občanskou společnost a </a:t>
            </a:r>
            <a:r>
              <a:rPr lang="cs-CZ" dirty="0" smtClean="0"/>
              <a:t>neziskovost obecně. </a:t>
            </a:r>
          </a:p>
          <a:p>
            <a:pPr lvl="1"/>
            <a:r>
              <a:rPr lang="cs-CZ" dirty="0" smtClean="0"/>
              <a:t>V </a:t>
            </a:r>
            <a:r>
              <a:rPr lang="cs-CZ" dirty="0"/>
              <a:t>souvislosti s hospodářskou krizí se vytvořila nová vlna pojmů, jako např. sociální podniky</a:t>
            </a:r>
            <a:r>
              <a:rPr lang="cs-CZ" dirty="0" smtClean="0"/>
              <a:t>, ekonomika </a:t>
            </a:r>
            <a:r>
              <a:rPr lang="cs-CZ" dirty="0"/>
              <a:t>sdílení a ekonomika pro společné blaho. Je třeba zdůraznit, že tyto problémy </a:t>
            </a:r>
            <a:r>
              <a:rPr lang="cs-CZ" dirty="0" smtClean="0"/>
              <a:t>jsou známkou </a:t>
            </a:r>
            <a:r>
              <a:rPr lang="cs-CZ" dirty="0"/>
              <a:t>nejen nedostatečné shody ohledně používaných označení, ale také </a:t>
            </a:r>
            <a:r>
              <a:rPr lang="cs-CZ" dirty="0" smtClean="0"/>
              <a:t>„skryté politiky nepostupování </a:t>
            </a:r>
            <a:r>
              <a:rPr lang="cs-CZ" dirty="0"/>
              <a:t>v této </a:t>
            </a:r>
            <a:r>
              <a:rPr lang="cs-CZ" dirty="0" smtClean="0"/>
              <a:t>oblasti“ (CIRIEC 2017).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39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Tvrdé politiky: fondy a politické oblasti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2011 - Komise </a:t>
            </a:r>
            <a:r>
              <a:rPr lang="cs-CZ" dirty="0"/>
              <a:t>začala </a:t>
            </a:r>
            <a:r>
              <a:rPr lang="cs-CZ" dirty="0" smtClean="0"/>
              <a:t>uplatňovat </a:t>
            </a:r>
            <a:r>
              <a:rPr lang="cs-CZ" i="1" dirty="0" smtClean="0"/>
              <a:t>Iniciativu </a:t>
            </a:r>
            <a:r>
              <a:rPr lang="cs-CZ" i="1" dirty="0"/>
              <a:t>pro sociální podnikání</a:t>
            </a:r>
            <a:r>
              <a:rPr lang="cs-CZ" dirty="0"/>
              <a:t>. „</a:t>
            </a:r>
            <a:r>
              <a:rPr lang="cs-CZ" dirty="0" smtClean="0"/>
              <a:t>Vytváření příznivého </a:t>
            </a:r>
            <a:r>
              <a:rPr lang="cs-CZ" dirty="0"/>
              <a:t>prostředí pro podporu sociálních </a:t>
            </a:r>
            <a:r>
              <a:rPr lang="cs-CZ" dirty="0" smtClean="0"/>
              <a:t>podniků v </a:t>
            </a:r>
            <a:r>
              <a:rPr lang="cs-CZ" dirty="0"/>
              <a:t>rámci sociálního hospodářství a sociálních inovací“ (COM(2011) 682 </a:t>
            </a:r>
            <a:r>
              <a:rPr lang="cs-CZ" dirty="0" err="1"/>
              <a:t>final</a:t>
            </a:r>
            <a:r>
              <a:rPr lang="cs-CZ" dirty="0"/>
              <a:t>). </a:t>
            </a:r>
            <a:r>
              <a:rPr lang="cs-CZ" dirty="0" smtClean="0"/>
              <a:t>Iniciativa zahrnovala </a:t>
            </a:r>
            <a:r>
              <a:rPr lang="cs-CZ" dirty="0"/>
              <a:t>politický program Evropské komise s 11 klíčovými kroky. </a:t>
            </a:r>
            <a:endParaRPr lang="cs-CZ" dirty="0" smtClean="0"/>
          </a:p>
          <a:p>
            <a:pPr lvl="1"/>
            <a:r>
              <a:rPr lang="cs-CZ" dirty="0" smtClean="0"/>
              <a:t>Jednou </a:t>
            </a:r>
            <a:r>
              <a:rPr lang="cs-CZ" dirty="0"/>
              <a:t>osou </a:t>
            </a:r>
            <a:r>
              <a:rPr lang="cs-CZ" dirty="0" smtClean="0"/>
              <a:t>je </a:t>
            </a:r>
            <a:r>
              <a:rPr lang="cs-CZ" i="1" dirty="0" smtClean="0"/>
              <a:t>zlepšení </a:t>
            </a:r>
            <a:r>
              <a:rPr lang="cs-CZ" i="1" dirty="0"/>
              <a:t>soukromého a veřejného financování</a:t>
            </a:r>
            <a:r>
              <a:rPr lang="cs-CZ" dirty="0"/>
              <a:t>. Za účelem zvýšení zájmu soukromých </a:t>
            </a:r>
            <a:r>
              <a:rPr lang="cs-CZ" dirty="0" smtClean="0"/>
              <a:t>investorů o </a:t>
            </a:r>
            <a:r>
              <a:rPr lang="cs-CZ" dirty="0"/>
              <a:t>sociální podniky bylo přijato nařízení č. 346/2013 o evropských fondech sociálního </a:t>
            </a:r>
            <a:r>
              <a:rPr lang="cs-CZ" dirty="0" smtClean="0"/>
              <a:t>podnikání (</a:t>
            </a:r>
            <a:r>
              <a:rPr lang="cs-CZ" dirty="0" err="1"/>
              <a:t>EuSEF</a:t>
            </a:r>
            <a:r>
              <a:rPr lang="cs-CZ" dirty="0"/>
              <a:t>). Byl také zaveden program pro zaměstnanost a sociální inovace (</a:t>
            </a:r>
            <a:r>
              <a:rPr lang="cs-CZ" dirty="0" err="1"/>
              <a:t>EaSI</a:t>
            </a:r>
            <a:r>
              <a:rPr lang="cs-CZ" dirty="0"/>
              <a:t>) spolu s </a:t>
            </a:r>
            <a:r>
              <a:rPr lang="cs-CZ" dirty="0" smtClean="0"/>
              <a:t>dalšími finančními </a:t>
            </a:r>
            <a:r>
              <a:rPr lang="cs-CZ" dirty="0"/>
              <a:t>iniciativami, jako je záruční nástroj </a:t>
            </a:r>
            <a:r>
              <a:rPr lang="cs-CZ" dirty="0" err="1"/>
              <a:t>EaSI</a:t>
            </a:r>
            <a:r>
              <a:rPr lang="cs-CZ" dirty="0"/>
              <a:t>, investiční okno </a:t>
            </a:r>
            <a:r>
              <a:rPr lang="cs-CZ" dirty="0" err="1"/>
              <a:t>EaSI</a:t>
            </a:r>
            <a:r>
              <a:rPr lang="cs-CZ" dirty="0"/>
              <a:t> pro budování </a:t>
            </a:r>
            <a:r>
              <a:rPr lang="cs-CZ" dirty="0" smtClean="0"/>
              <a:t>kapacit nebo </a:t>
            </a:r>
            <a:r>
              <a:rPr lang="cs-CZ" dirty="0"/>
              <a:t>akcelerátor sociálního dopadu (SIA). </a:t>
            </a:r>
            <a:endParaRPr lang="cs-CZ" dirty="0" smtClean="0"/>
          </a:p>
          <a:p>
            <a:pPr lvl="1"/>
            <a:r>
              <a:rPr lang="cs-CZ" dirty="0" smtClean="0"/>
              <a:t>Pokud </a:t>
            </a:r>
            <a:r>
              <a:rPr lang="cs-CZ" dirty="0"/>
              <a:t>jde o veřejné financování, cíl „podporovat </a:t>
            </a:r>
            <a:r>
              <a:rPr lang="cs-CZ" dirty="0" smtClean="0"/>
              <a:t>sociální ekonomiku </a:t>
            </a:r>
            <a:r>
              <a:rPr lang="cs-CZ" dirty="0"/>
              <a:t>a sociální podnikání“ byl převeden na EFRR a ESF. Zvláštní evropská rozpočtová </a:t>
            </a:r>
            <a:r>
              <a:rPr lang="cs-CZ" dirty="0" smtClean="0"/>
              <a:t>politika pro </a:t>
            </a:r>
            <a:r>
              <a:rPr lang="cs-CZ" dirty="0"/>
              <a:t>sociální ekonomiku však nikdy </a:t>
            </a:r>
            <a:r>
              <a:rPr lang="cs-CZ" b="1" dirty="0"/>
              <a:t>nebyla zavedena </a:t>
            </a:r>
            <a:r>
              <a:rPr lang="cs-CZ" dirty="0"/>
              <a:t>a stále se na ni čeká. Nedávno </a:t>
            </a:r>
            <a:r>
              <a:rPr lang="cs-CZ" dirty="0" smtClean="0"/>
              <a:t>přijatá Madridská </a:t>
            </a:r>
            <a:r>
              <a:rPr lang="cs-CZ" dirty="0"/>
              <a:t>deklarace (23. 5. 2017) ji dále požaduje. </a:t>
            </a:r>
            <a:endParaRPr lang="cs-CZ" dirty="0" smtClean="0"/>
          </a:p>
          <a:p>
            <a:r>
              <a:rPr lang="cs-CZ" dirty="0" smtClean="0"/>
              <a:t>Důležitost </a:t>
            </a:r>
            <a:r>
              <a:rPr lang="cs-CZ" dirty="0"/>
              <a:t>hlavního finančního nástroje EU, jímž je ESF</a:t>
            </a:r>
            <a:r>
              <a:rPr lang="cs-CZ" dirty="0" smtClean="0"/>
              <a:t>. </a:t>
            </a:r>
          </a:p>
          <a:p>
            <a:pPr lvl="1"/>
            <a:r>
              <a:rPr lang="cs-CZ" dirty="0" smtClean="0"/>
              <a:t>Dopad </a:t>
            </a:r>
            <a:r>
              <a:rPr lang="cs-CZ" dirty="0"/>
              <a:t>nových nástrojů, jež byly nedávno zavedeny (EFSI, </a:t>
            </a:r>
            <a:r>
              <a:rPr lang="cs-CZ" dirty="0" err="1"/>
              <a:t>EaSI</a:t>
            </a:r>
            <a:r>
              <a:rPr lang="cs-CZ" dirty="0"/>
              <a:t>, COSME atd.), byl malý nebo žádný</a:t>
            </a:r>
            <a:r>
              <a:rPr lang="cs-CZ" dirty="0" smtClean="0"/>
              <a:t>, zvláště </a:t>
            </a:r>
            <a:r>
              <a:rPr lang="cs-CZ" dirty="0"/>
              <a:t>ve Středomoří a ve východních zemích EU.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7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Nové </a:t>
            </a:r>
            <a:r>
              <a:rPr lang="cs-CZ" b="1" dirty="0" smtClean="0"/>
              <a:t>národní </a:t>
            </a:r>
            <a:r>
              <a:rPr lang="cs-CZ" b="1" dirty="0"/>
              <a:t>předpisy v oblasti sociální ekonomiky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 posledních sedmi letech většina evropských zemí věnovala pozornost tvorbě předpisů týkajících </a:t>
            </a:r>
            <a:r>
              <a:rPr lang="cs-CZ" dirty="0" smtClean="0"/>
              <a:t>se sociální </a:t>
            </a:r>
            <a:r>
              <a:rPr lang="cs-CZ" dirty="0"/>
              <a:t>ekonomiky. Ve Španělsku (2011), Řecku (2011 a 2016), Portugalsku (2013), Francii (2014</a:t>
            </a:r>
            <a:r>
              <a:rPr lang="cs-CZ" dirty="0" smtClean="0"/>
              <a:t>) a </a:t>
            </a:r>
            <a:r>
              <a:rPr lang="cs-CZ" dirty="0"/>
              <a:t>v Rumunsku (2016) byly na </a:t>
            </a:r>
            <a:r>
              <a:rPr lang="cs-CZ" b="1" dirty="0" smtClean="0"/>
              <a:t>národní </a:t>
            </a:r>
            <a:r>
              <a:rPr lang="cs-CZ" dirty="0"/>
              <a:t>úrovni přijaty zvláštní právní předpisy týkající se </a:t>
            </a:r>
            <a:r>
              <a:rPr lang="cs-CZ" dirty="0" smtClean="0"/>
              <a:t>sociální ekonomiky </a:t>
            </a:r>
            <a:r>
              <a:rPr lang="cs-CZ" dirty="0"/>
              <a:t>a v Belgii (Valonsko, Brusel a Vlámsko) a ve Španělsku (Galicie) byly přijaty </a:t>
            </a:r>
            <a:r>
              <a:rPr lang="cs-CZ" dirty="0" smtClean="0"/>
              <a:t>také na </a:t>
            </a:r>
            <a:r>
              <a:rPr lang="cs-CZ" dirty="0"/>
              <a:t>úrovni </a:t>
            </a:r>
            <a:r>
              <a:rPr lang="cs-CZ" b="1" dirty="0" smtClean="0"/>
              <a:t>regionální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Kromě </a:t>
            </a:r>
            <a:r>
              <a:rPr lang="cs-CZ" dirty="0"/>
              <a:t>toho </a:t>
            </a:r>
            <a:r>
              <a:rPr lang="cs-CZ" dirty="0" smtClean="0"/>
              <a:t>vznikaly </a:t>
            </a:r>
            <a:r>
              <a:rPr lang="cs-CZ" dirty="0"/>
              <a:t>návrhy nových zákonů, návrhy a jiné institucionální iniciativy</a:t>
            </a:r>
            <a:r>
              <a:rPr lang="cs-CZ" dirty="0" smtClean="0"/>
              <a:t>, jako </a:t>
            </a:r>
            <a:r>
              <a:rPr lang="cs-CZ" dirty="0"/>
              <a:t>jsou </a:t>
            </a:r>
            <a:r>
              <a:rPr lang="cs-CZ" b="1" dirty="0"/>
              <a:t>systémy akreditací</a:t>
            </a:r>
            <a:r>
              <a:rPr lang="cs-CZ" dirty="0"/>
              <a:t>, </a:t>
            </a:r>
            <a:r>
              <a:rPr lang="cs-CZ" dirty="0" smtClean="0"/>
              <a:t>labely </a:t>
            </a:r>
            <a:r>
              <a:rPr lang="cs-CZ" dirty="0"/>
              <a:t>či rozsáhlé víceleté národní plány, což svědčí o zvyšujícím </a:t>
            </a:r>
            <a:r>
              <a:rPr lang="cs-CZ" dirty="0" smtClean="0"/>
              <a:t>se zájmu </a:t>
            </a:r>
            <a:r>
              <a:rPr lang="cs-CZ" dirty="0"/>
              <a:t>vlád o tuto oblast. Dále byly také schváleny reformy týkající se konkrétních skupin </a:t>
            </a:r>
            <a:r>
              <a:rPr lang="cs-CZ" dirty="0" smtClean="0"/>
              <a:t>sociální ekonomiky </a:t>
            </a:r>
            <a:r>
              <a:rPr lang="cs-CZ" dirty="0"/>
              <a:t>(sociálního třetího sektoru, sociálních podniků třetího sektoru, družstev a jiných), a </a:t>
            </a:r>
            <a:r>
              <a:rPr lang="cs-CZ" dirty="0" smtClean="0"/>
              <a:t>to například </a:t>
            </a:r>
            <a:r>
              <a:rPr lang="cs-CZ" dirty="0"/>
              <a:t>v Itálii a ve </a:t>
            </a:r>
            <a:r>
              <a:rPr lang="cs-CZ" dirty="0" smtClean="0"/>
              <a:t>Španělsku.</a:t>
            </a:r>
          </a:p>
          <a:p>
            <a:r>
              <a:rPr lang="cs-CZ" dirty="0" smtClean="0"/>
              <a:t>Regulace </a:t>
            </a:r>
            <a:r>
              <a:rPr lang="cs-CZ" dirty="0"/>
              <a:t>sociální ekonomiky pomocí nových právních forem sama o sobě nepředstavuje </a:t>
            </a:r>
            <a:r>
              <a:rPr lang="cs-CZ" dirty="0" smtClean="0"/>
              <a:t>pokrok v </a:t>
            </a:r>
            <a:r>
              <a:rPr lang="cs-CZ" dirty="0"/>
              <a:t>podpoře sociální ekonomiky, která by přesahovala rámec svého institucionálního </a:t>
            </a:r>
            <a:r>
              <a:rPr lang="cs-CZ" dirty="0" smtClean="0"/>
              <a:t>uznání (</a:t>
            </a:r>
            <a:r>
              <a:rPr lang="cs-CZ" dirty="0" err="1"/>
              <a:t>Noia</a:t>
            </a:r>
            <a:r>
              <a:rPr lang="cs-CZ" dirty="0"/>
              <a:t>, 2017). Pokud by předpis </a:t>
            </a:r>
            <a:r>
              <a:rPr lang="cs-CZ" b="1" dirty="0"/>
              <a:t>neprovázela další opatření</a:t>
            </a:r>
            <a:r>
              <a:rPr lang="cs-CZ" dirty="0"/>
              <a:t>, mohly by účinky být příliš omezené</a:t>
            </a:r>
            <a:r>
              <a:rPr lang="cs-CZ" dirty="0" smtClean="0"/>
              <a:t>, podobně </a:t>
            </a:r>
            <a:r>
              <a:rPr lang="cs-CZ" dirty="0"/>
              <a:t>jako tomu až donedávna bylo v případě evropského družstevního statutu </a:t>
            </a:r>
            <a:r>
              <a:rPr lang="cs-CZ" dirty="0" smtClean="0"/>
              <a:t>nebo španělského </a:t>
            </a:r>
            <a:r>
              <a:rPr lang="cs-CZ" dirty="0"/>
              <a:t>zákona o sociální ekonomice.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07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Národní a regionální akční plány a cílené financování</a:t>
            </a:r>
            <a:r>
              <a:rPr lang="pt-BR" dirty="0"/>
              <a:t> </a:t>
            </a:r>
            <a:br>
              <a:rPr lang="pt-BR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863" y="1619240"/>
            <a:ext cx="6269688" cy="360530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51678" y="1619240"/>
            <a:ext cx="37531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NewRomanOOEnc"/>
              </a:rPr>
              <a:t>Národní a regionální akční </a:t>
            </a:r>
            <a:r>
              <a:rPr lang="cs-CZ" dirty="0" smtClean="0">
                <a:solidFill>
                  <a:srgbClr val="000000"/>
                </a:solidFill>
                <a:latin typeface="TimesNewRomanOOEnc"/>
              </a:rPr>
              <a:t>plány – klíčové pro </a:t>
            </a:r>
            <a:r>
              <a:rPr lang="cs-CZ" dirty="0">
                <a:solidFill>
                  <a:srgbClr val="000000"/>
                </a:solidFill>
                <a:latin typeface="TimesNewRomanOOEnc"/>
              </a:rPr>
              <a:t>rozvoj sociální ekonomiky.</a:t>
            </a:r>
            <a:br>
              <a:rPr lang="cs-CZ" dirty="0">
                <a:solidFill>
                  <a:srgbClr val="000000"/>
                </a:solidFill>
                <a:latin typeface="TimesNewRomanOOEnc"/>
              </a:rPr>
            </a:br>
            <a:r>
              <a:rPr lang="cs-CZ" dirty="0" smtClean="0">
                <a:solidFill>
                  <a:srgbClr val="000000"/>
                </a:solidFill>
                <a:latin typeface="TimesNewRomanOOEnc"/>
              </a:rPr>
              <a:t>- významné </a:t>
            </a:r>
            <a:r>
              <a:rPr lang="cs-CZ" dirty="0">
                <a:solidFill>
                  <a:srgbClr val="000000"/>
                </a:solidFill>
                <a:latin typeface="TimesNewRomanOOEnc"/>
              </a:rPr>
              <a:t>dohody mezi různými aktéry, zejména mezi vládou a zástupci </a:t>
            </a:r>
            <a:r>
              <a:rPr lang="cs-CZ" dirty="0" smtClean="0">
                <a:solidFill>
                  <a:srgbClr val="000000"/>
                </a:solidFill>
                <a:latin typeface="TimesNewRomanOOEnc"/>
              </a:rPr>
              <a:t>sociální ekonomiky </a:t>
            </a:r>
            <a:r>
              <a:rPr lang="cs-CZ" dirty="0">
                <a:solidFill>
                  <a:srgbClr val="000000"/>
                </a:solidFill>
                <a:latin typeface="TimesNewRomanOOEnc"/>
              </a:rPr>
              <a:t>/ třetího sektoru, ale také odbory, univerzitami a dalšími, s cílem zlepšit jejich </a:t>
            </a:r>
            <a:r>
              <a:rPr lang="cs-CZ" dirty="0" smtClean="0">
                <a:solidFill>
                  <a:srgbClr val="000000"/>
                </a:solidFill>
                <a:latin typeface="TimesNewRomanOOEnc"/>
              </a:rPr>
              <a:t>vzájemné vztahy. </a:t>
            </a:r>
          </a:p>
          <a:p>
            <a:endParaRPr lang="cs-CZ" dirty="0" smtClean="0">
              <a:solidFill>
                <a:srgbClr val="000000"/>
              </a:solidFill>
              <a:latin typeface="TimesNewRomanOOEnc"/>
            </a:endParaRPr>
          </a:p>
          <a:p>
            <a:r>
              <a:rPr lang="cs-CZ" dirty="0" smtClean="0">
                <a:solidFill>
                  <a:srgbClr val="000000"/>
                </a:solidFill>
                <a:latin typeface="TimesNewRomanOOEnc"/>
              </a:rPr>
              <a:t>-  Zahrnují </a:t>
            </a:r>
            <a:r>
              <a:rPr lang="cs-CZ" dirty="0">
                <a:solidFill>
                  <a:srgbClr val="000000"/>
                </a:solidFill>
                <a:latin typeface="TimesNewRomanOOEnc"/>
              </a:rPr>
              <a:t>obecně stabilní rámce</a:t>
            </a:r>
            <a:br>
              <a:rPr lang="cs-CZ" dirty="0">
                <a:solidFill>
                  <a:srgbClr val="000000"/>
                </a:solidFill>
                <a:latin typeface="TimesNewRomanOOEnc"/>
              </a:rPr>
            </a:br>
            <a:r>
              <a:rPr lang="cs-CZ" dirty="0">
                <a:solidFill>
                  <a:srgbClr val="000000"/>
                </a:solidFill>
                <a:latin typeface="TimesNewRomanOOEnc"/>
              </a:rPr>
              <a:t>financování, režimy účasti a konzultací, strategické oblasti, které je třeba rozvinout, a zlepšení </a:t>
            </a:r>
            <a:r>
              <a:rPr lang="cs-CZ" dirty="0" smtClean="0">
                <a:solidFill>
                  <a:srgbClr val="000000"/>
                </a:solidFill>
                <a:latin typeface="TimesNewRomanOOEnc"/>
              </a:rPr>
              <a:t>vztahů a </a:t>
            </a:r>
            <a:r>
              <a:rPr lang="cs-CZ" dirty="0">
                <a:solidFill>
                  <a:srgbClr val="000000"/>
                </a:solidFill>
                <a:latin typeface="TimesNewRomanOOEnc"/>
              </a:rPr>
              <a:t>společenských změn.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6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gartenbista.de/wp-content/uploads/2012/07/Fisch-Onkelchen-Fotoliaid14231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29" y="581024"/>
            <a:ext cx="5256535" cy="619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47528" y="1844824"/>
            <a:ext cx="2808312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 smtClean="0">
                <a:solidFill>
                  <a:schemeClr val="accent6"/>
                </a:solidFill>
              </a:rPr>
              <a:t>Něco </a:t>
            </a:r>
            <a:r>
              <a:rPr lang="cs-CZ" sz="6000" dirty="0">
                <a:solidFill>
                  <a:schemeClr val="accent6"/>
                </a:solidFill>
              </a:rPr>
              <a:t>úplně nového?</a:t>
            </a:r>
            <a:endParaRPr lang="de-DE" sz="6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99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Cílené financování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280160"/>
            <a:ext cx="10178322" cy="513892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4300" dirty="0"/>
              <a:t>Několik rámců financování. Veřejné, soukromé, hybridní režimy.</a:t>
            </a:r>
          </a:p>
          <a:p>
            <a:r>
              <a:rPr lang="cs-CZ" sz="4300" dirty="0"/>
              <a:t>Ad </a:t>
            </a:r>
            <a:r>
              <a:rPr lang="cs-CZ" sz="4300" dirty="0" smtClean="0"/>
              <a:t>veřejné fondy </a:t>
            </a:r>
            <a:r>
              <a:rPr lang="cs-CZ" sz="4300" dirty="0"/>
              <a:t>zacílené na sociální </a:t>
            </a:r>
            <a:r>
              <a:rPr lang="cs-CZ" sz="4300" dirty="0" smtClean="0"/>
              <a:t>ekonomiku: </a:t>
            </a:r>
            <a:r>
              <a:rPr lang="cs-CZ" sz="4300" dirty="0"/>
              <a:t>EU (např. strukturální fondy) a vnitrostátní a regionální vlády přidělují prostředky přímo na podporu a rozvoj sociální ekonomiky. Jedná se o tradiční subvenční programy na podporu družstev a zaměstnanosti v družstvech v Německu, Itálii a Španělsku. Existuje také spousta alternativních řešení. </a:t>
            </a:r>
          </a:p>
          <a:p>
            <a:pPr marL="685800" lvl="3"/>
            <a:r>
              <a:rPr lang="cs-CZ" sz="4100" dirty="0" smtClean="0"/>
              <a:t>Belgie -  </a:t>
            </a:r>
            <a:r>
              <a:rPr lang="cs-CZ" sz="4100" dirty="0"/>
              <a:t>fond </a:t>
            </a:r>
            <a:r>
              <a:rPr lang="cs-CZ" sz="4100" dirty="0" err="1"/>
              <a:t>Brasero</a:t>
            </a:r>
            <a:r>
              <a:rPr lang="cs-CZ" sz="4100" dirty="0"/>
              <a:t> podporuje rozvoj zaměstnaneckých družstev ve Valonském regionu. </a:t>
            </a:r>
            <a:endParaRPr lang="cs-CZ" sz="4100" dirty="0" smtClean="0"/>
          </a:p>
          <a:p>
            <a:pPr marL="685800" lvl="3"/>
            <a:r>
              <a:rPr lang="cs-CZ" sz="4100" dirty="0" smtClean="0"/>
              <a:t>Kypr - politika </a:t>
            </a:r>
            <a:r>
              <a:rPr lang="cs-CZ" sz="4100" dirty="0"/>
              <a:t>služeb sociální péče </a:t>
            </a:r>
            <a:r>
              <a:rPr lang="cs-CZ" sz="4100" dirty="0" smtClean="0"/>
              <a:t>nabízí roční </a:t>
            </a:r>
            <a:r>
              <a:rPr lang="cs-CZ" sz="4100" dirty="0"/>
              <a:t>granty na provozní náklady, a subvencuje tak organizace poskytující sociální služby (např. péči o děti, dlouhodobou péči a podobně). </a:t>
            </a:r>
            <a:endParaRPr lang="cs-CZ" sz="4100" dirty="0" smtClean="0"/>
          </a:p>
          <a:p>
            <a:pPr marL="685800" lvl="3"/>
            <a:r>
              <a:rPr lang="cs-CZ" sz="4100" dirty="0" smtClean="0"/>
              <a:t>Francie - nový </a:t>
            </a:r>
            <a:r>
              <a:rPr lang="cs-CZ" sz="4100" dirty="0"/>
              <a:t>zákon o sociální ekonomice </a:t>
            </a:r>
            <a:r>
              <a:rPr lang="cs-CZ" sz="4100" dirty="0" smtClean="0"/>
              <a:t>-nové </a:t>
            </a:r>
            <a:r>
              <a:rPr lang="cs-CZ" sz="4100" dirty="0"/>
              <a:t>finanční nástroje, včetně fondu sociálních inovací (FISO). </a:t>
            </a:r>
            <a:endParaRPr lang="cs-CZ" sz="4100" dirty="0" smtClean="0"/>
          </a:p>
          <a:p>
            <a:pPr marL="685800" lvl="3"/>
            <a:r>
              <a:rPr lang="cs-CZ" sz="4100" dirty="0" smtClean="0"/>
              <a:t>Itálie - byl </a:t>
            </a:r>
            <a:r>
              <a:rPr lang="cs-CZ" sz="4100" dirty="0"/>
              <a:t>zaveden fond na financování sociálních podniků a sociálních družstev. 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cs-CZ" sz="4300" dirty="0" smtClean="0"/>
              <a:t>Smíšené </a:t>
            </a:r>
            <a:r>
              <a:rPr lang="cs-CZ" sz="4300" dirty="0"/>
              <a:t>fondy, které spravuje vláda a organizace sociální ekonomiky: </a:t>
            </a:r>
            <a:endParaRPr lang="cs-CZ" sz="4300" dirty="0" smtClean="0"/>
          </a:p>
          <a:p>
            <a:pPr marL="685800" lvl="2"/>
            <a:r>
              <a:rPr lang="cs-CZ" sz="4100" dirty="0" smtClean="0"/>
              <a:t>Francie - Národní </a:t>
            </a:r>
            <a:r>
              <a:rPr lang="cs-CZ" sz="4100" dirty="0"/>
              <a:t>fond pro rozvoj asociativního života (FNDVA) a Národní fond pro rozvoj sportu (FNDS). </a:t>
            </a:r>
            <a:endParaRPr lang="cs-CZ" sz="4100" dirty="0" smtClean="0"/>
          </a:p>
          <a:p>
            <a:pPr marL="228600" lvl="1"/>
            <a:r>
              <a:rPr lang="cs-CZ" sz="4400" dirty="0"/>
              <a:t>U některých fondů je financování mimorozpočtové. Jiné režimy jsou založeny na </a:t>
            </a:r>
            <a:r>
              <a:rPr lang="cs-CZ" sz="4400" dirty="0" smtClean="0"/>
              <a:t>dani z příjmu fyzických osob. Určité </a:t>
            </a:r>
            <a:r>
              <a:rPr lang="cs-CZ" sz="4400" dirty="0"/>
              <a:t>procento splatné daně mohou občané přidělit dobrovolným organizacím. To se týká Itálie a Španělska. Ve Španělsku tyto částky směřují do národního fondu pro organizace sociálního třetího sektoru, jenž každý rok obdrží více než 200 milionů EUR. </a:t>
            </a:r>
            <a:endParaRPr lang="cs-CZ" sz="4400" dirty="0" smtClean="0"/>
          </a:p>
          <a:p>
            <a:pPr marL="228600" lvl="1"/>
            <a:r>
              <a:rPr lang="cs-CZ" sz="4400" dirty="0" smtClean="0"/>
              <a:t>Dalším </a:t>
            </a:r>
            <a:r>
              <a:rPr lang="cs-CZ" sz="4400" dirty="0"/>
              <a:t>zdrojem, na který se tradičně cílí, jsou příjmy z hazardních her (loterie, automaty). To je případ RAY a </a:t>
            </a:r>
            <a:r>
              <a:rPr lang="cs-CZ" sz="4400" dirty="0" err="1"/>
              <a:t>Oy</a:t>
            </a:r>
            <a:r>
              <a:rPr lang="cs-CZ" sz="4400" dirty="0"/>
              <a:t> </a:t>
            </a:r>
            <a:r>
              <a:rPr lang="cs-CZ" sz="4400" dirty="0" err="1"/>
              <a:t>Veikkaus</a:t>
            </a:r>
            <a:r>
              <a:rPr lang="cs-CZ" sz="4400" dirty="0"/>
              <a:t> AB ve Finsku nebo ONCE – vnitrostátní organizace pro nevidomé – ve Španělsku.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18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překážky</a:t>
            </a:r>
            <a:r>
              <a:rPr lang="cs-CZ" dirty="0" smtClean="0"/>
              <a:t> rozvoje sociální ekonomiky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755649"/>
            <a:ext cx="10178322" cy="4123944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4900" dirty="0" smtClean="0"/>
              <a:t>Nedostatečná informovanost </a:t>
            </a:r>
            <a:r>
              <a:rPr lang="cs-CZ" sz="4900" dirty="0"/>
              <a:t>o pojmech sociální ekonomika, </a:t>
            </a:r>
            <a:r>
              <a:rPr lang="cs-CZ" sz="4900" dirty="0" smtClean="0"/>
              <a:t>sociální podniky </a:t>
            </a:r>
            <a:r>
              <a:rPr lang="cs-CZ" sz="4900" dirty="0"/>
              <a:t>a jiných souvisejících pojmech a jejich nedostatečného pochopení ve společnosti, </a:t>
            </a:r>
            <a:r>
              <a:rPr lang="cs-CZ" sz="4900" dirty="0" smtClean="0"/>
              <a:t>ve veřejných </a:t>
            </a:r>
            <a:r>
              <a:rPr lang="cs-CZ" sz="4900" dirty="0"/>
              <a:t>diskusích a na akademické půdě. Tyto překážky hrají velmi významnou </a:t>
            </a:r>
            <a:r>
              <a:rPr lang="cs-CZ" sz="4800" dirty="0"/>
              <a:t>roli </a:t>
            </a:r>
            <a:r>
              <a:rPr lang="cs-CZ" sz="4800" b="1" dirty="0"/>
              <a:t>ve východních zemích EU</a:t>
            </a:r>
            <a:r>
              <a:rPr lang="cs-CZ" sz="4800" dirty="0"/>
              <a:t>, jako např. v Maďarsku, Polsku, na Slovensku nebo v České republice. Hlavní podpora pro sociální ekonomiku (z hlediska financování i zvyšování informovanosti) pochází z programů a iniciativ EU.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4800" dirty="0"/>
              <a:t>Malá viditelnost sociální ekonomiky v médiích i statistikách. V mnoha zemích, od Rakouska a Slovenska po Švédsko, je nedostatek databází, oficiálních statistik a spolehlivých údajů o sociálních podnicích či sociální ekonomice. Kromě toho je nezbytné zavést v oblasti sociální ekonomiky na všech úrovních vzdělávání vzdělávací a školicí programy. V několika zemích, např. ve Francii, existují programy jako odborná příprava</a:t>
            </a:r>
            <a:br>
              <a:rPr lang="cs-CZ" sz="4800" dirty="0"/>
            </a:br>
            <a:r>
              <a:rPr lang="cs-CZ" sz="4800" dirty="0"/>
              <a:t>ze strany vzdělávacích družstev pro dospívající/mladé studenty.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4800" dirty="0"/>
              <a:t>Překážky ve vztahu k státní správě. Chybějí instituce odpovídající za sociální ekonomiku, sociální podniky, dobrovolníky a </a:t>
            </a:r>
            <a:r>
              <a:rPr lang="cs-CZ" sz="4800" dirty="0" smtClean="0"/>
              <a:t>občanskou společnost</a:t>
            </a:r>
            <a:r>
              <a:rPr lang="cs-CZ" sz="4800" dirty="0"/>
              <a:t>, které by byly schopny vyvíjet politiky a sociální ekonomiku podporovat. Neexistuje tudíž žádná vnitrostátní strategie týkající se sociální ekonomiky. Média a tvůrci politik „nevidí nezbytnost“ sociální ekonomiky. V některých případech shledávají, že </a:t>
            </a:r>
            <a:r>
              <a:rPr lang="cs-CZ" sz="4800" dirty="0" smtClean="0"/>
              <a:t>důvěra v </a:t>
            </a:r>
            <a:r>
              <a:rPr lang="cs-CZ" sz="4800" dirty="0"/>
              <a:t>hospodářské činnosti neziskových organizací je nedostatečná a tyto činnosti jsou odmítány. </a:t>
            </a:r>
          </a:p>
        </p:txBody>
      </p:sp>
    </p:spTree>
    <p:extLst>
      <p:ext uri="{BB962C8B-B14F-4D97-AF65-F5344CB8AC3E}">
        <p14:creationId xmlns:p14="http://schemas.microsoft.com/office/powerpoint/2010/main" val="16594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překážky</a:t>
            </a:r>
            <a:r>
              <a:rPr lang="cs-CZ" dirty="0" smtClean="0"/>
              <a:t> rozvoje sociální ekonomiky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1755648"/>
            <a:ext cx="10178322" cy="5102351"/>
          </a:xfrm>
        </p:spPr>
        <p:txBody>
          <a:bodyPr>
            <a:normAutofit fontScale="250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cs-CZ" sz="6400" dirty="0" smtClean="0"/>
              <a:t>V </a:t>
            </a:r>
            <a:r>
              <a:rPr lang="cs-CZ" sz="6400" dirty="0"/>
              <a:t>některých případech schází víceúrovňovým vládám koordinace v oblasti záležitostí sociální ekonomiky. V jiných případech jsou orgány státní správy silně závislé na politických cyklech, např. v roce 2015 byl v Dánsku po změně vlády zavřen vládní úřad pro podniky sociální ekonomiky. V neposlední řadě jsou </a:t>
            </a:r>
            <a:r>
              <a:rPr lang="cs-CZ" sz="6400" dirty="0" smtClean="0"/>
              <a:t>překážkami </a:t>
            </a:r>
            <a:r>
              <a:rPr lang="cs-CZ" sz="6400" dirty="0"/>
              <a:t>pro spolupráci subjektů sociální ekonomiky s orgány veřejné moci byrokracie a politika kvalitativních úsporných opatření (Itálie, Španělsko, Slovinsko) </a:t>
            </a:r>
          </a:p>
          <a:p>
            <a:pPr marL="0" indent="0">
              <a:buNone/>
            </a:pPr>
            <a:r>
              <a:rPr lang="cs-CZ" sz="6400" dirty="0"/>
              <a:t>Překážky </a:t>
            </a:r>
            <a:r>
              <a:rPr lang="cs-CZ" sz="6400" dirty="0" smtClean="0"/>
              <a:t>institucionální</a:t>
            </a:r>
            <a:r>
              <a:rPr lang="cs-CZ" sz="6400" dirty="0"/>
              <a:t>:</a:t>
            </a:r>
            <a:endParaRPr lang="cs-CZ" sz="6400" dirty="0" smtClean="0"/>
          </a:p>
          <a:p>
            <a:pPr>
              <a:buFontTx/>
              <a:buChar char="-"/>
            </a:pPr>
            <a:r>
              <a:rPr lang="cs-CZ" sz="6400" dirty="0" smtClean="0"/>
              <a:t>Ve </a:t>
            </a:r>
            <a:r>
              <a:rPr lang="cs-CZ" sz="6400" dirty="0"/>
              <a:t>Francii a ve Španělsku vládní změny předpisů týkajících se doplňkové sociální ochrany v posledních letech negativně ovlivnily zdravotnické subjekty a v některých případech je přinutily ke změně právního postavení na ziskový subjekt. </a:t>
            </a:r>
            <a:endParaRPr lang="cs-CZ" sz="6400" dirty="0" smtClean="0"/>
          </a:p>
          <a:p>
            <a:pPr>
              <a:buFontTx/>
              <a:buChar char="-"/>
            </a:pPr>
            <a:r>
              <a:rPr lang="cs-CZ" sz="6400" dirty="0" smtClean="0"/>
              <a:t>V </a:t>
            </a:r>
            <a:r>
              <a:rPr lang="cs-CZ" sz="6400" dirty="0"/>
              <a:t>Itálii reforma lidových bank (DL 3/2015) stanoví, že lidové banky, jejichž aktiva mají hodnotu vyšší než 8 miliard EUR, musí být přeměněny na akciové společnosti. Také reforma úvěrových družstev (L 49/2016) radikálně</a:t>
            </a:r>
            <a:br>
              <a:rPr lang="cs-CZ" sz="6400" dirty="0"/>
            </a:br>
            <a:r>
              <a:rPr lang="cs-CZ" sz="6400" dirty="0"/>
              <a:t>přeorganizovala celý sektor družstevního bankovnictví</a:t>
            </a:r>
            <a:r>
              <a:rPr lang="cs-CZ" sz="6400" dirty="0" smtClean="0"/>
              <a:t>, a to s několika negativními aspekty. </a:t>
            </a:r>
          </a:p>
          <a:p>
            <a:pPr>
              <a:buFontTx/>
              <a:buChar char="-"/>
            </a:pPr>
            <a:r>
              <a:rPr lang="cs-CZ" sz="6400" dirty="0" smtClean="0"/>
              <a:t>Ve </a:t>
            </a:r>
            <a:r>
              <a:rPr lang="cs-CZ" sz="6400" dirty="0"/>
              <a:t>Španělsku změny sociálního zabezpečení sportovních trenérů negativně ovlivnily </a:t>
            </a:r>
            <a:r>
              <a:rPr lang="cs-CZ" sz="6400" dirty="0" smtClean="0"/>
              <a:t>sportovní sdružení</a:t>
            </a:r>
            <a:r>
              <a:rPr lang="cs-CZ" sz="6400" dirty="0"/>
              <a:t>. </a:t>
            </a:r>
            <a:endParaRPr lang="cs-CZ" sz="6400" dirty="0" smtClean="0"/>
          </a:p>
          <a:p>
            <a:pPr>
              <a:buFontTx/>
              <a:buChar char="-"/>
            </a:pPr>
            <a:r>
              <a:rPr lang="cs-CZ" sz="6400" dirty="0" smtClean="0"/>
              <a:t>Ve </a:t>
            </a:r>
            <a:r>
              <a:rPr lang="cs-CZ" sz="6400" dirty="0"/>
              <a:t>Spojeném království u velkých veřejných zakázek zbývají na subjekty sociální ekonomiky jen subdodávky pro velké společnosti soukromého sektoru, obvykle se navíc </a:t>
            </a:r>
            <a:r>
              <a:rPr lang="cs-CZ" sz="6400" dirty="0" smtClean="0"/>
              <a:t>při </a:t>
            </a:r>
            <a:r>
              <a:rPr lang="cs-CZ" sz="6400" dirty="0"/>
              <a:t>zadávání zakázek rozhoduje spíše podle ceny než podle zahrnutí přidané sociální hodnoty. Nedávno pozměněné právní postavení charitativních organizací je pro toto nové institucionální prostředí lépe uzpůsobeno. </a:t>
            </a:r>
            <a:endParaRPr lang="cs-CZ" sz="6400" dirty="0" smtClean="0"/>
          </a:p>
          <a:p>
            <a:pPr>
              <a:buFontTx/>
              <a:buChar char="-"/>
            </a:pPr>
            <a:r>
              <a:rPr lang="cs-CZ" sz="6400" dirty="0" smtClean="0"/>
              <a:t>Ve </a:t>
            </a:r>
            <a:r>
              <a:rPr lang="cs-CZ" sz="6400" dirty="0"/>
              <a:t>Finsku není směrnice o </a:t>
            </a:r>
            <a:r>
              <a:rPr lang="cs-CZ" sz="6400" dirty="0" smtClean="0"/>
              <a:t>zadávání veřejných </a:t>
            </a:r>
            <a:r>
              <a:rPr lang="cs-CZ" sz="6400" dirty="0"/>
              <a:t>zakázek, díky níž mohly být zakázky vyhrazeny pro určité služby, prováděna, a subjekty sociální ekonomiky z ní tedy nemohou mít prospěch. </a:t>
            </a: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/>
            </a:r>
            <a:br>
              <a:rPr lang="cs-CZ" sz="4800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94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překážky</a:t>
            </a:r>
            <a:r>
              <a:rPr lang="cs-CZ" dirty="0"/>
              <a:t> rozvoje sociální ekonomiky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Nedávné </a:t>
            </a:r>
            <a:r>
              <a:rPr lang="cs-CZ" dirty="0"/>
              <a:t>změny předpisů týkajících </a:t>
            </a:r>
            <a:r>
              <a:rPr lang="cs-CZ" dirty="0" smtClean="0"/>
              <a:t>se družstev </a:t>
            </a:r>
            <a:r>
              <a:rPr lang="cs-CZ" dirty="0"/>
              <a:t>v Polsku a Portugalsku nejsou pro družstva považovány za vhodné. </a:t>
            </a:r>
            <a:endParaRPr lang="cs-CZ" dirty="0" smtClean="0"/>
          </a:p>
          <a:p>
            <a:pPr lvl="1"/>
            <a:r>
              <a:rPr lang="cs-CZ" dirty="0" smtClean="0"/>
              <a:t>V </a:t>
            </a:r>
            <a:r>
              <a:rPr lang="cs-CZ" dirty="0"/>
              <a:t>Maďarsku </a:t>
            </a:r>
            <a:r>
              <a:rPr lang="cs-CZ" dirty="0" smtClean="0"/>
              <a:t>představuje nový </a:t>
            </a:r>
            <a:r>
              <a:rPr lang="cs-CZ" dirty="0"/>
              <a:t>zákon o sociální ekonomice riziko pro mnohá sociální družstva založená skupinami občanů</a:t>
            </a:r>
            <a:r>
              <a:rPr lang="cs-CZ" dirty="0" smtClean="0"/>
              <a:t>, jelikož </a:t>
            </a:r>
            <a:r>
              <a:rPr lang="cs-CZ" dirty="0"/>
              <a:t>po vstupu zákona v platnost v roce 2018 možná bude nutná jejich přeměna na jiný </a:t>
            </a:r>
            <a:r>
              <a:rPr lang="cs-CZ" dirty="0" smtClean="0"/>
              <a:t>typ organizace </a:t>
            </a:r>
            <a:r>
              <a:rPr lang="cs-CZ" dirty="0"/>
              <a:t>(družstvo nebo nezisková společnost s ručením omezeným). </a:t>
            </a:r>
            <a:endParaRPr lang="cs-CZ" dirty="0" smtClean="0"/>
          </a:p>
          <a:p>
            <a:pPr lvl="1"/>
            <a:r>
              <a:rPr lang="cs-CZ" dirty="0" smtClean="0"/>
              <a:t>Ve </a:t>
            </a:r>
            <a:r>
              <a:rPr lang="cs-CZ" dirty="0"/>
              <a:t>Slovinsku a v </a:t>
            </a:r>
            <a:r>
              <a:rPr lang="cs-CZ" dirty="0" smtClean="0"/>
              <a:t>Bulharsku nový </a:t>
            </a:r>
            <a:r>
              <a:rPr lang="cs-CZ" dirty="0"/>
              <a:t>zákon o sociálním podnikání vylučuje různé organizace, které již jako sociální podniky působí.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6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VÁHA SOCIÁLNÍ EKONOMIKY V </a:t>
            </a:r>
            <a:r>
              <a:rPr lang="cs-CZ" b="1" dirty="0" smtClean="0"/>
              <a:t>EU 28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Evropská sociální ekonomika poskytuje:</a:t>
            </a:r>
            <a:br>
              <a:rPr lang="cs-CZ" dirty="0"/>
            </a:br>
            <a:r>
              <a:rPr lang="cs-CZ" dirty="0"/>
              <a:t>- více než 13,6 milionu placených pracovních míst v Evropě,</a:t>
            </a:r>
            <a:br>
              <a:rPr lang="cs-CZ" dirty="0"/>
            </a:br>
            <a:r>
              <a:rPr lang="cs-CZ" dirty="0"/>
              <a:t>- ekvivalent 6,3 % pracující populace EU-28,</a:t>
            </a:r>
            <a:br>
              <a:rPr lang="cs-CZ" dirty="0"/>
            </a:br>
            <a:r>
              <a:rPr lang="cs-CZ" dirty="0"/>
              <a:t>- zaměstnání pro více než 19,1 milionu pracovníků, placených i neplacených,</a:t>
            </a:r>
            <a:br>
              <a:rPr lang="cs-CZ" dirty="0"/>
            </a:br>
            <a:r>
              <a:rPr lang="cs-CZ" dirty="0"/>
              <a:t>- více než 82,2 milionu dobrovolníků, což odpovídá 5,5 milionu zaměstnanců na plný úvazek,</a:t>
            </a:r>
            <a:br>
              <a:rPr lang="cs-CZ" dirty="0"/>
            </a:br>
            <a:r>
              <a:rPr lang="cs-CZ" dirty="0"/>
              <a:t>- více než 232 milionů členů družstev vzájemných společností a podobných subjektů,</a:t>
            </a:r>
            <a:br>
              <a:rPr lang="cs-CZ" dirty="0"/>
            </a:br>
            <a:r>
              <a:rPr lang="cs-CZ" dirty="0"/>
              <a:t>- více než 2,8 milionu subjektů a podniků.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9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VÁHA SOCIÁLNÍ EKONOMIKY V EU 28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…odlišnosti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Belgie</a:t>
            </a:r>
            <a:r>
              <a:rPr lang="cs-CZ" dirty="0"/>
              <a:t>, Itálie, Lucembursko, Francie a Nizozemsko - </a:t>
            </a:r>
            <a:r>
              <a:rPr lang="cs-CZ" dirty="0" smtClean="0"/>
              <a:t>pracovní </a:t>
            </a:r>
            <a:r>
              <a:rPr lang="cs-CZ" dirty="0"/>
              <a:t>místa v sociální ekonomice </a:t>
            </a:r>
            <a:r>
              <a:rPr lang="cs-CZ" dirty="0" smtClean="0"/>
              <a:t>tvoří </a:t>
            </a:r>
            <a:r>
              <a:rPr lang="cs-CZ" dirty="0"/>
              <a:t>něco mezi 9 až 10 % </a:t>
            </a:r>
            <a:r>
              <a:rPr lang="cs-CZ" dirty="0" smtClean="0"/>
              <a:t>pracujícího obyvatelstva </a:t>
            </a:r>
          </a:p>
          <a:p>
            <a:r>
              <a:rPr lang="cs-CZ" dirty="0" smtClean="0"/>
              <a:t>Nové </a:t>
            </a:r>
            <a:r>
              <a:rPr lang="cs-CZ" dirty="0"/>
              <a:t>členských </a:t>
            </a:r>
            <a:r>
              <a:rPr lang="cs-CZ" dirty="0" smtClean="0"/>
              <a:t>státy </a:t>
            </a:r>
            <a:r>
              <a:rPr lang="cs-CZ" dirty="0"/>
              <a:t>EU, jako je Slovinsko, Rumunsko, Malta, Litva</a:t>
            </a:r>
            <a:r>
              <a:rPr lang="cs-CZ" dirty="0" smtClean="0"/>
              <a:t>, Chorvatsko</a:t>
            </a:r>
            <a:r>
              <a:rPr lang="cs-CZ" dirty="0"/>
              <a:t>, Kypr a </a:t>
            </a:r>
            <a:r>
              <a:rPr lang="cs-CZ" dirty="0" smtClean="0"/>
              <a:t>Slovensko - méně </a:t>
            </a:r>
            <a:r>
              <a:rPr lang="cs-CZ" dirty="0"/>
              <a:t>než 2 % pracujících </a:t>
            </a:r>
            <a:r>
              <a:rPr lang="cs-CZ" dirty="0" smtClean="0"/>
              <a:t>obyvatel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Zaměstnanost v sociální ekonomice se ukázala být odolná vůči hospodářské krizi, jelikož se snížila</a:t>
            </a:r>
            <a:br>
              <a:rPr lang="cs-CZ" dirty="0"/>
            </a:br>
            <a:r>
              <a:rPr lang="cs-CZ" dirty="0"/>
              <a:t>z 6,5 % na 6,3 % z celkových placených pracovních sil v Evropě a z 14,1 na 13,6 milionu pracovních</a:t>
            </a:r>
            <a:br>
              <a:rPr lang="cs-CZ" dirty="0"/>
            </a:br>
            <a:r>
              <a:rPr lang="cs-CZ" dirty="0" smtClean="0"/>
              <a:t>míst. </a:t>
            </a:r>
            <a:r>
              <a:rPr lang="cs-CZ" dirty="0"/>
              <a:t>Snížení počtu </a:t>
            </a:r>
            <a:r>
              <a:rPr lang="cs-CZ" dirty="0" smtClean="0"/>
              <a:t>pracovníků ve </a:t>
            </a:r>
            <a:r>
              <a:rPr lang="cs-CZ" dirty="0"/>
              <a:t>větších družstvech a podobných právních formách je výraznější než u </a:t>
            </a:r>
            <a:r>
              <a:rPr lang="cs-CZ" dirty="0" smtClean="0"/>
              <a:t>spolků, nadací, apod.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5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VÁHA SOCIÁLNÍ EKONOMIKY V EU 28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Podle zaměstnanosti (jiné </a:t>
            </a:r>
            <a:r>
              <a:rPr lang="cs-CZ" dirty="0"/>
              <a:t>ukazatele ekonomického dopadu, jako je příspěvek</a:t>
            </a:r>
            <a:br>
              <a:rPr lang="cs-CZ" dirty="0"/>
            </a:br>
            <a:r>
              <a:rPr lang="cs-CZ" dirty="0"/>
              <a:t>k HDP, nejsou k </a:t>
            </a:r>
            <a:r>
              <a:rPr lang="cs-CZ" dirty="0" smtClean="0"/>
              <a:t>dispozici) představují spolky, </a:t>
            </a:r>
            <a:r>
              <a:rPr lang="cs-CZ" dirty="0"/>
              <a:t>nadace a </a:t>
            </a:r>
            <a:r>
              <a:rPr lang="cs-CZ" dirty="0" smtClean="0"/>
              <a:t>podobné </a:t>
            </a:r>
            <a:r>
              <a:rPr lang="cs-CZ" dirty="0"/>
              <a:t>právní formy nadále hlavní</a:t>
            </a:r>
            <a:br>
              <a:rPr lang="cs-CZ" dirty="0"/>
            </a:br>
            <a:r>
              <a:rPr lang="cs-CZ" dirty="0" smtClean="0"/>
              <a:t>část </a:t>
            </a:r>
            <a:r>
              <a:rPr lang="cs-CZ" dirty="0"/>
              <a:t>sociální ekonomiky a tvoří většinu sociálních subjektů/podniků a asi 66 % zaměstnanosti</a:t>
            </a:r>
            <a:br>
              <a:rPr lang="cs-CZ" dirty="0"/>
            </a:br>
            <a:r>
              <a:rPr lang="cs-CZ" dirty="0"/>
              <a:t>v tomto </a:t>
            </a:r>
            <a:r>
              <a:rPr lang="cs-CZ" dirty="0" smtClean="0"/>
              <a:t>sektoru</a:t>
            </a:r>
            <a:r>
              <a:rPr lang="cs-CZ" dirty="0"/>
              <a:t>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3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Placená pracovní místa v družstvech, vzájemných společnostech, sdruženích,</a:t>
            </a:r>
            <a:br>
              <a:rPr lang="cs-CZ" sz="2400" b="1" dirty="0"/>
            </a:br>
            <a:r>
              <a:rPr lang="cs-CZ" sz="2400" b="1" dirty="0"/>
              <a:t>nadacích a podobných subjektech. Evropská unie (2014–2015)</a:t>
            </a:r>
            <a:r>
              <a:rPr lang="cs-CZ" sz="2400" dirty="0"/>
              <a:t>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873" y="1497693"/>
            <a:ext cx="4564049" cy="52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b="1" dirty="0"/>
              <a:t>Placená pracovní místa v sociální ekonomice ve srovnání s celkovým počtem</a:t>
            </a:r>
            <a:br>
              <a:rPr lang="cs-CZ" sz="1600" b="1" dirty="0"/>
            </a:br>
            <a:r>
              <a:rPr lang="cs-CZ" sz="1600" b="1" dirty="0"/>
              <a:t>placených pracovních míst</a:t>
            </a:r>
            <a:r>
              <a:rPr lang="cs-CZ" sz="1600" b="1" dirty="0" smtClean="0"/>
              <a:t>. Evropská </a:t>
            </a:r>
            <a:r>
              <a:rPr lang="cs-CZ" sz="1600" b="1" dirty="0"/>
              <a:t>unie (2014–2015)</a:t>
            </a:r>
            <a:r>
              <a:rPr lang="cs-CZ" sz="1600" dirty="0"/>
              <a:t> </a:t>
            </a:r>
            <a:br>
              <a:rPr lang="cs-CZ" sz="1600" dirty="0"/>
            </a:br>
            <a:endParaRPr lang="cs-CZ" sz="1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9121" y="941435"/>
            <a:ext cx="3689404" cy="59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o čem to sociální podnikání vlastně je</a:t>
            </a:r>
            <a:r>
              <a:rPr lang="de-DE" sz="4000" b="1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6000" dirty="0">
                <a:solidFill>
                  <a:schemeClr val="accent6"/>
                </a:solidFill>
              </a:rPr>
              <a:t>Řešení sociálních problémů</a:t>
            </a:r>
            <a:r>
              <a:rPr lang="de-DE" sz="6000" dirty="0">
                <a:solidFill>
                  <a:schemeClr val="accent6"/>
                </a:solidFill>
              </a:rPr>
              <a:t>…</a:t>
            </a:r>
          </a:p>
          <a:p>
            <a:pPr marL="0" indent="0">
              <a:buNone/>
            </a:pPr>
            <a:endParaRPr lang="de-DE" sz="6000" dirty="0"/>
          </a:p>
          <a:p>
            <a:r>
              <a:rPr lang="de-DE" sz="6000" dirty="0">
                <a:solidFill>
                  <a:schemeClr val="accent6"/>
                </a:solidFill>
              </a:rPr>
              <a:t>… </a:t>
            </a:r>
            <a:r>
              <a:rPr lang="cs-CZ" sz="6000" dirty="0">
                <a:solidFill>
                  <a:schemeClr val="accent6"/>
                </a:solidFill>
              </a:rPr>
              <a:t>prostřednictvím inovativních myšlenek</a:t>
            </a:r>
            <a:r>
              <a:rPr lang="de-DE" sz="6000" dirty="0">
                <a:solidFill>
                  <a:schemeClr val="accent6"/>
                </a:solidFill>
              </a:rPr>
              <a:t>. </a:t>
            </a:r>
            <a:r>
              <a:rPr lang="cs-CZ" sz="6000" dirty="0">
                <a:solidFill>
                  <a:schemeClr val="tx1"/>
                </a:solidFill>
              </a:rPr>
              <a:t>Jsou tedy sociální podniky „oddělením vědy a výzkumu“ celé společnosti?</a:t>
            </a:r>
            <a:endParaRPr lang="de-DE" sz="6000" dirty="0">
              <a:solidFill>
                <a:schemeClr val="tx1"/>
              </a:solidFill>
            </a:endParaRPr>
          </a:p>
          <a:p>
            <a:endParaRPr lang="de-DE" sz="6000" dirty="0"/>
          </a:p>
          <a:p>
            <a:r>
              <a:rPr lang="de-DE" sz="6000" dirty="0">
                <a:solidFill>
                  <a:schemeClr val="accent6"/>
                </a:solidFill>
              </a:rPr>
              <a:t>… </a:t>
            </a:r>
            <a:r>
              <a:rPr lang="cs-CZ" sz="6000" dirty="0">
                <a:solidFill>
                  <a:schemeClr val="accent6"/>
                </a:solidFill>
              </a:rPr>
              <a:t>s využitím podnikatelských (</a:t>
            </a:r>
            <a:r>
              <a:rPr lang="de-DE" sz="6000" dirty="0" err="1">
                <a:solidFill>
                  <a:schemeClr val="accent6"/>
                </a:solidFill>
              </a:rPr>
              <a:t>entreprenuerial</a:t>
            </a:r>
            <a:r>
              <a:rPr lang="cs-CZ" sz="6000" dirty="0">
                <a:solidFill>
                  <a:schemeClr val="accent6"/>
                </a:solidFill>
              </a:rPr>
              <a:t>)</a:t>
            </a:r>
            <a:r>
              <a:rPr lang="de-DE" sz="6000" dirty="0">
                <a:solidFill>
                  <a:schemeClr val="accent6"/>
                </a:solidFill>
              </a:rPr>
              <a:t>, </a:t>
            </a:r>
            <a:r>
              <a:rPr lang="cs-CZ" sz="6000" dirty="0">
                <a:solidFill>
                  <a:schemeClr val="accent6"/>
                </a:solidFill>
              </a:rPr>
              <a:t>často tržně orientovaných přístupů</a:t>
            </a:r>
            <a:r>
              <a:rPr lang="de-DE" sz="6000" dirty="0">
                <a:solidFill>
                  <a:schemeClr val="accent6"/>
                </a:solidFill>
              </a:rPr>
              <a:t>:</a:t>
            </a:r>
            <a:r>
              <a:rPr lang="de-DE" sz="6000" dirty="0"/>
              <a:t> </a:t>
            </a:r>
            <a:r>
              <a:rPr lang="cs-CZ" sz="6000" dirty="0">
                <a:solidFill>
                  <a:schemeClr val="tx1"/>
                </a:solidFill>
              </a:rPr>
              <a:t>Je tedy sociální podnikání schopno překonat tržní selhání?</a:t>
            </a:r>
            <a:endParaRPr lang="de-DE" sz="6000" dirty="0">
              <a:solidFill>
                <a:schemeClr val="tx1"/>
              </a:solidFill>
            </a:endParaRPr>
          </a:p>
          <a:p>
            <a:endParaRPr lang="de-DE" sz="6000" dirty="0"/>
          </a:p>
          <a:p>
            <a:r>
              <a:rPr lang="de-DE" sz="6000" dirty="0">
                <a:solidFill>
                  <a:schemeClr val="accent6"/>
                </a:solidFill>
              </a:rPr>
              <a:t>… </a:t>
            </a:r>
            <a:r>
              <a:rPr lang="cs-CZ" sz="6000" dirty="0">
                <a:solidFill>
                  <a:schemeClr val="accent6"/>
                </a:solidFill>
              </a:rPr>
              <a:t>a to v mnoha oblastech</a:t>
            </a:r>
            <a:r>
              <a:rPr lang="de-DE" sz="6000" dirty="0">
                <a:solidFill>
                  <a:schemeClr val="accent6"/>
                </a:solidFill>
              </a:rPr>
              <a:t>: </a:t>
            </a:r>
            <a:r>
              <a:rPr lang="de-DE" sz="6000" dirty="0" err="1">
                <a:solidFill>
                  <a:schemeClr val="tx1"/>
                </a:solidFill>
              </a:rPr>
              <a:t>vzdělávání</a:t>
            </a:r>
            <a:r>
              <a:rPr lang="de-DE" sz="6000" dirty="0">
                <a:solidFill>
                  <a:schemeClr val="tx1"/>
                </a:solidFill>
              </a:rPr>
              <a:t>, </a:t>
            </a:r>
            <a:r>
              <a:rPr lang="de-DE" sz="6000" dirty="0" err="1">
                <a:solidFill>
                  <a:schemeClr val="tx1"/>
                </a:solidFill>
              </a:rPr>
              <a:t>sociální</a:t>
            </a:r>
            <a:r>
              <a:rPr lang="de-DE" sz="6000" dirty="0">
                <a:solidFill>
                  <a:schemeClr val="tx1"/>
                </a:solidFill>
              </a:rPr>
              <a:t> </a:t>
            </a:r>
            <a:r>
              <a:rPr lang="de-DE" sz="6000" dirty="0" err="1">
                <a:solidFill>
                  <a:schemeClr val="tx1"/>
                </a:solidFill>
              </a:rPr>
              <a:t>služby</a:t>
            </a:r>
            <a:r>
              <a:rPr lang="de-DE" sz="6000" dirty="0">
                <a:solidFill>
                  <a:schemeClr val="tx1"/>
                </a:solidFill>
              </a:rPr>
              <a:t>, </a:t>
            </a:r>
            <a:r>
              <a:rPr lang="de-DE" sz="6000" dirty="0" err="1">
                <a:solidFill>
                  <a:schemeClr val="tx1"/>
                </a:solidFill>
              </a:rPr>
              <a:t>péče</a:t>
            </a:r>
            <a:r>
              <a:rPr lang="de-DE" sz="6000" dirty="0">
                <a:solidFill>
                  <a:schemeClr val="tx1"/>
                </a:solidFill>
              </a:rPr>
              <a:t> o </a:t>
            </a:r>
            <a:r>
              <a:rPr lang="de-DE" sz="6000" dirty="0" err="1">
                <a:solidFill>
                  <a:schemeClr val="tx1"/>
                </a:solidFill>
              </a:rPr>
              <a:t>děti</a:t>
            </a:r>
            <a:r>
              <a:rPr lang="de-DE" sz="6000" dirty="0">
                <a:solidFill>
                  <a:schemeClr val="tx1"/>
                </a:solidFill>
              </a:rPr>
              <a:t>, </a:t>
            </a:r>
            <a:r>
              <a:rPr lang="de-DE" sz="6000" dirty="0" err="1">
                <a:solidFill>
                  <a:schemeClr val="tx1"/>
                </a:solidFill>
              </a:rPr>
              <a:t>životní</a:t>
            </a:r>
            <a:r>
              <a:rPr lang="de-DE" sz="6000" dirty="0">
                <a:solidFill>
                  <a:schemeClr val="tx1"/>
                </a:solidFill>
              </a:rPr>
              <a:t> </a:t>
            </a:r>
            <a:r>
              <a:rPr lang="de-DE" sz="6000" dirty="0" err="1">
                <a:solidFill>
                  <a:schemeClr val="tx1"/>
                </a:solidFill>
              </a:rPr>
              <a:t>prostředí</a:t>
            </a:r>
            <a:r>
              <a:rPr lang="de-DE" sz="6000" dirty="0">
                <a:solidFill>
                  <a:schemeClr val="tx1"/>
                </a:solidFill>
              </a:rPr>
              <a:t>, </a:t>
            </a:r>
            <a:r>
              <a:rPr lang="cs-CZ" sz="6000" dirty="0">
                <a:solidFill>
                  <a:schemeClr val="tx1"/>
                </a:solidFill>
              </a:rPr>
              <a:t>zelená energie</a:t>
            </a:r>
            <a:r>
              <a:rPr lang="de-DE" sz="6000" dirty="0">
                <a:solidFill>
                  <a:schemeClr val="tx1"/>
                </a:solidFill>
              </a:rPr>
              <a:t>, </a:t>
            </a:r>
            <a:r>
              <a:rPr lang="cs-CZ" sz="6000" dirty="0">
                <a:solidFill>
                  <a:schemeClr val="tx1"/>
                </a:solidFill>
              </a:rPr>
              <a:t>regionální rozvoj</a:t>
            </a:r>
            <a:r>
              <a:rPr lang="de-DE" sz="6000" dirty="0">
                <a:solidFill>
                  <a:schemeClr val="tx1"/>
                </a:solidFill>
              </a:rPr>
              <a:t>, </a:t>
            </a:r>
            <a:r>
              <a:rPr lang="de-DE" sz="6000" dirty="0" err="1">
                <a:solidFill>
                  <a:schemeClr val="tx1"/>
                </a:solidFill>
              </a:rPr>
              <a:t>fairtrade</a:t>
            </a:r>
            <a:r>
              <a:rPr lang="de-DE" sz="6000" dirty="0">
                <a:solidFill>
                  <a:schemeClr val="tx1"/>
                </a:solidFill>
              </a:rPr>
              <a:t> </a:t>
            </a:r>
            <a:r>
              <a:rPr lang="de-DE" sz="6000" dirty="0" err="1">
                <a:solidFill>
                  <a:schemeClr val="tx1"/>
                </a:solidFill>
              </a:rPr>
              <a:t>apod</a:t>
            </a:r>
            <a:r>
              <a:rPr lang="de-DE" sz="6000" dirty="0">
                <a:solidFill>
                  <a:schemeClr val="tx1"/>
                </a:solidFill>
              </a:rPr>
              <a:t>. </a:t>
            </a:r>
            <a:r>
              <a:rPr lang="de-DE" sz="6000" dirty="0" err="1">
                <a:solidFill>
                  <a:schemeClr val="tx1"/>
                </a:solidFill>
              </a:rPr>
              <a:t>Takže</a:t>
            </a:r>
            <a:r>
              <a:rPr lang="de-DE" sz="6000" dirty="0">
                <a:solidFill>
                  <a:schemeClr val="tx1"/>
                </a:solidFill>
              </a:rPr>
              <a:t> se </a:t>
            </a:r>
            <a:r>
              <a:rPr lang="de-DE" sz="6000" dirty="0" err="1">
                <a:solidFill>
                  <a:schemeClr val="tx1"/>
                </a:solidFill>
              </a:rPr>
              <a:t>jedná</a:t>
            </a:r>
            <a:r>
              <a:rPr lang="de-DE" sz="6000" dirty="0">
                <a:solidFill>
                  <a:schemeClr val="tx1"/>
                </a:solidFill>
              </a:rPr>
              <a:t> o </a:t>
            </a:r>
            <a:r>
              <a:rPr lang="cs-CZ" sz="6000" dirty="0">
                <a:solidFill>
                  <a:schemeClr val="tx1"/>
                </a:solidFill>
              </a:rPr>
              <a:t>univerzální řešení</a:t>
            </a:r>
            <a:r>
              <a:rPr lang="de-DE" sz="6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80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Sociální podnikatelé</a:t>
            </a:r>
            <a:r>
              <a:rPr lang="de-DE" sz="3600" b="1" dirty="0"/>
              <a:t> – </a:t>
            </a:r>
            <a:r>
              <a:rPr lang="cs-CZ" sz="3600" b="1" dirty="0"/>
              <a:t>pár příkladů</a:t>
            </a:r>
            <a:endParaRPr lang="de-DE" sz="3600" b="1" dirty="0"/>
          </a:p>
        </p:txBody>
      </p:sp>
      <p:pic>
        <p:nvPicPr>
          <p:cNvPr id="52226" name="Picture 2" descr="Muhammad Yun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772816"/>
            <a:ext cx="1898445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783633" y="4149081"/>
            <a:ext cx="189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moralheroes.org</a:t>
            </a:r>
          </a:p>
          <a:p>
            <a:endParaRPr lang="de-DE" sz="800" dirty="0"/>
          </a:p>
          <a:p>
            <a:r>
              <a:rPr lang="de-DE" sz="1600" b="1" dirty="0">
                <a:latin typeface="Bodoni MT" panose="02070603080606020203" pitchFamily="18" charset="0"/>
              </a:rPr>
              <a:t>Muhammad Yunus</a:t>
            </a:r>
          </a:p>
          <a:p>
            <a:r>
              <a:rPr lang="de-DE" sz="1600" dirty="0">
                <a:latin typeface="Bodoni MT" panose="02070603080606020203" pitchFamily="18" charset="0"/>
              </a:rPr>
              <a:t>Grameen</a:t>
            </a:r>
          </a:p>
        </p:txBody>
      </p:sp>
      <p:pic>
        <p:nvPicPr>
          <p:cNvPr id="52230" name="Picture 6" descr="Andreas Heinecke_color-copyright maxlautenschlae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2892"/>
          <a:stretch/>
        </p:blipFill>
        <p:spPr bwMode="auto">
          <a:xfrm>
            <a:off x="7968208" y="1784154"/>
            <a:ext cx="1872208" cy="234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896200" y="4149081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entrepreneurship.de</a:t>
            </a:r>
          </a:p>
          <a:p>
            <a:endParaRPr lang="de-DE" sz="800" dirty="0"/>
          </a:p>
          <a:p>
            <a:r>
              <a:rPr lang="de-DE" sz="800" dirty="0"/>
              <a:t> </a:t>
            </a:r>
            <a:r>
              <a:rPr lang="de-DE" sz="1600" b="1" dirty="0" err="1">
                <a:latin typeface="Bodoni MT" panose="02070603080606020203" pitchFamily="18" charset="0"/>
              </a:rPr>
              <a:t>Anderas</a:t>
            </a:r>
            <a:r>
              <a:rPr lang="de-DE" sz="1600" b="1" dirty="0">
                <a:latin typeface="Bodoni MT" panose="02070603080606020203" pitchFamily="18" charset="0"/>
              </a:rPr>
              <a:t> </a:t>
            </a:r>
            <a:r>
              <a:rPr lang="de-DE" sz="1600" b="1" dirty="0" err="1">
                <a:latin typeface="Bodoni MT" panose="02070603080606020203" pitchFamily="18" charset="0"/>
              </a:rPr>
              <a:t>Heinecke</a:t>
            </a:r>
            <a:r>
              <a:rPr lang="de-DE" sz="1600" dirty="0">
                <a:latin typeface="Bodoni MT" panose="02070603080606020203" pitchFamily="18" charset="0"/>
              </a:rPr>
              <a:t> Dialog im Dunkeln</a:t>
            </a:r>
            <a:endParaRPr lang="de-DE" sz="800" dirty="0">
              <a:latin typeface="Bodoni MT" panose="02070603080606020203" pitchFamily="18" charset="0"/>
            </a:endParaRPr>
          </a:p>
          <a:p>
            <a:endParaRPr lang="de-DE" sz="800" dirty="0"/>
          </a:p>
        </p:txBody>
      </p:sp>
      <p:pic>
        <p:nvPicPr>
          <p:cNvPr id="52232" name="Picture 8" descr="Katja Urbats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"/>
          <a:stretch/>
        </p:blipFill>
        <p:spPr bwMode="auto">
          <a:xfrm>
            <a:off x="5463158" y="1784154"/>
            <a:ext cx="1712962" cy="23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370417" y="4149081"/>
            <a:ext cx="189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arbeiterkind.de</a:t>
            </a:r>
          </a:p>
          <a:p>
            <a:endParaRPr lang="de-DE" sz="800" dirty="0"/>
          </a:p>
          <a:p>
            <a:r>
              <a:rPr lang="de-DE" sz="1600" b="1" dirty="0">
                <a:latin typeface="Bodoni MT" panose="02070603080606020203" pitchFamily="18" charset="0"/>
              </a:rPr>
              <a:t>Katja </a:t>
            </a:r>
            <a:r>
              <a:rPr lang="de-DE" sz="1600" b="1" dirty="0" err="1">
                <a:latin typeface="Bodoni MT" panose="02070603080606020203" pitchFamily="18" charset="0"/>
              </a:rPr>
              <a:t>Urbatsch</a:t>
            </a:r>
            <a:endParaRPr lang="de-DE" sz="1600" b="1" dirty="0">
              <a:latin typeface="Bodoni MT" panose="02070603080606020203" pitchFamily="18" charset="0"/>
            </a:endParaRPr>
          </a:p>
          <a:p>
            <a:r>
              <a:rPr lang="de-DE" sz="1600" dirty="0">
                <a:latin typeface="Bodoni MT" panose="02070603080606020203" pitchFamily="18" charset="0"/>
              </a:rPr>
              <a:t>Arbeiterkind.de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1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55648" y="0"/>
            <a:ext cx="8912353" cy="1143000"/>
          </a:xfrm>
        </p:spPr>
        <p:txBody>
          <a:bodyPr>
            <a:normAutofit/>
          </a:bodyPr>
          <a:lstStyle/>
          <a:p>
            <a:r>
              <a:rPr lang="de-DE" sz="3600" b="1" dirty="0"/>
              <a:t>… </a:t>
            </a:r>
            <a:r>
              <a:rPr lang="cs-CZ" sz="3600" b="1" dirty="0"/>
              <a:t>a mnohem více</a:t>
            </a:r>
            <a:r>
              <a:rPr lang="de-DE" sz="3600" b="1" dirty="0"/>
              <a:t> „</a:t>
            </a:r>
            <a:r>
              <a:rPr lang="cs-CZ" sz="3600" b="1" dirty="0"/>
              <a:t>neznámých</a:t>
            </a:r>
            <a:r>
              <a:rPr lang="de-DE" sz="3600" b="1" dirty="0"/>
              <a:t>“ </a:t>
            </a:r>
            <a:r>
              <a:rPr lang="cs-CZ" sz="3600" b="1" dirty="0"/>
              <a:t>příkladů</a:t>
            </a:r>
            <a:r>
              <a:rPr lang="de-DE" sz="3600" b="1" dirty="0"/>
              <a:t>: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2063552" y="1389112"/>
            <a:ext cx="7848872" cy="11757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0" dirty="0" smtClean="0">
                <a:solidFill>
                  <a:schemeClr val="tx1"/>
                </a:solidFill>
                <a:latin typeface="Georgia Pro Light" panose="02040302050405020303" pitchFamily="18" charset="0"/>
              </a:rPr>
              <a:t>Podnikatelské myšlenky a pobídky v sektoru sociálních služeb (municipality, družstva, apod.)</a:t>
            </a:r>
            <a:r>
              <a:rPr lang="de-DE" b="0" dirty="0" smtClean="0">
                <a:solidFill>
                  <a:schemeClr val="tx1"/>
                </a:solidFill>
                <a:latin typeface="Georgia Pro Light" panose="02040302050405020303" pitchFamily="18" charset="0"/>
              </a:rPr>
              <a:t>: </a:t>
            </a:r>
          </a:p>
          <a:p>
            <a:pPr marL="0" indent="0">
              <a:buNone/>
            </a:pPr>
            <a:r>
              <a:rPr lang="de-DE" dirty="0" smtClean="0">
                <a:latin typeface="Georgia Pro Light" panose="02040302050405020303" pitchFamily="18" charset="0"/>
                <a:sym typeface="Wingdings" panose="05000000000000000000" pitchFamily="2" charset="2"/>
              </a:rPr>
              <a:t></a:t>
            </a:r>
            <a:r>
              <a:rPr lang="de-DE" dirty="0" smtClean="0">
                <a:latin typeface="Georgia Pro Light" panose="02040302050405020303" pitchFamily="18" charset="0"/>
              </a:rPr>
              <a:t> </a:t>
            </a:r>
            <a:r>
              <a:rPr lang="cs-CZ" dirty="0" smtClean="0">
                <a:latin typeface="Georgia Pro Light" panose="02040302050405020303" pitchFamily="18" charset="0"/>
              </a:rPr>
              <a:t>Mediální pomýlení</a:t>
            </a:r>
            <a:r>
              <a:rPr lang="de-DE" dirty="0" smtClean="0">
                <a:latin typeface="Georgia Pro Light" panose="02040302050405020303" pitchFamily="18" charset="0"/>
              </a:rPr>
              <a:t>: </a:t>
            </a:r>
            <a:r>
              <a:rPr lang="cs-CZ" dirty="0" smtClean="0">
                <a:latin typeface="Georgia Pro Light" panose="02040302050405020303" pitchFamily="18" charset="0"/>
              </a:rPr>
              <a:t>pouze několik sociálních podniků s výraznou „aurou“…</a:t>
            </a:r>
            <a:r>
              <a:rPr lang="de-DE" dirty="0" smtClean="0">
                <a:latin typeface="Georgia Pro Light" panose="02040302050405020303" pitchFamily="18" charset="0"/>
              </a:rPr>
              <a:t> </a:t>
            </a:r>
            <a:endParaRPr lang="de-DE" sz="2400" dirty="0">
              <a:latin typeface="Georgia Pro Light" panose="02040302050405020303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/>
          <a:srcRect l="8492" t="16532" r="39485" b="17516"/>
          <a:stretch/>
        </p:blipFill>
        <p:spPr>
          <a:xfrm>
            <a:off x="5303912" y="2572566"/>
            <a:ext cx="5040560" cy="35927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/>
          <a:srcRect l="14751" t="16938" r="40420" b="23266"/>
          <a:stretch/>
        </p:blipFill>
        <p:spPr>
          <a:xfrm>
            <a:off x="3287688" y="3772446"/>
            <a:ext cx="3744416" cy="2808149"/>
          </a:xfrm>
          <a:prstGeom prst="rect">
            <a:avLst/>
          </a:prstGeom>
        </p:spPr>
      </p:pic>
      <p:pic>
        <p:nvPicPr>
          <p:cNvPr id="53250" name="Picture 2" descr="AWO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01" y="4869160"/>
            <a:ext cx="1128296" cy="8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Bild in Originalgröße anzei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83" y="3861048"/>
            <a:ext cx="5810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Diakonie Deutschla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4"/>
          <a:stretch/>
        </p:blipFill>
        <p:spPr bwMode="auto">
          <a:xfrm>
            <a:off x="7315095" y="6319360"/>
            <a:ext cx="2095500" cy="27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3600" b="1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17265" t="33464" r="35587" b="14844"/>
          <a:stretch>
            <a:fillRect/>
          </a:stretch>
        </p:blipFill>
        <p:spPr bwMode="auto">
          <a:xfrm>
            <a:off x="3614866" y="1525385"/>
            <a:ext cx="5206262" cy="456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3541714" y="382385"/>
            <a:ext cx="6588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600" cap="all" spc="200" dirty="0">
                <a:solidFill>
                  <a:schemeClr val="tx2"/>
                </a:solidFill>
              </a:rPr>
              <a:t>Věc vyššího vzdělání</a:t>
            </a:r>
            <a:r>
              <a:rPr lang="de-DE" sz="3600" cap="all" spc="2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541714" y="6215235"/>
            <a:ext cx="4536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dirty="0" smtClean="0">
                <a:latin typeface="Arial" panose="020B0604020202020204" pitchFamily="34" charset="0"/>
              </a:rPr>
              <a:t>(</a:t>
            </a:r>
            <a:r>
              <a:rPr lang="cs-CZ" altLang="de-DE" sz="1000" dirty="0" smtClean="0">
                <a:latin typeface="Arial" panose="020B0604020202020204" pitchFamily="34" charset="0"/>
              </a:rPr>
              <a:t>Zdroj</a:t>
            </a:r>
            <a:r>
              <a:rPr lang="de-DE" altLang="de-DE" sz="1000" dirty="0" smtClean="0">
                <a:latin typeface="Arial" panose="020B0604020202020204" pitchFamily="34" charset="0"/>
              </a:rPr>
              <a:t>: </a:t>
            </a:r>
            <a:r>
              <a:rPr lang="de-DE" altLang="de-DE" sz="1000" dirty="0">
                <a:latin typeface="Arial" panose="020B0604020202020204" pitchFamily="34" charset="0"/>
              </a:rPr>
              <a:t>MEFOSE Studie (Jansen et al. 2013), Grafik erschienen in Enorm, Wirtschaft für den Menschen)</a:t>
            </a:r>
          </a:p>
        </p:txBody>
      </p:sp>
    </p:spTree>
    <p:extLst>
      <p:ext uri="{BB962C8B-B14F-4D97-AF65-F5344CB8AC3E}">
        <p14:creationId xmlns:p14="http://schemas.microsoft.com/office/powerpoint/2010/main" val="3915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versteinerter Fisch, Dastilbe elongat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340768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80284" y="908720"/>
            <a:ext cx="4752020" cy="3793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cap="all" spc="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nové </a:t>
            </a:r>
            <a:r>
              <a:rPr lang="cs-CZ" sz="3600" b="1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nebo staré</a:t>
            </a:r>
            <a:r>
              <a:rPr lang="de-DE" sz="3600" b="1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0" indent="0">
              <a:buNone/>
            </a:pPr>
            <a:endParaRPr lang="de-DE" sz="4800" dirty="0">
              <a:latin typeface="Georgia Pro Light" panose="02040302050405020303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24000" y="6683643"/>
            <a:ext cx="288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www.fossilien.de</a:t>
            </a:r>
          </a:p>
        </p:txBody>
      </p:sp>
    </p:spTree>
    <p:extLst>
      <p:ext uri="{BB962C8B-B14F-4D97-AF65-F5344CB8AC3E}">
        <p14:creationId xmlns:p14="http://schemas.microsoft.com/office/powerpoint/2010/main" val="28238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gartenbista.de/wp-content/uploads/2012/07/Fisch-Onkelchen-Fotoliaid14231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29" y="581024"/>
            <a:ext cx="5256535" cy="619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47528" y="1844824"/>
            <a:ext cx="2808312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6000" dirty="0" smtClean="0">
                <a:solidFill>
                  <a:schemeClr val="accent6"/>
                </a:solidFill>
              </a:rPr>
              <a:t>Něco </a:t>
            </a:r>
            <a:r>
              <a:rPr lang="cs-CZ" sz="6000" dirty="0">
                <a:solidFill>
                  <a:schemeClr val="accent6"/>
                </a:solidFill>
              </a:rPr>
              <a:t>úplně nového?</a:t>
            </a:r>
            <a:endParaRPr lang="de-DE" sz="6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0"/>
          <a:stretch/>
        </p:blipFill>
        <p:spPr>
          <a:xfrm>
            <a:off x="8275446" y="1340769"/>
            <a:ext cx="2303120" cy="25922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19728" y="40449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Bodoni MT" panose="02070603080606020203" pitchFamily="18" charset="0"/>
              </a:rPr>
              <a:t>Robert Owen, </a:t>
            </a:r>
          </a:p>
          <a:p>
            <a:r>
              <a:rPr lang="en-US" sz="1200" dirty="0">
                <a:latin typeface="Bodoni MT" panose="02070603080606020203" pitchFamily="18" charset="0"/>
              </a:rPr>
              <a:t>1771-1858; entrepreneur and co-founder of cooperative system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3198" y="1909837"/>
            <a:ext cx="2095500" cy="26193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23992" y="4651761"/>
            <a:ext cx="232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odoni MT" panose="02070603080606020203" pitchFamily="18" charset="0"/>
              </a:rPr>
              <a:t>Friedrich Wilhelm </a:t>
            </a:r>
            <a:r>
              <a:rPr lang="en-US" sz="1200" b="1" dirty="0" err="1">
                <a:latin typeface="Bodoni MT" panose="02070603080606020203" pitchFamily="18" charset="0"/>
              </a:rPr>
              <a:t>Raiffeisen</a:t>
            </a:r>
            <a:r>
              <a:rPr lang="en-US" sz="1200" b="1" dirty="0">
                <a:latin typeface="Bodoni MT" panose="02070603080606020203" pitchFamily="18" charset="0"/>
              </a:rPr>
              <a:t> </a:t>
            </a:r>
            <a:r>
              <a:rPr lang="en-US" sz="1200" dirty="0">
                <a:latin typeface="Bodoni MT" panose="02070603080606020203" pitchFamily="18" charset="0"/>
              </a:rPr>
              <a:t>1818 - 1888; official, micro credit, cooperative bank system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/>
          <a:srcRect l="25096" t="11610" r="51660" b="38188"/>
          <a:stretch/>
        </p:blipFill>
        <p:spPr>
          <a:xfrm>
            <a:off x="3837278" y="1556793"/>
            <a:ext cx="2114706" cy="256785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809196" y="4215276"/>
            <a:ext cx="2234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Bodoni MT" panose="02070603080606020203" pitchFamily="18" charset="0"/>
              </a:rPr>
              <a:t>Florence Nightingale, </a:t>
            </a:r>
          </a:p>
          <a:p>
            <a:r>
              <a:rPr lang="de-DE" sz="1200" dirty="0">
                <a:latin typeface="Bodoni MT" panose="02070603080606020203" pitchFamily="18" charset="0"/>
              </a:rPr>
              <a:t>1820 - 1910; </a:t>
            </a:r>
            <a:r>
              <a:rPr lang="de-DE" sz="1200" dirty="0" err="1">
                <a:latin typeface="Bodoni MT" panose="02070603080606020203" pitchFamily="18" charset="0"/>
              </a:rPr>
              <a:t>nurse</a:t>
            </a:r>
            <a:r>
              <a:rPr lang="de-DE" sz="1200" dirty="0">
                <a:latin typeface="Bodoni MT" panose="02070603080606020203" pitchFamily="18" charset="0"/>
              </a:rPr>
              <a:t>, </a:t>
            </a:r>
            <a:r>
              <a:rPr lang="de-DE" sz="1200" dirty="0" err="1">
                <a:latin typeface="Bodoni MT" panose="02070603080606020203" pitchFamily="18" charset="0"/>
              </a:rPr>
              <a:t>founder</a:t>
            </a:r>
            <a:r>
              <a:rPr lang="de-DE" sz="1200" dirty="0">
                <a:latin typeface="Bodoni MT" panose="02070603080606020203" pitchFamily="18" charset="0"/>
              </a:rPr>
              <a:t> </a:t>
            </a:r>
            <a:r>
              <a:rPr lang="de-DE" sz="1200" dirty="0" err="1">
                <a:latin typeface="Bodoni MT" panose="02070603080606020203" pitchFamily="18" charset="0"/>
              </a:rPr>
              <a:t>of</a:t>
            </a:r>
            <a:r>
              <a:rPr lang="de-DE" sz="1200" dirty="0">
                <a:latin typeface="Bodoni MT" panose="02070603080606020203" pitchFamily="18" charset="0"/>
              </a:rPr>
              <a:t> modern </a:t>
            </a:r>
            <a:r>
              <a:rPr lang="de-DE" sz="1200" dirty="0" err="1">
                <a:latin typeface="Bodoni MT" panose="02070603080606020203" pitchFamily="18" charset="0"/>
              </a:rPr>
              <a:t>cnursing</a:t>
            </a:r>
            <a:r>
              <a:rPr lang="de-DE" sz="1200" dirty="0">
                <a:latin typeface="Bodoni MT" panose="02070603080606020203" pitchFamily="18" charset="0"/>
              </a:rPr>
              <a:t>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/>
          <a:srcRect l="33759" t="14765" r="42997" b="24204"/>
          <a:stretch/>
        </p:blipFill>
        <p:spPr>
          <a:xfrm>
            <a:off x="1647485" y="1705186"/>
            <a:ext cx="1999963" cy="295232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632666" y="4748139"/>
            <a:ext cx="22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odoni MT" panose="02070603080606020203" pitchFamily="18" charset="0"/>
              </a:rPr>
              <a:t>Maria Montessori,</a:t>
            </a:r>
          </a:p>
          <a:p>
            <a:r>
              <a:rPr lang="en-US" sz="1200" dirty="0">
                <a:latin typeface="Bodoni MT" panose="02070603080606020203" pitchFamily="18" charset="0"/>
              </a:rPr>
              <a:t>1870 - 1952; physician, founder of Montessori educational institutions 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2835767" y="5790821"/>
            <a:ext cx="6851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</a:pPr>
            <a:r>
              <a:rPr lang="cs-CZ" altLang="de-DE" sz="2400" dirty="0" smtClean="0">
                <a:latin typeface="Bodoni MT" panose="02070603080606020203" pitchFamily="18" charset="0"/>
              </a:rPr>
              <a:t>Sociální podnikání není novým fenoménem…</a:t>
            </a:r>
            <a:endParaRPr lang="en-US" altLang="de-DE" dirty="0">
              <a:solidFill>
                <a:schemeClr val="accent6"/>
              </a:solidFill>
              <a:latin typeface="Bodoni MT" panose="02070603080606020203" pitchFamily="18" charset="0"/>
            </a:endParaRPr>
          </a:p>
          <a:p>
            <a:endParaRPr lang="en-US" altLang="de-DE" sz="2400" dirty="0">
              <a:latin typeface="Bodoni MT" panose="02070603080606020203" pitchFamily="18" charset="0"/>
            </a:endParaRPr>
          </a:p>
          <a:p>
            <a:endParaRPr lang="en-US" altLang="de-DE" sz="1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Jak to funguje</a:t>
            </a:r>
            <a:r>
              <a:rPr lang="de-DE" sz="3600" b="1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59896" y="908720"/>
            <a:ext cx="6851650" cy="3455987"/>
          </a:xfrm>
        </p:spPr>
        <p:txBody>
          <a:bodyPr/>
          <a:lstStyle/>
          <a:p>
            <a:pPr marL="0" indent="0">
              <a:buNone/>
            </a:pPr>
            <a:r>
              <a:rPr lang="de-DE" sz="6000" dirty="0" smtClean="0">
                <a:latin typeface="Georgia Pro Light" panose="02040302050405020303" pitchFamily="18" charset="0"/>
              </a:rPr>
              <a:t> </a:t>
            </a:r>
            <a:endParaRPr lang="de-DE" sz="6000" dirty="0">
              <a:solidFill>
                <a:schemeClr val="bg1">
                  <a:lumMod val="50000"/>
                </a:schemeClr>
              </a:solidFill>
              <a:latin typeface="Georgia Pro Light" panose="02040302050405020303" pitchFamily="18" charset="0"/>
            </a:endParaRPr>
          </a:p>
          <a:p>
            <a:pPr marL="0" indent="0">
              <a:buNone/>
            </a:pPr>
            <a:endParaRPr lang="de-DE" sz="6000" dirty="0">
              <a:latin typeface="Bodoni MT Condensed" panose="02070606080606020203" pitchFamily="18" charset="0"/>
            </a:endParaRPr>
          </a:p>
        </p:txBody>
      </p:sp>
      <p:pic>
        <p:nvPicPr>
          <p:cNvPr id="52226" name="Picture 2" descr="http://images.mtvnn.com/527e9476006efc2d0bff58447547522b/622x350%3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72" y="2051720"/>
            <a:ext cx="8021132" cy="45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524000" y="6683643"/>
            <a:ext cx="288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© national </a:t>
            </a:r>
            <a:r>
              <a:rPr lang="de-DE" sz="700" dirty="0" err="1"/>
              <a:t>geopgrahic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37434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2243139" y="1603490"/>
            <a:ext cx="67675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err="1">
                <a:latin typeface="Bodoni MT" panose="02070603080606020203" pitchFamily="18" charset="0"/>
              </a:rPr>
              <a:t>Verbavoice</a:t>
            </a:r>
            <a:r>
              <a:rPr lang="en-US" sz="2400" b="1" dirty="0">
                <a:latin typeface="Bodoni MT" panose="02070603080606020203" pitchFamily="18" charset="0"/>
              </a:rPr>
              <a:t> (</a:t>
            </a:r>
            <a:r>
              <a:rPr lang="en-US" sz="2400" b="1" dirty="0" err="1">
                <a:latin typeface="Bodoni MT" panose="02070603080606020203" pitchFamily="18" charset="0"/>
              </a:rPr>
              <a:t>München</a:t>
            </a:r>
            <a:r>
              <a:rPr lang="en-US" sz="2400" b="1" dirty="0">
                <a:latin typeface="Bodoni MT" panose="02070603080606020203" pitchFamily="18" charset="0"/>
              </a:rPr>
              <a:t>)</a:t>
            </a:r>
            <a:endParaRPr lang="en-US" b="1" dirty="0">
              <a:latin typeface="Bodoni MT" panose="02070603080606020203" pitchFamily="18" charset="0"/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Direct SE approach of value creation</a:t>
            </a:r>
          </a:p>
        </p:txBody>
      </p:sp>
      <p:pic>
        <p:nvPicPr>
          <p:cNvPr id="5" name="Picture 2" descr="VerbaVo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341439"/>
            <a:ext cx="2816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2243138" y="2808288"/>
          <a:ext cx="7651750" cy="2443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0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1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734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Field of activity:</a:t>
                      </a:r>
                      <a:endParaRPr lang="en-US" sz="1600" i="1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services for hearing-impaired</a:t>
                      </a:r>
                      <a:r>
                        <a:rPr lang="en-US" sz="1600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people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Approach: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providing mobile, ICT</a:t>
                      </a:r>
                      <a:r>
                        <a:rPr lang="en-US" sz="1600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-based interpreters services that allows hearing-impaired to participate in society (education, events, public authorities, media)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063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Income</a:t>
                      </a:r>
                      <a:r>
                        <a:rPr lang="en-US" sz="1600" i="1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 structure: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service fees via </a:t>
                      </a:r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public social service systems</a:t>
                      </a:r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; growth capital from impact investment fund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39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Legal form: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limited liability company (GmbH)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39">
                <a:tc>
                  <a:txBody>
                    <a:bodyPr/>
                    <a:lstStyle/>
                    <a:p>
                      <a:endParaRPr lang="en-US" sz="1600" i="1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US" sz="11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Picture 2" descr="Bildungskongress in Wien mit Live-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1" y="4859338"/>
            <a:ext cx="214312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tudentin mit VerbaVoice Ap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0"/>
          <a:stretch>
            <a:fillRect/>
          </a:stretch>
        </p:blipFill>
        <p:spPr bwMode="auto">
          <a:xfrm>
            <a:off x="4727575" y="5084764"/>
            <a:ext cx="20891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2243138" y="261912"/>
            <a:ext cx="10178322" cy="1492132"/>
          </a:xfrm>
        </p:spPr>
        <p:txBody>
          <a:bodyPr>
            <a:normAutofit/>
          </a:bodyPr>
          <a:lstStyle/>
          <a:p>
            <a:r>
              <a:rPr lang="cs-CZ" sz="3600" b="1" dirty="0"/>
              <a:t>příklady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2484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0600" y="199232"/>
            <a:ext cx="6588125" cy="1143000"/>
          </a:xfrm>
        </p:spPr>
        <p:txBody>
          <a:bodyPr>
            <a:normAutofit/>
          </a:bodyPr>
          <a:lstStyle/>
          <a:p>
            <a:r>
              <a:rPr lang="cs-CZ" sz="3600" b="1" dirty="0"/>
              <a:t>příklady</a:t>
            </a:r>
            <a:endParaRPr lang="de-DE" sz="3600" b="1" dirty="0"/>
          </a:p>
        </p:txBody>
      </p:sp>
      <p:pic>
        <p:nvPicPr>
          <p:cNvPr id="4" name="Picture 4" descr="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9" y="2046289"/>
            <a:ext cx="108108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2279650" y="1628775"/>
            <a:ext cx="72723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latin typeface="Bodoni MT" panose="02070603080606020203" pitchFamily="18" charset="0"/>
              </a:rPr>
              <a:t>Dialogue in the Dark / Dialogue Social Enterprise </a:t>
            </a:r>
          </a:p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Direct-indirect SE approach of value creation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2260600" y="2708275"/>
          <a:ext cx="7651750" cy="2652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0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88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328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Field of activity:</a:t>
                      </a:r>
                      <a:endParaRPr lang="en-US" sz="1600" i="1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Work integration for visually-impaired</a:t>
                      </a:r>
                      <a:r>
                        <a:rPr lang="en-US" sz="1600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 people; awareness enhancement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2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Approach:</a:t>
                      </a: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Visually impaired people serve as guides or coaches in public exhibitions</a:t>
                      </a:r>
                      <a:r>
                        <a:rPr lang="en-US" sz="1600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 and team building and leadership workshops in the dark; </a:t>
                      </a:r>
                      <a:r>
                        <a:rPr lang="en-US" sz="1600" i="1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international franchise system</a:t>
                      </a:r>
                      <a:endParaRPr lang="en-US" sz="1600" i="1" noProof="0" dirty="0" smtClean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328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Income</a:t>
                      </a:r>
                      <a:r>
                        <a:rPr lang="en-US" sz="1600" i="1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 structure:</a:t>
                      </a: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service fees, consultancy fees for franchisees, license payments, </a:t>
                      </a:r>
                      <a:r>
                        <a:rPr lang="en-US" sz="1600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donations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400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Legal form:</a:t>
                      </a: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limited</a:t>
                      </a:r>
                      <a:r>
                        <a:rPr lang="en-US" sz="1600" baseline="0" noProof="0" dirty="0" smtClean="0">
                          <a:latin typeface="Bodoni MT" panose="02070603080606020203" pitchFamily="18" charset="0"/>
                          <a:cs typeface="Arial" panose="020B0604020202020204" pitchFamily="34" charset="0"/>
                        </a:rPr>
                        <a:t> liability company, association</a:t>
                      </a:r>
                      <a:endParaRPr lang="en-US" sz="16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400">
                <a:tc>
                  <a:txBody>
                    <a:bodyPr/>
                    <a:lstStyle/>
                    <a:p>
                      <a:endParaRPr lang="en-US" sz="1600" i="1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endParaRPr lang="en-US" sz="1100" noProof="0" dirty="0">
                        <a:latin typeface="Bodoni MT" panose="02070603080606020203" pitchFamily="18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36" marB="4573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Picture 2" descr="http://www.dialog-im-dunkeln.de/NEW2011/wp-content/startpics/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24401"/>
            <a:ext cx="25209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1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9650" y="12701"/>
            <a:ext cx="6588125" cy="1143000"/>
          </a:xfrm>
        </p:spPr>
        <p:txBody>
          <a:bodyPr>
            <a:normAutofit/>
          </a:bodyPr>
          <a:lstStyle/>
          <a:p>
            <a:r>
              <a:rPr lang="cs-CZ" sz="3600" b="1" dirty="0"/>
              <a:t>příklady</a:t>
            </a:r>
            <a:endParaRPr lang="de-DE" sz="3600" b="1" dirty="0"/>
          </a:p>
        </p:txBody>
      </p:sp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2279651" y="1628775"/>
            <a:ext cx="67675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err="1">
                <a:latin typeface="Bodoni MT" panose="02070603080606020203" pitchFamily="18" charset="0"/>
              </a:rPr>
              <a:t>Regionalwert</a:t>
            </a:r>
            <a:r>
              <a:rPr lang="en-US" sz="2400" b="1" dirty="0">
                <a:latin typeface="Bodoni MT" panose="02070603080606020203" pitchFamily="18" charset="0"/>
              </a:rPr>
              <a:t> AG </a:t>
            </a:r>
          </a:p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Indirect SE approach of value creation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2279650" y="2781300"/>
          <a:ext cx="7651750" cy="223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16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of activity:</a:t>
                      </a:r>
                      <a:endParaRPr lang="en-US" sz="1600" i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agricultural /</a:t>
                      </a:r>
                      <a:r>
                        <a:rPr lang="en-US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development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shareholders invest in fund; fund facilitates local value</a:t>
                      </a:r>
                      <a:r>
                        <a:rPr lang="en-US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chains by buying and leasing farms and related businesses and emphasize social and ecological production conditions 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  <a:r>
                        <a:rPr lang="en-US" sz="1600" i="1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structure: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Rents, equity interest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600" i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form: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company /</a:t>
                      </a:r>
                      <a:r>
                        <a:rPr lang="en-US" sz="16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16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tock corporation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endParaRPr lang="en-US" sz="1600" i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Logo Regionalwert 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7"/>
          <a:stretch>
            <a:fillRect/>
          </a:stretch>
        </p:blipFill>
        <p:spPr bwMode="auto">
          <a:xfrm>
            <a:off x="7680325" y="1570038"/>
            <a:ext cx="1752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 kde to vlastně je? 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Trh</a:t>
            </a:r>
            <a:r>
              <a:rPr lang="cs-CZ" sz="3200" b="1" dirty="0"/>
              <a:t>? Stát? </a:t>
            </a:r>
            <a:r>
              <a:rPr lang="cs-CZ" sz="3200" b="1" dirty="0" smtClean="0"/>
              <a:t>Občanská </a:t>
            </a:r>
            <a:r>
              <a:rPr lang="cs-CZ" sz="3200" b="1" dirty="0"/>
              <a:t>společnost</a:t>
            </a:r>
            <a:r>
              <a:rPr lang="de-DE" sz="3200" b="1" dirty="0"/>
              <a:t>?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idx="1"/>
          </p:nvPr>
        </p:nvSpPr>
        <p:spPr>
          <a:xfrm>
            <a:off x="2076586" y="1883760"/>
            <a:ext cx="2939915" cy="11757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>
                <a:latin typeface="Georgia Pro Light" panose="02040302050405020303" pitchFamily="18" charset="0"/>
              </a:rPr>
              <a:t>Sociální podniky jako „hybridy“ kombinující vlastnosti více sektorů</a:t>
            </a:r>
            <a:r>
              <a:rPr lang="de-DE" sz="2400" dirty="0">
                <a:latin typeface="Georgia Pro Light" panose="02040302050405020303" pitchFamily="18" charset="0"/>
              </a:rPr>
              <a:t> </a:t>
            </a:r>
            <a:endParaRPr lang="de-DE" dirty="0">
              <a:latin typeface="Georgia Pro Light" panose="02040302050405020303" pitchFamily="18" charset="0"/>
            </a:endParaRP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978151" y="5273675"/>
            <a:ext cx="1274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</a:rPr>
              <a:t>Trh</a:t>
            </a:r>
            <a:endParaRPr lang="de-DE" b="1" dirty="0">
              <a:latin typeface="Times New Roman" pitchFamily="18" charset="0"/>
            </a:endParaRPr>
          </a:p>
          <a:p>
            <a:endParaRPr lang="de-DE" dirty="0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4810126" y="1341438"/>
            <a:ext cx="2701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</a:rPr>
              <a:t>Rodina</a:t>
            </a:r>
            <a:r>
              <a:rPr lang="de-DE" b="1" dirty="0">
                <a:latin typeface="Times New Roman" pitchFamily="18" charset="0"/>
              </a:rPr>
              <a:t>/</a:t>
            </a:r>
            <a:r>
              <a:rPr lang="cs-CZ" b="1" dirty="0">
                <a:latin typeface="Times New Roman" pitchFamily="18" charset="0"/>
              </a:rPr>
              <a:t>Komunita</a:t>
            </a:r>
            <a:endParaRPr lang="de-DE" b="1" dirty="0">
              <a:latin typeface="Times New Roman" pitchFamily="18" charset="0"/>
            </a:endParaRPr>
          </a:p>
          <a:p>
            <a:endParaRPr lang="de-DE" dirty="0"/>
          </a:p>
        </p:txBody>
      </p:sp>
      <p:sp>
        <p:nvSpPr>
          <p:cNvPr id="7" name="AutoShape 38"/>
          <p:cNvSpPr>
            <a:spLocks noChangeArrowheads="1"/>
          </p:cNvSpPr>
          <p:nvPr/>
        </p:nvSpPr>
        <p:spPr bwMode="auto">
          <a:xfrm>
            <a:off x="4170364" y="1925639"/>
            <a:ext cx="4295775" cy="334803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5367339" y="5430838"/>
            <a:ext cx="17478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Oval 40"/>
          <p:cNvSpPr>
            <a:spLocks noChangeArrowheads="1"/>
          </p:cNvSpPr>
          <p:nvPr/>
        </p:nvSpPr>
        <p:spPr bwMode="auto">
          <a:xfrm>
            <a:off x="4968876" y="3094038"/>
            <a:ext cx="2703513" cy="21907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auto">
          <a:xfrm rot="5400000">
            <a:off x="6444457" y="4071145"/>
            <a:ext cx="1022350" cy="1112837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42"/>
          <p:cNvSpPr>
            <a:spLocks noChangeArrowheads="1"/>
          </p:cNvSpPr>
          <p:nvPr/>
        </p:nvSpPr>
        <p:spPr bwMode="auto">
          <a:xfrm rot="16200000" flipH="1">
            <a:off x="5172869" y="4071144"/>
            <a:ext cx="1022350" cy="1112838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AutoShape 43"/>
          <p:cNvSpPr>
            <a:spLocks noChangeArrowheads="1"/>
          </p:cNvSpPr>
          <p:nvPr/>
        </p:nvSpPr>
        <p:spPr bwMode="auto">
          <a:xfrm>
            <a:off x="5286376" y="2655888"/>
            <a:ext cx="2066925" cy="1168400"/>
          </a:xfrm>
          <a:prstGeom prst="triangle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Oval 48"/>
          <p:cNvSpPr>
            <a:spLocks noChangeArrowheads="1"/>
          </p:cNvSpPr>
          <p:nvPr/>
        </p:nvSpPr>
        <p:spPr bwMode="auto">
          <a:xfrm>
            <a:off x="4173538" y="5138738"/>
            <a:ext cx="158750" cy="146050"/>
          </a:xfrm>
          <a:prstGeom prst="ellipse">
            <a:avLst/>
          </a:prstGeom>
          <a:solidFill>
            <a:srgbClr val="000000"/>
          </a:solidFill>
          <a:ln w="889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Oval 51"/>
          <p:cNvSpPr>
            <a:spLocks noChangeArrowheads="1"/>
          </p:cNvSpPr>
          <p:nvPr/>
        </p:nvSpPr>
        <p:spPr bwMode="auto">
          <a:xfrm>
            <a:off x="8307388" y="5138738"/>
            <a:ext cx="158750" cy="146050"/>
          </a:xfrm>
          <a:prstGeom prst="ellipse">
            <a:avLst/>
          </a:prstGeom>
          <a:solidFill>
            <a:srgbClr val="000000"/>
          </a:solidFill>
          <a:ln w="889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Oval 52"/>
          <p:cNvSpPr>
            <a:spLocks noChangeArrowheads="1"/>
          </p:cNvSpPr>
          <p:nvPr/>
        </p:nvSpPr>
        <p:spPr bwMode="auto">
          <a:xfrm>
            <a:off x="6240463" y="1925638"/>
            <a:ext cx="158750" cy="146050"/>
          </a:xfrm>
          <a:prstGeom prst="ellipse">
            <a:avLst/>
          </a:prstGeom>
          <a:solidFill>
            <a:srgbClr val="000000"/>
          </a:solidFill>
          <a:ln w="889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6399214" y="3970338"/>
            <a:ext cx="9540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/>
          <a:lstStyle/>
          <a:p>
            <a:pPr algn="ctr"/>
            <a:endParaRPr lang="de-DE" sz="1000" b="1" dirty="0">
              <a:latin typeface="Times New Roman" pitchFamily="18" charset="0"/>
            </a:endParaRPr>
          </a:p>
          <a:p>
            <a:pPr algn="ctr"/>
            <a:r>
              <a:rPr lang="cs-CZ" sz="1000" b="1" dirty="0">
                <a:latin typeface="Times New Roman" pitchFamily="18" charset="0"/>
              </a:rPr>
              <a:t>NEVLÁDNÍ</a:t>
            </a:r>
            <a:endParaRPr lang="de-DE" sz="1000" dirty="0"/>
          </a:p>
        </p:txBody>
      </p:sp>
      <p:sp>
        <p:nvSpPr>
          <p:cNvPr id="17" name="Text Box 54"/>
          <p:cNvSpPr txBox="1">
            <a:spLocks noChangeArrowheads="1"/>
          </p:cNvSpPr>
          <p:nvPr/>
        </p:nvSpPr>
        <p:spPr bwMode="auto">
          <a:xfrm>
            <a:off x="5286375" y="3970338"/>
            <a:ext cx="9540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/>
          <a:lstStyle/>
          <a:p>
            <a:pPr algn="ctr"/>
            <a:endParaRPr lang="de-DE" sz="1000" b="1" dirty="0">
              <a:latin typeface="Times New Roman" pitchFamily="18" charset="0"/>
            </a:endParaRPr>
          </a:p>
          <a:p>
            <a:pPr algn="ctr"/>
            <a:r>
              <a:rPr lang="cs-CZ" sz="1000" b="1" dirty="0">
                <a:latin typeface="Times New Roman" pitchFamily="18" charset="0"/>
              </a:rPr>
              <a:t>NEZISKOVÉ</a:t>
            </a:r>
            <a:endParaRPr lang="de-DE" sz="1000" dirty="0"/>
          </a:p>
        </p:txBody>
      </p:sp>
      <p:sp>
        <p:nvSpPr>
          <p:cNvPr id="18" name="Text Box 55"/>
          <p:cNvSpPr txBox="1">
            <a:spLocks noChangeArrowheads="1"/>
          </p:cNvSpPr>
          <p:nvPr/>
        </p:nvSpPr>
        <p:spPr bwMode="auto">
          <a:xfrm>
            <a:off x="5764214" y="3240088"/>
            <a:ext cx="1112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/>
          <a:lstStyle/>
          <a:p>
            <a:pPr algn="ctr"/>
            <a:r>
              <a:rPr lang="cs-CZ" sz="1400" b="1" dirty="0">
                <a:latin typeface="Times New Roman" pitchFamily="18" charset="0"/>
              </a:rPr>
              <a:t>Neformální sítě</a:t>
            </a:r>
            <a:endParaRPr lang="de-DE" sz="1400" dirty="0"/>
          </a:p>
        </p:txBody>
      </p:sp>
      <p:sp>
        <p:nvSpPr>
          <p:cNvPr id="19" name="AutoShape 56"/>
          <p:cNvSpPr>
            <a:spLocks noChangeArrowheads="1"/>
          </p:cNvSpPr>
          <p:nvPr/>
        </p:nvSpPr>
        <p:spPr bwMode="auto">
          <a:xfrm>
            <a:off x="5922964" y="2509838"/>
            <a:ext cx="795337" cy="584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AutoShape 57"/>
          <p:cNvSpPr>
            <a:spLocks noChangeArrowheads="1"/>
          </p:cNvSpPr>
          <p:nvPr/>
        </p:nvSpPr>
        <p:spPr bwMode="auto">
          <a:xfrm rot="-7902233">
            <a:off x="4921250" y="4459288"/>
            <a:ext cx="730250" cy="635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7995630">
            <a:off x="6988969" y="4458494"/>
            <a:ext cx="730250" cy="63658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Box 59"/>
          <p:cNvSpPr txBox="1">
            <a:spLocks noChangeArrowheads="1"/>
          </p:cNvSpPr>
          <p:nvPr/>
        </p:nvSpPr>
        <p:spPr bwMode="auto">
          <a:xfrm>
            <a:off x="5016501" y="3789363"/>
            <a:ext cx="25193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b="1" dirty="0">
                <a:latin typeface="Times New Roman" pitchFamily="18" charset="0"/>
              </a:rPr>
              <a:t>OBČANSKÁ SPOLEČNOST</a:t>
            </a:r>
            <a:endParaRPr lang="de-DE" sz="1400" dirty="0"/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8040689" y="5127625"/>
            <a:ext cx="16986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b="1" dirty="0">
                <a:latin typeface="Times New Roman" pitchFamily="18" charset="0"/>
              </a:rPr>
              <a:t>Stát</a:t>
            </a:r>
            <a:endParaRPr lang="de-DE" b="1" dirty="0">
              <a:latin typeface="Times New Roman" pitchFamily="18" charset="0"/>
            </a:endParaRPr>
          </a:p>
          <a:p>
            <a:endParaRPr lang="de-DE" dirty="0"/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4570717" y="2947988"/>
            <a:ext cx="798041" cy="771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205965" y="3552634"/>
            <a:ext cx="1536353" cy="1196975"/>
          </a:xfrm>
          <a:prstGeom prst="roundRect">
            <a:avLst>
              <a:gd name="adj" fmla="val 16667"/>
            </a:avLst>
          </a:prstGeom>
          <a:solidFill>
            <a:schemeClr val="folHlink">
              <a:alpha val="82001"/>
            </a:schemeClr>
          </a:solidFill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200" b="1" dirty="0">
                <a:solidFill>
                  <a:schemeClr val="bg1"/>
                </a:solidFill>
              </a:rPr>
              <a:t>Sociální podnik</a:t>
            </a:r>
            <a:endParaRPr lang="de-DE" sz="1200" b="1" dirty="0">
              <a:solidFill>
                <a:schemeClr val="bg1"/>
              </a:solidFill>
            </a:endParaRPr>
          </a:p>
          <a:p>
            <a:pPr algn="ctr"/>
            <a:r>
              <a:rPr lang="de-DE" sz="1200" i="1" dirty="0">
                <a:solidFill>
                  <a:schemeClr val="bg1"/>
                </a:solidFill>
              </a:rPr>
              <a:t>(</a:t>
            </a:r>
            <a:r>
              <a:rPr lang="cs-CZ" sz="1200" i="1" dirty="0">
                <a:solidFill>
                  <a:schemeClr val="bg1"/>
                </a:solidFill>
              </a:rPr>
              <a:t>sociální ekonomika</a:t>
            </a:r>
            <a:r>
              <a:rPr lang="de-DE" sz="1200" i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de-DE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Finanční zdroje</a:t>
            </a:r>
            <a:r>
              <a:rPr lang="de-DE" sz="3600" b="1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07968" y="1304022"/>
            <a:ext cx="4689326" cy="7207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 smtClean="0">
                <a:latin typeface="Georgia Pro Light" panose="02040302050405020303" pitchFamily="18" charset="0"/>
                <a:sym typeface="Wingdings" panose="05000000000000000000" pitchFamily="2" charset="2"/>
              </a:rPr>
              <a:t> </a:t>
            </a:r>
            <a:r>
              <a:rPr lang="cs-CZ" dirty="0" smtClean="0">
                <a:latin typeface="Georgia Pro Light" panose="02040302050405020303" pitchFamily="18" charset="0"/>
                <a:sym typeface="Wingdings" panose="05000000000000000000" pitchFamily="2" charset="2"/>
              </a:rPr>
              <a:t>Hybridní financování</a:t>
            </a:r>
            <a:r>
              <a:rPr lang="de-DE" dirty="0" smtClean="0">
                <a:latin typeface="Georgia Pro Light" panose="02040302050405020303" pitchFamily="18" charset="0"/>
                <a:sym typeface="Wingdings" panose="05000000000000000000" pitchFamily="2" charset="2"/>
              </a:rPr>
              <a:t>(</a:t>
            </a:r>
            <a:r>
              <a:rPr lang="cs-CZ" dirty="0" smtClean="0">
                <a:latin typeface="Georgia Pro Light" panose="02040302050405020303" pitchFamily="18" charset="0"/>
                <a:sym typeface="Wingdings" panose="05000000000000000000" pitchFamily="2" charset="2"/>
              </a:rPr>
              <a:t>zisk, granty, dotace, …</a:t>
            </a:r>
            <a:r>
              <a:rPr lang="de-DE" dirty="0" smtClean="0">
                <a:latin typeface="Georgia Pro Light" panose="02040302050405020303" pitchFamily="18" charset="0"/>
              </a:rPr>
              <a:t>)</a:t>
            </a:r>
          </a:p>
          <a:p>
            <a:pPr marL="0" indent="0">
              <a:buNone/>
            </a:pPr>
            <a:r>
              <a:rPr lang="de-DE" dirty="0" smtClean="0">
                <a:latin typeface="Georgia Pro Light" panose="02040302050405020303" pitchFamily="18" charset="0"/>
                <a:sym typeface="Wingdings" panose="05000000000000000000" pitchFamily="2" charset="2"/>
              </a:rPr>
              <a:t> </a:t>
            </a:r>
            <a:r>
              <a:rPr lang="cs-CZ" dirty="0" smtClean="0">
                <a:latin typeface="Georgia Pro Light" panose="02040302050405020303" pitchFamily="18" charset="0"/>
              </a:rPr>
              <a:t>Mění se v čase</a:t>
            </a:r>
            <a:r>
              <a:rPr lang="de-DE" dirty="0" smtClean="0">
                <a:latin typeface="Georgia Pro Light" panose="02040302050405020303" pitchFamily="18" charset="0"/>
              </a:rPr>
              <a:t> </a:t>
            </a:r>
            <a:endParaRPr lang="de-DE" dirty="0">
              <a:latin typeface="Georgia Pro Light" panose="02040302050405020303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19804" t="33350" r="34088" b="12759"/>
          <a:stretch>
            <a:fillRect/>
          </a:stretch>
        </p:blipFill>
        <p:spPr bwMode="auto">
          <a:xfrm>
            <a:off x="1703512" y="1309738"/>
            <a:ext cx="4104456" cy="383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l="38632" t="24202" r="15443" b="27148"/>
          <a:stretch>
            <a:fillRect/>
          </a:stretch>
        </p:blipFill>
        <p:spPr bwMode="auto">
          <a:xfrm>
            <a:off x="5807969" y="2492896"/>
            <a:ext cx="4579485" cy="38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2351584" y="5228482"/>
            <a:ext cx="5112568" cy="72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A1352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cs-CZ" kern="0" dirty="0" smtClean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>Častá mobilizace dobrovolné práce</a:t>
            </a:r>
            <a:r>
              <a:rPr lang="de-DE" kern="0" dirty="0" smtClean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></a:t>
            </a:r>
            <a:r>
              <a:rPr lang="de-DE" kern="0" dirty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/>
            </a:r>
            <a:br>
              <a:rPr lang="de-DE" kern="0" dirty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</a:br>
            <a:r>
              <a:rPr lang="de-DE" kern="0" dirty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/>
            </a:r>
            <a:br>
              <a:rPr lang="de-DE" kern="0" dirty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</a:br>
            <a:r>
              <a:rPr lang="cs-CZ" kern="0" dirty="0" smtClean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>Také problém s tržním selháním…</a:t>
            </a:r>
            <a:r>
              <a:rPr lang="de-DE" kern="0" dirty="0" smtClean="0">
                <a:solidFill>
                  <a:schemeClr val="tx1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> </a:t>
            </a:r>
            <a:endParaRPr lang="de-DE" kern="0" dirty="0">
              <a:solidFill>
                <a:schemeClr val="tx1"/>
              </a:solidFill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endParaRPr lang="de-DE" kern="0" dirty="0">
              <a:latin typeface="Bodoni MT Condensed" panose="02070606080606020203" pitchFamily="18" charset="0"/>
              <a:sym typeface="Wingdings" panose="05000000000000000000" pitchFamily="2" charset="2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7392144" y="6414655"/>
            <a:ext cx="327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dirty="0" smtClean="0">
                <a:latin typeface="Arial" panose="020B0604020202020204" pitchFamily="34" charset="0"/>
              </a:rPr>
              <a:t>(</a:t>
            </a:r>
            <a:r>
              <a:rPr lang="cs-CZ" altLang="de-DE" sz="1000" dirty="0" smtClean="0">
                <a:latin typeface="Arial" panose="020B0604020202020204" pitchFamily="34" charset="0"/>
              </a:rPr>
              <a:t>Zdroj</a:t>
            </a:r>
            <a:r>
              <a:rPr lang="de-DE" altLang="de-DE" sz="1000" dirty="0" smtClean="0">
                <a:latin typeface="Arial" panose="020B0604020202020204" pitchFamily="34" charset="0"/>
              </a:rPr>
              <a:t>: </a:t>
            </a:r>
            <a:r>
              <a:rPr lang="de-DE" altLang="de-DE" sz="1000" dirty="0">
                <a:latin typeface="Arial" panose="020B0604020202020204" pitchFamily="34" charset="0"/>
              </a:rPr>
              <a:t>MEFOSE Studie (Jansen et al. 2013), Grafik erschienen in Enorm, Wirtschaft für den Menschen)</a:t>
            </a:r>
          </a:p>
        </p:txBody>
      </p:sp>
    </p:spTree>
    <p:extLst>
      <p:ext uri="{BB962C8B-B14F-4D97-AF65-F5344CB8AC3E}">
        <p14:creationId xmlns:p14="http://schemas.microsoft.com/office/powerpoint/2010/main" val="33425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http://www.klassewasser.de/content/language1/img_636/wasserwissen-biologie-oekosysteme-visual-korallenri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700809"/>
            <a:ext cx="7632848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de-DE" sz="5400" b="1" dirty="0"/>
              <a:t>…</a:t>
            </a:r>
            <a:r>
              <a:rPr lang="cs-CZ" sz="5400" b="1" dirty="0"/>
              <a:t>a okolní prostředí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776" y="933801"/>
            <a:ext cx="6851650" cy="34559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600" b="1" cap="all" spc="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524000" y="6683643"/>
            <a:ext cx="288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www.klassewasser.de</a:t>
            </a:r>
          </a:p>
        </p:txBody>
      </p:sp>
    </p:spTree>
    <p:extLst>
      <p:ext uri="{BB962C8B-B14F-4D97-AF65-F5344CB8AC3E}">
        <p14:creationId xmlns:p14="http://schemas.microsoft.com/office/powerpoint/2010/main" val="32094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5689" y="260648"/>
            <a:ext cx="7944142" cy="720080"/>
          </a:xfrm>
        </p:spPr>
        <p:txBody>
          <a:bodyPr>
            <a:noAutofit/>
          </a:bodyPr>
          <a:lstStyle/>
          <a:p>
            <a:pPr algn="ctr"/>
            <a:r>
              <a:rPr lang="de-DE" sz="3600" b="1" dirty="0"/>
              <a:t>Eco </a:t>
            </a:r>
            <a:r>
              <a:rPr lang="de-DE" sz="3600" b="1" dirty="0" err="1"/>
              <a:t>system</a:t>
            </a:r>
            <a:r>
              <a:rPr lang="de-DE" sz="3600" b="1" dirty="0"/>
              <a:t> - </a:t>
            </a:r>
            <a:r>
              <a:rPr lang="cs-CZ" sz="3600" b="1" dirty="0" smtClean="0"/>
              <a:t>propagující </a:t>
            </a:r>
            <a:r>
              <a:rPr lang="cs-CZ" sz="3600" b="1" dirty="0"/>
              <a:t>instituce</a:t>
            </a:r>
            <a:r>
              <a:rPr lang="de-DE" sz="3600" b="1" dirty="0"/>
              <a:t> </a:t>
            </a:r>
          </a:p>
        </p:txBody>
      </p:sp>
      <p:pic>
        <p:nvPicPr>
          <p:cNvPr id="4" name="Inhaltsplatzhalter 3" descr="ASHO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40300" y="3268662"/>
            <a:ext cx="2800350" cy="1628775"/>
          </a:xfrm>
        </p:spPr>
      </p:pic>
      <p:pic>
        <p:nvPicPr>
          <p:cNvPr id="5" name="Grafik 4" descr="Schwab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5698" y="3460602"/>
            <a:ext cx="2952750" cy="1552575"/>
          </a:xfrm>
          <a:prstGeom prst="rect">
            <a:avLst/>
          </a:prstGeom>
        </p:spPr>
      </p:pic>
      <p:pic>
        <p:nvPicPr>
          <p:cNvPr id="6" name="Grafik 5" descr="Schw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1212" y="2385814"/>
            <a:ext cx="2828925" cy="1619250"/>
          </a:xfrm>
          <a:prstGeom prst="rect">
            <a:avLst/>
          </a:prstGeom>
        </p:spPr>
      </p:pic>
      <p:pic>
        <p:nvPicPr>
          <p:cNvPr id="7" name="Grafik 6" descr="SKOLL 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1374" y="2060849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Eco </a:t>
            </a:r>
            <a:r>
              <a:rPr lang="de-DE" sz="3600" b="1" dirty="0" err="1"/>
              <a:t>system</a:t>
            </a:r>
            <a:r>
              <a:rPr lang="de-DE" sz="3600" b="1" dirty="0"/>
              <a:t> – </a:t>
            </a:r>
            <a:r>
              <a:rPr lang="cs-CZ" sz="3600" b="1" dirty="0"/>
              <a:t>veřejné prostory</a:t>
            </a:r>
            <a:endParaRPr lang="de-DE" sz="3600" b="1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063552" y="6165305"/>
            <a:ext cx="7920880" cy="648791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Networking </a:t>
            </a:r>
            <a:r>
              <a:rPr lang="de-DE" dirty="0" err="1">
                <a:solidFill>
                  <a:schemeClr val="accent6"/>
                </a:solidFill>
                <a:latin typeface="Bodoni MT Condensed" panose="02070606080606020203" pitchFamily="18" charset="0"/>
              </a:rPr>
              <a:t>and</a:t>
            </a: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 </a:t>
            </a:r>
            <a:r>
              <a:rPr lang="de-DE" dirty="0" err="1">
                <a:solidFill>
                  <a:schemeClr val="accent6"/>
                </a:solidFill>
                <a:latin typeface="Bodoni MT Condensed" panose="02070606080606020203" pitchFamily="18" charset="0"/>
              </a:rPr>
              <a:t>support</a:t>
            </a: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: </a:t>
            </a:r>
            <a:r>
              <a:rPr lang="de-DE" dirty="0" err="1">
                <a:latin typeface="Bodoni MT Condensed" panose="02070606080606020203" pitchFamily="18" charset="0"/>
              </a:rPr>
              <a:t>hubs</a:t>
            </a:r>
            <a:r>
              <a:rPr lang="de-DE" dirty="0">
                <a:latin typeface="Bodoni MT Condensed" panose="02070606080606020203" pitchFamily="18" charset="0"/>
              </a:rPr>
              <a:t>, </a:t>
            </a:r>
            <a:r>
              <a:rPr lang="de-DE" dirty="0" err="1">
                <a:latin typeface="Bodoni MT Condensed" panose="02070606080606020203" pitchFamily="18" charset="0"/>
              </a:rPr>
              <a:t>labs</a:t>
            </a:r>
            <a:r>
              <a:rPr lang="de-DE" dirty="0">
                <a:latin typeface="Bodoni MT Condensed" panose="02070606080606020203" pitchFamily="18" charset="0"/>
              </a:rPr>
              <a:t>, </a:t>
            </a:r>
            <a:r>
              <a:rPr lang="de-DE" dirty="0" err="1">
                <a:latin typeface="Bodoni MT Condensed" panose="02070606080606020203" pitchFamily="18" charset="0"/>
              </a:rPr>
              <a:t>moocs</a:t>
            </a:r>
            <a:r>
              <a:rPr lang="de-DE" dirty="0">
                <a:latin typeface="Bodoni MT Condensed" panose="02070606080606020203" pitchFamily="18" charset="0"/>
              </a:rPr>
              <a:t>, etc.</a:t>
            </a:r>
          </a:p>
          <a:p>
            <a:pPr marL="0" indent="0">
              <a:buNone/>
            </a:pPr>
            <a:endParaRPr lang="de-DE" sz="5400" dirty="0">
              <a:latin typeface="Bodoni MT Condensed" panose="02070606080606020203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/>
          <a:srcRect l="6279" t="13579" r="27862" b="34250"/>
          <a:stretch/>
        </p:blipFill>
        <p:spPr>
          <a:xfrm>
            <a:off x="2672903" y="1403721"/>
            <a:ext cx="5982099" cy="26642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/>
          <a:srcRect l="12920" t="15549" r="36285" b="28342"/>
          <a:stretch/>
        </p:blipFill>
        <p:spPr>
          <a:xfrm>
            <a:off x="1808706" y="3501008"/>
            <a:ext cx="3855247" cy="23942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/>
          <a:srcRect l="29523" t="18500" r="30629" b="5703"/>
          <a:stretch/>
        </p:blipFill>
        <p:spPr>
          <a:xfrm>
            <a:off x="6816080" y="2955286"/>
            <a:ext cx="3001576" cy="3210018"/>
          </a:xfrm>
          <a:prstGeom prst="rect">
            <a:avLst/>
          </a:prstGeom>
        </p:spPr>
      </p:pic>
      <p:pic>
        <p:nvPicPr>
          <p:cNvPr id="56324" name="Picture 4" descr="http://ec.europa.eu/internal_market/social_business/docs/conference/agen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23" y="3802013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2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Eco </a:t>
            </a:r>
            <a:r>
              <a:rPr lang="de-DE" sz="3600" b="1" dirty="0" err="1"/>
              <a:t>system</a:t>
            </a:r>
            <a:r>
              <a:rPr lang="de-DE" sz="3600" b="1" dirty="0"/>
              <a:t> – </a:t>
            </a:r>
            <a:r>
              <a:rPr lang="cs-CZ" sz="3600" b="1" dirty="0"/>
              <a:t>finanční podpora</a:t>
            </a:r>
            <a:endParaRPr lang="de-DE" sz="3600" b="1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991544" y="4941169"/>
            <a:ext cx="7920880" cy="64879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DE" dirty="0" err="1">
                <a:solidFill>
                  <a:schemeClr val="accent6"/>
                </a:solidFill>
                <a:latin typeface="Bodoni MT Condensed" panose="02070606080606020203" pitchFamily="18" charset="0"/>
              </a:rPr>
              <a:t>Financing</a:t>
            </a: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: </a:t>
            </a:r>
            <a:r>
              <a:rPr lang="de-DE" dirty="0" err="1">
                <a:solidFill>
                  <a:schemeClr val="accent6"/>
                </a:solidFill>
                <a:latin typeface="Bodoni MT Condensed" panose="02070606080606020203" pitchFamily="18" charset="0"/>
              </a:rPr>
              <a:t>Social</a:t>
            </a: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 </a:t>
            </a:r>
            <a:r>
              <a:rPr lang="de-DE" dirty="0" err="1">
                <a:solidFill>
                  <a:schemeClr val="accent6"/>
                </a:solidFill>
                <a:latin typeface="Bodoni MT Condensed" panose="02070606080606020203" pitchFamily="18" charset="0"/>
              </a:rPr>
              <a:t>Investemt</a:t>
            </a: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 Funds, </a:t>
            </a:r>
            <a:r>
              <a:rPr lang="de-DE" dirty="0" err="1">
                <a:solidFill>
                  <a:schemeClr val="accent6"/>
                </a:solidFill>
                <a:latin typeface="Bodoni MT Condensed" panose="02070606080606020203" pitchFamily="18" charset="0"/>
              </a:rPr>
              <a:t>Foundations</a:t>
            </a: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, Fellowship Programmes</a:t>
            </a:r>
            <a:endParaRPr lang="de-DE" dirty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de-DE" dirty="0">
                <a:latin typeface="Bodoni MT Condensed" panose="02070606080606020203" pitchFamily="18" charset="0"/>
              </a:rPr>
              <a:t>	</a:t>
            </a:r>
            <a:r>
              <a:rPr lang="de-DE" sz="2400" dirty="0">
                <a:latin typeface="Bodoni MT Condensed" panose="02070606080606020203" pitchFamily="18" charset="0"/>
              </a:rPr>
              <a:t>- </a:t>
            </a:r>
            <a:r>
              <a:rPr lang="de-DE" sz="2400" dirty="0" err="1">
                <a:latin typeface="Bodoni MT Condensed" panose="02070606080606020203" pitchFamily="18" charset="0"/>
              </a:rPr>
              <a:t>adapted</a:t>
            </a:r>
            <a:r>
              <a:rPr lang="de-DE" sz="2400" dirty="0">
                <a:latin typeface="Bodoni MT Condensed" panose="02070606080606020203" pitchFamily="18" charset="0"/>
              </a:rPr>
              <a:t> </a:t>
            </a:r>
            <a:r>
              <a:rPr lang="de-DE" sz="2400" dirty="0" err="1">
                <a:latin typeface="Bodoni MT Condensed" panose="02070606080606020203" pitchFamily="18" charset="0"/>
              </a:rPr>
              <a:t>to</a:t>
            </a:r>
            <a:r>
              <a:rPr lang="de-DE" sz="2400" dirty="0">
                <a:latin typeface="Bodoni MT Condensed" panose="02070606080606020203" pitchFamily="18" charset="0"/>
              </a:rPr>
              <a:t> </a:t>
            </a:r>
            <a:r>
              <a:rPr lang="de-DE" sz="2400" dirty="0" err="1">
                <a:latin typeface="Bodoni MT Condensed" panose="02070606080606020203" pitchFamily="18" charset="0"/>
              </a:rPr>
              <a:t>specific</a:t>
            </a:r>
            <a:r>
              <a:rPr lang="de-DE" sz="2400" dirty="0">
                <a:latin typeface="Bodoni MT Condensed" panose="02070606080606020203" pitchFamily="18" charset="0"/>
              </a:rPr>
              <a:t> </a:t>
            </a:r>
            <a:r>
              <a:rPr lang="de-DE" sz="2400" dirty="0" err="1">
                <a:latin typeface="Bodoni MT Condensed" panose="02070606080606020203" pitchFamily="18" charset="0"/>
              </a:rPr>
              <a:t>needs</a:t>
            </a:r>
            <a:r>
              <a:rPr lang="de-DE" sz="2400" dirty="0">
                <a:latin typeface="Bodoni MT Condensed" panose="02070606080606020203" pitchFamily="18" charset="0"/>
              </a:rPr>
              <a:t> (e.g. </a:t>
            </a:r>
            <a:r>
              <a:rPr lang="de-DE" sz="2400" dirty="0" err="1">
                <a:latin typeface="Bodoni MT Condensed" panose="02070606080606020203" pitchFamily="18" charset="0"/>
              </a:rPr>
              <a:t>duration</a:t>
            </a:r>
            <a:r>
              <a:rPr lang="de-DE" sz="2400" dirty="0">
                <a:latin typeface="Bodoni MT Condensed" panose="02070606080606020203" pitchFamily="18" charset="0"/>
              </a:rPr>
              <a:t> </a:t>
            </a:r>
            <a:r>
              <a:rPr lang="de-DE" sz="2400" dirty="0" err="1">
                <a:latin typeface="Bodoni MT Condensed" panose="02070606080606020203" pitchFamily="18" charset="0"/>
              </a:rPr>
              <a:t>until</a:t>
            </a:r>
            <a:r>
              <a:rPr lang="de-DE" sz="2400" dirty="0">
                <a:latin typeface="Bodoni MT Condensed" panose="02070606080606020203" pitchFamily="18" charset="0"/>
              </a:rPr>
              <a:t> break </a:t>
            </a:r>
            <a:r>
              <a:rPr lang="de-DE" sz="2400" dirty="0" err="1">
                <a:latin typeface="Bodoni MT Condensed" panose="02070606080606020203" pitchFamily="18" charset="0"/>
              </a:rPr>
              <a:t>even</a:t>
            </a:r>
            <a:r>
              <a:rPr lang="de-DE" sz="2400" dirty="0">
                <a:latin typeface="Bodoni MT Condensed" panose="02070606080606020203" pitchFamily="18" charset="0"/>
              </a:rPr>
              <a:t>, due </a:t>
            </a:r>
            <a:r>
              <a:rPr lang="de-DE" sz="2400" dirty="0" err="1">
                <a:latin typeface="Bodoni MT Condensed" panose="02070606080606020203" pitchFamily="18" charset="0"/>
              </a:rPr>
              <a:t>to</a:t>
            </a:r>
            <a:r>
              <a:rPr lang="de-DE" sz="2400" dirty="0">
                <a:latin typeface="Bodoni MT Condensed" panose="02070606080606020203" pitchFamily="18" charset="0"/>
              </a:rPr>
              <a:t> </a:t>
            </a:r>
            <a:r>
              <a:rPr lang="de-DE" sz="2400" dirty="0" err="1">
                <a:latin typeface="Bodoni MT Condensed" panose="02070606080606020203" pitchFamily="18" charset="0"/>
              </a:rPr>
              <a:t>innovation</a:t>
            </a:r>
            <a:r>
              <a:rPr lang="de-DE" sz="2400" dirty="0">
                <a:latin typeface="Bodoni MT Condensed" panose="02070606080606020203" pitchFamily="18" charset="0"/>
              </a:rPr>
              <a:t> </a:t>
            </a:r>
            <a:br>
              <a:rPr lang="de-DE" sz="2400" dirty="0">
                <a:latin typeface="Bodoni MT Condensed" panose="02070606080606020203" pitchFamily="18" charset="0"/>
              </a:rPr>
            </a:br>
            <a:r>
              <a:rPr lang="de-DE" sz="2400" dirty="0">
                <a:latin typeface="Bodoni MT Condensed" panose="02070606080606020203" pitchFamily="18" charset="0"/>
              </a:rPr>
              <a:t>	</a:t>
            </a:r>
            <a:r>
              <a:rPr lang="de-DE" sz="2400" dirty="0" err="1">
                <a:latin typeface="Bodoni MT Condensed" panose="02070606080606020203" pitchFamily="18" charset="0"/>
              </a:rPr>
              <a:t>costs</a:t>
            </a:r>
            <a:r>
              <a:rPr lang="de-DE" sz="2400" dirty="0">
                <a:latin typeface="Bodoni MT Condensed" panose="02070606080606020203" pitchFamily="18" charset="0"/>
              </a:rPr>
              <a:t>, etc. )</a:t>
            </a:r>
            <a:endParaRPr lang="de-DE" dirty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endParaRPr lang="de-DE" dirty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endParaRPr lang="de-DE" sz="5400" dirty="0">
              <a:latin typeface="Bodoni MT Condensed" panose="02070606080606020203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/>
          <a:srcRect l="6279" t="13579" r="50904" b="55959"/>
          <a:stretch/>
        </p:blipFill>
        <p:spPr>
          <a:xfrm>
            <a:off x="1775522" y="1340769"/>
            <a:ext cx="3600399" cy="144016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/>
          <a:srcRect l="17348" t="17516" r="17901" b="36219"/>
          <a:stretch/>
        </p:blipFill>
        <p:spPr>
          <a:xfrm>
            <a:off x="5951985" y="2530739"/>
            <a:ext cx="4403347" cy="17688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/>
          <a:srcRect t="13579" r="24542" b="23423"/>
          <a:stretch/>
        </p:blipFill>
        <p:spPr>
          <a:xfrm>
            <a:off x="2783632" y="3142752"/>
            <a:ext cx="3528778" cy="1656398"/>
          </a:xfrm>
          <a:prstGeom prst="rect">
            <a:avLst/>
          </a:prstGeom>
        </p:spPr>
      </p:pic>
      <p:pic>
        <p:nvPicPr>
          <p:cNvPr id="57346" name="Picture 2" descr="Startse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10" y="1449332"/>
            <a:ext cx="20955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ogo Regionalwert 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7"/>
          <a:stretch>
            <a:fillRect/>
          </a:stretch>
        </p:blipFill>
        <p:spPr bwMode="auto">
          <a:xfrm>
            <a:off x="8433098" y="1714251"/>
            <a:ext cx="1752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6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Eco </a:t>
            </a:r>
            <a:r>
              <a:rPr lang="de-DE" sz="3600" b="1" dirty="0" err="1"/>
              <a:t>system</a:t>
            </a:r>
            <a:r>
              <a:rPr lang="de-DE" sz="3600" b="1" dirty="0"/>
              <a:t> – </a:t>
            </a:r>
            <a:r>
              <a:rPr lang="cs-CZ" sz="3600" b="1" dirty="0"/>
              <a:t>vzdělávání a výzkum</a:t>
            </a:r>
            <a:r>
              <a:rPr lang="de-DE" sz="3600" b="1" dirty="0"/>
              <a:t> 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08293" y="5598339"/>
            <a:ext cx="7920880" cy="6487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accent6"/>
                </a:solidFill>
                <a:latin typeface="Bodoni MT Condensed" panose="02070606080606020203" pitchFamily="18" charset="0"/>
              </a:rPr>
              <a:t>Education: </a:t>
            </a:r>
            <a:r>
              <a:rPr lang="de-DE" dirty="0" err="1">
                <a:latin typeface="Bodoni MT Condensed" panose="02070606080606020203" pitchFamily="18" charset="0"/>
              </a:rPr>
              <a:t>universities</a:t>
            </a:r>
            <a:r>
              <a:rPr lang="de-DE" dirty="0">
                <a:latin typeface="Bodoni MT Condensed" panose="02070606080606020203" pitchFamily="18" charset="0"/>
              </a:rPr>
              <a:t>, private </a:t>
            </a:r>
            <a:r>
              <a:rPr lang="de-DE" dirty="0" err="1">
                <a:latin typeface="Bodoni MT Condensed" panose="02070606080606020203" pitchFamily="18" charset="0"/>
              </a:rPr>
              <a:t>or</a:t>
            </a:r>
            <a:r>
              <a:rPr lang="de-DE" dirty="0">
                <a:latin typeface="Bodoni MT Condensed" panose="02070606080606020203" pitchFamily="18" charset="0"/>
              </a:rPr>
              <a:t> non-</a:t>
            </a:r>
            <a:r>
              <a:rPr lang="de-DE" dirty="0" err="1">
                <a:latin typeface="Bodoni MT Condensed" panose="02070606080606020203" pitchFamily="18" charset="0"/>
              </a:rPr>
              <a:t>profit</a:t>
            </a:r>
            <a:r>
              <a:rPr lang="de-DE" dirty="0">
                <a:latin typeface="Bodoni MT Condensed" panose="02070606080606020203" pitchFamily="18" charset="0"/>
              </a:rPr>
              <a:t> </a:t>
            </a:r>
            <a:r>
              <a:rPr lang="de-DE" dirty="0" err="1">
                <a:latin typeface="Bodoni MT Condensed" panose="02070606080606020203" pitchFamily="18" charset="0"/>
              </a:rPr>
              <a:t>institutes</a:t>
            </a:r>
            <a:r>
              <a:rPr lang="de-DE" dirty="0">
                <a:latin typeface="Bodoni MT Condensed" panose="02070606080606020203" pitchFamily="18" charset="0"/>
              </a:rPr>
              <a:t/>
            </a:r>
            <a:br>
              <a:rPr lang="de-DE" dirty="0">
                <a:latin typeface="Bodoni MT Condensed" panose="02070606080606020203" pitchFamily="18" charset="0"/>
              </a:rPr>
            </a:br>
            <a:r>
              <a:rPr lang="de-DE" dirty="0">
                <a:latin typeface="Bodoni MT Condensed" panose="02070606080606020203" pitchFamily="18" charset="0"/>
              </a:rPr>
              <a:t>(from </a:t>
            </a:r>
            <a:r>
              <a:rPr lang="de-DE" dirty="0" err="1">
                <a:latin typeface="Bodoni MT Condensed" panose="02070606080606020203" pitchFamily="18" charset="0"/>
              </a:rPr>
              <a:t>student</a:t>
            </a:r>
            <a:r>
              <a:rPr lang="de-DE" dirty="0">
                <a:latin typeface="Bodoni MT Condensed" panose="02070606080606020203" pitchFamily="18" charset="0"/>
              </a:rPr>
              <a:t> </a:t>
            </a:r>
            <a:r>
              <a:rPr lang="de-DE" dirty="0" err="1">
                <a:latin typeface="Bodoni MT Condensed" panose="02070606080606020203" pitchFamily="18" charset="0"/>
              </a:rPr>
              <a:t>to</a:t>
            </a:r>
            <a:r>
              <a:rPr lang="de-DE" dirty="0">
                <a:latin typeface="Bodoni MT Condensed" panose="02070606080606020203" pitchFamily="18" charset="0"/>
              </a:rPr>
              <a:t> </a:t>
            </a:r>
            <a:r>
              <a:rPr lang="de-DE" dirty="0" err="1">
                <a:latin typeface="Bodoni MT Condensed" panose="02070606080606020203" pitchFamily="18" charset="0"/>
              </a:rPr>
              <a:t>executive</a:t>
            </a:r>
            <a:r>
              <a:rPr lang="de-DE" dirty="0">
                <a:latin typeface="Bodoni MT Condensed" panose="02070606080606020203" pitchFamily="18" charset="0"/>
              </a:rPr>
              <a:t> </a:t>
            </a:r>
            <a:r>
              <a:rPr lang="de-DE" dirty="0" err="1">
                <a:latin typeface="Bodoni MT Condensed" panose="02070606080606020203" pitchFamily="18" charset="0"/>
              </a:rPr>
              <a:t>level</a:t>
            </a:r>
            <a:r>
              <a:rPr lang="de-DE" dirty="0">
                <a:latin typeface="Bodoni MT Condensed" panose="02070606080606020203" pitchFamily="18" charset="0"/>
              </a:rPr>
              <a:t>)</a:t>
            </a:r>
            <a:endParaRPr lang="de-DE" sz="6600" dirty="0">
              <a:latin typeface="Bodoni MT Condensed" panose="02070606080606020203" pitchFamily="18" charset="0"/>
            </a:endParaRPr>
          </a:p>
        </p:txBody>
      </p:sp>
      <p:pic>
        <p:nvPicPr>
          <p:cNvPr id="54274" name="Picture 2" descr="Social Entrepreneurship Akadem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85" y="1772816"/>
            <a:ext cx="23812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/>
          <a:srcRect l="5726" t="15548" r="66049" b="59843"/>
          <a:stretch/>
        </p:blipFill>
        <p:spPr>
          <a:xfrm>
            <a:off x="4559347" y="1480830"/>
            <a:ext cx="3672409" cy="18002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/>
          <a:srcRect l="30077" t="32281" r="31736" b="20470"/>
          <a:stretch/>
        </p:blipFill>
        <p:spPr>
          <a:xfrm>
            <a:off x="2191889" y="3047634"/>
            <a:ext cx="3086607" cy="2147204"/>
          </a:xfrm>
          <a:prstGeom prst="rect">
            <a:avLst/>
          </a:prstGeom>
        </p:spPr>
      </p:pic>
      <p:pic>
        <p:nvPicPr>
          <p:cNvPr id="54276" name="Picture 4" descr="Soziales Unternehmert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1581534"/>
            <a:ext cx="2112169" cy="21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/>
          <a:srcRect l="13474" t="24406" r="34504" b="46063"/>
          <a:stretch/>
        </p:blipFill>
        <p:spPr>
          <a:xfrm>
            <a:off x="5388115" y="3618861"/>
            <a:ext cx="4640114" cy="14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/>
              <a:t>Eco </a:t>
            </a:r>
            <a:r>
              <a:rPr lang="de-DE" sz="3600" b="1" dirty="0" err="1"/>
              <a:t>system</a:t>
            </a:r>
            <a:r>
              <a:rPr lang="de-DE" sz="3600" b="1" dirty="0"/>
              <a:t> – </a:t>
            </a:r>
            <a:r>
              <a:rPr lang="de-DE" sz="3600" b="1" dirty="0" err="1"/>
              <a:t>politics</a:t>
            </a:r>
            <a:r>
              <a:rPr lang="de-DE" sz="3600" b="1" dirty="0"/>
              <a:t>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/>
              <a:t>policies</a:t>
            </a:r>
            <a:r>
              <a:rPr lang="de-DE" sz="3200" dirty="0">
                <a:solidFill>
                  <a:srgbClr val="9A0202"/>
                </a:solidFill>
                <a:latin typeface="Bodoni MT Condensed" panose="02070606080606020203" pitchFamily="18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9696" y="1556793"/>
            <a:ext cx="6851650" cy="34559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 err="1" smtClean="0">
                <a:latin typeface="Bodoni MT Condensed" panose="02070606080606020203" pitchFamily="18" charset="0"/>
              </a:rPr>
              <a:t>Policy</a:t>
            </a:r>
            <a:r>
              <a:rPr lang="de-DE" dirty="0" smtClean="0">
                <a:latin typeface="Bodoni MT Condensed" panose="02070606080606020203" pitchFamily="18" charset="0"/>
              </a:rPr>
              <a:t>: </a:t>
            </a:r>
          </a:p>
          <a:p>
            <a:pPr marL="0" indent="0">
              <a:buNone/>
            </a:pPr>
            <a:endParaRPr lang="de-DE" dirty="0" smtClean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de-DE" dirty="0" smtClean="0">
                <a:latin typeface="Bodoni MT Condensed" panose="02070606080606020203" pitchFamily="18" charset="0"/>
              </a:rPr>
              <a:t>EU Level: </a:t>
            </a:r>
            <a:r>
              <a:rPr lang="de-DE" dirty="0" smtClean="0">
                <a:latin typeface="Bodoni MT Condensed" panose="02070606080606020203" pitchFamily="18" charset="0"/>
                <a:hlinkClick r:id="rId2"/>
              </a:rPr>
              <a:t>http</a:t>
            </a:r>
            <a:r>
              <a:rPr lang="de-DE" dirty="0">
                <a:latin typeface="Bodoni MT Condensed" panose="02070606080606020203" pitchFamily="18" charset="0"/>
                <a:hlinkClick r:id="rId2"/>
              </a:rPr>
              <a:t>://</a:t>
            </a:r>
            <a:r>
              <a:rPr lang="de-DE" dirty="0" smtClean="0">
                <a:latin typeface="Bodoni MT Condensed" panose="02070606080606020203" pitchFamily="18" charset="0"/>
                <a:hlinkClick r:id="rId2"/>
              </a:rPr>
              <a:t>ec.europa.eu/internal_market/social_business/index_de.htm</a:t>
            </a:r>
            <a:endParaRPr lang="de-DE" dirty="0" smtClean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	Single Market Act – Social Business Initiative</a:t>
            </a:r>
          </a:p>
          <a:p>
            <a:pPr marL="0" indent="0">
              <a:buNone/>
            </a:pPr>
            <a:endParaRPr lang="de-DE" dirty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de-DE" dirty="0" smtClean="0">
                <a:latin typeface="Bodoni MT Condensed" panose="02070606080606020203" pitchFamily="18" charset="0"/>
              </a:rPr>
              <a:t>National Level: </a:t>
            </a:r>
            <a:r>
              <a:rPr lang="de-DE" dirty="0">
                <a:latin typeface="Bodoni MT Condensed" panose="02070606080606020203" pitchFamily="18" charset="0"/>
                <a:hlinkClick r:id="rId3"/>
              </a:rPr>
              <a:t>http://</a:t>
            </a:r>
            <a:r>
              <a:rPr lang="de-DE" dirty="0" smtClean="0">
                <a:latin typeface="Bodoni MT Condensed" panose="02070606080606020203" pitchFamily="18" charset="0"/>
                <a:hlinkClick r:id="rId3"/>
              </a:rPr>
              <a:t>www.bmwi.de/DE/Mediathek/publikationen,did=714908.html</a:t>
            </a:r>
            <a:r>
              <a:rPr lang="de-DE" dirty="0" smtClean="0">
                <a:latin typeface="Bodoni MT Condensed" panose="02070606080606020203" pitchFamily="18" charset="0"/>
              </a:rPr>
              <a:t> 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	Engagement </a:t>
            </a:r>
            <a:r>
              <a:rPr lang="de-DE" dirty="0" err="1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Strategy</a:t>
            </a:r>
            <a:r>
              <a:rPr lang="de-DE" dirty="0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 </a:t>
            </a:r>
            <a:r>
              <a:rPr lang="de-DE" dirty="0" err="1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of</a:t>
            </a:r>
            <a:r>
              <a:rPr lang="de-DE" dirty="0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 National German </a:t>
            </a:r>
            <a:r>
              <a:rPr lang="de-DE" dirty="0" err="1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Government</a:t>
            </a:r>
            <a:r>
              <a:rPr lang="de-DE" dirty="0" smtClean="0">
                <a:solidFill>
                  <a:schemeClr val="accent6"/>
                </a:solidFill>
                <a:latin typeface="Bodoni MT Condensed" panose="02070606080606020203" pitchFamily="18" charset="0"/>
              </a:rPr>
              <a:t> </a:t>
            </a:r>
          </a:p>
          <a:p>
            <a:pPr marL="0" indent="0">
              <a:buNone/>
            </a:pPr>
            <a:endParaRPr lang="de-DE" dirty="0" smtClean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endParaRPr lang="de-DE" dirty="0" smtClean="0"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6"/>
                </a:solidFill>
                <a:latin typeface="Bodoni MT Condensed" panose="02070606080606020203" pitchFamily="18" charset="0"/>
                <a:sym typeface="Wingdings" panose="05000000000000000000" pitchFamily="2" charset="2"/>
              </a:rPr>
              <a:t> The potential of social entrepreneurs and social entrepreneurship as model of solving problems is recognized [over-estimated?]</a:t>
            </a:r>
            <a:endParaRPr lang="en-US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simfisch.de/wp-content/uploads/2013/08/vmc-hak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4" y="1143001"/>
            <a:ext cx="9832316" cy="55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1678" y="129309"/>
            <a:ext cx="10178322" cy="5750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cs-CZ" sz="3600" b="1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 čem je háček</a:t>
            </a:r>
            <a:r>
              <a:rPr lang="de-DE" sz="3600" b="1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24000" y="6683643"/>
            <a:ext cx="288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www.simfisch.de</a:t>
            </a:r>
          </a:p>
        </p:txBody>
      </p:sp>
    </p:spTree>
    <p:extLst>
      <p:ext uri="{BB962C8B-B14F-4D97-AF65-F5344CB8AC3E}">
        <p14:creationId xmlns:p14="http://schemas.microsoft.com/office/powerpoint/2010/main" val="41313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Problémy a zase problémy</a:t>
            </a:r>
            <a:r>
              <a:rPr lang="de-DE" sz="3600" b="1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6"/>
                </a:solidFill>
              </a:rPr>
              <a:t>Co znamená to „sociální“</a:t>
            </a:r>
            <a:r>
              <a:rPr lang="de-DE" sz="2400" dirty="0" smtClean="0">
                <a:solidFill>
                  <a:schemeClr val="accent6"/>
                </a:solidFill>
              </a:rPr>
              <a:t>? </a:t>
            </a:r>
            <a:endParaRPr lang="de-DE" sz="24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2400" dirty="0">
              <a:sym typeface="Wingdings" panose="05000000000000000000" pitchFamily="2" charset="2"/>
            </a:endParaRPr>
          </a:p>
          <a:p>
            <a:r>
              <a:rPr lang="cs-CZ" sz="24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Dopad a šíření</a:t>
            </a:r>
            <a:r>
              <a:rPr lang="de-DE" sz="24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:</a:t>
            </a:r>
            <a:r>
              <a:rPr lang="de-DE" sz="2400" dirty="0">
                <a:sym typeface="Wingdings" panose="05000000000000000000" pitchFamily="2" charset="2"/>
              </a:rPr>
              <a:t> Jak </a:t>
            </a:r>
            <a:r>
              <a:rPr lang="de-DE" sz="2400" dirty="0" err="1" smtClean="0">
                <a:sym typeface="Wingdings" panose="05000000000000000000" pitchFamily="2" charset="2"/>
              </a:rPr>
              <a:t>vlivn</a:t>
            </a:r>
            <a:r>
              <a:rPr lang="cs-CZ" sz="2400" dirty="0" smtClean="0">
                <a:sym typeface="Wingdings" panose="05000000000000000000" pitchFamily="2" charset="2"/>
              </a:rPr>
              <a:t>é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jsou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organizace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sociálního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podnikání</a:t>
            </a:r>
            <a:r>
              <a:rPr lang="de-DE" sz="2400" dirty="0">
                <a:sym typeface="Wingdings" panose="05000000000000000000" pitchFamily="2" charset="2"/>
              </a:rPr>
              <a:t> na </a:t>
            </a:r>
            <a:r>
              <a:rPr lang="de-DE" sz="2400" dirty="0" err="1" smtClean="0">
                <a:sym typeface="Wingdings" panose="05000000000000000000" pitchFamily="2" charset="2"/>
              </a:rPr>
              <a:t>obrovských</a:t>
            </a:r>
            <a:r>
              <a:rPr lang="cs-CZ" sz="2400" dirty="0" smtClean="0">
                <a:sym typeface="Wingdings" panose="05000000000000000000" pitchFamily="2" charset="2"/>
              </a:rPr>
              <a:t>/komplexních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trzích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sociálních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služeb</a:t>
            </a:r>
            <a:r>
              <a:rPr lang="de-DE" sz="2400" dirty="0">
                <a:sym typeface="Wingdings" panose="05000000000000000000" pitchFamily="2" charset="2"/>
              </a:rPr>
              <a:t>? </a:t>
            </a:r>
            <a:r>
              <a:rPr lang="cs-CZ" sz="2400" dirty="0" smtClean="0">
                <a:sym typeface="Wingdings" panose="05000000000000000000" pitchFamily="2" charset="2"/>
              </a:rPr>
              <a:t>Se může dobrá praxe šířit</a:t>
            </a:r>
            <a:r>
              <a:rPr lang="de-DE" sz="2400" dirty="0" smtClean="0">
                <a:sym typeface="Wingdings" panose="05000000000000000000" pitchFamily="2" charset="2"/>
              </a:rPr>
              <a:t>?</a:t>
            </a:r>
            <a:endParaRPr lang="de-DE" sz="24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6"/>
                </a:solidFill>
              </a:rPr>
              <a:t>Trade </a:t>
            </a:r>
            <a:r>
              <a:rPr lang="de-DE" sz="2400" dirty="0" smtClean="0">
                <a:solidFill>
                  <a:schemeClr val="accent6"/>
                </a:solidFill>
              </a:rPr>
              <a:t>off </a:t>
            </a:r>
            <a:r>
              <a:rPr lang="cs-CZ" sz="2400" dirty="0" smtClean="0">
                <a:solidFill>
                  <a:schemeClr val="accent6"/>
                </a:solidFill>
              </a:rPr>
              <a:t>mezi sociálními a ekonomickými cíli</a:t>
            </a:r>
            <a:r>
              <a:rPr lang="de-DE" sz="2400" dirty="0" smtClean="0">
                <a:solidFill>
                  <a:schemeClr val="accent6"/>
                </a:solidFill>
              </a:rPr>
              <a:t>:</a:t>
            </a:r>
            <a:r>
              <a:rPr lang="de-DE" sz="2400" dirty="0" smtClean="0"/>
              <a:t> </a:t>
            </a:r>
            <a:r>
              <a:rPr lang="de-DE" sz="2400" dirty="0" err="1"/>
              <a:t>where</a:t>
            </a:r>
            <a:r>
              <a:rPr lang="de-DE" sz="2400" dirty="0"/>
              <a:t> do </a:t>
            </a:r>
            <a:r>
              <a:rPr lang="de-DE" sz="2400" dirty="0" err="1"/>
              <a:t>they</a:t>
            </a:r>
            <a:r>
              <a:rPr lang="de-DE" sz="2400" dirty="0"/>
              <a:t> </a:t>
            </a:r>
            <a:r>
              <a:rPr lang="de-DE" sz="2400" dirty="0" err="1"/>
              <a:t>emerge</a:t>
            </a:r>
            <a:r>
              <a:rPr lang="de-DE" sz="2400" dirty="0"/>
              <a:t> / </a:t>
            </a:r>
            <a:r>
              <a:rPr lang="de-DE" sz="2400" dirty="0" err="1"/>
              <a:t>how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they</a:t>
            </a:r>
            <a:r>
              <a:rPr lang="de-DE" sz="2400" dirty="0"/>
              <a:t> </a:t>
            </a:r>
            <a:r>
              <a:rPr lang="de-DE" sz="2400" dirty="0" err="1"/>
              <a:t>tackled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solved</a:t>
            </a:r>
            <a:r>
              <a:rPr lang="de-DE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50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Výběr problémů</a:t>
            </a:r>
            <a:r>
              <a:rPr lang="de-DE" sz="3600" b="1" dirty="0"/>
              <a:t> </a:t>
            </a:r>
            <a:br>
              <a:rPr lang="de-DE" sz="3600" b="1" dirty="0"/>
            </a:br>
            <a:r>
              <a:rPr lang="de-DE" sz="3600" b="1" dirty="0"/>
              <a:t>(</a:t>
            </a:r>
            <a:r>
              <a:rPr lang="de-DE" sz="3600" b="1" dirty="0" err="1"/>
              <a:t>financování</a:t>
            </a:r>
            <a:r>
              <a:rPr lang="de-DE" sz="3600" b="1" dirty="0"/>
              <a:t>, </a:t>
            </a:r>
            <a:r>
              <a:rPr lang="de-DE" sz="3600" b="1" dirty="0" err="1"/>
              <a:t>prostředí</a:t>
            </a:r>
            <a:r>
              <a:rPr lang="de-DE" sz="3600" b="1" dirty="0"/>
              <a:t>, </a:t>
            </a:r>
            <a:r>
              <a:rPr lang="de-DE" sz="3600" b="1" dirty="0" err="1"/>
              <a:t>organizační</a:t>
            </a:r>
            <a:r>
              <a:rPr lang="de-DE" sz="3600" b="1" dirty="0"/>
              <a:t> </a:t>
            </a:r>
            <a:r>
              <a:rPr lang="de-DE" sz="3600" b="1" dirty="0" err="1"/>
              <a:t>rozvoj</a:t>
            </a:r>
            <a:r>
              <a:rPr lang="de-DE" sz="3600" b="1" dirty="0"/>
              <a:t>) 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3359150" y="1628801"/>
            <a:ext cx="6851650" cy="43211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cs-CZ" sz="2800" dirty="0">
                <a:solidFill>
                  <a:schemeClr val="accent6"/>
                </a:solidFill>
              </a:rPr>
              <a:t>Výrazné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de-DE" sz="2800" dirty="0" err="1">
                <a:solidFill>
                  <a:schemeClr val="accent6"/>
                </a:solidFill>
              </a:rPr>
              <a:t>lokální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cs-CZ" sz="2800" dirty="0">
                <a:solidFill>
                  <a:schemeClr val="accent6"/>
                </a:solidFill>
              </a:rPr>
              <a:t>ukotvení ve složitých strukturách </a:t>
            </a:r>
            <a:r>
              <a:rPr lang="cs-CZ" sz="2800" dirty="0" err="1">
                <a:solidFill>
                  <a:schemeClr val="accent6"/>
                </a:solidFill>
              </a:rPr>
              <a:t>stakeholderů</a:t>
            </a:r>
            <a:r>
              <a:rPr lang="de-DE" sz="2800" dirty="0">
                <a:solidFill>
                  <a:schemeClr val="accent6"/>
                </a:solidFill>
              </a:rPr>
              <a:t>: Jak je </a:t>
            </a:r>
            <a:r>
              <a:rPr lang="de-DE" sz="2800" dirty="0" err="1">
                <a:solidFill>
                  <a:schemeClr val="accent6"/>
                </a:solidFill>
              </a:rPr>
              <a:t>možné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de-DE" sz="2800" dirty="0" err="1">
                <a:solidFill>
                  <a:schemeClr val="accent6"/>
                </a:solidFill>
              </a:rPr>
              <a:t>replikovat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cs-CZ" sz="2800" dirty="0">
                <a:solidFill>
                  <a:schemeClr val="accent6"/>
                </a:solidFill>
              </a:rPr>
              <a:t>dobrou praxi </a:t>
            </a:r>
            <a:r>
              <a:rPr lang="de-DE" sz="2800" dirty="0">
                <a:solidFill>
                  <a:schemeClr val="accent6"/>
                </a:solidFill>
              </a:rPr>
              <a:t>v </a:t>
            </a:r>
            <a:r>
              <a:rPr lang="de-DE" sz="2800" dirty="0" err="1">
                <a:solidFill>
                  <a:schemeClr val="accent6"/>
                </a:solidFill>
              </a:rPr>
              <a:t>různých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de-DE" sz="2800" dirty="0" err="1">
                <a:solidFill>
                  <a:schemeClr val="accent6"/>
                </a:solidFill>
              </a:rPr>
              <a:t>kontextech</a:t>
            </a:r>
            <a:r>
              <a:rPr lang="de-DE" sz="28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cs-CZ" sz="2800" dirty="0">
                <a:solidFill>
                  <a:schemeClr val="accent6"/>
                </a:solidFill>
              </a:rPr>
              <a:t>Nedostatek kvalifikovaných pracovníků: specifické nároky organizací sociálního podnikání, nízké mzdy, podnikatelské riziko</a:t>
            </a:r>
            <a:endParaRPr lang="de-DE" sz="2800" dirty="0">
              <a:solidFill>
                <a:schemeClr val="accent6"/>
              </a:solidFill>
            </a:endParaRPr>
          </a:p>
          <a:p>
            <a:pPr>
              <a:lnSpc>
                <a:spcPct val="130000"/>
              </a:lnSpc>
            </a:pPr>
            <a:r>
              <a:rPr lang="cs-CZ" sz="2800" dirty="0">
                <a:solidFill>
                  <a:schemeClr val="accent6"/>
                </a:solidFill>
              </a:rPr>
              <a:t>Setrvačné </a:t>
            </a:r>
            <a:r>
              <a:rPr lang="de-DE" sz="2800" dirty="0" err="1">
                <a:solidFill>
                  <a:schemeClr val="accent6"/>
                </a:solidFill>
              </a:rPr>
              <a:t>preference</a:t>
            </a:r>
            <a:r>
              <a:rPr lang="de-DE" sz="2800" dirty="0">
                <a:solidFill>
                  <a:schemeClr val="accent6"/>
                </a:solidFill>
              </a:rPr>
              <a:t> a </a:t>
            </a:r>
            <a:r>
              <a:rPr lang="de-DE" sz="2800" dirty="0" err="1">
                <a:solidFill>
                  <a:schemeClr val="accent6"/>
                </a:solidFill>
              </a:rPr>
              <a:t>konkurenční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cs-CZ" sz="2800" dirty="0">
                <a:solidFill>
                  <a:schemeClr val="accent6"/>
                </a:solidFill>
              </a:rPr>
              <a:t>s</a:t>
            </a:r>
            <a:r>
              <a:rPr lang="de-DE" sz="2800" dirty="0">
                <a:solidFill>
                  <a:schemeClr val="accent6"/>
                </a:solidFill>
              </a:rPr>
              <a:t>m</a:t>
            </a:r>
            <a:r>
              <a:rPr lang="cs-CZ" sz="2800" dirty="0">
                <a:solidFill>
                  <a:schemeClr val="accent6"/>
                </a:solidFill>
              </a:rPr>
              <a:t>ý</a:t>
            </a:r>
            <a:r>
              <a:rPr lang="de-DE" sz="2800" dirty="0" err="1">
                <a:solidFill>
                  <a:schemeClr val="accent6"/>
                </a:solidFill>
              </a:rPr>
              <a:t>šlení</a:t>
            </a:r>
            <a:r>
              <a:rPr lang="de-DE" sz="2800" dirty="0">
                <a:solidFill>
                  <a:schemeClr val="accent6"/>
                </a:solidFill>
              </a:rPr>
              <a:t>: </a:t>
            </a:r>
            <a:r>
              <a:rPr lang="cs-CZ" sz="2800" dirty="0">
                <a:solidFill>
                  <a:schemeClr val="accent6"/>
                </a:solidFill>
              </a:rPr>
              <a:t>stávající subjekty veřejné správy a sociálního státu jsou rezistentní vůči změnám</a:t>
            </a:r>
            <a:endParaRPr lang="de-DE" sz="2800" dirty="0">
              <a:solidFill>
                <a:schemeClr val="accent6"/>
              </a:solidFill>
            </a:endParaRPr>
          </a:p>
          <a:p>
            <a:pPr>
              <a:lnSpc>
                <a:spcPct val="130000"/>
              </a:lnSpc>
            </a:pPr>
            <a:r>
              <a:rPr lang="cs-CZ" sz="2800" dirty="0">
                <a:solidFill>
                  <a:schemeClr val="accent6"/>
                </a:solidFill>
              </a:rPr>
              <a:t>Organizační rozvoj a kontrola kvality: Jsou dobří inovátoři &amp; sociální podnikatelé také dobrými manažery?</a:t>
            </a:r>
            <a:endParaRPr lang="de-DE" sz="2800" dirty="0">
              <a:solidFill>
                <a:schemeClr val="accent6"/>
              </a:solidFill>
            </a:endParaRPr>
          </a:p>
          <a:p>
            <a:pPr>
              <a:lnSpc>
                <a:spcPct val="130000"/>
              </a:lnSpc>
            </a:pPr>
            <a:r>
              <a:rPr lang="de-DE" sz="2800" dirty="0" err="1">
                <a:solidFill>
                  <a:schemeClr val="accent6"/>
                </a:solidFill>
              </a:rPr>
              <a:t>Otázka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de-DE" sz="2800" dirty="0" err="1">
                <a:solidFill>
                  <a:schemeClr val="accent6"/>
                </a:solidFill>
              </a:rPr>
              <a:t>škálování</a:t>
            </a:r>
            <a:r>
              <a:rPr lang="de-DE" sz="2800" dirty="0">
                <a:solidFill>
                  <a:schemeClr val="accent6"/>
                </a:solidFill>
              </a:rPr>
              <a:t>: </a:t>
            </a:r>
            <a:r>
              <a:rPr lang="de-DE" sz="2800" dirty="0" err="1">
                <a:solidFill>
                  <a:schemeClr val="accent6"/>
                </a:solidFill>
              </a:rPr>
              <a:t>Ano</a:t>
            </a:r>
            <a:r>
              <a:rPr lang="de-DE" sz="2800" dirty="0">
                <a:solidFill>
                  <a:schemeClr val="accent6"/>
                </a:solidFill>
              </a:rPr>
              <a:t>? Ne? </a:t>
            </a:r>
            <a:r>
              <a:rPr lang="de-DE" sz="2800" dirty="0" err="1">
                <a:solidFill>
                  <a:schemeClr val="accent6"/>
                </a:solidFill>
              </a:rPr>
              <a:t>Pokud</a:t>
            </a:r>
            <a:r>
              <a:rPr lang="de-DE" sz="2800" dirty="0">
                <a:solidFill>
                  <a:schemeClr val="accent6"/>
                </a:solidFill>
              </a:rPr>
              <a:t> </a:t>
            </a:r>
            <a:r>
              <a:rPr lang="de-DE" sz="2800" dirty="0" err="1">
                <a:solidFill>
                  <a:schemeClr val="accent6"/>
                </a:solidFill>
              </a:rPr>
              <a:t>ano</a:t>
            </a:r>
            <a:r>
              <a:rPr lang="de-DE" sz="2800" dirty="0">
                <a:solidFill>
                  <a:schemeClr val="accent6"/>
                </a:solidFill>
              </a:rPr>
              <a:t>, </a:t>
            </a:r>
            <a:r>
              <a:rPr lang="de-DE" sz="2800" dirty="0" err="1">
                <a:solidFill>
                  <a:schemeClr val="accent6"/>
                </a:solidFill>
              </a:rPr>
              <a:t>kdo</a:t>
            </a:r>
            <a:r>
              <a:rPr lang="de-DE" sz="2800" dirty="0">
                <a:solidFill>
                  <a:schemeClr val="accent6"/>
                </a:solidFill>
              </a:rPr>
              <a:t> je </a:t>
            </a:r>
            <a:r>
              <a:rPr lang="de-DE" sz="2800" dirty="0" err="1">
                <a:solidFill>
                  <a:schemeClr val="accent6"/>
                </a:solidFill>
              </a:rPr>
              <a:t>zodpovědný</a:t>
            </a:r>
            <a:r>
              <a:rPr lang="de-DE" sz="28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90000"/>
              </a:lnSpc>
              <a:spcBef>
                <a:spcPct val="40000"/>
              </a:spcBef>
              <a:buNone/>
            </a:pPr>
            <a:endParaRPr lang="de-DE" sz="2600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A kde to vlastně je? </a:t>
            </a:r>
            <a:br>
              <a:rPr lang="cs-CZ" sz="3200" b="1" dirty="0"/>
            </a:br>
            <a:r>
              <a:rPr lang="cs-CZ" sz="3200" b="1" dirty="0"/>
              <a:t>Trh? Stát? Občanská společnost</a:t>
            </a:r>
            <a:r>
              <a:rPr lang="de-DE" sz="3200" b="1" dirty="0"/>
              <a:t>?</a:t>
            </a:r>
            <a:endParaRPr lang="de-DE" sz="3200" dirty="0">
              <a:solidFill>
                <a:srgbClr val="9A0202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22202" r="1633" b="47244"/>
          <a:stretch>
            <a:fillRect/>
          </a:stretch>
        </p:blipFill>
        <p:spPr bwMode="auto">
          <a:xfrm>
            <a:off x="2403668" y="2390269"/>
            <a:ext cx="7496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7824192" y="4894924"/>
            <a:ext cx="2287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100" dirty="0">
                <a:latin typeface="Arial" panose="020B0604020202020204" pitchFamily="34" charset="0"/>
              </a:rPr>
              <a:t>(</a:t>
            </a:r>
            <a:r>
              <a:rPr lang="cs-CZ" altLang="de-DE" sz="1100" dirty="0">
                <a:latin typeface="Arial" panose="020B0604020202020204" pitchFamily="34" charset="0"/>
              </a:rPr>
              <a:t>Zdroj</a:t>
            </a:r>
            <a:r>
              <a:rPr lang="de-DE" altLang="de-DE" sz="1100" dirty="0">
                <a:latin typeface="Arial" panose="020B0604020202020204" pitchFamily="34" charset="0"/>
              </a:rPr>
              <a:t>: Alter 2004)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566988" y="4367214"/>
            <a:ext cx="73533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       Občanská společnost</a:t>
            </a:r>
            <a:r>
              <a:rPr lang="de-DE" dirty="0"/>
              <a:t>			    </a:t>
            </a:r>
            <a:r>
              <a:rPr lang="cs-CZ" dirty="0"/>
              <a:t>Trh</a:t>
            </a:r>
            <a:endParaRPr lang="de-DE" dirty="0"/>
          </a:p>
        </p:txBody>
      </p:sp>
      <p:cxnSp>
        <p:nvCxnSpPr>
          <p:cNvPr id="30" name="Gerader Verbinder 29"/>
          <p:cNvCxnSpPr/>
          <p:nvPr/>
        </p:nvCxnSpPr>
        <p:spPr>
          <a:xfrm>
            <a:off x="6167438" y="3059113"/>
            <a:ext cx="0" cy="2093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feil nach oben 30"/>
          <p:cNvSpPr/>
          <p:nvPr/>
        </p:nvSpPr>
        <p:spPr>
          <a:xfrm>
            <a:off x="5591176" y="4073526"/>
            <a:ext cx="360363" cy="79216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Problémy s financováním</a:t>
            </a:r>
            <a:r>
              <a:rPr lang="de-DE" sz="3600" b="1" dirty="0"/>
              <a:t>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359150" y="1340768"/>
            <a:ext cx="6851650" cy="43926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dirty="0" err="1">
                <a:solidFill>
                  <a:schemeClr val="accent6"/>
                </a:solidFill>
              </a:rPr>
              <a:t>Structural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barriers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of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connectivity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to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public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funding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and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social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security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systems</a:t>
            </a:r>
            <a:r>
              <a:rPr lang="de-DE" dirty="0">
                <a:solidFill>
                  <a:schemeClr val="accent6"/>
                </a:solidFill>
              </a:rPr>
              <a:t>, </a:t>
            </a:r>
            <a:r>
              <a:rPr lang="de-DE" dirty="0" err="1">
                <a:solidFill>
                  <a:schemeClr val="accent6"/>
                </a:solidFill>
              </a:rPr>
              <a:t>as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social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entrepreneurs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act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across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sector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boundaries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and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often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support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preventive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work</a:t>
            </a:r>
            <a:endParaRPr lang="cs-CZ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 err="1">
                <a:solidFill>
                  <a:schemeClr val="accent6"/>
                </a:solidFill>
              </a:rPr>
              <a:t>Strukturální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překážky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cs-CZ" dirty="0">
                <a:solidFill>
                  <a:schemeClr val="accent6"/>
                </a:solidFill>
              </a:rPr>
              <a:t>napojení na veřejné financování </a:t>
            </a:r>
            <a:r>
              <a:rPr lang="de-DE" dirty="0">
                <a:solidFill>
                  <a:schemeClr val="accent6"/>
                </a:solidFill>
              </a:rPr>
              <a:t>a </a:t>
            </a:r>
            <a:r>
              <a:rPr lang="de-DE" dirty="0" err="1">
                <a:solidFill>
                  <a:schemeClr val="accent6"/>
                </a:solidFill>
              </a:rPr>
              <a:t>systémy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sociálního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zabezpečení</a:t>
            </a:r>
            <a:r>
              <a:rPr lang="de-DE" dirty="0">
                <a:solidFill>
                  <a:schemeClr val="accent6"/>
                </a:solidFill>
              </a:rPr>
              <a:t>, </a:t>
            </a:r>
            <a:r>
              <a:rPr lang="de-DE" dirty="0" err="1">
                <a:solidFill>
                  <a:schemeClr val="accent6"/>
                </a:solidFill>
              </a:rPr>
              <a:t>jelikož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sociální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podnikatelé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cs-CZ" dirty="0">
                <a:solidFill>
                  <a:schemeClr val="accent6"/>
                </a:solidFill>
              </a:rPr>
              <a:t>fungují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napříč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cs-CZ" dirty="0">
                <a:solidFill>
                  <a:schemeClr val="accent6"/>
                </a:solidFill>
              </a:rPr>
              <a:t>sektory</a:t>
            </a:r>
            <a:r>
              <a:rPr lang="de-DE" dirty="0">
                <a:solidFill>
                  <a:schemeClr val="accent6"/>
                </a:solidFill>
              </a:rPr>
              <a:t> a </a:t>
            </a:r>
            <a:r>
              <a:rPr lang="de-DE" dirty="0" err="1">
                <a:solidFill>
                  <a:schemeClr val="accent6"/>
                </a:solidFill>
              </a:rPr>
              <a:t>často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podporují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preventivní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práci</a:t>
            </a:r>
            <a:endParaRPr lang="de-DE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 err="1">
                <a:solidFill>
                  <a:schemeClr val="accent6"/>
                </a:solidFill>
              </a:rPr>
              <a:t>Omezené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nabídky</a:t>
            </a:r>
            <a:r>
              <a:rPr lang="de-DE" dirty="0">
                <a:solidFill>
                  <a:schemeClr val="accent6"/>
                </a:solidFill>
              </a:rPr>
              <a:t> na </a:t>
            </a:r>
            <a:r>
              <a:rPr lang="de-DE" dirty="0" err="1">
                <a:solidFill>
                  <a:schemeClr val="accent6"/>
                </a:solidFill>
              </a:rPr>
              <a:t>kapitálového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trhu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cs-CZ" dirty="0">
                <a:solidFill>
                  <a:schemeClr val="accent6"/>
                </a:solidFill>
              </a:rPr>
              <a:t>zejména pro </a:t>
            </a:r>
            <a:r>
              <a:rPr lang="de-DE" dirty="0" err="1">
                <a:solidFill>
                  <a:schemeClr val="accent6"/>
                </a:solidFill>
              </a:rPr>
              <a:t>neziskové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organizace</a:t>
            </a:r>
            <a:endParaRPr lang="de-DE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chemeClr val="accent6"/>
                </a:solidFill>
              </a:rPr>
              <a:t>Lack </a:t>
            </a:r>
            <a:r>
              <a:rPr lang="de-DE" dirty="0" err="1">
                <a:solidFill>
                  <a:schemeClr val="accent6"/>
                </a:solidFill>
              </a:rPr>
              <a:t>of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broad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share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or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competition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among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impact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investors</a:t>
            </a:r>
            <a:r>
              <a:rPr lang="de-DE" dirty="0">
                <a:solidFill>
                  <a:schemeClr val="accent6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chemeClr val="accent6"/>
                </a:solidFill>
              </a:rPr>
              <a:t>„Fear </a:t>
            </a:r>
            <a:r>
              <a:rPr lang="de-DE" dirty="0" err="1">
                <a:solidFill>
                  <a:schemeClr val="accent6"/>
                </a:solidFill>
              </a:rPr>
              <a:t>of</a:t>
            </a:r>
            <a:r>
              <a:rPr lang="de-DE" dirty="0">
                <a:solidFill>
                  <a:schemeClr val="accent6"/>
                </a:solidFill>
              </a:rPr>
              <a:t> </a:t>
            </a:r>
            <a:r>
              <a:rPr lang="de-DE" dirty="0" err="1">
                <a:solidFill>
                  <a:schemeClr val="accent6"/>
                </a:solidFill>
              </a:rPr>
              <a:t>contact</a:t>
            </a:r>
            <a:r>
              <a:rPr lang="de-DE" dirty="0">
                <a:solidFill>
                  <a:schemeClr val="accent6"/>
                </a:solidFill>
              </a:rPr>
              <a:t>“  </a:t>
            </a:r>
            <a:r>
              <a:rPr lang="cs-CZ" dirty="0">
                <a:solidFill>
                  <a:schemeClr val="accent6"/>
                </a:solidFill>
              </a:rPr>
              <a:t>mezi sociálním a ekonomickým sektorem</a:t>
            </a:r>
            <a:endParaRPr lang="de-D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ymbolbild: Fischschwarm, bald eine Seltenheit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88" y="1891749"/>
            <a:ext cx="6949280" cy="46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4151784" y="908721"/>
            <a:ext cx="68516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A1352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000" kern="0" dirty="0">
                <a:latin typeface="Bodoni MT Condensed" panose="02070606080606020203" pitchFamily="18" charset="0"/>
              </a:rPr>
              <a:t>.</a:t>
            </a:r>
            <a:r>
              <a:rPr lang="cs-CZ" sz="6000" kern="0" dirty="0">
                <a:latin typeface="Georgia Pro Light" panose="02040302050405020303" pitchFamily="18" charset="0"/>
              </a:rPr>
              <a:t>doporučené </a:t>
            </a:r>
            <a:r>
              <a:rPr lang="cs-CZ" sz="6000" kern="0" dirty="0" smtClean="0">
                <a:latin typeface="Georgia Pro Light" panose="02040302050405020303" pitchFamily="18" charset="0"/>
              </a:rPr>
              <a:t>zdroje</a:t>
            </a:r>
            <a:endParaRPr lang="de-DE" sz="6000" kern="0" dirty="0">
              <a:latin typeface="Georgia Pro Light" panose="02040302050405020303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24000" y="6683643"/>
            <a:ext cx="2880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Quelle: www.stohl.de</a:t>
            </a:r>
          </a:p>
        </p:txBody>
      </p:sp>
    </p:spTree>
    <p:extLst>
      <p:ext uri="{BB962C8B-B14F-4D97-AF65-F5344CB8AC3E}">
        <p14:creationId xmlns:p14="http://schemas.microsoft.com/office/powerpoint/2010/main" val="22035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9696" y="1412776"/>
            <a:ext cx="6851650" cy="3743300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Alter, K. (2004). Social </a:t>
            </a:r>
            <a:r>
              <a:rPr lang="de-DE" sz="1800" dirty="0" err="1">
                <a:latin typeface="Bodoni MT Condensed" panose="02070606080606020203" pitchFamily="18" charset="0"/>
              </a:rPr>
              <a:t>enterprise</a:t>
            </a:r>
            <a:r>
              <a:rPr lang="de-DE" sz="1800" dirty="0">
                <a:latin typeface="Bodoni MT Condensed" panose="02070606080606020203" pitchFamily="18" charset="0"/>
              </a:rPr>
              <a:t> </a:t>
            </a:r>
            <a:r>
              <a:rPr lang="de-DE" sz="1800" dirty="0" err="1">
                <a:latin typeface="Bodoni MT Condensed" panose="02070606080606020203" pitchFamily="18" charset="0"/>
              </a:rPr>
              <a:t>typology</a:t>
            </a:r>
            <a:r>
              <a:rPr lang="de-DE" sz="1800" dirty="0">
                <a:latin typeface="Bodoni MT Condensed" panose="02070606080606020203" pitchFamily="18" charset="0"/>
              </a:rPr>
              <a:t>. </a:t>
            </a:r>
            <a:r>
              <a:rPr lang="de-DE" sz="1800" dirty="0" err="1">
                <a:latin typeface="Bodoni MT Condensed" panose="02070606080606020203" pitchFamily="18" charset="0"/>
              </a:rPr>
              <a:t>Virtue</a:t>
            </a:r>
            <a:r>
              <a:rPr lang="de-DE" sz="1800" dirty="0">
                <a:latin typeface="Bodoni MT Condensed" panose="02070606080606020203" pitchFamily="18" charset="0"/>
              </a:rPr>
              <a:t> </a:t>
            </a:r>
            <a:r>
              <a:rPr lang="de-DE" sz="1800" dirty="0" err="1">
                <a:latin typeface="Bodoni MT Condensed" panose="02070606080606020203" pitchFamily="18" charset="0"/>
              </a:rPr>
              <a:t>Venures</a:t>
            </a:r>
            <a:r>
              <a:rPr lang="de-DE" sz="1800" dirty="0">
                <a:latin typeface="Bodoni MT Condensed" panose="02070606080606020203" pitchFamily="18" charset="0"/>
              </a:rPr>
              <a:t> (Vol. 2004). </a:t>
            </a:r>
            <a:r>
              <a:rPr lang="de-DE" sz="1800" dirty="0" err="1">
                <a:latin typeface="Bodoni MT Condensed" panose="02070606080606020203" pitchFamily="18" charset="0"/>
              </a:rPr>
              <a:t>Virtue</a:t>
            </a:r>
            <a:r>
              <a:rPr lang="de-DE" sz="1800" dirty="0">
                <a:latin typeface="Bodoni MT Condensed" panose="02070606080606020203" pitchFamily="18" charset="0"/>
              </a:rPr>
              <a:t> Ventures LLC. </a:t>
            </a:r>
            <a:r>
              <a:rPr lang="de-DE" sz="1800" dirty="0">
                <a:latin typeface="Bodoni MT Condensed" panose="02070606080606020203" pitchFamily="18" charset="0"/>
                <a:hlinkClick r:id="rId2"/>
              </a:rPr>
              <a:t>http://rinovations.edublogs.org/files/2008/07/setypology.pdf</a:t>
            </a:r>
            <a:endParaRPr lang="de-DE" sz="1800" dirty="0">
              <a:latin typeface="Bodoni MT Condensed" panose="02070606080606020203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 err="1">
                <a:latin typeface="Bodoni MT Condensed" panose="02070606080606020203" pitchFamily="18" charset="0"/>
              </a:rPr>
              <a:t>Achleiter</a:t>
            </a:r>
            <a:r>
              <a:rPr lang="de-DE" sz="1800" dirty="0">
                <a:latin typeface="Bodoni MT Condensed" panose="02070606080606020203" pitchFamily="18" charset="0"/>
              </a:rPr>
              <a:t>, A.K. &amp; Spiess-Knafl, W. (2010). Social Entrepreneurship. Eine Einführung für Studenten. TU München, </a:t>
            </a:r>
            <a:r>
              <a:rPr lang="de-DE" sz="1800" dirty="0">
                <a:latin typeface="Bodoni MT Condensed" panose="02070606080606020203" pitchFamily="18" charset="0"/>
                <a:hlinkClick r:id="rId3"/>
              </a:rPr>
              <a:t>http://socent.e-learning.imb-uni-augsburg.de/files/Social%20Entrepreneurship.%20Eine%20Einf%C3%BChrung.pdf</a:t>
            </a:r>
            <a:endParaRPr lang="de-DE" sz="1800" dirty="0">
              <a:latin typeface="Bodoni MT Condensed" panose="02070606080606020203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Hackenberg, Helga, </a:t>
            </a:r>
            <a:r>
              <a:rPr lang="de-DE" sz="1800" dirty="0" err="1">
                <a:latin typeface="Bodoni MT Condensed" panose="02070606080606020203" pitchFamily="18" charset="0"/>
              </a:rPr>
              <a:t>Empter</a:t>
            </a:r>
            <a:r>
              <a:rPr lang="de-DE" sz="1800" dirty="0">
                <a:latin typeface="Bodoni MT Condensed" panose="02070606080606020203" pitchFamily="18" charset="0"/>
              </a:rPr>
              <a:t>, Stefan (Hrsg.). (2011). Social Entrepreneurship - Social Business: Für die Gesellschaft unternehmen. Wiesbaden: Springer VS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Jansen, Stephan A, Heinze, Rolf G., Beckmann, Markus (Hrsg.) (2013). Sozialunternehmen in Deutschland - Analysen, Trends und Handlungsempfehlungen. Wiesbaden: Springer VS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Kopf, Hartmut, Müller, Susan, </a:t>
            </a:r>
            <a:r>
              <a:rPr lang="de-DE" sz="1800" dirty="0" err="1">
                <a:latin typeface="Bodoni MT Condensed" panose="02070606080606020203" pitchFamily="18" charset="0"/>
              </a:rPr>
              <a:t>Rüede</a:t>
            </a:r>
            <a:r>
              <a:rPr lang="de-DE" sz="1800" dirty="0">
                <a:latin typeface="Bodoni MT Condensed" panose="02070606080606020203" pitchFamily="18" charset="0"/>
              </a:rPr>
              <a:t>, </a:t>
            </a:r>
            <a:r>
              <a:rPr lang="de-DE" sz="1800" dirty="0" err="1">
                <a:latin typeface="Bodoni MT Condensed" panose="02070606080606020203" pitchFamily="18" charset="0"/>
              </a:rPr>
              <a:t>Dmonik</a:t>
            </a:r>
            <a:r>
              <a:rPr lang="de-DE" sz="1800" dirty="0">
                <a:latin typeface="Bodoni MT Condensed" panose="02070606080606020203" pitchFamily="18" charset="0"/>
              </a:rPr>
              <a:t>, </a:t>
            </a:r>
            <a:r>
              <a:rPr lang="de-DE" sz="1800" dirty="0" err="1">
                <a:latin typeface="Bodoni MT Condensed" panose="02070606080606020203" pitchFamily="18" charset="0"/>
              </a:rPr>
              <a:t>Lurtz</a:t>
            </a:r>
            <a:r>
              <a:rPr lang="de-DE" sz="1800" dirty="0">
                <a:latin typeface="Bodoni MT Condensed" panose="02070606080606020203" pitchFamily="18" charset="0"/>
              </a:rPr>
              <a:t>, Kathrin, Russo, Peter (2015). Soziale Innovationen in Deutschland. Wiesbaden: Springer VS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Nicholls, A., &amp; Murdock, A. (2011). </a:t>
            </a:r>
            <a:r>
              <a:rPr lang="de-DE" sz="1800" i="1" dirty="0">
                <a:latin typeface="Bodoni MT Condensed" panose="02070606080606020203" pitchFamily="18" charset="0"/>
              </a:rPr>
              <a:t>Social Innovation: </a:t>
            </a:r>
            <a:r>
              <a:rPr lang="de-DE" sz="1800" i="1" dirty="0" err="1">
                <a:latin typeface="Bodoni MT Condensed" panose="02070606080606020203" pitchFamily="18" charset="0"/>
              </a:rPr>
              <a:t>Blurring</a:t>
            </a:r>
            <a:r>
              <a:rPr lang="de-DE" sz="1800" i="1" dirty="0">
                <a:latin typeface="Bodoni MT Condensed" panose="02070606080606020203" pitchFamily="18" charset="0"/>
              </a:rPr>
              <a:t> </a:t>
            </a:r>
            <a:r>
              <a:rPr lang="de-DE" sz="1800" i="1" dirty="0" err="1">
                <a:latin typeface="Bodoni MT Condensed" panose="02070606080606020203" pitchFamily="18" charset="0"/>
              </a:rPr>
              <a:t>Boundaries</a:t>
            </a:r>
            <a:r>
              <a:rPr lang="de-DE" sz="1800" i="1" dirty="0">
                <a:latin typeface="Bodoni MT Condensed" panose="02070606080606020203" pitchFamily="18" charset="0"/>
              </a:rPr>
              <a:t> </a:t>
            </a:r>
            <a:r>
              <a:rPr lang="de-DE" sz="1800" i="1" dirty="0" err="1">
                <a:latin typeface="Bodoni MT Condensed" panose="02070606080606020203" pitchFamily="18" charset="0"/>
              </a:rPr>
              <a:t>to</a:t>
            </a:r>
            <a:r>
              <a:rPr lang="de-DE" sz="1800" i="1" dirty="0">
                <a:latin typeface="Bodoni MT Condensed" panose="02070606080606020203" pitchFamily="18" charset="0"/>
              </a:rPr>
              <a:t> </a:t>
            </a:r>
            <a:r>
              <a:rPr lang="de-DE" sz="1800" i="1" dirty="0" err="1">
                <a:latin typeface="Bodoni MT Condensed" panose="02070606080606020203" pitchFamily="18" charset="0"/>
              </a:rPr>
              <a:t>Reconfigure</a:t>
            </a:r>
            <a:r>
              <a:rPr lang="de-DE" sz="1800" i="1" dirty="0">
                <a:latin typeface="Bodoni MT Condensed" panose="02070606080606020203" pitchFamily="18" charset="0"/>
              </a:rPr>
              <a:t> </a:t>
            </a:r>
            <a:r>
              <a:rPr lang="de-DE" sz="1800" i="1" dirty="0" err="1">
                <a:latin typeface="Bodoni MT Condensed" panose="02070606080606020203" pitchFamily="18" charset="0"/>
              </a:rPr>
              <a:t>Markets</a:t>
            </a:r>
            <a:r>
              <a:rPr lang="de-DE" sz="1800" dirty="0">
                <a:latin typeface="Bodoni MT Condensed" panose="02070606080606020203" pitchFamily="18" charset="0"/>
              </a:rPr>
              <a:t>. (A. Nicholls &amp; A. Murdock, Eds.). Hampshire, UK &amp; New York: Macmillan.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Mair, J., Robinson, J., &amp; </a:t>
            </a:r>
            <a:r>
              <a:rPr lang="de-DE" sz="1800" dirty="0" err="1">
                <a:latin typeface="Bodoni MT Condensed" panose="02070606080606020203" pitchFamily="18" charset="0"/>
              </a:rPr>
              <a:t>Hockerts</a:t>
            </a:r>
            <a:r>
              <a:rPr lang="de-DE" sz="1800" dirty="0">
                <a:latin typeface="Bodoni MT Condensed" panose="02070606080606020203" pitchFamily="18" charset="0"/>
              </a:rPr>
              <a:t>, K. (2006). </a:t>
            </a:r>
            <a:r>
              <a:rPr lang="de-DE" sz="1800" i="1" dirty="0">
                <a:latin typeface="Bodoni MT Condensed" panose="02070606080606020203" pitchFamily="18" charset="0"/>
              </a:rPr>
              <a:t>Social Entrepreneurship</a:t>
            </a:r>
            <a:r>
              <a:rPr lang="de-DE" sz="1800" dirty="0">
                <a:latin typeface="Bodoni MT Condensed" panose="02070606080606020203" pitchFamily="18" charset="0"/>
              </a:rPr>
              <a:t>. (J. Mair, J. Robinson, &amp; K. </a:t>
            </a:r>
            <a:r>
              <a:rPr lang="de-DE" sz="1800" dirty="0" err="1">
                <a:latin typeface="Bodoni MT Condensed" panose="02070606080606020203" pitchFamily="18" charset="0"/>
              </a:rPr>
              <a:t>Hockerts</a:t>
            </a:r>
            <a:r>
              <a:rPr lang="de-DE" sz="1800" dirty="0">
                <a:latin typeface="Bodoni MT Condensed" panose="02070606080606020203" pitchFamily="18" charset="0"/>
              </a:rPr>
              <a:t>, Eds.). </a:t>
            </a:r>
            <a:r>
              <a:rPr lang="de-DE" sz="1800" dirty="0" err="1">
                <a:latin typeface="Bodoni MT Condensed" panose="02070606080606020203" pitchFamily="18" charset="0"/>
              </a:rPr>
              <a:t>Basingstoke</a:t>
            </a:r>
            <a:r>
              <a:rPr lang="de-DE" sz="1800" dirty="0">
                <a:latin typeface="Bodoni MT Condensed" panose="02070606080606020203" pitchFamily="18" charset="0"/>
              </a:rPr>
              <a:t>: Palgrave Macmillan. </a:t>
            </a:r>
          </a:p>
          <a:p>
            <a:pPr marL="0" indent="0">
              <a:buNone/>
            </a:pPr>
            <a:r>
              <a:rPr lang="de-DE" sz="1800" dirty="0">
                <a:latin typeface="Bodoni MT Condensed" panose="02070606080606020203" pitchFamily="18" charset="0"/>
              </a:rPr>
              <a:t> </a:t>
            </a:r>
          </a:p>
          <a:p>
            <a:pPr marL="0" indent="0">
              <a:buNone/>
            </a:pPr>
            <a:endParaRPr lang="de-DE" sz="1800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 proč je těch pojmů tolik?</a:t>
            </a:r>
            <a:r>
              <a:rPr lang="de-DE" sz="3200" b="1" dirty="0"/>
              <a:t/>
            </a:r>
            <a:br>
              <a:rPr lang="de-DE" sz="3200" b="1" dirty="0"/>
            </a:b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06750" y="2212752"/>
            <a:ext cx="6588224" cy="3793706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6"/>
                </a:solidFill>
                <a:latin typeface="Georgia Pro Light" panose="02040302050405020303" pitchFamily="18" charset="0"/>
              </a:rPr>
              <a:t>Sociální podnikatel</a:t>
            </a:r>
            <a:endParaRPr lang="de-DE" dirty="0">
              <a:solidFill>
                <a:schemeClr val="accent6"/>
              </a:solidFill>
              <a:latin typeface="Georgia Pro Light" panose="02040302050405020303" pitchFamily="18" charset="0"/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6"/>
                </a:solidFill>
                <a:latin typeface="Georgia Pro Light" panose="02040302050405020303" pitchFamily="18" charset="0"/>
              </a:rPr>
              <a:t/>
            </a:r>
            <a:br>
              <a:rPr lang="de-DE" dirty="0">
                <a:solidFill>
                  <a:schemeClr val="accent6"/>
                </a:solidFill>
                <a:latin typeface="Georgia Pro Light" panose="02040302050405020303" pitchFamily="18" charset="0"/>
              </a:rPr>
            </a:br>
            <a:r>
              <a:rPr lang="cs-CZ" dirty="0">
                <a:solidFill>
                  <a:schemeClr val="accent6"/>
                </a:solidFill>
                <a:latin typeface="Georgia Pro Light" panose="02040302050405020303" pitchFamily="18" charset="0"/>
              </a:rPr>
              <a:t>Sociální podnikání</a:t>
            </a:r>
            <a:endParaRPr lang="de-DE" dirty="0">
              <a:solidFill>
                <a:schemeClr val="accent6"/>
              </a:solidFill>
              <a:latin typeface="Georgia Pro Light" panose="02040302050405020303" pitchFamily="18" charset="0"/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6"/>
                </a:solidFill>
                <a:latin typeface="Georgia Pro Light" panose="02040302050405020303" pitchFamily="18" charset="0"/>
              </a:rPr>
              <a:t/>
            </a:r>
            <a:br>
              <a:rPr lang="de-DE" dirty="0">
                <a:solidFill>
                  <a:schemeClr val="accent6"/>
                </a:solidFill>
                <a:latin typeface="Georgia Pro Light" panose="02040302050405020303" pitchFamily="18" charset="0"/>
              </a:rPr>
            </a:br>
            <a:r>
              <a:rPr lang="cs-CZ" dirty="0" smtClean="0">
                <a:solidFill>
                  <a:schemeClr val="accent6"/>
                </a:solidFill>
                <a:latin typeface="Georgia Pro Light" panose="02040302050405020303" pitchFamily="18" charset="0"/>
              </a:rPr>
              <a:t>Sociální podnik</a:t>
            </a:r>
          </a:p>
          <a:p>
            <a:pPr marL="0" indent="0">
              <a:buNone/>
            </a:pPr>
            <a:endParaRPr lang="cs-CZ" dirty="0">
              <a:solidFill>
                <a:schemeClr val="accent6"/>
              </a:solidFill>
              <a:latin typeface="Georgia Pro Light" panose="02040302050405020303" pitchFamily="18" charset="0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accent6"/>
                </a:solidFill>
                <a:latin typeface="Georgia Pro Light" panose="02040302050405020303" pitchFamily="18" charset="0"/>
              </a:rPr>
              <a:t>Sociální inovace</a:t>
            </a:r>
          </a:p>
          <a:p>
            <a:pPr marL="0" indent="0">
              <a:buNone/>
            </a:pPr>
            <a:endParaRPr lang="cs-CZ" dirty="0">
              <a:solidFill>
                <a:schemeClr val="accent6"/>
              </a:solidFill>
              <a:latin typeface="Georgia Pro Light" panose="02040302050405020303" pitchFamily="18" charset="0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accent6"/>
                </a:solidFill>
                <a:latin typeface="Georgia Pro Light" panose="02040302050405020303" pitchFamily="18" charset="0"/>
              </a:rPr>
              <a:t>Sociální… společenský?</a:t>
            </a:r>
            <a:endParaRPr lang="de-DE" dirty="0">
              <a:solidFill>
                <a:schemeClr val="accent6"/>
              </a:solidFill>
              <a:latin typeface="Georgia Pro Light" panose="02040302050405020303" pitchFamily="18" charset="0"/>
            </a:endParaRPr>
          </a:p>
          <a:p>
            <a:pPr marL="0" indent="0">
              <a:buNone/>
            </a:pPr>
            <a:endParaRPr lang="de-DE" dirty="0">
              <a:solidFill>
                <a:schemeClr val="accent6"/>
              </a:solidFill>
              <a:latin typeface="Bodoni MT Condensed" panose="02070606080606020203" pitchFamily="18" charset="0"/>
            </a:endParaRPr>
          </a:p>
          <a:p>
            <a:pPr marL="0" indent="0">
              <a:buNone/>
            </a:pPr>
            <a:endParaRPr lang="de-DE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je to důležité?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dirty="0"/>
              <a:t>… Je zjevné, že sociální ekonomika vyšla z hospodářské a finanční krize téměř bez úhony. Dnes tento sektor zaměstnává 6,3 % pracující populace v EU-28, zatímco v roce 2012 to bylo 6,5 % … sociální ekonomika je příkladem a ochráncem hodnot, na kterých byla Evropská unie vybudována (článek 3 SEU). Představuje jak příležitost, tak prostředek pro účast občanů, jejich odpovědnost a vlastnictví naší udržitelné budoucnosti.… je klíčové, aby EU posílila podporu, kterou poskytuje sociální ekonomice prostřednictvím Evropského sociálního fondu (ESF)</a:t>
            </a:r>
            <a:r>
              <a:rPr lang="cs-CZ" dirty="0"/>
              <a:t> </a:t>
            </a:r>
            <a:br>
              <a:rPr lang="cs-CZ" dirty="0"/>
            </a:br>
            <a:endParaRPr lang="cs-CZ" dirty="0" smtClean="0"/>
          </a:p>
          <a:p>
            <a:r>
              <a:rPr lang="cs-CZ" b="1" dirty="0" err="1"/>
              <a:t>Luca</a:t>
            </a:r>
            <a:r>
              <a:rPr lang="cs-CZ" b="1" dirty="0"/>
              <a:t> JAHIER</a:t>
            </a:r>
            <a:br>
              <a:rPr lang="cs-CZ" b="1" dirty="0"/>
            </a:br>
            <a:r>
              <a:rPr lang="cs-CZ" dirty="0"/>
              <a:t>předseda skupiny Různé zájmy</a:t>
            </a:r>
            <a:br>
              <a:rPr lang="cs-CZ" dirty="0"/>
            </a:br>
            <a:r>
              <a:rPr lang="cs-CZ" dirty="0"/>
              <a:t>Evropský hospodářský a sociální výbor (EHSV)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841" y="4084705"/>
            <a:ext cx="2194159" cy="22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je to důležité?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Sociální ekonomika zajišťuje, aby </a:t>
            </a:r>
            <a:r>
              <a:rPr lang="cs-CZ" dirty="0" smtClean="0"/>
              <a:t>hospodářská účinnost </a:t>
            </a:r>
            <a:r>
              <a:rPr lang="cs-CZ" dirty="0"/>
              <a:t>sloužila sociálním potřebám, a vytváří tak skutečnou vzájemnou závislost </a:t>
            </a:r>
            <a:r>
              <a:rPr lang="cs-CZ" dirty="0" smtClean="0"/>
              <a:t>mezi ekonomickými </a:t>
            </a:r>
            <a:r>
              <a:rPr lang="cs-CZ" dirty="0"/>
              <a:t>a sociálními otázkami, takže jedny nejsou nadřazeny </a:t>
            </a:r>
            <a:r>
              <a:rPr lang="cs-CZ" dirty="0" smtClean="0"/>
              <a:t>druhým… sociální </a:t>
            </a:r>
            <a:r>
              <a:rPr lang="cs-CZ" dirty="0"/>
              <a:t>ekonomika má potenciál růstu v dobách ekonomické a sociální </a:t>
            </a:r>
            <a:r>
              <a:rPr lang="cs-CZ" dirty="0" smtClean="0"/>
              <a:t>krize… Sociální </a:t>
            </a:r>
            <a:r>
              <a:rPr lang="cs-CZ" dirty="0"/>
              <a:t>ekonomika představuje vskutku </a:t>
            </a:r>
            <a:r>
              <a:rPr lang="cs-CZ" b="1" dirty="0"/>
              <a:t>vzor odolnosti</a:t>
            </a:r>
            <a:r>
              <a:rPr lang="cs-CZ" dirty="0"/>
              <a:t> a pokračuje v rozvoji</a:t>
            </a:r>
            <a:br>
              <a:rPr lang="cs-CZ" dirty="0"/>
            </a:br>
            <a:r>
              <a:rPr lang="cs-CZ" dirty="0"/>
              <a:t>i ve chvíli, kdy se jiné ekonomické sektory ocitají v problémech. </a:t>
            </a:r>
            <a:br>
              <a:rPr lang="cs-CZ" dirty="0"/>
            </a:br>
            <a:endParaRPr lang="cs-CZ" dirty="0" smtClean="0"/>
          </a:p>
          <a:p>
            <a:r>
              <a:rPr lang="cs-CZ" b="1" dirty="0" smtClean="0"/>
              <a:t>Alain </a:t>
            </a:r>
            <a:r>
              <a:rPr lang="cs-CZ" b="1" dirty="0"/>
              <a:t>COHEUR</a:t>
            </a:r>
            <a:br>
              <a:rPr lang="cs-CZ" b="1" dirty="0"/>
            </a:br>
            <a:r>
              <a:rPr lang="cs-CZ" dirty="0"/>
              <a:t>mluvčí zájmové skupiny Sociální ekonomika</a:t>
            </a:r>
            <a:br>
              <a:rPr lang="cs-CZ" dirty="0"/>
            </a:br>
            <a:r>
              <a:rPr lang="cs-CZ" dirty="0"/>
              <a:t>Evropský hospodářský a sociální výbor (EHSV) 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176" y="4168421"/>
            <a:ext cx="1640395" cy="22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je to důležité?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…význam </a:t>
            </a:r>
            <a:r>
              <a:rPr lang="cs-CZ" dirty="0"/>
              <a:t>sektoru sociální ekonomiky v procesu vytváření pracovních míst, </a:t>
            </a:r>
            <a:r>
              <a:rPr lang="cs-CZ" dirty="0" smtClean="0"/>
              <a:t>usnadňování udržitelného </a:t>
            </a:r>
            <a:r>
              <a:rPr lang="cs-CZ" dirty="0"/>
              <a:t>rozvoje, přizpůsobování služeb potřebám a spravedlivějšího rozdělování </a:t>
            </a:r>
            <a:r>
              <a:rPr lang="cs-CZ" dirty="0" smtClean="0"/>
              <a:t>příjmů a bohatství …budování </a:t>
            </a:r>
            <a:r>
              <a:rPr lang="cs-CZ" b="1" dirty="0" smtClean="0"/>
              <a:t>participativní </a:t>
            </a:r>
            <a:r>
              <a:rPr lang="cs-CZ" b="1" dirty="0"/>
              <a:t>demokracie</a:t>
            </a:r>
            <a:r>
              <a:rPr lang="cs-CZ" dirty="0"/>
              <a:t> a </a:t>
            </a:r>
            <a:r>
              <a:rPr lang="cs-CZ" b="1" dirty="0"/>
              <a:t>sociálního kapitálu</a:t>
            </a:r>
            <a:r>
              <a:rPr lang="cs-CZ" dirty="0"/>
              <a:t>. To se týká obzvláště členských států, které k </a:t>
            </a:r>
            <a:r>
              <a:rPr lang="cs-CZ" dirty="0" smtClean="0"/>
              <a:t>EU přistoupily </a:t>
            </a:r>
            <a:r>
              <a:rPr lang="cs-CZ" dirty="0"/>
              <a:t>v období od roku 2004. Většinou to byly do roku 1989 nebo 1990 </a:t>
            </a:r>
            <a:r>
              <a:rPr lang="cs-CZ" b="1" dirty="0"/>
              <a:t>socialistické </a:t>
            </a:r>
            <a:r>
              <a:rPr lang="cs-CZ" b="1" dirty="0" smtClean="0"/>
              <a:t>státy </a:t>
            </a:r>
            <a:r>
              <a:rPr lang="cs-CZ" dirty="0" smtClean="0"/>
              <a:t>…a </a:t>
            </a:r>
            <a:r>
              <a:rPr lang="cs-CZ" dirty="0"/>
              <a:t>občanská společnost se v nich neprojevovala vůbec nebo </a:t>
            </a:r>
            <a:r>
              <a:rPr lang="cs-CZ" dirty="0" smtClean="0"/>
              <a:t>jen ve </a:t>
            </a:r>
            <a:r>
              <a:rPr lang="cs-CZ" dirty="0"/>
              <a:t>velmi omezené míře. K důsledkům tohoto historického vývoje patří mimo jiné </a:t>
            </a:r>
            <a:r>
              <a:rPr lang="cs-CZ" dirty="0" smtClean="0"/>
              <a:t>nejistá finanční </a:t>
            </a:r>
            <a:r>
              <a:rPr lang="cs-CZ" dirty="0"/>
              <a:t>situace v nevládním sektoru a nízký stupeň zapojení občanské společnosti do </a:t>
            </a:r>
            <a:r>
              <a:rPr lang="cs-CZ" dirty="0" smtClean="0"/>
              <a:t>vytváření místních </a:t>
            </a:r>
            <a:r>
              <a:rPr lang="cs-CZ" dirty="0"/>
              <a:t>pracovních příležitostí. O tom svědčí dokonce i statistiky: v sociální ekonomice v celé EU </a:t>
            </a:r>
            <a:r>
              <a:rPr lang="cs-CZ" dirty="0" smtClean="0"/>
              <a:t>je zaměstnanost </a:t>
            </a:r>
            <a:r>
              <a:rPr lang="cs-CZ" dirty="0"/>
              <a:t>6,3 %, zatímco v „nových“ členských státech dosahuje průměrně hodnoty 2,5 %. </a:t>
            </a:r>
            <a:br>
              <a:rPr lang="cs-CZ" dirty="0"/>
            </a:br>
            <a:endParaRPr lang="cs-CZ" dirty="0" smtClean="0"/>
          </a:p>
          <a:p>
            <a:r>
              <a:rPr lang="cs-CZ" b="1" dirty="0" smtClean="0"/>
              <a:t>Krzysztof </a:t>
            </a:r>
            <a:r>
              <a:rPr lang="cs-CZ" b="1" dirty="0"/>
              <a:t>BALON</a:t>
            </a:r>
            <a:br>
              <a:rPr lang="cs-CZ" b="1" dirty="0"/>
            </a:br>
            <a:r>
              <a:rPr lang="cs-CZ" dirty="0"/>
              <a:t>mluvčí zájmové skupiny Sociální ekonomika</a:t>
            </a:r>
            <a:br>
              <a:rPr lang="cs-CZ" dirty="0"/>
            </a:br>
            <a:r>
              <a:rPr lang="cs-CZ" dirty="0"/>
              <a:t>Evropský hospodářský a sociální výbor (EHSV) 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68" y="4600785"/>
            <a:ext cx="1776984" cy="19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3091</TotalTime>
  <Words>2792</Words>
  <Application>Microsoft Office PowerPoint</Application>
  <PresentationFormat>Vlastní</PresentationFormat>
  <Paragraphs>252</Paragraphs>
  <Slides>52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Badge</vt:lpstr>
      <vt:lpstr> Sociální podnikání a sociální ekonomika teorie, praxe a mezinárodní srovnání </vt:lpstr>
      <vt:lpstr>Prezentace aplikace PowerPoint</vt:lpstr>
      <vt:lpstr>o čem to sociální podnikání vlastně je?</vt:lpstr>
      <vt:lpstr>A kde to vlastně je?  Trh? Stát? Občanská společnost?</vt:lpstr>
      <vt:lpstr>A kde to vlastně je?  Trh? Stát? Občanská společnost?</vt:lpstr>
      <vt:lpstr>A proč je těch pojmů tolik? </vt:lpstr>
      <vt:lpstr>Proč je to důležité?</vt:lpstr>
      <vt:lpstr>Proč je to důležité?</vt:lpstr>
      <vt:lpstr>Proč je to důležité?</vt:lpstr>
      <vt:lpstr>Sociální ekonomika: vymezení</vt:lpstr>
      <vt:lpstr>Sociální podniky, sociální podnikání a sociální inovace  </vt:lpstr>
      <vt:lpstr>Sociální podniky, sociální podnikání a sociální inovace</vt:lpstr>
      <vt:lpstr>Podobné a rozdílné znaky pojmů sociální podnik, sociální podnikání a sociální inovace  </vt:lpstr>
      <vt:lpstr>Národní uznání pojmu sociální ekonomika a souvisejících nových pojmů</vt:lpstr>
      <vt:lpstr>VEŘEJNÉ POLITIKY V OBLASTI SOCIÁLNÍ EKONOMIKY NA EVROPSKÉ ÚROVNI (2010–2016)  </vt:lpstr>
      <vt:lpstr>VEŘEJNÉ POLITIKY V OBLASTI SOCIÁLNÍ EKONOMIKY NA EVROPSKÉ ÚROVNI (2010–2016)</vt:lpstr>
      <vt:lpstr>Tvrdé politiky: fondy a politické oblasti  </vt:lpstr>
      <vt:lpstr>Nové národní předpisy v oblasti sociální ekonomiky  </vt:lpstr>
      <vt:lpstr>Národní a regionální akční plány a cílené financování  </vt:lpstr>
      <vt:lpstr>Cílené financování</vt:lpstr>
      <vt:lpstr>překážky rozvoje sociální ekonomiky </vt:lpstr>
      <vt:lpstr>překážky rozvoje sociální ekonomiky </vt:lpstr>
      <vt:lpstr>překážky rozvoje sociální ekonomiky</vt:lpstr>
      <vt:lpstr>VÁHA SOCIÁLNÍ EKONOMIKY V EU 28 </vt:lpstr>
      <vt:lpstr>VÁHA SOCIÁLNÍ EKONOMIKY V EU 28 …odlišnosti</vt:lpstr>
      <vt:lpstr>VÁHA SOCIÁLNÍ EKONOMIKY V EU 28</vt:lpstr>
      <vt:lpstr>Placená pracovní místa v družstvech, vzájemných společnostech, sdruženích, nadacích a podobných subjektech. Evropská unie (2014–2015)  </vt:lpstr>
      <vt:lpstr>Placená pracovní místa v sociální ekonomice ve srovnání s celkovým počtem placených pracovních míst. Evropská unie (2014–2015)  </vt:lpstr>
      <vt:lpstr>Prezentace aplikace PowerPoint</vt:lpstr>
      <vt:lpstr>Sociální podnikatelé – pár příkladů</vt:lpstr>
      <vt:lpstr>… a mnohem více „neznámých“ příkladů:</vt:lpstr>
      <vt:lpstr>Prezentace aplikace PowerPoint</vt:lpstr>
      <vt:lpstr>Prezentace aplikace PowerPoint</vt:lpstr>
      <vt:lpstr>Prezentace aplikace PowerPoint</vt:lpstr>
      <vt:lpstr>Prezentace aplikace PowerPoint</vt:lpstr>
      <vt:lpstr>Jak to funguje?</vt:lpstr>
      <vt:lpstr>příklady</vt:lpstr>
      <vt:lpstr>příklady</vt:lpstr>
      <vt:lpstr>příklady</vt:lpstr>
      <vt:lpstr>Finanční zdroje </vt:lpstr>
      <vt:lpstr>…a okolní prostředí</vt:lpstr>
      <vt:lpstr>Eco system - propagující instituce </vt:lpstr>
      <vt:lpstr>Eco system – veřejné prostory</vt:lpstr>
      <vt:lpstr>Eco system – finanční podpora</vt:lpstr>
      <vt:lpstr>Eco system – vzdělávání a výzkum </vt:lpstr>
      <vt:lpstr>Eco system – politics and policies </vt:lpstr>
      <vt:lpstr>Prezentace aplikace PowerPoint</vt:lpstr>
      <vt:lpstr>Problémy a zase problémy </vt:lpstr>
      <vt:lpstr>Výběr problémů  (financování, prostředí, organizační rozvoj)   </vt:lpstr>
      <vt:lpstr>Problémy s financováním 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podnikání Vladimír hyánek</dc:title>
  <dc:creator>Vladimír Hyánek</dc:creator>
  <cp:lastModifiedBy>Hyanek Vladimir</cp:lastModifiedBy>
  <cp:revision>133</cp:revision>
  <dcterms:created xsi:type="dcterms:W3CDTF">2018-03-17T15:10:20Z</dcterms:created>
  <dcterms:modified xsi:type="dcterms:W3CDTF">2019-03-15T09:44:36Z</dcterms:modified>
</cp:coreProperties>
</file>