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90" r:id="rId17"/>
    <p:sldId id="275" r:id="rId18"/>
    <p:sldId id="289" r:id="rId19"/>
    <p:sldId id="276" r:id="rId20"/>
    <p:sldId id="277" r:id="rId21"/>
    <p:sldId id="293" r:id="rId22"/>
    <p:sldId id="283" r:id="rId23"/>
    <p:sldId id="279" r:id="rId24"/>
    <p:sldId id="280" r:id="rId25"/>
    <p:sldId id="281" r:id="rId26"/>
    <p:sldId id="282" r:id="rId27"/>
    <p:sldId id="291" r:id="rId28"/>
    <p:sldId id="292" r:id="rId29"/>
    <p:sldId id="284" r:id="rId30"/>
    <p:sldId id="285" r:id="rId31"/>
    <p:sldId id="286" r:id="rId32"/>
    <p:sldId id="288" r:id="rId33"/>
    <p:sldId id="28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3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7404-53B0-4E46-8B7E-2335A15E03D3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C4A1-F95D-40FC-A584-932B5A0B17D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63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80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65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89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8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04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26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33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26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64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2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19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70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354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29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291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137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52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31</a:t>
            </a:fld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92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0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08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67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63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00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5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3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7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5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1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4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tbrno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8516" y="2291648"/>
            <a:ext cx="5171876" cy="1586607"/>
          </a:xfrm>
        </p:spPr>
        <p:txBody>
          <a:bodyPr/>
          <a:lstStyle/>
          <a:p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000896"/>
            <a:ext cx="8504572" cy="2524448"/>
          </a:xfrm>
        </p:spPr>
        <p:txBody>
          <a:bodyPr/>
          <a:lstStyle/>
          <a:p>
            <a:pPr algn="l" fontAlgn="base">
              <a:lnSpc>
                <a:spcPct val="80000"/>
              </a:lnSpc>
              <a:spcAft>
                <a:spcPct val="0"/>
              </a:spcAft>
              <a:buClr>
                <a:srgbClr val="FF9933"/>
              </a:buClr>
              <a:buFont typeface="Arial" charset="0"/>
              <a:defRPr/>
            </a:pPr>
            <a:r>
              <a:rPr lang="cs-CZ" sz="1800" b="1" dirty="0" smtClean="0">
                <a:latin typeface="Source Sans Pro" panose="020B0503030403020204" pitchFamily="34" charset="-18"/>
              </a:rPr>
              <a:t>FSS, 30. 10. 2019                                                                                         </a:t>
            </a:r>
            <a:r>
              <a:rPr lang="cs-CZ" altLang="cs-CZ" sz="1800" b="1" dirty="0" smtClean="0">
                <a:latin typeface="Source Sans Pro" panose="020B0503030403020204" pitchFamily="34" charset="-18"/>
              </a:rPr>
              <a:t>Mgr</a:t>
            </a:r>
            <a:r>
              <a:rPr lang="cs-CZ" altLang="cs-CZ" sz="1800" b="1" dirty="0">
                <a:latin typeface="Source Sans Pro" panose="020B0503030403020204" pitchFamily="34" charset="-18"/>
              </a:rPr>
              <a:t>. Iveta </a:t>
            </a:r>
            <a:r>
              <a:rPr lang="cs-CZ" altLang="cs-CZ" sz="1800" b="1" dirty="0" smtClean="0">
                <a:latin typeface="Source Sans Pro" panose="020B0503030403020204" pitchFamily="34" charset="-18"/>
              </a:rPr>
              <a:t>Urbánková</a:t>
            </a:r>
            <a:endParaRPr lang="cs-CZ" altLang="cs-CZ" sz="1800" b="1" dirty="0">
              <a:latin typeface="Source Sans Pro" panose="020B0503030403020204" pitchFamily="34" charset="-18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9933"/>
              </a:buClr>
              <a:buFont typeface="Arial" charset="0"/>
              <a:defRPr/>
            </a:pPr>
            <a:r>
              <a:rPr lang="cs-CZ" altLang="cs-CZ" sz="1800" b="1" dirty="0">
                <a:latin typeface="Source Sans Pro" panose="020B0503030403020204" pitchFamily="34" charset="-18"/>
              </a:rPr>
              <a:t>                                          </a:t>
            </a:r>
            <a:r>
              <a:rPr lang="cs-CZ" altLang="cs-CZ" sz="1800" b="1" dirty="0" smtClean="0">
                <a:latin typeface="Source Sans Pro" panose="020B0503030403020204" pitchFamily="34" charset="-18"/>
              </a:rPr>
              <a:t>                                                                       </a:t>
            </a:r>
            <a:endParaRPr lang="cs-CZ" altLang="cs-CZ" sz="1800" dirty="0">
              <a:solidFill>
                <a:schemeClr val="tx1"/>
              </a:solidFill>
              <a:latin typeface="Source Sans Pro" panose="020B0503030403020204" pitchFamily="34" charset="-18"/>
            </a:endParaRPr>
          </a:p>
          <a:p>
            <a:r>
              <a:rPr lang="cs-CZ" sz="2000" b="1" dirty="0">
                <a:latin typeface="Source Sans Pro" panose="020B0503030403020204" pitchFamily="34" charset="-18"/>
              </a:rPr>
              <a:t>Teorie a metody</a:t>
            </a:r>
            <a:br>
              <a:rPr lang="cs-CZ" sz="2000" b="1" dirty="0">
                <a:latin typeface="Source Sans Pro" panose="020B0503030403020204" pitchFamily="34" charset="-18"/>
              </a:rPr>
            </a:br>
            <a:r>
              <a:rPr lang="cs-CZ" sz="2000" b="1" dirty="0">
                <a:latin typeface="Source Sans Pro" panose="020B0503030403020204" pitchFamily="34" charset="-18"/>
              </a:rPr>
              <a:t>v kontextu domácího násilí</a:t>
            </a:r>
            <a:br>
              <a:rPr lang="cs-CZ" sz="2000" b="1" dirty="0">
                <a:latin typeface="Source Sans Pro" panose="020B0503030403020204" pitchFamily="34" charset="-18"/>
              </a:rPr>
            </a:br>
            <a:r>
              <a:rPr lang="cs-CZ" sz="2000" b="1" dirty="0">
                <a:latin typeface="Source Sans Pro" panose="020B0503030403020204" pitchFamily="34" charset="-18"/>
              </a:rPr>
              <a:t>a</a:t>
            </a:r>
            <a:r>
              <a:rPr lang="cs-CZ" altLang="cs-CZ" sz="2000" b="1" dirty="0">
                <a:latin typeface="Source Sans Pro" panose="020B0503030403020204" pitchFamily="34" charset="-18"/>
              </a:rPr>
              <a:t/>
            </a:r>
            <a:br>
              <a:rPr lang="cs-CZ" altLang="cs-CZ" sz="2000" b="1" dirty="0">
                <a:latin typeface="Source Sans Pro" panose="020B0503030403020204" pitchFamily="34" charset="-18"/>
              </a:rPr>
            </a:br>
            <a:r>
              <a:rPr lang="cs-CZ" altLang="cs-CZ" sz="2000" b="1" dirty="0">
                <a:latin typeface="Source Sans Pro" panose="020B0503030403020204" pitchFamily="34" charset="-18"/>
              </a:rPr>
              <a:t>institucionální síť pomoci</a:t>
            </a:r>
            <a:endParaRPr lang="cs-CZ" sz="2000" b="1" dirty="0">
              <a:latin typeface="Source Sans Pro" panose="020B0503030403020204" pitchFamily="34" charset="-18"/>
            </a:endParaRPr>
          </a:p>
          <a:p>
            <a:pPr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-18"/>
              </a:rPr>
              <a:t>          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-18"/>
              </a:rPr>
              <a:t>	 	         		</a:t>
            </a:r>
          </a:p>
          <a:p>
            <a:pPr>
              <a:defRPr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\\serverData\serverNewData\PR\PREZENTACE Persefony (obsahová a formální)\grafika_persefona\LOGO_persefona\PRO TISK\persef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12" y="1412776"/>
            <a:ext cx="67599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Další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teoretické perspektivy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28592"/>
          </a:xfrm>
        </p:spPr>
        <p:txBody>
          <a:bodyPr/>
          <a:lstStyle/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altLang="cs-CZ" sz="2100" dirty="0" smtClean="0">
              <a:latin typeface="Source Sans Pro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 smtClean="0">
                <a:latin typeface="Source Sans Pro"/>
              </a:rPr>
              <a:t>Psychodynamické </a:t>
            </a:r>
            <a:r>
              <a:rPr lang="cs-CZ" altLang="cs-CZ" sz="2100" dirty="0">
                <a:latin typeface="Source Sans Pro"/>
              </a:rPr>
              <a:t>perspektivy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Psychosociální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Humanistický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Existenciální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 smtClean="0">
                <a:latin typeface="Source Sans Pro"/>
              </a:rPr>
              <a:t>Kognitivně </a:t>
            </a:r>
            <a:r>
              <a:rPr lang="cs-CZ" altLang="cs-CZ" sz="2100" dirty="0">
                <a:latin typeface="Source Sans Pro"/>
              </a:rPr>
              <a:t>– behaviorální teorie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Přístup orientovaný na úkoly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Krizová intervence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Sociální práce se </a:t>
            </a:r>
            <a:r>
              <a:rPr lang="cs-CZ" altLang="cs-CZ" sz="2100" dirty="0" smtClean="0">
                <a:latin typeface="Source Sans Pro"/>
              </a:rPr>
              <a:t>skupinami                 </a:t>
            </a:r>
            <a:endParaRPr lang="cs-CZ" altLang="cs-CZ" sz="2100" dirty="0">
              <a:latin typeface="Source Sans Pro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Komunitní sociální práce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Aniopresivní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Ekologická </a:t>
            </a:r>
            <a:r>
              <a:rPr lang="cs-CZ" altLang="cs-CZ" sz="2100" dirty="0" smtClean="0">
                <a:latin typeface="Source Sans Pro"/>
              </a:rPr>
              <a:t>perspektiva</a:t>
            </a:r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altLang="cs-CZ" sz="1600" dirty="0" smtClean="0">
              <a:latin typeface="Source Sans Pro"/>
            </a:endParaRPr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altLang="cs-CZ" sz="1600" dirty="0">
                <a:latin typeface="Source Sans Pro"/>
              </a:rPr>
              <a:t>Zpracováno v publikaci: Navrátil</a:t>
            </a:r>
            <a:r>
              <a:rPr lang="cs-CZ" altLang="cs-CZ" sz="1600" dirty="0" smtClean="0">
                <a:latin typeface="Source Sans Pro"/>
              </a:rPr>
              <a:t>, P., </a:t>
            </a:r>
            <a:r>
              <a:rPr lang="cs-CZ" altLang="cs-CZ" sz="1600" i="1" dirty="0" smtClean="0">
                <a:latin typeface="Source Sans Pro"/>
              </a:rPr>
              <a:t>Teorie </a:t>
            </a:r>
            <a:r>
              <a:rPr lang="cs-CZ" altLang="cs-CZ" sz="1600" i="1" dirty="0">
                <a:latin typeface="Source Sans Pro"/>
              </a:rPr>
              <a:t>a metody sociální </a:t>
            </a:r>
            <a:r>
              <a:rPr lang="cs-CZ" altLang="cs-CZ" sz="1600" i="1" dirty="0" smtClean="0">
                <a:latin typeface="Source Sans Pro"/>
              </a:rPr>
              <a:t>práce </a:t>
            </a:r>
            <a:r>
              <a:rPr lang="cs-CZ" altLang="cs-CZ" sz="1600" dirty="0">
                <a:latin typeface="Source Sans Pro"/>
              </a:rPr>
              <a:t>(</a:t>
            </a:r>
            <a:r>
              <a:rPr lang="cs-CZ" altLang="cs-CZ" sz="1600" dirty="0" smtClean="0">
                <a:latin typeface="Source Sans Pro"/>
              </a:rPr>
              <a:t>2001).</a:t>
            </a:r>
            <a:endParaRPr lang="cs-CZ" altLang="cs-CZ" sz="1600" i="1" dirty="0">
              <a:latin typeface="Source Sans Pro"/>
            </a:endParaRPr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altLang="cs-CZ" sz="1600" i="1" dirty="0" smtClean="0">
              <a:latin typeface="Source Sans Pro"/>
            </a:endParaRPr>
          </a:p>
          <a:p>
            <a:pPr marL="0" indent="0">
              <a:buNone/>
            </a:pPr>
            <a:endParaRPr lang="cs-CZ" dirty="0">
              <a:latin typeface="Source Sans Pr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31236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Teorie a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75252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b="1" dirty="0">
                <a:latin typeface="Source Sans Pro"/>
              </a:rPr>
              <a:t>Užití jednotlivých přístupů je třeba vždy dobře zvážit  </a:t>
            </a:r>
            <a:r>
              <a:rPr lang="cs-CZ" altLang="cs-CZ" sz="2100" b="1" dirty="0" smtClean="0">
                <a:latin typeface="Source Sans Pro"/>
              </a:rPr>
              <a:t>s ohledem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b="1" dirty="0" smtClean="0">
                <a:latin typeface="Source Sans Pro"/>
              </a:rPr>
              <a:t>na klientovu</a:t>
            </a:r>
            <a:r>
              <a:rPr lang="cs-CZ" altLang="cs-CZ" sz="2100" b="1" dirty="0">
                <a:latin typeface="Source Sans Pro"/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cs-CZ" altLang="cs-CZ" sz="2200" b="1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životní situaci a problém, který je třeba řešit 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dirty="0" smtClean="0">
                <a:latin typeface="Source Sans Pro"/>
              </a:rPr>
              <a:t>očekávání klienta vs. vzájemně dohodnutý cíl spolupráce</a:t>
            </a:r>
            <a:endParaRPr lang="cs-CZ" altLang="cs-CZ" sz="1800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jeho potřeby, zdroje a osobnostní </a:t>
            </a:r>
            <a:r>
              <a:rPr lang="cs-CZ" altLang="cs-CZ" sz="1800" dirty="0" smtClean="0">
                <a:latin typeface="Source Sans Pro"/>
              </a:rPr>
              <a:t>nastavení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altLang="cs-CZ" sz="2200" dirty="0" smtClean="0">
              <a:latin typeface="Source Sans Pro"/>
            </a:endParaRPr>
          </a:p>
          <a:p>
            <a:pPr algn="just">
              <a:lnSpc>
                <a:spcPct val="80000"/>
              </a:lnSpc>
              <a:buClr>
                <a:srgbClr val="FF6600"/>
              </a:buClr>
              <a:buSzPct val="120000"/>
              <a:buNone/>
            </a:pPr>
            <a:r>
              <a:rPr lang="cs-CZ" altLang="cs-CZ" sz="2100" b="1" dirty="0" smtClean="0">
                <a:latin typeface="Source Sans Pro"/>
              </a:rPr>
              <a:t>Podstatné </a:t>
            </a:r>
            <a:r>
              <a:rPr lang="cs-CZ" altLang="cs-CZ" sz="2100" b="1" dirty="0">
                <a:latin typeface="Source Sans Pro"/>
              </a:rPr>
              <a:t>je také</a:t>
            </a:r>
            <a:r>
              <a:rPr lang="cs-CZ" altLang="cs-CZ" sz="2100" b="1" dirty="0" smtClean="0">
                <a:latin typeface="Source Sans Pro"/>
              </a:rPr>
              <a:t>:</a:t>
            </a:r>
          </a:p>
          <a:p>
            <a:pPr algn="just">
              <a:lnSpc>
                <a:spcPct val="80000"/>
              </a:lnSpc>
              <a:buClr>
                <a:srgbClr val="FF6600"/>
              </a:buClr>
              <a:buSzPct val="120000"/>
              <a:buNone/>
            </a:pPr>
            <a:endParaRPr lang="cs-CZ" altLang="cs-CZ" sz="2200" b="1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b="1" dirty="0">
                <a:latin typeface="Source Sans Pro"/>
              </a:rPr>
              <a:t>zázemí pracoviště a příslušné způsoby práce </a:t>
            </a:r>
            <a:endParaRPr lang="cs-CZ" altLang="cs-CZ" sz="1800" b="1" dirty="0" smtClean="0">
              <a:latin typeface="Source Sans Pro"/>
            </a:endParaRPr>
          </a:p>
          <a:p>
            <a:pPr lvl="1" algn="just"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1200" dirty="0" smtClean="0">
                <a:latin typeface="Source Sans Pro"/>
              </a:rPr>
              <a:t>poradna</a:t>
            </a:r>
            <a:r>
              <a:rPr lang="cs-CZ" altLang="cs-CZ" sz="1200" dirty="0">
                <a:latin typeface="Source Sans Pro"/>
              </a:rPr>
              <a:t>, KC, OSPOD, aktivistická </a:t>
            </a:r>
            <a:r>
              <a:rPr lang="cs-CZ" altLang="cs-CZ" sz="1200" dirty="0" smtClean="0">
                <a:latin typeface="Source Sans Pro"/>
              </a:rPr>
              <a:t>organizace…</a:t>
            </a:r>
            <a:endParaRPr lang="cs-CZ" altLang="cs-CZ" sz="1200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b="1" dirty="0">
                <a:latin typeface="Source Sans Pro"/>
              </a:rPr>
              <a:t>v</a:t>
            </a:r>
            <a:r>
              <a:rPr lang="cs-CZ" altLang="cs-CZ" sz="1800" b="1" dirty="0" smtClean="0">
                <a:latin typeface="Source Sans Pro"/>
              </a:rPr>
              <a:t>aše role </a:t>
            </a:r>
            <a:r>
              <a:rPr lang="cs-CZ" altLang="cs-CZ" sz="1800" b="1" dirty="0">
                <a:latin typeface="Source Sans Pro"/>
              </a:rPr>
              <a:t>ve vztahu ke klientovi </a:t>
            </a:r>
            <a:endParaRPr lang="cs-CZ" altLang="cs-CZ" sz="1800" b="1" dirty="0" smtClean="0">
              <a:latin typeface="Source Sans Pro"/>
            </a:endParaRPr>
          </a:p>
          <a:p>
            <a:pPr lvl="1" algn="just"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1200" dirty="0" smtClean="0">
                <a:latin typeface="Source Sans Pro"/>
              </a:rPr>
              <a:t>krizový </a:t>
            </a:r>
            <a:r>
              <a:rPr lang="cs-CZ" altLang="cs-CZ" sz="1200" dirty="0">
                <a:latin typeface="Source Sans Pro"/>
              </a:rPr>
              <a:t>nebo sociální pracovník, psycholog, </a:t>
            </a:r>
            <a:r>
              <a:rPr lang="cs-CZ" altLang="cs-CZ" sz="1200" dirty="0" smtClean="0">
                <a:latin typeface="Source Sans Pro"/>
              </a:rPr>
              <a:t>kriminalista, terapeut</a:t>
            </a:r>
            <a:r>
              <a:rPr lang="cs-CZ" altLang="cs-CZ" sz="1200" dirty="0">
                <a:latin typeface="Source Sans Pro"/>
              </a:rPr>
              <a:t>, </a:t>
            </a:r>
            <a:r>
              <a:rPr lang="cs-CZ" altLang="cs-CZ" sz="1200" dirty="0" smtClean="0">
                <a:latin typeface="Source Sans Pro"/>
              </a:rPr>
              <a:t>aj.</a:t>
            </a:r>
            <a:endParaRPr lang="cs-CZ" altLang="cs-CZ" sz="1200" dirty="0">
              <a:latin typeface="Source Sans Pro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altLang="cs-CZ" sz="22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9523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Specifické metody a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266206"/>
          </a:xfrm>
        </p:spPr>
        <p:txBody>
          <a:bodyPr/>
          <a:lstStyle/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Specifické přístupy hrající významnou teoretickou i praktickou </a:t>
            </a:r>
            <a:r>
              <a:rPr lang="cs-CZ" altLang="cs-CZ" sz="2000" b="1" kern="0" dirty="0" smtClean="0">
                <a:solidFill>
                  <a:srgbClr val="000000"/>
                </a:solidFill>
                <a:latin typeface="Source Sans Pro"/>
              </a:rPr>
              <a:t>roli</a:t>
            </a: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 smtClean="0">
                <a:solidFill>
                  <a:srgbClr val="000000"/>
                </a:solidFill>
                <a:latin typeface="Source Sans Pro"/>
              </a:rPr>
              <a:t>v </a:t>
            </a: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chápání problematiky DN: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800" dirty="0">
                <a:latin typeface="Source Sans Pro"/>
              </a:rPr>
              <a:t>s</a:t>
            </a:r>
            <a:r>
              <a:rPr lang="cs-CZ" sz="1800" dirty="0" smtClean="0">
                <a:latin typeface="Source Sans Pro"/>
              </a:rPr>
              <a:t>yndrom </a:t>
            </a:r>
            <a:r>
              <a:rPr lang="cs-CZ" sz="1800" dirty="0">
                <a:latin typeface="Source Sans Pro"/>
              </a:rPr>
              <a:t>týraného partnera (naučená bezmocnost, sebezničující reakce, PTSP)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800" dirty="0">
                <a:latin typeface="Source Sans Pro"/>
              </a:rPr>
              <a:t>DN jako problém moci a patriarchální </a:t>
            </a:r>
            <a:r>
              <a:rPr lang="cs-CZ" sz="1800" dirty="0" smtClean="0">
                <a:latin typeface="Source Sans Pro"/>
              </a:rPr>
              <a:t>společnosti</a:t>
            </a:r>
            <a:endParaRPr lang="cs-CZ" sz="1800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800" dirty="0">
                <a:latin typeface="Source Sans Pro"/>
              </a:rPr>
              <a:t>f</a:t>
            </a:r>
            <a:r>
              <a:rPr lang="cs-CZ" sz="1800" dirty="0" smtClean="0">
                <a:latin typeface="Source Sans Pro"/>
              </a:rPr>
              <a:t>aktorové </a:t>
            </a:r>
            <a:r>
              <a:rPr lang="cs-CZ" sz="1800" dirty="0">
                <a:latin typeface="Source Sans Pro"/>
              </a:rPr>
              <a:t>teorie aj.</a:t>
            </a: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-"/>
            </a:pPr>
            <a:endParaRPr lang="cs-CZ" altLang="cs-CZ" sz="2000" kern="0" dirty="0">
              <a:solidFill>
                <a:srgbClr val="000000"/>
              </a:solidFill>
              <a:latin typeface="Source Sans Pro"/>
            </a:endParaRP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Specifické postupy v práci s obětí: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odhad </a:t>
            </a:r>
            <a:r>
              <a:rPr lang="cs-CZ" altLang="cs-CZ" sz="1800" dirty="0" smtClean="0">
                <a:latin typeface="Source Sans Pro"/>
              </a:rPr>
              <a:t>nebezpečnosti pachatele</a:t>
            </a:r>
            <a:endParaRPr lang="cs-CZ" altLang="cs-CZ" sz="18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bezpečnostní </a:t>
            </a:r>
            <a:r>
              <a:rPr lang="cs-CZ" altLang="cs-CZ" sz="1800" dirty="0" smtClean="0">
                <a:latin typeface="Source Sans Pro"/>
              </a:rPr>
              <a:t>plánování</a:t>
            </a:r>
            <a:endParaRPr lang="cs-CZ" altLang="cs-CZ" sz="18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krizová intervence</a:t>
            </a: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-"/>
            </a:pPr>
            <a:endParaRPr lang="cs-CZ" altLang="cs-CZ" sz="2000" kern="0" dirty="0">
              <a:solidFill>
                <a:srgbClr val="000000"/>
              </a:solidFill>
              <a:latin typeface="Source Sans Pro"/>
            </a:endParaRP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Dovednosti, vědomosti: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vnímavost na </a:t>
            </a:r>
            <a:r>
              <a:rPr lang="cs-CZ" altLang="cs-CZ" sz="1800" dirty="0" smtClean="0">
                <a:latin typeface="Source Sans Pro"/>
              </a:rPr>
              <a:t>kontrolu a moc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 smtClean="0">
                <a:latin typeface="Source Sans Pro"/>
              </a:rPr>
              <a:t>práce </a:t>
            </a:r>
            <a:r>
              <a:rPr lang="cs-CZ" altLang="cs-CZ" sz="1800" dirty="0">
                <a:latin typeface="Source Sans Pro"/>
              </a:rPr>
              <a:t>s časem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vědomí problematiky </a:t>
            </a:r>
            <a:r>
              <a:rPr lang="cs-CZ" altLang="cs-CZ" sz="1800" dirty="0" smtClean="0">
                <a:latin typeface="Source Sans Pro"/>
              </a:rPr>
              <a:t>traumatu                         </a:t>
            </a:r>
            <a:endParaRPr lang="cs-CZ" altLang="cs-CZ" sz="1800" dirty="0">
              <a:latin typeface="Source Sans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1"/>
            <a:ext cx="3816424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Systémová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 institucionální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síť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pomoci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v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ČR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 smtClean="0">
                <a:latin typeface="Source Sans Pro"/>
              </a:rPr>
              <a:t>Historie </a:t>
            </a:r>
            <a:r>
              <a:rPr lang="cs-CZ" sz="2800" dirty="0">
                <a:latin typeface="Source Sans Pro"/>
              </a:rPr>
              <a:t>práce s oběťmi v ČR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  <a:defRPr/>
            </a:pPr>
            <a:endParaRPr lang="cs-CZ" sz="2800" dirty="0" smtClean="0">
              <a:latin typeface="Source Sans Pro"/>
              <a:sym typeface="Wingdings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 smtClean="0">
                <a:latin typeface="Source Sans Pro"/>
                <a:sym typeface="Wingdings"/>
              </a:rPr>
              <a:t>Národní,  </a:t>
            </a:r>
            <a:r>
              <a:rPr lang="cs-CZ" sz="2800" dirty="0">
                <a:latin typeface="Source Sans Pro"/>
                <a:sym typeface="Wingdings"/>
              </a:rPr>
              <a:t>regionální </a:t>
            </a:r>
            <a:r>
              <a:rPr lang="cs-CZ" sz="2800" dirty="0" smtClean="0">
                <a:latin typeface="Source Sans Pro"/>
                <a:sym typeface="Wingdings"/>
              </a:rPr>
              <a:t>a místní úroveň pomoci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  <a:defRPr/>
            </a:pPr>
            <a:endParaRPr lang="cs-CZ" sz="2800" dirty="0">
              <a:latin typeface="Source Sans Pro"/>
              <a:sym typeface="Wingdings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>
                <a:latin typeface="Source Sans Pro"/>
                <a:sym typeface="Wingdings"/>
              </a:rPr>
              <a:t>I</a:t>
            </a:r>
            <a:r>
              <a:rPr lang="cs-CZ" sz="2800" dirty="0" smtClean="0">
                <a:latin typeface="Source Sans Pro"/>
                <a:sym typeface="Wingdings"/>
              </a:rPr>
              <a:t>nterdisciplinární spolupráce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  <a:defRPr/>
            </a:pPr>
            <a:endParaRPr lang="cs-CZ" sz="2800" dirty="0">
              <a:latin typeface="Source Sans Pro"/>
              <a:sym typeface="Wingdings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>
                <a:latin typeface="Source Sans Pro"/>
                <a:sym typeface="Wingdings"/>
              </a:rPr>
              <a:t>K</a:t>
            </a:r>
            <a:r>
              <a:rPr lang="cs-CZ" sz="2800" dirty="0" smtClean="0">
                <a:latin typeface="Source Sans Pro"/>
                <a:sym typeface="Wingdings"/>
              </a:rPr>
              <a:t>ompetence </a:t>
            </a:r>
            <a:r>
              <a:rPr lang="cs-CZ" sz="2800" dirty="0">
                <a:latin typeface="Source Sans Pro"/>
                <a:sym typeface="Wingdings"/>
              </a:rPr>
              <a:t>jednotlivých </a:t>
            </a:r>
            <a:r>
              <a:rPr lang="cs-CZ" sz="2800" dirty="0" smtClean="0">
                <a:latin typeface="Source Sans Pro"/>
                <a:sym typeface="Wingdings"/>
              </a:rPr>
              <a:t>aktérů pomoci </a:t>
            </a:r>
            <a:endParaRPr lang="cs-CZ" sz="2800" dirty="0">
              <a:latin typeface="Source Sans Pro"/>
              <a:sym typeface="Wingdings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endParaRPr lang="cs-CZ" sz="28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125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Source Sans Pro"/>
              </a:rPr>
              <a:t>   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Historie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a vývoj práce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 oběťmi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5257800"/>
          </a:xfrm>
        </p:spPr>
        <p:txBody>
          <a:bodyPr/>
          <a:lstStyle/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Do 1989 tabu </a:t>
            </a:r>
            <a:r>
              <a:rPr lang="cs-CZ" sz="1700" dirty="0">
                <a:latin typeface="Source Sans Pro"/>
              </a:rPr>
              <a:t>tématu domácího násilí ve společnosti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Od poloviny 90. let </a:t>
            </a:r>
            <a:r>
              <a:rPr lang="cs-CZ" sz="1700" dirty="0">
                <a:latin typeface="Source Sans Pro"/>
              </a:rPr>
              <a:t>– </a:t>
            </a:r>
            <a:r>
              <a:rPr lang="cs-CZ" sz="1700" b="1" dirty="0">
                <a:latin typeface="Source Sans Pro"/>
              </a:rPr>
              <a:t>grass rootové iniciativy </a:t>
            </a:r>
            <a:r>
              <a:rPr lang="cs-CZ" sz="1700" dirty="0">
                <a:latin typeface="Source Sans Pro"/>
              </a:rPr>
              <a:t>v oblasti sociální práce s oběťmi </a:t>
            </a:r>
            <a:r>
              <a:rPr lang="cs-CZ" sz="1700" dirty="0" smtClean="0">
                <a:latin typeface="Source Sans Pro"/>
              </a:rPr>
              <a:t>DN bez </a:t>
            </a:r>
            <a:r>
              <a:rPr lang="cs-CZ" sz="1700" dirty="0">
                <a:latin typeface="Source Sans Pro"/>
              </a:rPr>
              <a:t>systematické podpory či regulace státu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Vznik „vlajkových organizací “ </a:t>
            </a:r>
            <a:r>
              <a:rPr lang="cs-CZ" sz="1700" dirty="0">
                <a:latin typeface="Source Sans Pro"/>
              </a:rPr>
              <a:t>– Rosa (1993), BKB (1996), ProFem (1996), Acorus (1997), Poradna pro ženy v tísni při Ekologickém právním servisu (Persefona-1999) aj.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2002 </a:t>
            </a:r>
            <a:r>
              <a:rPr lang="cs-CZ" sz="1700" b="1" dirty="0">
                <a:latin typeface="Source Sans Pro"/>
              </a:rPr>
              <a:t>– vznik Aliance proti domácímu násilí</a:t>
            </a:r>
            <a:r>
              <a:rPr lang="cs-CZ" sz="1700" dirty="0">
                <a:latin typeface="Source Sans Pro"/>
              </a:rPr>
              <a:t> v Poslanecké sněmovně Parlamentu ČR (z iniciativy BKB s cílem zakomponovat domácí násilí do trestního zákona).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2004 – 2006 - Pilotní projekty interdisciplinární spolupráce</a:t>
            </a:r>
            <a:r>
              <a:rPr lang="cs-CZ" sz="1700" dirty="0">
                <a:latin typeface="Source Sans Pro"/>
              </a:rPr>
              <a:t> při řešení problematiky DN (Ostrava, Brno, Ústí nad Labem</a:t>
            </a:r>
            <a:r>
              <a:rPr lang="cs-CZ" sz="1700" dirty="0" smtClean="0">
                <a:latin typeface="Source Sans Pro"/>
              </a:rPr>
              <a:t>)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2004 -  trestní zákoník </a:t>
            </a:r>
            <a:r>
              <a:rPr lang="cs-CZ" sz="1700" dirty="0" smtClean="0">
                <a:latin typeface="Source Sans Pro"/>
              </a:rPr>
              <a:t>(trestný čin </a:t>
            </a:r>
            <a:r>
              <a:rPr lang="cs-CZ" sz="1700" i="1" dirty="0" smtClean="0">
                <a:latin typeface="Source Sans Pro"/>
              </a:rPr>
              <a:t>týrání osoby žijící ve společném obydlí</a:t>
            </a:r>
            <a:r>
              <a:rPr lang="cs-CZ" sz="1700" dirty="0" smtClean="0">
                <a:latin typeface="Source Sans Pro"/>
              </a:rPr>
              <a:t>), vznik </a:t>
            </a:r>
            <a:r>
              <a:rPr lang="cs-CZ" sz="1700" b="1" dirty="0" smtClean="0">
                <a:latin typeface="Source Sans Pro"/>
              </a:rPr>
              <a:t>KOORDONY</a:t>
            </a:r>
            <a:r>
              <a:rPr lang="cs-CZ" sz="1700" dirty="0" smtClean="0">
                <a:latin typeface="Source Sans Pro"/>
              </a:rPr>
              <a:t> </a:t>
            </a:r>
            <a:r>
              <a:rPr lang="cs-CZ" sz="1650" dirty="0" smtClean="0">
                <a:latin typeface="Source Sans Pro"/>
              </a:rPr>
              <a:t>(koalice organizací proti DN)</a:t>
            </a:r>
            <a:endParaRPr lang="cs-CZ" sz="1650" dirty="0">
              <a:latin typeface="Source Sans Pro"/>
            </a:endParaRP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2007 </a:t>
            </a:r>
            <a:r>
              <a:rPr lang="cs-CZ" sz="1700" b="1" dirty="0">
                <a:latin typeface="Source Sans Pro"/>
              </a:rPr>
              <a:t>- </a:t>
            </a:r>
            <a:r>
              <a:rPr lang="cs-CZ" sz="1700" dirty="0">
                <a:latin typeface="Source Sans Pro"/>
              </a:rPr>
              <a:t>zlom díky </a:t>
            </a:r>
            <a:r>
              <a:rPr lang="cs-CZ" sz="1700" b="1" dirty="0">
                <a:latin typeface="Source Sans Pro"/>
              </a:rPr>
              <a:t>účinnosti zákona č. </a:t>
            </a:r>
            <a:r>
              <a:rPr lang="cs-CZ" sz="1700" b="1" dirty="0" smtClean="0">
                <a:latin typeface="Source Sans Pro"/>
              </a:rPr>
              <a:t>135/2006 Sb</a:t>
            </a:r>
            <a:r>
              <a:rPr lang="cs-CZ" sz="1700" dirty="0">
                <a:latin typeface="Source Sans Pro"/>
              </a:rPr>
              <a:t>. na ochranu před DN a </a:t>
            </a:r>
            <a:r>
              <a:rPr lang="cs-CZ" sz="1700" b="1" dirty="0">
                <a:latin typeface="Source Sans Pro"/>
              </a:rPr>
              <a:t>zákonem č. </a:t>
            </a:r>
            <a:r>
              <a:rPr lang="cs-CZ" sz="1700" b="1" dirty="0" smtClean="0">
                <a:latin typeface="Source Sans Pro"/>
              </a:rPr>
              <a:t>108/2006 Sb. </a:t>
            </a:r>
            <a:r>
              <a:rPr lang="cs-CZ" sz="1700" dirty="0">
                <a:latin typeface="Source Sans Pro"/>
              </a:rPr>
              <a:t>o sociálních </a:t>
            </a:r>
            <a:r>
              <a:rPr lang="cs-CZ" sz="1700" dirty="0" smtClean="0">
                <a:latin typeface="Source Sans Pro"/>
              </a:rPr>
              <a:t>službách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2009 – novelizace TZ </a:t>
            </a:r>
            <a:r>
              <a:rPr lang="cs-CZ" sz="1700" dirty="0" smtClean="0">
                <a:latin typeface="Source Sans Pro"/>
              </a:rPr>
              <a:t>(nové TČ – nebezpečné vyhrožování a pronásledování)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2013</a:t>
            </a:r>
            <a:r>
              <a:rPr lang="cs-CZ" sz="1700" dirty="0" smtClean="0">
                <a:latin typeface="Source Sans Pro"/>
              </a:rPr>
              <a:t> – </a:t>
            </a:r>
            <a:r>
              <a:rPr lang="cs-CZ" sz="1700" b="1" dirty="0" smtClean="0">
                <a:latin typeface="Source Sans Pro"/>
              </a:rPr>
              <a:t>Zákon o obětech trestných činů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1800" dirty="0">
              <a:latin typeface="Source Sans Pro"/>
            </a:endParaRPr>
          </a:p>
          <a:p>
            <a:pPr marL="0" indent="0">
              <a:buNone/>
            </a:pPr>
            <a:endParaRPr lang="cs-CZ" sz="2200" dirty="0"/>
          </a:p>
          <a:p>
            <a:endParaRPr lang="cs-CZ" sz="1800" dirty="0"/>
          </a:p>
        </p:txBody>
      </p:sp>
      <p:pic>
        <p:nvPicPr>
          <p:cNvPr id="6152" name="Picture 8" descr="Analýza, Automatizace, Podnikání, Člověk, Úspě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9442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   Národní </a:t>
            </a:r>
            <a:r>
              <a:rPr lang="cs-CZ" sz="2800" b="1" dirty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rámec </a:t>
            </a:r>
            <a:r>
              <a:rPr lang="cs-CZ" sz="2800" b="1" dirty="0" smtClean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pomoci obětem DN</a:t>
            </a:r>
            <a:endParaRPr lang="cs-CZ" sz="28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>
                <a:latin typeface="Source Sans Pro"/>
              </a:rPr>
              <a:t>Aktéři vytvářející </a:t>
            </a:r>
            <a:r>
              <a:rPr lang="cs-CZ" sz="2400" b="1" dirty="0" smtClean="0">
                <a:latin typeface="Source Sans Pro"/>
              </a:rPr>
              <a:t>národní politiku </a:t>
            </a:r>
            <a:r>
              <a:rPr lang="cs-CZ" sz="2400" b="1" dirty="0">
                <a:latin typeface="Source Sans Pro"/>
              </a:rPr>
              <a:t>v práci s oběťmi domácího násilí</a:t>
            </a:r>
            <a:r>
              <a:rPr lang="cs-CZ" sz="2400" b="1" dirty="0" smtClean="0">
                <a:latin typeface="Source Sans Pro"/>
              </a:rPr>
              <a:t>:</a:t>
            </a:r>
          </a:p>
          <a:p>
            <a:pPr marL="0" indent="0" algn="just">
              <a:buNone/>
            </a:pPr>
            <a:endParaRPr lang="cs-CZ" sz="20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MPSV</a:t>
            </a:r>
            <a:r>
              <a:rPr lang="cs-CZ" sz="2200" dirty="0">
                <a:latin typeface="Source Sans Pro"/>
              </a:rPr>
              <a:t> - dotační politika na sociální služby, vzdělávací programy realizace a akreditace, strategie rodinné politiky a politiky sociálních služeb 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MS</a:t>
            </a:r>
            <a:r>
              <a:rPr lang="cs-CZ" sz="2200" dirty="0">
                <a:latin typeface="Source Sans Pro"/>
              </a:rPr>
              <a:t> - koncepce a akreditace programů pro </a:t>
            </a:r>
            <a:r>
              <a:rPr lang="cs-CZ" sz="2200" dirty="0" smtClean="0">
                <a:latin typeface="Source Sans Pro"/>
              </a:rPr>
              <a:t>oběti/pachatele </a:t>
            </a:r>
            <a:r>
              <a:rPr lang="cs-CZ" sz="2200" dirty="0">
                <a:latin typeface="Source Sans Pro"/>
              </a:rPr>
              <a:t>trestných činů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MV</a:t>
            </a:r>
            <a:r>
              <a:rPr lang="cs-CZ" sz="2200" dirty="0">
                <a:latin typeface="Source Sans Pro"/>
              </a:rPr>
              <a:t> -  preventivní programy, dotační politika.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MZ</a:t>
            </a:r>
            <a:r>
              <a:rPr lang="cs-CZ" sz="2200" dirty="0">
                <a:latin typeface="Source Sans Pro"/>
              </a:rPr>
              <a:t> -  koncepce a akreditace programů pro zdravotníky směřující k oběti trestných činů.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Úřad vlády </a:t>
            </a:r>
            <a:r>
              <a:rPr lang="cs-CZ" sz="2200" dirty="0">
                <a:latin typeface="Source Sans Pro"/>
              </a:rPr>
              <a:t>-  Výbor Rady vlády pro lidská práva pro prevenci domácího násilí (tvorba národního akčního plánu, legislativní návrhy</a:t>
            </a:r>
            <a:r>
              <a:rPr lang="cs-CZ" sz="2200" dirty="0" smtClean="0">
                <a:latin typeface="Source Sans Pro"/>
              </a:rPr>
              <a:t>).</a:t>
            </a:r>
            <a:endParaRPr lang="cs-CZ" sz="2200" dirty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75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Právní rámec pomoci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cs-CZ" sz="1600" b="1" u="sng" dirty="0">
                <a:solidFill>
                  <a:prstClr val="black"/>
                </a:solidFill>
                <a:latin typeface="Source Sans Pro"/>
              </a:rPr>
              <a:t>Zejména se jedná o zákony: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Zákon, kterým se mění některé zákony v oblasti ochrany před domácím násilím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sociálních službách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Policii ČR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Trestní zákoník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obětech trestných činů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sociálně právní ochraně dětí aj.</a:t>
            </a:r>
          </a:p>
          <a:p>
            <a:pPr marL="0" lv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600" dirty="0" smtClean="0">
              <a:solidFill>
                <a:prstClr val="black"/>
              </a:solidFill>
              <a:latin typeface="Source Sans Pro"/>
            </a:endParaRPr>
          </a:p>
          <a:p>
            <a:pPr marL="0" lv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600" dirty="0">
              <a:solidFill>
                <a:prstClr val="black"/>
              </a:solidFill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Současný právní rámec pomoci obětem domácího násilí je založen na myšlence </a:t>
            </a:r>
            <a:r>
              <a:rPr lang="cs-CZ" sz="1600" b="1" u="sng" dirty="0">
                <a:solidFill>
                  <a:prstClr val="black"/>
                </a:solidFill>
                <a:latin typeface="Source Sans Pro"/>
              </a:rPr>
              <a:t>interdisciplinární spolupráce:</a:t>
            </a:r>
          </a:p>
          <a:p>
            <a:pPr lvl="0" algn="ctr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600" b="1" u="sng" dirty="0">
              <a:solidFill>
                <a:prstClr val="black"/>
              </a:solidFill>
              <a:latin typeface="Source Sans Pro"/>
            </a:endParaRPr>
          </a:p>
          <a:p>
            <a:pPr marL="0" lvl="0" indent="0" algn="ctr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1100" b="1" dirty="0" smtClean="0">
              <a:solidFill>
                <a:prstClr val="black"/>
              </a:solidFill>
              <a:latin typeface="Source Sans Pro"/>
            </a:endParaRPr>
          </a:p>
          <a:p>
            <a:pPr marL="0" lvl="0" indent="0" algn="ctr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1100" b="1" dirty="0" smtClean="0">
                <a:solidFill>
                  <a:prstClr val="black"/>
                </a:solidFill>
                <a:latin typeface="Source Sans Pro"/>
              </a:rPr>
              <a:t>  </a:t>
            </a:r>
            <a:r>
              <a:rPr lang="cs-CZ" sz="1150" b="1" dirty="0">
                <a:solidFill>
                  <a:prstClr val="black"/>
                </a:solidFill>
                <a:latin typeface="Source Sans Pro"/>
              </a:rPr>
              <a:t>POLICIE - INTERVENČNÍCH CENTER – </a:t>
            </a:r>
            <a:r>
              <a:rPr lang="cs-CZ" sz="1150" b="1" dirty="0" smtClean="0">
                <a:solidFill>
                  <a:prstClr val="black"/>
                </a:solidFill>
                <a:latin typeface="Source Sans Pro"/>
              </a:rPr>
              <a:t>OSPOD-SOUDNICTVÍ </a:t>
            </a:r>
            <a:r>
              <a:rPr lang="cs-CZ" sz="1150" b="1" dirty="0">
                <a:solidFill>
                  <a:prstClr val="black"/>
                </a:solidFill>
                <a:latin typeface="Source Sans Pro"/>
              </a:rPr>
              <a:t>- SOCIÁLNÍCH </a:t>
            </a:r>
            <a:r>
              <a:rPr lang="cs-CZ" sz="1150" b="1" dirty="0" smtClean="0">
                <a:solidFill>
                  <a:prstClr val="black"/>
                </a:solidFill>
                <a:latin typeface="Source Sans Pro"/>
              </a:rPr>
              <a:t>SLUŽEB</a:t>
            </a:r>
            <a:endParaRPr lang="cs-CZ" sz="1150" b="1" dirty="0">
              <a:solidFill>
                <a:prstClr val="black"/>
              </a:solidFill>
              <a:latin typeface="Source Sans Pro"/>
            </a:endParaRPr>
          </a:p>
          <a:p>
            <a:endParaRPr lang="cs-CZ" sz="900" dirty="0"/>
          </a:p>
        </p:txBody>
      </p:sp>
      <p:pic>
        <p:nvPicPr>
          <p:cNvPr id="2050" name="Picture 2" descr="C:\Users\iveta.urbankova\Desktop\Příprava_Podané ruce\Fotky_DN\silhouette-3686231_960_72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3762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  Regionální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síť </a:t>
            </a:r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pomoci obětem DN</a:t>
            </a:r>
            <a:endParaRPr lang="cs-CZ" sz="30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</p:spPr>
        <p:txBody>
          <a:bodyPr/>
          <a:lstStyle/>
          <a:p>
            <a:pPr marL="0" lv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2200" b="1" dirty="0">
                <a:latin typeface="Source Sans Pro"/>
              </a:rPr>
              <a:t>Aktéři podílející se na implementaci a tvorbě regionálních politik v oblasti domácího </a:t>
            </a:r>
            <a:r>
              <a:rPr lang="cs-CZ" sz="2200" b="1" dirty="0" smtClean="0">
                <a:latin typeface="Source Sans Pro"/>
              </a:rPr>
              <a:t>násilí:</a:t>
            </a:r>
            <a:endParaRPr lang="cs-CZ" sz="2200" b="1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3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100" b="1" dirty="0">
                <a:latin typeface="Source Sans Pro"/>
              </a:rPr>
              <a:t>N</a:t>
            </a:r>
            <a:r>
              <a:rPr lang="cs-CZ" sz="2100" b="1" dirty="0" smtClean="0">
                <a:latin typeface="Source Sans Pro"/>
              </a:rPr>
              <a:t>adřízené </a:t>
            </a:r>
            <a:r>
              <a:rPr lang="cs-CZ" sz="2100" b="1" dirty="0">
                <a:latin typeface="Source Sans Pro"/>
              </a:rPr>
              <a:t>orgány </a:t>
            </a:r>
            <a:r>
              <a:rPr lang="cs-CZ" sz="2100" dirty="0">
                <a:latin typeface="Source Sans Pro"/>
              </a:rPr>
              <a:t>subjektů pohybujících se na místní úrovni </a:t>
            </a:r>
            <a:endParaRPr lang="cs-CZ" sz="2100" dirty="0" smtClean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1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100" b="1" dirty="0" smtClean="0">
                <a:latin typeface="Source Sans Pro"/>
              </a:rPr>
              <a:t>Krajská </a:t>
            </a:r>
            <a:r>
              <a:rPr lang="cs-CZ" sz="2100" b="1" dirty="0">
                <a:latin typeface="Source Sans Pro"/>
              </a:rPr>
              <a:t>intervenční centra </a:t>
            </a:r>
            <a:r>
              <a:rPr lang="cs-CZ" sz="2100" dirty="0">
                <a:latin typeface="Source Sans Pro"/>
              </a:rPr>
              <a:t>- poskytují služby osobám ohroženým DN a koordinují IDT týmy (minimálně jedno IC v každém kraji ČR</a:t>
            </a:r>
            <a:r>
              <a:rPr lang="cs-CZ" sz="2100" dirty="0" smtClean="0">
                <a:latin typeface="Source Sans Pro"/>
              </a:rPr>
              <a:t>).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1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100" b="1" dirty="0">
                <a:latin typeface="Source Sans Pro"/>
              </a:rPr>
              <a:t>Krajské úřady </a:t>
            </a:r>
            <a:r>
              <a:rPr lang="cs-CZ" sz="2100" dirty="0">
                <a:latin typeface="Source Sans Pro"/>
              </a:rPr>
              <a:t>- zřizovatelé intervenčních center, tvůrci dotační politiky, registrační a inspekční orgán poskytovatelů soc. služeb, tvůrci střednědobé strategie rozvoje sociálních služeb v rámci komunitního plánování</a:t>
            </a:r>
          </a:p>
          <a:p>
            <a:pPr algn="just"/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40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Místní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síť </a:t>
            </a:r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pomoci obětem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326632" cy="5040560"/>
          </a:xfrm>
        </p:spPr>
        <p:txBody>
          <a:bodyPr/>
          <a:lstStyle/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400" b="1" dirty="0" smtClean="0">
                <a:latin typeface="Source Sans Pro"/>
              </a:rPr>
              <a:t>Aktéři </a:t>
            </a:r>
            <a:r>
              <a:rPr lang="cs-CZ" sz="1400" b="1" dirty="0">
                <a:latin typeface="Source Sans Pro"/>
              </a:rPr>
              <a:t>hrající důležitou roli </a:t>
            </a:r>
            <a:r>
              <a:rPr lang="cs-CZ" sz="1400" b="1" dirty="0" smtClean="0">
                <a:latin typeface="Source Sans Pro"/>
              </a:rPr>
              <a:t>při naplňování </a:t>
            </a:r>
            <a:r>
              <a:rPr lang="cs-CZ" sz="1400" b="1" dirty="0">
                <a:latin typeface="Source Sans Pro"/>
              </a:rPr>
              <a:t>zákonů, preventivních a ochranných opatření </a:t>
            </a:r>
            <a:r>
              <a:rPr lang="cs-CZ" sz="1400" b="1" dirty="0" smtClean="0">
                <a:latin typeface="Source Sans Pro"/>
              </a:rPr>
              <a:t>a </a:t>
            </a:r>
            <a:r>
              <a:rPr lang="cs-CZ" sz="1400" b="1" dirty="0">
                <a:latin typeface="Source Sans Pro"/>
              </a:rPr>
              <a:t>řešení DN na místní úrovni</a:t>
            </a:r>
            <a:r>
              <a:rPr lang="cs-CZ" sz="1400" b="1" dirty="0" smtClean="0">
                <a:latin typeface="Source Sans Pro"/>
              </a:rPr>
              <a:t>: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800" u="sng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interdisciplinární </a:t>
            </a:r>
            <a:r>
              <a:rPr lang="cs-CZ" sz="1200" dirty="0" smtClean="0">
                <a:latin typeface="Source Sans Pro"/>
              </a:rPr>
              <a:t>týmy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Policie ČR,  státní zastupitelství, městská </a:t>
            </a:r>
            <a:r>
              <a:rPr lang="cs-CZ" sz="1200" dirty="0" smtClean="0">
                <a:latin typeface="Source Sans Pro"/>
              </a:rPr>
              <a:t>policie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orgán sociálně-právní ochrany </a:t>
            </a:r>
            <a:r>
              <a:rPr lang="cs-CZ" sz="1200" dirty="0" smtClean="0">
                <a:latin typeface="Source Sans Pro"/>
              </a:rPr>
              <a:t>dětí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intervenční </a:t>
            </a:r>
            <a:r>
              <a:rPr lang="cs-CZ" sz="1200" dirty="0" smtClean="0">
                <a:latin typeface="Source Sans Pro"/>
              </a:rPr>
              <a:t>centra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n</a:t>
            </a:r>
            <a:r>
              <a:rPr lang="cs-CZ" sz="1200" dirty="0" smtClean="0">
                <a:latin typeface="Source Sans Pro"/>
              </a:rPr>
              <a:t>eziskové organizace, </a:t>
            </a:r>
            <a:r>
              <a:rPr lang="cs-CZ" sz="1200" dirty="0">
                <a:latin typeface="Source Sans Pro"/>
              </a:rPr>
              <a:t>další zařízení sociálních </a:t>
            </a:r>
            <a:r>
              <a:rPr lang="cs-CZ" sz="1200" dirty="0" smtClean="0">
                <a:latin typeface="Source Sans Pro"/>
              </a:rPr>
              <a:t>služeb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služby krizové </a:t>
            </a:r>
            <a:r>
              <a:rPr lang="cs-CZ" sz="1200" dirty="0" smtClean="0">
                <a:latin typeface="Source Sans Pro"/>
              </a:rPr>
              <a:t>pomoci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zdravotnická </a:t>
            </a:r>
            <a:r>
              <a:rPr lang="cs-CZ" sz="1200" dirty="0" smtClean="0">
                <a:latin typeface="Source Sans Pro"/>
              </a:rPr>
              <a:t>zařízení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civilní a trestní soudy (více informací v právních blocích</a:t>
            </a:r>
            <a:r>
              <a:rPr lang="cs-CZ" sz="1200" dirty="0" smtClean="0">
                <a:latin typeface="Source Sans Pro"/>
              </a:rPr>
              <a:t>)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Probační a mediační služba </a:t>
            </a:r>
            <a:endParaRPr lang="cs-CZ" sz="12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obecní a pracovní úřady aj.</a:t>
            </a:r>
          </a:p>
          <a:p>
            <a:r>
              <a:rPr lang="cs-CZ" sz="1200" b="1" dirty="0" err="1" smtClean="0">
                <a:solidFill>
                  <a:schemeClr val="bg1"/>
                </a:solidFill>
                <a:latin typeface="Source Sans Pro" panose="020B0503030403020204" pitchFamily="34" charset="-18"/>
              </a:rPr>
              <a:t>tnmoci</a:t>
            </a:r>
            <a:endParaRPr lang="cs-CZ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04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dirty="0" smtClean="0">
                <a:latin typeface="Source Sans Pro"/>
              </a:rPr>
              <a:t>    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Interdisciplinární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97152"/>
          </a:xfrm>
        </p:spPr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000" dirty="0">
                <a:latin typeface="Source Sans Pro" panose="020B0503030403020204" pitchFamily="34" charset="-18"/>
              </a:rPr>
              <a:t>n</a:t>
            </a:r>
            <a:r>
              <a:rPr lang="cs-CZ" sz="2000" dirty="0" smtClean="0">
                <a:latin typeface="Source Sans Pro" panose="020B0503030403020204" pitchFamily="34" charset="-18"/>
              </a:rPr>
              <a:t>eexistuje </a:t>
            </a:r>
            <a:r>
              <a:rPr lang="cs-CZ" sz="2000" dirty="0">
                <a:latin typeface="Source Sans Pro" panose="020B0503030403020204" pitchFamily="34" charset="-18"/>
              </a:rPr>
              <a:t>univerzální </a:t>
            </a:r>
            <a:r>
              <a:rPr lang="cs-CZ" sz="2000" dirty="0" smtClean="0">
                <a:latin typeface="Source Sans Pro" panose="020B0503030403020204" pitchFamily="34" charset="-18"/>
              </a:rPr>
              <a:t>model, </a:t>
            </a:r>
            <a:r>
              <a:rPr lang="cs-CZ" sz="2000" dirty="0">
                <a:latin typeface="Source Sans Pro" panose="020B0503030403020204" pitchFamily="34" charset="-18"/>
              </a:rPr>
              <a:t>vždy závisí na specificích regionu, zaměření zapojených profesí, frekvenci </a:t>
            </a:r>
            <a:r>
              <a:rPr lang="cs-CZ" sz="2000" dirty="0" smtClean="0">
                <a:latin typeface="Source Sans Pro" panose="020B0503030403020204" pitchFamily="34" charset="-18"/>
              </a:rPr>
              <a:t>setkávání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o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d roku 2005 - IDT tým </a:t>
            </a:r>
            <a:r>
              <a:rPr lang="cs-CZ" altLang="cs-CZ" sz="2000" dirty="0">
                <a:latin typeface="Source Sans Pro" panose="020B0503030403020204" pitchFamily="34" charset="-18"/>
              </a:rPr>
              <a:t>pro řešení problematiky domácího násilí ve městě Brně. </a:t>
            </a:r>
            <a:endParaRPr lang="cs-CZ" altLang="cs-CZ" sz="20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k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oordinátor  - Odbor </a:t>
            </a:r>
            <a:r>
              <a:rPr lang="cs-CZ" altLang="cs-CZ" sz="2000" dirty="0">
                <a:latin typeface="Source Sans Pro" panose="020B0503030403020204" pitchFamily="34" charset="-18"/>
              </a:rPr>
              <a:t>zdraví 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MMB</a:t>
            </a:r>
            <a:endParaRPr lang="cs-CZ" altLang="cs-CZ" sz="2000" dirty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s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ubjekty IDT jsou státní, nestátní a městské instituce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š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irší IDT tým – setkání 4x ročně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ř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ešitelská skupina IDT – dle potřeby se schází užší skupina odborníků nad konkrétními případy DN (vznik 2011)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p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odrobnější informace na: </a:t>
            </a:r>
            <a:r>
              <a:rPr lang="cs-CZ" altLang="cs-CZ" sz="2000" dirty="0" smtClean="0">
                <a:latin typeface="Source Sans Pro" panose="020B0503030403020204" pitchFamily="34" charset="-18"/>
                <a:hlinkClick r:id="rId3"/>
              </a:rPr>
              <a:t>www.idtbrno.cz</a:t>
            </a:r>
            <a:endParaRPr lang="cs-CZ" altLang="cs-CZ" sz="20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Persefona – iniciativy pro vznik 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IDT spolupráce </a:t>
            </a:r>
            <a:r>
              <a:rPr lang="cs-CZ" altLang="cs-CZ" sz="2000" dirty="0">
                <a:latin typeface="Source Sans Pro" panose="020B0503030403020204" pitchFamily="34" charset="-18"/>
              </a:rPr>
              <a:t>pro oblast sexuálního 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násilí</a:t>
            </a:r>
            <a:endParaRPr lang="cs-CZ" altLang="cs-CZ" sz="2000" dirty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altLang="cs-CZ" sz="2000" dirty="0" smtClean="0">
              <a:latin typeface="Source Sans Pro" panose="020B0503030403020204" pitchFamily="34" charset="-18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altLang="cs-CZ" sz="2000" dirty="0">
              <a:latin typeface="Source Sans Pro" panose="020B0503030403020204" pitchFamily="34" charset="-18"/>
            </a:endParaRPr>
          </a:p>
          <a:p>
            <a:endParaRPr lang="cs-CZ" sz="2000" dirty="0">
              <a:latin typeface="Source Sans Pro" panose="020B0503030403020204" pitchFamily="34" charset="-1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4563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5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Obsah</a:t>
            </a:r>
            <a:r>
              <a:rPr lang="cs-CZ" sz="3500" b="1" dirty="0" smtClean="0">
                <a:latin typeface="Source Sans Pro" panose="020B0503030403020204" pitchFamily="34" charset="-18"/>
              </a:rPr>
              <a:t> </a:t>
            </a:r>
            <a:r>
              <a:rPr lang="cs-CZ" sz="35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>
              <a:buClr>
                <a:srgbClr val="FF9900"/>
              </a:buClr>
              <a:defRPr/>
            </a:pP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Teoretické přístupy k problematice DN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800" dirty="0" smtClean="0">
                <a:latin typeface="Source Sans Pro"/>
                <a:sym typeface="Wingdings"/>
              </a:rPr>
              <a:t>    </a:t>
            </a:r>
            <a:r>
              <a:rPr lang="cs-CZ" sz="2000" dirty="0" smtClean="0">
                <a:latin typeface="Source Sans Pro"/>
                <a:sym typeface="Wingdings"/>
              </a:rPr>
              <a:t>→ </a:t>
            </a:r>
            <a:r>
              <a:rPr lang="cs-CZ" sz="2000" dirty="0" smtClean="0">
                <a:latin typeface="Source Sans Pro"/>
              </a:rPr>
              <a:t>feministický versus kriminologický pohled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faktorové a </a:t>
            </a:r>
            <a:r>
              <a:rPr lang="cs-CZ" sz="2000" dirty="0">
                <a:latin typeface="Source Sans Pro"/>
                <a:sym typeface="Wingdings"/>
              </a:rPr>
              <a:t>dílčí </a:t>
            </a:r>
            <a:r>
              <a:rPr lang="cs-CZ" sz="2000" dirty="0" smtClean="0">
                <a:latin typeface="Source Sans Pro"/>
                <a:sym typeface="Wingdings"/>
              </a:rPr>
              <a:t>teorie</a:t>
            </a:r>
          </a:p>
          <a:p>
            <a:pPr algn="just">
              <a:buClr>
                <a:srgbClr val="FF9900"/>
              </a:buClr>
              <a:defRPr/>
            </a:pP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Teorie </a:t>
            </a: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 metody sociální práce s oběťmi DN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   </a:t>
            </a:r>
            <a:r>
              <a:rPr lang="cs-CZ" sz="2000" dirty="0" smtClean="0">
                <a:latin typeface="Source Sans Pro"/>
                <a:sym typeface="Wingdings"/>
              </a:rPr>
              <a:t>→ </a:t>
            </a:r>
            <a:r>
              <a:rPr lang="cs-CZ" sz="2000" dirty="0" smtClean="0">
                <a:latin typeface="Source Sans Pro"/>
              </a:rPr>
              <a:t>zasazení do paradigmat a dalších teorií sociální práce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teoretické perspektivy a další </a:t>
            </a:r>
            <a:r>
              <a:rPr lang="cs-CZ" sz="2000" dirty="0" smtClean="0">
                <a:latin typeface="Source Sans Pro"/>
              </a:rPr>
              <a:t>specifické metody a přístupy </a:t>
            </a:r>
          </a:p>
          <a:p>
            <a:pPr algn="just">
              <a:buClr>
                <a:srgbClr val="FF9900"/>
              </a:buClr>
              <a:defRPr/>
            </a:pP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Systémová a institucionální síť pomoci v ČR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  </a:t>
            </a: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000" dirty="0" smtClean="0">
                <a:latin typeface="Source Sans Pro"/>
                <a:sym typeface="Wingdings"/>
              </a:rPr>
              <a:t>→ </a:t>
            </a:r>
            <a:r>
              <a:rPr lang="cs-CZ" sz="2000" dirty="0" smtClean="0">
                <a:latin typeface="Source Sans Pro"/>
              </a:rPr>
              <a:t>historie </a:t>
            </a:r>
            <a:r>
              <a:rPr lang="cs-CZ" sz="2000" dirty="0">
                <a:latin typeface="Source Sans Pro"/>
              </a:rPr>
              <a:t>práce s oběťmi v </a:t>
            </a:r>
            <a:r>
              <a:rPr lang="cs-CZ" sz="2000" dirty="0" smtClean="0">
                <a:latin typeface="Source Sans Pro"/>
              </a:rPr>
              <a:t>ČR</a:t>
            </a:r>
            <a:endParaRPr lang="cs-CZ" sz="2000" dirty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místní</a:t>
            </a:r>
            <a:r>
              <a:rPr lang="cs-CZ" sz="2000" dirty="0">
                <a:latin typeface="Source Sans Pro"/>
                <a:sym typeface="Wingdings"/>
              </a:rPr>
              <a:t>, regionální a národní úroveň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interdisciplinární spolupráce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kompetence jednotlivých </a:t>
            </a:r>
            <a:r>
              <a:rPr lang="cs-CZ" sz="2000" dirty="0">
                <a:latin typeface="Source Sans Pro"/>
                <a:sym typeface="Wingdings"/>
              </a:rPr>
              <a:t>aktérů </a:t>
            </a:r>
            <a:r>
              <a:rPr lang="cs-CZ" sz="2000" dirty="0" smtClean="0">
                <a:latin typeface="Source Sans Pro"/>
                <a:sym typeface="Wingdings"/>
              </a:rPr>
              <a:t>profesionální pomoci obětem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záznam </a:t>
            </a:r>
            <a:r>
              <a:rPr lang="cs-CZ" sz="2000" dirty="0">
                <a:latin typeface="Source Sans Pro"/>
                <a:sym typeface="Wingdings"/>
              </a:rPr>
              <a:t>divadelního </a:t>
            </a:r>
            <a:r>
              <a:rPr lang="cs-CZ" sz="2000" dirty="0" smtClean="0">
                <a:latin typeface="Source Sans Pro"/>
                <a:sym typeface="Wingdings"/>
              </a:rPr>
              <a:t>představení </a:t>
            </a:r>
            <a:r>
              <a:rPr lang="cs-CZ" sz="2000" i="1" dirty="0" smtClean="0">
                <a:latin typeface="Source Sans Pro"/>
                <a:sym typeface="Wingdings"/>
              </a:rPr>
              <a:t>„Kam oko dohlédne“</a:t>
            </a:r>
            <a:endParaRPr lang="cs-CZ" sz="2000" i="1" dirty="0">
              <a:latin typeface="Source Sans Pro"/>
              <a:sym typeface="Wingdings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endParaRPr lang="cs-CZ" sz="2000" dirty="0">
              <a:latin typeface="Source Sans Pro"/>
              <a:sym typeface="Wingdings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000" dirty="0">
              <a:sym typeface="Wingdings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000" dirty="0" smtClean="0">
              <a:sym typeface="Wingdings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5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5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dirty="0"/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dirty="0"/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dirty="0" smtClean="0"/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94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Policie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7632848" cy="5184576"/>
          </a:xfrm>
        </p:spPr>
        <p:txBody>
          <a:bodyPr/>
          <a:lstStyle/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900" b="1" dirty="0">
                <a:latin typeface="Source Sans Pro"/>
              </a:rPr>
              <a:t>Činnost PČR je upravena zejména </a:t>
            </a:r>
            <a:endParaRPr lang="cs-CZ" sz="1900" b="1" dirty="0" smtClean="0">
              <a:latin typeface="Source Sans Pro"/>
            </a:endParaRP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900" b="1" dirty="0" smtClean="0">
                <a:latin typeface="Source Sans Pro"/>
              </a:rPr>
              <a:t>zákonem </a:t>
            </a:r>
            <a:r>
              <a:rPr lang="cs-CZ" sz="1900" b="1" dirty="0">
                <a:latin typeface="Source Sans Pro"/>
              </a:rPr>
              <a:t>o Policii České republiky č. 273/2008 Sb</a:t>
            </a:r>
            <a:r>
              <a:rPr lang="cs-CZ" sz="1900" b="1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Kompetence PČR ve vztahu k problematice DN: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800" dirty="0">
                <a:latin typeface="Source Sans Pro"/>
              </a:rPr>
              <a:t>p</a:t>
            </a:r>
            <a:r>
              <a:rPr lang="cs-CZ" sz="1800" dirty="0" smtClean="0">
                <a:latin typeface="Source Sans Pro"/>
              </a:rPr>
              <a:t>řijímat trestní oznámení a vyšetřovat podezření ze spáchání TČ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dirty="0" smtClean="0">
                <a:latin typeface="Source Sans Pro"/>
              </a:rPr>
              <a:t>      (zajišťování důkazů, </a:t>
            </a:r>
            <a:r>
              <a:rPr lang="cs-CZ" sz="1800" dirty="0">
                <a:latin typeface="Source Sans Pro"/>
              </a:rPr>
              <a:t>prošetřování na místě, </a:t>
            </a:r>
            <a:r>
              <a:rPr lang="cs-CZ" sz="1800" dirty="0" smtClean="0">
                <a:latin typeface="Source Sans Pro"/>
              </a:rPr>
              <a:t>výslechy svědků)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8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Oprávnění a povinnosti policisty</a:t>
            </a:r>
            <a:r>
              <a:rPr lang="cs-CZ" sz="1700" b="1" dirty="0" smtClean="0">
                <a:latin typeface="Source Sans Pro"/>
              </a:rPr>
              <a:t>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c</a:t>
            </a:r>
            <a:r>
              <a:rPr lang="cs-CZ" sz="1600" dirty="0" smtClean="0">
                <a:latin typeface="Source Sans Pro"/>
              </a:rPr>
              <a:t>hránit </a:t>
            </a:r>
            <a:r>
              <a:rPr lang="cs-CZ" sz="1600" dirty="0">
                <a:latin typeface="Source Sans Pro"/>
              </a:rPr>
              <a:t>bezpečnost osob a </a:t>
            </a:r>
            <a:r>
              <a:rPr lang="cs-CZ" sz="1600" dirty="0" smtClean="0">
                <a:latin typeface="Source Sans Pro"/>
              </a:rPr>
              <a:t>majetku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o</a:t>
            </a:r>
            <a:r>
              <a:rPr lang="cs-CZ" sz="1600" dirty="0" smtClean="0">
                <a:latin typeface="Source Sans Pro"/>
              </a:rPr>
              <a:t>mezit </a:t>
            </a:r>
            <a:r>
              <a:rPr lang="cs-CZ" sz="1600" dirty="0">
                <a:latin typeface="Source Sans Pro"/>
              </a:rPr>
              <a:t>pohyb agresivních </a:t>
            </a:r>
            <a:r>
              <a:rPr lang="cs-CZ" sz="1600" dirty="0" smtClean="0">
                <a:latin typeface="Source Sans Pro"/>
              </a:rPr>
              <a:t>osob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z</a:t>
            </a:r>
            <a:r>
              <a:rPr lang="cs-CZ" sz="1600" dirty="0" smtClean="0">
                <a:latin typeface="Source Sans Pro"/>
              </a:rPr>
              <a:t>ajistit osobu bezprostředně ohrožující max. na 24 hodin v CPZ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o</a:t>
            </a:r>
            <a:r>
              <a:rPr lang="cs-CZ" sz="1600" dirty="0" smtClean="0">
                <a:latin typeface="Source Sans Pro"/>
              </a:rPr>
              <a:t>debrat zbraň pachateli; použít zbraň v rámci zák. podmínek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v</a:t>
            </a:r>
            <a:r>
              <a:rPr lang="cs-CZ" sz="1600" dirty="0" smtClean="0">
                <a:latin typeface="Source Sans Pro"/>
              </a:rPr>
              <a:t>ykázat NO na 10 dní ze společného obydlí a informovat o tom IC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800" dirty="0" smtClean="0">
              <a:latin typeface="Source Sans Pro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700" b="1" dirty="0" smtClean="0">
                <a:latin typeface="Source Sans Pro"/>
              </a:rPr>
              <a:t>V Brně </a:t>
            </a:r>
            <a:r>
              <a:rPr lang="cs-CZ" sz="1700" dirty="0" smtClean="0">
                <a:latin typeface="Source Sans Pro"/>
              </a:rPr>
              <a:t>funguje </a:t>
            </a:r>
            <a:r>
              <a:rPr lang="cs-CZ" sz="1700" b="1" dirty="0" smtClean="0">
                <a:latin typeface="Source Sans Pro"/>
              </a:rPr>
              <a:t>specializovaná skupina </a:t>
            </a:r>
            <a:r>
              <a:rPr lang="cs-CZ" sz="1700" dirty="0" smtClean="0">
                <a:latin typeface="Source Sans Pro"/>
              </a:rPr>
              <a:t>kriminální policie a vyšetřování, která se zaměřuje pouze na domácí násilí. </a:t>
            </a: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700" dirty="0" smtClean="0">
              <a:latin typeface="Source Sans Pro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700" b="1" dirty="0" smtClean="0">
                <a:latin typeface="Source Sans Pro"/>
              </a:rPr>
              <a:t>V Ostravě </a:t>
            </a:r>
            <a:r>
              <a:rPr lang="cs-CZ" sz="1700" dirty="0" smtClean="0">
                <a:latin typeface="Source Sans Pro"/>
              </a:rPr>
              <a:t>– tým specialistů pořádkové policie se zaměřením na vykázání.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500" b="1" dirty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15573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Městská policie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b="1" dirty="0">
                <a:latin typeface="Source Sans Pro"/>
              </a:rPr>
              <a:t>Městská </a:t>
            </a:r>
            <a:r>
              <a:rPr lang="cs-CZ" sz="2250" b="1" dirty="0" smtClean="0">
                <a:latin typeface="Source Sans Pro"/>
              </a:rPr>
              <a:t>policie </a:t>
            </a:r>
            <a:r>
              <a:rPr lang="cs-CZ" sz="2250" dirty="0" smtClean="0">
                <a:latin typeface="Source Sans Pro"/>
              </a:rPr>
              <a:t>(dále jen „MP“) </a:t>
            </a:r>
            <a:r>
              <a:rPr lang="cs-CZ" sz="2250" dirty="0">
                <a:latin typeface="Source Sans Pro"/>
              </a:rPr>
              <a:t>je orgánem obce, který plní úkoly při zabezpečování místních záležitostí veřejného </a:t>
            </a:r>
            <a:r>
              <a:rPr lang="cs-CZ" sz="2250" dirty="0" smtClean="0">
                <a:latin typeface="Source Sans Pro"/>
              </a:rPr>
              <a:t>pořádku</a:t>
            </a:r>
            <a:r>
              <a:rPr lang="cs-CZ" sz="2250" dirty="0">
                <a:latin typeface="Source Sans Pro"/>
              </a:rPr>
              <a:t> </a:t>
            </a:r>
            <a:r>
              <a:rPr lang="cs-CZ" sz="2250" dirty="0" smtClean="0">
                <a:latin typeface="Source Sans Pro"/>
              </a:rPr>
              <a:t>a dalších dle </a:t>
            </a:r>
            <a:r>
              <a:rPr lang="cs-CZ" sz="2250" b="1" dirty="0" smtClean="0">
                <a:latin typeface="Source Sans Pro"/>
              </a:rPr>
              <a:t>zákona č. 553/1991 Sb., o obecní policii</a:t>
            </a:r>
            <a:r>
              <a:rPr lang="cs-CZ" sz="225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5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dirty="0" smtClean="0">
                <a:latin typeface="Source Sans Pro"/>
              </a:rPr>
              <a:t>MP na rozdíl od PČR (nebo-</a:t>
            </a:r>
            <a:r>
              <a:rPr lang="cs-CZ" sz="2250" dirty="0" err="1" smtClean="0">
                <a:latin typeface="Source Sans Pro"/>
              </a:rPr>
              <a:t>li</a:t>
            </a:r>
            <a:r>
              <a:rPr lang="cs-CZ" sz="2250" dirty="0" smtClean="0">
                <a:latin typeface="Source Sans Pro"/>
              </a:rPr>
              <a:t> „státní policie“) </a:t>
            </a:r>
            <a:r>
              <a:rPr lang="cs-CZ" sz="2250" b="1" dirty="0" smtClean="0">
                <a:latin typeface="Source Sans Pro"/>
              </a:rPr>
              <a:t>nevyšetřuje trestné činy.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5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dirty="0" smtClean="0">
                <a:latin typeface="Source Sans Pro"/>
              </a:rPr>
              <a:t>MP však může odhalovat a projednávat některé </a:t>
            </a:r>
            <a:r>
              <a:rPr lang="cs-CZ" sz="2250" b="1" dirty="0" smtClean="0">
                <a:latin typeface="Source Sans Pro"/>
              </a:rPr>
              <a:t>přestupky</a:t>
            </a:r>
            <a:r>
              <a:rPr lang="cs-CZ" sz="2250" dirty="0" smtClean="0">
                <a:latin typeface="Source Sans Pro"/>
              </a:rPr>
              <a:t> a jiné správní delikty a zasahovat tak </a:t>
            </a:r>
            <a:r>
              <a:rPr lang="cs-CZ" sz="2250" b="1" dirty="0" smtClean="0">
                <a:latin typeface="Source Sans Pro"/>
              </a:rPr>
              <a:t>v případech domácího násilí jako první.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5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dirty="0" smtClean="0">
                <a:latin typeface="Source Sans Pro"/>
              </a:rPr>
              <a:t>MP lze kontaktovat na telefonní lince </a:t>
            </a:r>
            <a:r>
              <a:rPr lang="cs-CZ" sz="2250" b="1" dirty="0" smtClean="0">
                <a:latin typeface="Source Sans Pro"/>
              </a:rPr>
              <a:t>156.</a:t>
            </a:r>
            <a:endParaRPr lang="cs-CZ" sz="2250" b="1" dirty="0">
              <a:latin typeface="Source Sans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1663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                          Zdravotnická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>
                <a:latin typeface="Source Sans Pro"/>
              </a:rPr>
              <a:t>Činnost zdravotnických zařízení je upravena především v zákoně </a:t>
            </a:r>
            <a:r>
              <a:rPr lang="cs-CZ" sz="1800" b="1" dirty="0" smtClean="0">
                <a:latin typeface="Source Sans Pro"/>
              </a:rPr>
              <a:t>č.372/2011 </a:t>
            </a:r>
            <a:r>
              <a:rPr lang="cs-CZ" sz="1800" b="1" dirty="0">
                <a:latin typeface="Source Sans Pro"/>
              </a:rPr>
              <a:t>Sb., o zdravotních službách a podmínkách jejich poskytování. </a:t>
            </a:r>
            <a:endParaRPr lang="cs-CZ" sz="1800" b="1" dirty="0" smtClean="0">
              <a:latin typeface="Source Sans Pro"/>
            </a:endParaRPr>
          </a:p>
          <a:p>
            <a:pPr marL="0" indent="0" algn="just">
              <a:buNone/>
            </a:pPr>
            <a:endParaRPr lang="cs-CZ" sz="1800" b="1" dirty="0" smtClean="0">
              <a:latin typeface="Source Sans Pro"/>
            </a:endParaRPr>
          </a:p>
          <a:p>
            <a:pPr marL="0" indent="0" algn="just">
              <a:buNone/>
            </a:pPr>
            <a:r>
              <a:rPr lang="cs-CZ" sz="1800" b="1" dirty="0">
                <a:latin typeface="Source Sans Pro"/>
              </a:rPr>
              <a:t>Dle zákona č. 45/2013 Sb. o obětech trestných činů </a:t>
            </a:r>
            <a:r>
              <a:rPr lang="cs-CZ" sz="1800" dirty="0">
                <a:latin typeface="Source Sans Pro"/>
              </a:rPr>
              <a:t>mají poskytovatelé zdravotních služeb </a:t>
            </a:r>
            <a:r>
              <a:rPr lang="cs-CZ" sz="1800" b="1" i="1" u="sng" dirty="0">
                <a:latin typeface="Source Sans Pro"/>
              </a:rPr>
              <a:t>povinnost</a:t>
            </a:r>
            <a:r>
              <a:rPr lang="cs-CZ" sz="1800" dirty="0">
                <a:latin typeface="Source Sans Pro"/>
              </a:rPr>
              <a:t> informovat o subjektech pomoci </a:t>
            </a:r>
            <a:r>
              <a:rPr lang="cs-CZ" sz="1800" dirty="0" smtClean="0">
                <a:latin typeface="Source Sans Pro"/>
              </a:rPr>
              <a:t>oběti trestných činů a </a:t>
            </a:r>
            <a:r>
              <a:rPr lang="cs-CZ" sz="1800" dirty="0">
                <a:latin typeface="Source Sans Pro"/>
              </a:rPr>
              <a:t>předat jim příslušné kontakty. </a:t>
            </a:r>
            <a:endParaRPr lang="cs-CZ" sz="1800" dirty="0" smtClean="0">
              <a:latin typeface="Source Sans Pro"/>
            </a:endParaRPr>
          </a:p>
          <a:p>
            <a:pPr marL="0" indent="0" algn="just">
              <a:buNone/>
            </a:pPr>
            <a:endParaRPr lang="cs-CZ" sz="18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>
                <a:latin typeface="Source Sans Pro" panose="020B0503030403020204" pitchFamily="34" charset="-18"/>
              </a:rPr>
              <a:t>Zdravotnická zařízení </a:t>
            </a:r>
            <a:r>
              <a:rPr lang="cs-CZ" sz="1500" dirty="0" smtClean="0">
                <a:latin typeface="Source Sans Pro" panose="020B0503030403020204" pitchFamily="34" charset="-18"/>
              </a:rPr>
              <a:t>(nemocnice</a:t>
            </a:r>
            <a:r>
              <a:rPr lang="cs-CZ" sz="1500" dirty="0">
                <a:latin typeface="Source Sans Pro" panose="020B0503030403020204" pitchFamily="34" charset="-18"/>
              </a:rPr>
              <a:t>, polikliniky, praktičtí či specializovaní lékaři) poskytují obětem </a:t>
            </a:r>
            <a:r>
              <a:rPr lang="cs-CZ" sz="1500" dirty="0" smtClean="0">
                <a:latin typeface="Source Sans Pro" panose="020B0503030403020204" pitchFamily="34" charset="-18"/>
              </a:rPr>
              <a:t>násilí ošetření a léčbu</a:t>
            </a:r>
            <a:r>
              <a:rPr lang="cs-CZ" sz="1500" dirty="0">
                <a:latin typeface="Source Sans Pro" panose="020B0503030403020204" pitchFamily="34" charset="-18"/>
              </a:rPr>
              <a:t>, </a:t>
            </a:r>
            <a:r>
              <a:rPr lang="cs-CZ" sz="1500" dirty="0" smtClean="0">
                <a:latin typeface="Source Sans Pro" panose="020B0503030403020204" pitchFamily="34" charset="-18"/>
              </a:rPr>
              <a:t>dokumentaci a kontakty na pomáhající instituce.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 smtClean="0">
                <a:latin typeface="Source Sans Pro" panose="020B0503030403020204" pitchFamily="34" charset="-18"/>
              </a:rPr>
              <a:t>Lékařský záznam by </a:t>
            </a:r>
            <a:r>
              <a:rPr lang="cs-CZ" sz="1500" b="1" dirty="0">
                <a:latin typeface="Source Sans Pro" panose="020B0503030403020204" pitchFamily="34" charset="-18"/>
              </a:rPr>
              <a:t>měl </a:t>
            </a:r>
            <a:r>
              <a:rPr lang="cs-CZ" sz="1500" b="1" dirty="0" smtClean="0">
                <a:latin typeface="Source Sans Pro" panose="020B0503030403020204" pitchFamily="34" charset="-18"/>
              </a:rPr>
              <a:t>obsahovat:</a:t>
            </a:r>
            <a:r>
              <a:rPr lang="cs-CZ" sz="1500" dirty="0" smtClean="0">
                <a:latin typeface="Source Sans Pro" panose="020B0503030403020204" pitchFamily="34" charset="-18"/>
              </a:rPr>
              <a:t> okolnosti </a:t>
            </a:r>
            <a:r>
              <a:rPr lang="cs-CZ" sz="1500" dirty="0">
                <a:latin typeface="Source Sans Pro" panose="020B0503030403020204" pitchFamily="34" charset="-18"/>
              </a:rPr>
              <a:t>vzniku poranění nebo obtíží uváděné zraněnou osobu včetně časových údajů, uvedení totožnosti </a:t>
            </a:r>
            <a:r>
              <a:rPr lang="cs-CZ" sz="1500" dirty="0" smtClean="0">
                <a:latin typeface="Source Sans Pro" panose="020B0503030403020204" pitchFamily="34" charset="-18"/>
              </a:rPr>
              <a:t>NO, </a:t>
            </a:r>
            <a:r>
              <a:rPr lang="cs-CZ" sz="1500" dirty="0">
                <a:latin typeface="Source Sans Pro" panose="020B0503030403020204" pitchFamily="34" charset="-18"/>
              </a:rPr>
              <a:t>podrobný záznam o celkovém vyšetření </a:t>
            </a:r>
            <a:r>
              <a:rPr lang="cs-CZ" sz="1500" dirty="0" smtClean="0">
                <a:latin typeface="Source Sans Pro" panose="020B0503030403020204" pitchFamily="34" charset="-18"/>
              </a:rPr>
              <a:t>vč. </a:t>
            </a:r>
            <a:r>
              <a:rPr lang="cs-CZ" sz="1500" dirty="0">
                <a:latin typeface="Source Sans Pro" panose="020B0503030403020204" pitchFamily="34" charset="-18"/>
              </a:rPr>
              <a:t>lokalizace a popisu poranění, provedených úkonech a příslušných </a:t>
            </a:r>
            <a:r>
              <a:rPr lang="cs-CZ" sz="1500" dirty="0" smtClean="0">
                <a:latin typeface="Source Sans Pro" panose="020B0503030403020204" pitchFamily="34" charset="-18"/>
              </a:rPr>
              <a:t>opatřeních.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 smtClean="0">
                <a:latin typeface="Source Sans Pro" panose="020B0503030403020204" pitchFamily="34" charset="-18"/>
              </a:rPr>
              <a:t>V některých zdravotnických zařízeních působí </a:t>
            </a:r>
            <a:r>
              <a:rPr lang="cs-CZ" sz="1500" b="1" dirty="0">
                <a:latin typeface="Source Sans Pro" panose="020B0503030403020204" pitchFamily="34" charset="-18"/>
              </a:rPr>
              <a:t>sociální pracovníci a psychologové</a:t>
            </a:r>
            <a:r>
              <a:rPr lang="cs-CZ" sz="1500" dirty="0">
                <a:latin typeface="Source Sans Pro" panose="020B0503030403020204" pitchFamily="34" charset="-18"/>
              </a:rPr>
              <a:t>, kteří </a:t>
            </a:r>
            <a:r>
              <a:rPr lang="cs-CZ" sz="1500" dirty="0" smtClean="0">
                <a:latin typeface="Source Sans Pro" panose="020B0503030403020204" pitchFamily="34" charset="-18"/>
              </a:rPr>
              <a:t>pomáhají </a:t>
            </a:r>
            <a:r>
              <a:rPr lang="cs-CZ" sz="1500" b="1" dirty="0" smtClean="0">
                <a:latin typeface="Source Sans Pro" panose="020B0503030403020204" pitchFamily="34" charset="-18"/>
              </a:rPr>
              <a:t>hospitalizované </a:t>
            </a:r>
            <a:r>
              <a:rPr lang="cs-CZ" sz="1500" b="1" dirty="0">
                <a:latin typeface="Source Sans Pro" panose="020B0503030403020204" pitchFamily="34" charset="-18"/>
              </a:rPr>
              <a:t>oběti </a:t>
            </a:r>
            <a:r>
              <a:rPr lang="cs-CZ" sz="1500" dirty="0">
                <a:latin typeface="Source Sans Pro" panose="020B0503030403020204" pitchFamily="34" charset="-18"/>
              </a:rPr>
              <a:t>s orientací v situaci, podporou jejího řešení a předání kontaktů či dalších informací pro návaznou pomoc.</a:t>
            </a:r>
          </a:p>
          <a:p>
            <a:pPr marL="0" indent="0">
              <a:buNone/>
            </a:pPr>
            <a:endParaRPr lang="cs-CZ" sz="1650" dirty="0">
              <a:latin typeface="Source Sans Pro" panose="020B0503030403020204" pitchFamily="34" charset="-18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80020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 smtClean="0">
                <a:latin typeface="Source Sans Pro"/>
              </a:rPr>
              <a:t>                                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OSPOD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8688"/>
            <a:ext cx="8229600" cy="5299312"/>
          </a:xfrm>
        </p:spPr>
        <p:txBody>
          <a:bodyPr/>
          <a:lstStyle/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b="1" dirty="0">
                <a:latin typeface="Source Sans Pro"/>
              </a:rPr>
              <a:t>Činnost OSPOD je upravena především </a:t>
            </a:r>
            <a:r>
              <a:rPr lang="cs-CZ" sz="1800" b="1" dirty="0" smtClean="0">
                <a:latin typeface="Source Sans Pro"/>
              </a:rPr>
              <a:t>v</a:t>
            </a:r>
            <a:r>
              <a:rPr lang="cs-CZ" sz="1800" b="1" dirty="0">
                <a:latin typeface="Source Sans Pro"/>
              </a:rPr>
              <a:t> zákoně </a:t>
            </a:r>
            <a:r>
              <a:rPr lang="cs-CZ" sz="1800" b="1" dirty="0" smtClean="0">
                <a:latin typeface="Source Sans Pro"/>
              </a:rPr>
              <a:t>č. 359/1999 </a:t>
            </a:r>
            <a:r>
              <a:rPr lang="cs-CZ" sz="1800" b="1" dirty="0">
                <a:latin typeface="Source Sans Pro"/>
              </a:rPr>
              <a:t>Sb. </a:t>
            </a:r>
            <a:endParaRPr lang="cs-CZ" sz="1800" b="1" dirty="0" smtClean="0">
              <a:latin typeface="Source Sans Pro"/>
            </a:endParaRP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b="1" dirty="0" smtClean="0">
                <a:latin typeface="Source Sans Pro"/>
              </a:rPr>
              <a:t>o </a:t>
            </a:r>
            <a:r>
              <a:rPr lang="cs-CZ" sz="1800" b="1" dirty="0">
                <a:latin typeface="Source Sans Pro"/>
              </a:rPr>
              <a:t>sociálně-právní ochraně </a:t>
            </a:r>
            <a:r>
              <a:rPr lang="cs-CZ" sz="1800" b="1" dirty="0" smtClean="0">
                <a:latin typeface="Source Sans Pro"/>
              </a:rPr>
              <a:t>dětí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800" b="1" dirty="0" smtClean="0">
              <a:latin typeface="Source Sans Pro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50" dirty="0">
                <a:latin typeface="Source Sans Pro"/>
              </a:rPr>
              <a:t>úkolem </a:t>
            </a:r>
            <a:r>
              <a:rPr lang="cs-CZ" sz="1450" dirty="0" smtClean="0">
                <a:latin typeface="Source Sans Pro"/>
              </a:rPr>
              <a:t>OSPOD je </a:t>
            </a:r>
            <a:r>
              <a:rPr lang="cs-CZ" sz="1450" dirty="0">
                <a:latin typeface="Source Sans Pro"/>
              </a:rPr>
              <a:t>kontrolní, preventivní, poradenská a konzultační činnost směřující k ochraně zájmů nezletilých </a:t>
            </a:r>
            <a:r>
              <a:rPr lang="cs-CZ" sz="1450" dirty="0" smtClean="0">
                <a:latin typeface="Source Sans Pro"/>
              </a:rPr>
              <a:t>dětí.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5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Kompetence OSPOD </a:t>
            </a:r>
            <a:r>
              <a:rPr lang="cs-CZ" sz="1700" b="1" dirty="0">
                <a:latin typeface="Source Sans Pro"/>
              </a:rPr>
              <a:t>ve vztahu k problematice </a:t>
            </a:r>
            <a:r>
              <a:rPr lang="cs-CZ" sz="1700" b="1" dirty="0" smtClean="0">
                <a:latin typeface="Source Sans Pro"/>
              </a:rPr>
              <a:t>DN: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800" b="1" dirty="0" smtClean="0">
              <a:latin typeface="Source Sans Pro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v</a:t>
            </a:r>
            <a:r>
              <a:rPr lang="cs-CZ" sz="1400" dirty="0" smtClean="0">
                <a:latin typeface="Source Sans Pro" panose="020B0503030403020204" pitchFamily="34" charset="-18"/>
              </a:rPr>
              <a:t>yhledávat děti ohrožované násilím mezi rodiči, přijímat podněty k prošetření situace a konat šetření v rodině.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v</a:t>
            </a:r>
            <a:r>
              <a:rPr lang="cs-CZ" sz="1400" dirty="0" smtClean="0">
                <a:latin typeface="Source Sans Pro" panose="020B0503030403020204" pitchFamily="34" charset="-18"/>
              </a:rPr>
              <a:t> situaci vykázání – povinnost kontaktovat a jednat s rodiči.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z</a:t>
            </a:r>
            <a:r>
              <a:rPr lang="cs-CZ" sz="1400" dirty="0" smtClean="0">
                <a:latin typeface="Source Sans Pro" panose="020B0503030403020204" pitchFamily="34" charset="-18"/>
              </a:rPr>
              <a:t>prostředkovat nebo uložit povinnost využít odbornou pomoc či mediaci.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p</a:t>
            </a:r>
            <a:r>
              <a:rPr lang="cs-CZ" sz="1400" dirty="0" smtClean="0">
                <a:latin typeface="Source Sans Pro" panose="020B0503030403020204" pitchFamily="34" charset="-18"/>
              </a:rPr>
              <a:t>odat návrh na vydání předběžného opatření na ochranu dítěte před domácím násilím.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z</a:t>
            </a:r>
            <a:r>
              <a:rPr lang="cs-CZ" sz="1400" dirty="0" smtClean="0">
                <a:latin typeface="Source Sans Pro" panose="020B0503030403020204" pitchFamily="34" charset="-18"/>
              </a:rPr>
              <a:t>astupovat dítě jako opatrovník u soudu (nejen v případech DN).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v</a:t>
            </a:r>
            <a:r>
              <a:rPr lang="cs-CZ" sz="1400" dirty="0" smtClean="0">
                <a:latin typeface="Source Sans Pro" panose="020B0503030403020204" pitchFamily="34" charset="-18"/>
              </a:rPr>
              <a:t>yjádřit své stanovisko a doporučení soudu v podobě výchovné zprávy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>
              <a:latin typeface="Source Sans Pro" panose="020B0503030403020204" pitchFamily="34" charset="-18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400" b="1" dirty="0">
              <a:latin typeface="Source Sans Pro" panose="020B0503030403020204" pitchFamily="34" charset="-1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1512168" cy="14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12168" cy="144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Intervenční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 smtClean="0">
                <a:latin typeface="Source Sans Pro"/>
              </a:rPr>
              <a:t>Intervenční centra jsou specializovaná zařízení pro osoby ohrožené domácím násilím, zřizovaná dle zákona č. 108/2006 Sb., o sociálních službách.</a:t>
            </a:r>
          </a:p>
          <a:p>
            <a:pPr marL="0" indent="0" algn="just">
              <a:buNone/>
            </a:pPr>
            <a:endParaRPr lang="cs-CZ" sz="18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 smtClean="0">
                <a:latin typeface="Source Sans Pro"/>
              </a:rPr>
              <a:t>IC poskytuje převážně poradenské či jiné fakultativní </a:t>
            </a:r>
            <a:r>
              <a:rPr lang="cs-CZ" sz="1700" dirty="0">
                <a:latin typeface="Source Sans Pro"/>
              </a:rPr>
              <a:t>služby pro osoby ohrožené </a:t>
            </a:r>
            <a:r>
              <a:rPr lang="cs-CZ" sz="1700" dirty="0" smtClean="0">
                <a:latin typeface="Source Sans Pro"/>
              </a:rPr>
              <a:t>DN.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b="1" u="sng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 smtClean="0">
                <a:latin typeface="Source Sans Pro"/>
              </a:rPr>
              <a:t>IC je vždy informováno policií o vykázání a je povinno do 48 hodin kontaktovat  ohroženou osobu s nabídkou pomoci.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</a:t>
            </a:r>
            <a:r>
              <a:rPr lang="cs-CZ" sz="1700" dirty="0" smtClean="0">
                <a:latin typeface="Source Sans Pro"/>
              </a:rPr>
              <a:t> případě potřeby zajišťuje spolupráci a vzájemnou informovanost aktérů IDT.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</a:t>
            </a:r>
            <a:r>
              <a:rPr lang="cs-CZ" sz="1700" dirty="0" smtClean="0">
                <a:latin typeface="Source Sans Pro"/>
              </a:rPr>
              <a:t> Jihomoravském kraji zajišťuje služby intervenčního centra společnost Spondea.</a:t>
            </a:r>
            <a:endParaRPr lang="cs-CZ" sz="1700" dirty="0">
              <a:latin typeface="Source Sans Pro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3042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sz="3400" b="1" dirty="0" smtClean="0"/>
              <a:t>    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Specializované poradny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pro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oběti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DN/TČ</a:t>
            </a: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3012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1900" b="1" dirty="0">
                <a:latin typeface="Source Sans Pro"/>
              </a:rPr>
              <a:t>Poskytují základní a odborné sociální poradenství dle zákona č. 108/2006 Sb., o sociálních službách</a:t>
            </a:r>
            <a:r>
              <a:rPr lang="cs-CZ" sz="1900" b="1" dirty="0" smtClean="0">
                <a:latin typeface="Source Sans Pro"/>
              </a:rPr>
              <a:t>. </a:t>
            </a:r>
          </a:p>
          <a:p>
            <a:pPr marL="0" indent="0" algn="just">
              <a:buNone/>
            </a:pPr>
            <a:r>
              <a:rPr lang="cs-CZ" sz="1700" dirty="0" smtClean="0">
                <a:latin typeface="Source Sans Pro"/>
              </a:rPr>
              <a:t>Některé </a:t>
            </a:r>
            <a:r>
              <a:rPr lang="cs-CZ" sz="1700" dirty="0">
                <a:latin typeface="Source Sans Pro"/>
              </a:rPr>
              <a:t>poradny jsou </a:t>
            </a:r>
            <a:r>
              <a:rPr lang="cs-CZ" sz="1700" b="1" dirty="0">
                <a:latin typeface="Source Sans Pro"/>
              </a:rPr>
              <a:t>registrovanými poskytovateli pomoci obětem </a:t>
            </a:r>
            <a:r>
              <a:rPr lang="cs-CZ" sz="1700" b="1" dirty="0" smtClean="0">
                <a:latin typeface="Source Sans Pro"/>
              </a:rPr>
              <a:t>TČ </a:t>
            </a:r>
            <a:r>
              <a:rPr lang="cs-CZ" sz="1700" dirty="0">
                <a:latin typeface="Source Sans Pro"/>
              </a:rPr>
              <a:t>dle </a:t>
            </a:r>
            <a:r>
              <a:rPr lang="cs-CZ" sz="1700" b="1" dirty="0">
                <a:latin typeface="Source Sans Pro"/>
              </a:rPr>
              <a:t>zákona č. 45/2013 Sb., o obětech trestných činů</a:t>
            </a:r>
            <a:r>
              <a:rPr lang="cs-CZ" sz="1700" dirty="0" smtClean="0">
                <a:latin typeface="Source Sans Pro"/>
              </a:rPr>
              <a:t>.</a:t>
            </a:r>
          </a:p>
          <a:p>
            <a:pPr marL="0" indent="0" algn="just">
              <a:buNone/>
            </a:pPr>
            <a:endParaRPr lang="cs-CZ" sz="20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800" b="1" dirty="0">
                <a:latin typeface="Source Sans Pro"/>
              </a:rPr>
              <a:t>Principy poskytovaných </a:t>
            </a:r>
            <a:r>
              <a:rPr lang="cs-CZ" sz="1800" b="1" dirty="0" smtClean="0">
                <a:latin typeface="Source Sans Pro"/>
              </a:rPr>
              <a:t>sociálních služeb: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8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a</a:t>
            </a:r>
            <a:r>
              <a:rPr lang="cs-CZ" sz="1700" dirty="0" smtClean="0">
                <a:latin typeface="Source Sans Pro"/>
              </a:rPr>
              <a:t>nonymita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b</a:t>
            </a:r>
            <a:r>
              <a:rPr lang="cs-CZ" sz="1700" dirty="0" smtClean="0">
                <a:latin typeface="Source Sans Pro"/>
              </a:rPr>
              <a:t>ezplatnost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m</a:t>
            </a:r>
            <a:r>
              <a:rPr lang="cs-CZ" sz="1700" dirty="0" smtClean="0">
                <a:latin typeface="Source Sans Pro"/>
              </a:rPr>
              <a:t>lčenlivost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d</a:t>
            </a:r>
            <a:r>
              <a:rPr lang="cs-CZ" sz="1700" dirty="0" smtClean="0">
                <a:latin typeface="Source Sans Pro"/>
              </a:rPr>
              <a:t>obrovolnost </a:t>
            </a:r>
            <a:r>
              <a:rPr lang="cs-CZ" sz="1700" dirty="0">
                <a:latin typeface="Source Sans Pro"/>
              </a:rPr>
              <a:t>a </a:t>
            </a:r>
            <a:r>
              <a:rPr lang="cs-CZ" sz="1700" dirty="0" smtClean="0">
                <a:latin typeface="Source Sans Pro"/>
              </a:rPr>
              <a:t>motivovanost klienta k využívání služby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odpora vlastních kompetencí klienta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racovníci sociálních služeb nemají kompetence např. k </a:t>
            </a:r>
            <a:r>
              <a:rPr lang="cs-CZ" sz="1700" dirty="0">
                <a:latin typeface="Source Sans Pro"/>
              </a:rPr>
              <a:t>ověřování pravdivosti informací sdělených </a:t>
            </a:r>
            <a:r>
              <a:rPr lang="cs-CZ" sz="1700" dirty="0" smtClean="0">
                <a:latin typeface="Source Sans Pro"/>
              </a:rPr>
              <a:t>klientem, k šetření v rodině aj.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s</a:t>
            </a:r>
            <a:r>
              <a:rPr lang="cs-CZ" sz="1700" dirty="0" smtClean="0">
                <a:latin typeface="Source Sans Pro"/>
              </a:rPr>
              <a:t>lužba je poskytovaná v souladu s definovanými standardy kvality sociálních služeb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200" b="1" dirty="0" smtClean="0"/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2200" b="1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100" b="1" dirty="0"/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3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36911"/>
            <a:ext cx="1656184" cy="114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3681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Azylové domy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208912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>
                <a:latin typeface="Source Sans Pro"/>
              </a:rPr>
              <a:t>Azylové domy poskytují pobytové služby na přechodnou dobu </a:t>
            </a:r>
            <a:r>
              <a:rPr lang="cs-CZ" sz="1800" b="1" dirty="0" smtClean="0">
                <a:latin typeface="Source Sans Pro"/>
              </a:rPr>
              <a:t>osobám </a:t>
            </a:r>
            <a:r>
              <a:rPr lang="cs-CZ" sz="1800" b="1" dirty="0">
                <a:latin typeface="Source Sans Pro"/>
              </a:rPr>
              <a:t>v nepříznivé sociální situaci spojené se ztrátou bydlení dle zákona č.108/2006 Sb. o sociálních </a:t>
            </a:r>
            <a:r>
              <a:rPr lang="cs-CZ" sz="1800" b="1" dirty="0" smtClean="0">
                <a:latin typeface="Source Sans Pro"/>
              </a:rPr>
              <a:t>službách.</a:t>
            </a:r>
          </a:p>
          <a:p>
            <a:pPr marL="0" indent="0" algn="just">
              <a:buNone/>
            </a:pPr>
            <a:endParaRPr lang="cs-CZ" sz="1800" b="1" dirty="0" smtClean="0">
              <a:latin typeface="Source Sans Pro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j</a:t>
            </a:r>
            <a:r>
              <a:rPr lang="cs-CZ" sz="1700" dirty="0" smtClean="0">
                <a:latin typeface="Source Sans Pro"/>
              </a:rPr>
              <a:t>ednou </a:t>
            </a:r>
            <a:r>
              <a:rPr lang="cs-CZ" sz="1700" dirty="0">
                <a:latin typeface="Source Sans Pro"/>
              </a:rPr>
              <a:t>z cílových skupin azylových domů jsou oběti </a:t>
            </a:r>
            <a:r>
              <a:rPr lang="cs-CZ" sz="1700" dirty="0" smtClean="0">
                <a:latin typeface="Source Sans Pro"/>
              </a:rPr>
              <a:t>DN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obyt si hradí klienti sami, je však definovaná max. výše úhrady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řijetí do AD předchází většinou podání žádosti, pohovor a doložení požadovaných dokumentů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d</a:t>
            </a:r>
            <a:r>
              <a:rPr lang="cs-CZ" sz="1700" dirty="0" smtClean="0">
                <a:latin typeface="Source Sans Pro"/>
              </a:rPr>
              <a:t>alší kritéria přijetí: příslušnost k definované cílové skupině konkrétního AD, aktuální ubytovací kapacita, osvědčení naléhavosti situace (např. </a:t>
            </a:r>
            <a:r>
              <a:rPr lang="cs-CZ" sz="1700" dirty="0">
                <a:latin typeface="Source Sans Pro"/>
              </a:rPr>
              <a:t>s</a:t>
            </a:r>
            <a:r>
              <a:rPr lang="cs-CZ" sz="1700" dirty="0" smtClean="0">
                <a:latin typeface="Source Sans Pro"/>
              </a:rPr>
              <a:t>tanovisko OSPOD, probíhající trestní řízení aj.)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900" dirty="0" smtClean="0">
              <a:latin typeface="Source Sans Pro"/>
            </a:endParaRP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b="1" dirty="0" smtClean="0">
                <a:latin typeface="Source Sans Pro"/>
              </a:rPr>
              <a:t>Azylový dům s utajenou adresou</a:t>
            </a:r>
            <a:r>
              <a:rPr lang="cs-CZ" sz="1800" dirty="0" smtClean="0">
                <a:latin typeface="Source Sans Pro"/>
              </a:rPr>
              <a:t>: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vhodný pro oběti DN v přímém ohrožení ze strany násilné osoby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podléhá přísnějším  bezpečnostním opatřením       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 JMK provozuje dva azylové domy sdružení Magdalenium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5841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Probační a mediační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301608" cy="4968552"/>
          </a:xfrm>
        </p:spPr>
        <p:txBody>
          <a:bodyPr/>
          <a:lstStyle/>
          <a:p>
            <a:pPr marL="0" indent="0">
              <a:buNone/>
            </a:pPr>
            <a:r>
              <a:rPr lang="cs-CZ" sz="1550" b="1" dirty="0">
                <a:latin typeface="Source Sans Pro" panose="020B0503030403020204" pitchFamily="34" charset="-18"/>
              </a:rPr>
              <a:t>Činnost probační a mediační služby je upravena v zákoně č. 257/2000 Sb., </a:t>
            </a:r>
            <a:endParaRPr lang="cs-CZ" sz="1550" b="1" dirty="0" smtClean="0">
              <a:latin typeface="Source Sans Pro" panose="020B0503030403020204" pitchFamily="34" charset="-18"/>
            </a:endParaRPr>
          </a:p>
          <a:p>
            <a:pPr marL="0" indent="0">
              <a:buNone/>
            </a:pPr>
            <a:r>
              <a:rPr lang="cs-CZ" sz="1550" b="1" dirty="0" smtClean="0">
                <a:latin typeface="Source Sans Pro" panose="020B0503030403020204" pitchFamily="34" charset="-18"/>
              </a:rPr>
              <a:t>o </a:t>
            </a:r>
            <a:r>
              <a:rPr lang="cs-CZ" sz="1550" b="1" dirty="0">
                <a:latin typeface="Source Sans Pro" panose="020B0503030403020204" pitchFamily="34" charset="-18"/>
              </a:rPr>
              <a:t>Probační a mediační službě. </a:t>
            </a:r>
            <a:endParaRPr lang="cs-CZ" sz="1550" b="1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 smtClean="0">
                <a:latin typeface="Source Sans Pro" panose="020B0503030403020204" pitchFamily="34" charset="-18"/>
              </a:rPr>
              <a:t>PMS je státní </a:t>
            </a:r>
            <a:r>
              <a:rPr lang="cs-CZ" sz="1400" dirty="0">
                <a:latin typeface="Source Sans Pro" panose="020B0503030403020204" pitchFamily="34" charset="-18"/>
              </a:rPr>
              <a:t>instituce, </a:t>
            </a:r>
            <a:r>
              <a:rPr lang="cs-CZ" sz="1400" dirty="0" smtClean="0">
                <a:latin typeface="Source Sans Pro" panose="020B0503030403020204" pitchFamily="34" charset="-18"/>
              </a:rPr>
              <a:t>která v </a:t>
            </a:r>
            <a:r>
              <a:rPr lang="cs-CZ" sz="1400" dirty="0">
                <a:latin typeface="Source Sans Pro" panose="020B0503030403020204" pitchFamily="34" charset="-18"/>
              </a:rPr>
              <a:t>trestním řízení provádí úkony probace a </a:t>
            </a:r>
            <a:r>
              <a:rPr lang="cs-CZ" sz="1400" dirty="0" smtClean="0">
                <a:latin typeface="Source Sans Pro" panose="020B0503030403020204" pitchFamily="34" charset="-18"/>
              </a:rPr>
              <a:t>mediace: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400" b="1" u="sng" dirty="0">
                <a:latin typeface="Source Sans Pro" panose="020B0503030403020204" pitchFamily="34" charset="-18"/>
              </a:rPr>
              <a:t>p</a:t>
            </a:r>
            <a:r>
              <a:rPr lang="cs-CZ" sz="1400" b="1" u="sng" dirty="0" smtClean="0">
                <a:latin typeface="Source Sans Pro" panose="020B0503030403020204" pitchFamily="34" charset="-18"/>
              </a:rPr>
              <a:t>robací</a:t>
            </a:r>
            <a:r>
              <a:rPr lang="cs-CZ" sz="1400" b="1" dirty="0" smtClean="0">
                <a:latin typeface="Source Sans Pro" panose="020B0503030403020204" pitchFamily="34" charset="-18"/>
              </a:rPr>
              <a:t> </a:t>
            </a:r>
            <a:r>
              <a:rPr lang="cs-CZ" sz="1400" dirty="0" smtClean="0">
                <a:latin typeface="Source Sans Pro" panose="020B0503030403020204" pitchFamily="34" charset="-18"/>
              </a:rPr>
              <a:t>= organizování </a:t>
            </a:r>
            <a:r>
              <a:rPr lang="cs-CZ" sz="1400" dirty="0">
                <a:latin typeface="Source Sans Pro" panose="020B0503030403020204" pitchFamily="34" charset="-18"/>
              </a:rPr>
              <a:t>a vykonávání dohledu nad obviněnými, obžalovanými či </a:t>
            </a:r>
            <a:r>
              <a:rPr lang="cs-CZ" sz="1400" dirty="0" smtClean="0">
                <a:latin typeface="Source Sans Pro" panose="020B0503030403020204" pitchFamily="34" charset="-18"/>
              </a:rPr>
              <a:t>odsouzenými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400" dirty="0">
              <a:latin typeface="Source Sans Pro" panose="020B0503030403020204" pitchFamily="34" charset="-18"/>
            </a:endParaRP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300" dirty="0">
                <a:latin typeface="Source Sans Pro" panose="020B0503030403020204" pitchFamily="34" charset="-18"/>
              </a:rPr>
              <a:t>o</a:t>
            </a:r>
            <a:r>
              <a:rPr lang="cs-CZ" sz="1300" dirty="0" smtClean="0">
                <a:latin typeface="Source Sans Pro" panose="020B0503030403020204" pitchFamily="34" charset="-18"/>
              </a:rPr>
              <a:t>běti </a:t>
            </a:r>
            <a:r>
              <a:rPr lang="cs-CZ" sz="1300" dirty="0">
                <a:latin typeface="Source Sans Pro" panose="020B0503030403020204" pitchFamily="34" charset="-18"/>
              </a:rPr>
              <a:t>trestného činu se doporučuje s PMS úzce spolupracovat z důvodu získání informací, psychické </a:t>
            </a:r>
            <a:r>
              <a:rPr lang="cs-CZ" sz="1300" dirty="0" smtClean="0">
                <a:latin typeface="Source Sans Pro" panose="020B0503030403020204" pitchFamily="34" charset="-18"/>
              </a:rPr>
              <a:t>podpory aj.</a:t>
            </a: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300" dirty="0" smtClean="0">
              <a:latin typeface="Source Sans Pro" panose="020B0503030403020204" pitchFamily="34" charset="-18"/>
            </a:endParaRP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300" dirty="0">
                <a:latin typeface="Source Sans Pro" panose="020B0503030403020204" pitchFamily="34" charset="-18"/>
              </a:rPr>
              <a:t>v</a:t>
            </a:r>
            <a:r>
              <a:rPr lang="cs-CZ" sz="1300" dirty="0" smtClean="0">
                <a:latin typeface="Source Sans Pro" panose="020B0503030403020204" pitchFamily="34" charset="-18"/>
              </a:rPr>
              <a:t> </a:t>
            </a:r>
            <a:r>
              <a:rPr lang="cs-CZ" sz="1300" dirty="0">
                <a:latin typeface="Source Sans Pro" panose="020B0503030403020204" pitchFamily="34" charset="-18"/>
              </a:rPr>
              <a:t>některých případech stanoveného dohledu nad odsouzeným </a:t>
            </a:r>
            <a:r>
              <a:rPr lang="cs-CZ" sz="1300" dirty="0" smtClean="0">
                <a:latin typeface="Source Sans Pro" panose="020B0503030403020204" pitchFamily="34" charset="-18"/>
              </a:rPr>
              <a:t>(př</a:t>
            </a:r>
            <a:r>
              <a:rPr lang="cs-CZ" sz="1300" dirty="0">
                <a:latin typeface="Source Sans Pro" panose="020B0503030403020204" pitchFamily="34" charset="-18"/>
              </a:rPr>
              <a:t>. pachatel odsouzený za </a:t>
            </a:r>
            <a:r>
              <a:rPr lang="cs-CZ" sz="1300" dirty="0" smtClean="0">
                <a:latin typeface="Source Sans Pro" panose="020B0503030403020204" pitchFamily="34" charset="-18"/>
              </a:rPr>
              <a:t>DN, kterému </a:t>
            </a:r>
            <a:r>
              <a:rPr lang="cs-CZ" sz="1300" dirty="0">
                <a:latin typeface="Source Sans Pro" panose="020B0503030403020204" pitchFamily="34" charset="-18"/>
              </a:rPr>
              <a:t>byl uložen zákaz styku či kontaktování oběti) iniciuje </a:t>
            </a:r>
            <a:r>
              <a:rPr lang="cs-CZ" sz="1300" dirty="0" smtClean="0">
                <a:latin typeface="Source Sans Pro" panose="020B0503030403020204" pitchFamily="34" charset="-18"/>
              </a:rPr>
              <a:t> sama PMS </a:t>
            </a:r>
            <a:r>
              <a:rPr lang="cs-CZ" sz="1300" dirty="0">
                <a:latin typeface="Source Sans Pro" panose="020B0503030403020204" pitchFamily="34" charset="-18"/>
              </a:rPr>
              <a:t>spolupráci s </a:t>
            </a:r>
            <a:r>
              <a:rPr lang="cs-CZ" sz="1300" dirty="0" smtClean="0">
                <a:latin typeface="Source Sans Pro" panose="020B0503030403020204" pitchFamily="34" charset="-18"/>
              </a:rPr>
              <a:t>obětí</a:t>
            </a:r>
            <a:r>
              <a:rPr lang="cs-CZ" sz="1300" dirty="0">
                <a:latin typeface="Source Sans Pro" panose="020B0503030403020204" pitchFamily="34" charset="-18"/>
              </a:rPr>
              <a:t> </a:t>
            </a:r>
            <a:r>
              <a:rPr lang="cs-CZ" sz="1300" dirty="0" smtClean="0">
                <a:latin typeface="Source Sans Pro" panose="020B0503030403020204" pitchFamily="34" charset="-18"/>
              </a:rPr>
              <a:t>(pro případ vzájemné informovanosti a následných opatření při porušení podmínky pachatelem atp.)</a:t>
            </a: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300" dirty="0" smtClean="0">
              <a:latin typeface="Source Sans Pro" panose="020B0503030403020204" pitchFamily="34" charset="-18"/>
            </a:endParaRP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300" dirty="0" smtClean="0">
                <a:latin typeface="Source Sans Pro" panose="020B0503030403020204" pitchFamily="34" charset="-18"/>
              </a:rPr>
              <a:t>Persefona spolupracuje s PMS v případech, kdy byla pachateli trestním rozsudkem či v rámci probačního plánu dohledu uložena povinnost účasti v terapeutickém programu na zvládání agrese.</a:t>
            </a: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400" b="1" u="sng" dirty="0">
                <a:latin typeface="Source Sans Pro" panose="020B0503030403020204" pitchFamily="34" charset="-18"/>
              </a:rPr>
              <a:t>m</a:t>
            </a:r>
            <a:r>
              <a:rPr lang="cs-CZ" sz="1400" b="1" u="sng" dirty="0" smtClean="0">
                <a:latin typeface="Source Sans Pro" panose="020B0503030403020204" pitchFamily="34" charset="-18"/>
              </a:rPr>
              <a:t>ediace</a:t>
            </a:r>
            <a:r>
              <a:rPr lang="cs-CZ" sz="1400" dirty="0" smtClean="0">
                <a:latin typeface="Source Sans Pro" panose="020B0503030403020204" pitchFamily="34" charset="-18"/>
              </a:rPr>
              <a:t> =  </a:t>
            </a:r>
            <a:r>
              <a:rPr lang="cs-CZ" sz="1400" dirty="0">
                <a:latin typeface="Source Sans Pro" panose="020B0503030403020204" pitchFamily="34" charset="-18"/>
              </a:rPr>
              <a:t>mimosoudní zprostředkování řešení sporu mezi obviněným a poškozeným, </a:t>
            </a:r>
            <a:r>
              <a:rPr lang="cs-CZ" sz="1400" dirty="0" smtClean="0">
                <a:latin typeface="Source Sans Pro" panose="020B0503030403020204" pitchFamily="34" charset="-18"/>
              </a:rPr>
              <a:t>které </a:t>
            </a:r>
            <a:r>
              <a:rPr lang="cs-CZ" sz="1400" dirty="0">
                <a:latin typeface="Source Sans Pro" panose="020B0503030403020204" pitchFamily="34" charset="-18"/>
              </a:rPr>
              <a:t>má směřovat k urovnání konfliktního stavu (</a:t>
            </a:r>
            <a:r>
              <a:rPr lang="cs-CZ" sz="1400" dirty="0" smtClean="0">
                <a:latin typeface="Source Sans Pro" panose="020B0503030403020204" pitchFamily="34" charset="-18"/>
              </a:rPr>
              <a:t>je </a:t>
            </a:r>
            <a:r>
              <a:rPr lang="cs-CZ" sz="1400" dirty="0">
                <a:latin typeface="Source Sans Pro" panose="020B0503030403020204" pitchFamily="34" charset="-18"/>
              </a:rPr>
              <a:t>vykonávaná v souvislosti s trestním </a:t>
            </a:r>
            <a:r>
              <a:rPr lang="cs-CZ" sz="1400" dirty="0" smtClean="0">
                <a:latin typeface="Source Sans Pro" panose="020B0503030403020204" pitchFamily="34" charset="-18"/>
              </a:rPr>
              <a:t>řízením).</a:t>
            </a:r>
          </a:p>
          <a:p>
            <a:pPr marL="457200" lvl="1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300" dirty="0" smtClean="0">
              <a:latin typeface="Source Sans Pro" panose="020B0503030403020204" pitchFamily="34" charset="-18"/>
            </a:endParaRPr>
          </a:p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Probační a mediační služba poskytuje </a:t>
            </a:r>
            <a:r>
              <a:rPr lang="cs-CZ" sz="1400" dirty="0" smtClean="0">
                <a:latin typeface="Source Sans Pro" panose="020B0503030403020204" pitchFamily="34" charset="-18"/>
              </a:rPr>
              <a:t>také </a:t>
            </a:r>
            <a:r>
              <a:rPr lang="cs-CZ" sz="1400" b="1" dirty="0" smtClean="0">
                <a:latin typeface="Source Sans Pro" panose="020B0503030403020204" pitchFamily="34" charset="-18"/>
              </a:rPr>
              <a:t>pomoc </a:t>
            </a:r>
            <a:r>
              <a:rPr lang="cs-CZ" sz="1400" b="1" dirty="0">
                <a:latin typeface="Source Sans Pro" panose="020B0503030403020204" pitchFamily="34" charset="-18"/>
              </a:rPr>
              <a:t>obětem trestné činnosti </a:t>
            </a:r>
            <a:r>
              <a:rPr lang="cs-CZ" sz="1400" dirty="0">
                <a:latin typeface="Source Sans Pro" panose="020B0503030403020204" pitchFamily="34" charset="-18"/>
              </a:rPr>
              <a:t>(právní poradenství ohledně náhrady škody a další programy, jejichž cílem je zmírnit dopady TČ na život oběti). </a:t>
            </a:r>
            <a:endParaRPr lang="cs-CZ" sz="1400" dirty="0" smtClean="0">
              <a:latin typeface="Source Sans Pro" panose="020B0503030403020204" pitchFamily="34" charset="-18"/>
            </a:endParaRPr>
          </a:p>
          <a:p>
            <a:pPr marL="0" lvl="1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>
              <a:latin typeface="Source Sans Pro" panose="020B0503030403020204" pitchFamily="34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3530"/>
            <a:ext cx="1944216" cy="14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Rodinná mediace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800" b="1" u="sng" dirty="0">
                <a:latin typeface="Source Sans Pro" panose="020B0503030403020204" pitchFamily="34" charset="-18"/>
              </a:rPr>
              <a:t>Mediace v netrestních věcech</a:t>
            </a:r>
            <a:r>
              <a:rPr lang="cs-CZ" sz="1800" b="1" dirty="0">
                <a:latin typeface="Source Sans Pro" panose="020B0503030403020204" pitchFamily="34" charset="-18"/>
              </a:rPr>
              <a:t> </a:t>
            </a:r>
            <a:r>
              <a:rPr lang="cs-CZ" sz="1800" dirty="0">
                <a:latin typeface="Source Sans Pro" panose="020B0503030403020204" pitchFamily="34" charset="-18"/>
              </a:rPr>
              <a:t>je upravena v zákoně č. 202/2012 Sb., o mediaci, který se zabývá výkonem a účinky mediace prováděné zapsanými mediátory. </a:t>
            </a:r>
            <a:endParaRPr lang="cs-CZ" sz="1800" dirty="0" smtClean="0">
              <a:latin typeface="Source Sans Pro" panose="020B0503030403020204" pitchFamily="34" charset="-18"/>
            </a:endParaRPr>
          </a:p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800" dirty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rodinná mediace se zaměřuje na řešení konfliktů vyplývajících z rodinných vztahů. Nejčastěji se týká například domluvy na péči o děti při rozpadu společné domácnosti, úpravy styku s nimi nebo rozdělení majetku či oblasti </a:t>
            </a:r>
            <a:r>
              <a:rPr lang="cs-CZ" sz="1700" dirty="0" smtClean="0">
                <a:latin typeface="Source Sans Pro" panose="020B0503030403020204" pitchFamily="34" charset="-18"/>
              </a:rPr>
              <a:t>bydlení.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z</a:t>
            </a:r>
            <a:r>
              <a:rPr lang="cs-CZ" sz="1700" dirty="0" smtClean="0">
                <a:latin typeface="Source Sans Pro" panose="020B0503030403020204" pitchFamily="34" charset="-18"/>
              </a:rPr>
              <a:t>ákon </a:t>
            </a:r>
            <a:r>
              <a:rPr lang="cs-CZ" sz="1700" dirty="0">
                <a:latin typeface="Source Sans Pro" panose="020B0503030403020204" pitchFamily="34" charset="-18"/>
              </a:rPr>
              <a:t>umožňuje opatrovnickým soudům, které rozhodují o péči o děti, pokud je to účelné a vhodné, nařídit první setkání se zapsaným mediátorem a přerušit tak soudní jednání nejdéle na dobu tří měsíců. </a:t>
            </a: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m</a:t>
            </a:r>
            <a:r>
              <a:rPr lang="cs-CZ" sz="1700" dirty="0" smtClean="0">
                <a:latin typeface="Source Sans Pro" panose="020B0503030403020204" pitchFamily="34" charset="-18"/>
              </a:rPr>
              <a:t>ediaci </a:t>
            </a:r>
            <a:r>
              <a:rPr lang="cs-CZ" sz="1700" dirty="0">
                <a:latin typeface="Source Sans Pro" panose="020B0503030403020204" pitchFamily="34" charset="-18"/>
              </a:rPr>
              <a:t>však nelze nařídit po dobu platnosti předběžného opatření ve věcech ochrany proti domácímu násilí. </a:t>
            </a: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p</a:t>
            </a:r>
            <a:r>
              <a:rPr lang="cs-CZ" sz="1700" dirty="0" smtClean="0">
                <a:latin typeface="Source Sans Pro" panose="020B0503030403020204" pitchFamily="34" charset="-18"/>
              </a:rPr>
              <a:t>okud </a:t>
            </a:r>
            <a:r>
              <a:rPr lang="cs-CZ" sz="1700" dirty="0">
                <a:latin typeface="Source Sans Pro" panose="020B0503030403020204" pitchFamily="34" charset="-18"/>
              </a:rPr>
              <a:t>není mediační dohoda v rozporu s právními předpisy, soud rozhodne o tom, zda ji schválí – v tom případě má dohoda účinek pravomocného rozsudku. Pokud soud dohodu neschválí, řízení pokračuje.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>
              <a:latin typeface="Source Sans Pro" panose="020B0503030403020204" pitchFamily="34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30" y="404664"/>
            <a:ext cx="2148550" cy="11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Manželské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 rodinné poradny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cs-CZ" sz="1900" b="1" dirty="0">
                <a:latin typeface="Source Sans Pro"/>
              </a:rPr>
              <a:t>Manželské a rodinné poradny jsou </a:t>
            </a:r>
            <a:r>
              <a:rPr lang="cs-CZ" sz="1900" b="1" dirty="0" smtClean="0">
                <a:latin typeface="Source Sans Pro"/>
              </a:rPr>
              <a:t>poskytovateli odborného </a:t>
            </a:r>
          </a:p>
          <a:p>
            <a:pPr marL="0" indent="0">
              <a:buNone/>
            </a:pPr>
            <a:r>
              <a:rPr lang="cs-CZ" sz="1900" b="1" dirty="0" smtClean="0">
                <a:latin typeface="Source Sans Pro"/>
              </a:rPr>
              <a:t>sociálního poradenství dle </a:t>
            </a:r>
            <a:r>
              <a:rPr lang="cs-CZ" sz="1900" b="1" dirty="0">
                <a:latin typeface="Source Sans Pro"/>
              </a:rPr>
              <a:t>zákona č. 108/2006 Sb., </a:t>
            </a:r>
            <a:r>
              <a:rPr lang="cs-CZ" sz="1900" b="1" dirty="0" smtClean="0">
                <a:latin typeface="Source Sans Pro"/>
              </a:rPr>
              <a:t>o </a:t>
            </a:r>
            <a:r>
              <a:rPr lang="cs-CZ" sz="1900" b="1" dirty="0">
                <a:latin typeface="Source Sans Pro"/>
              </a:rPr>
              <a:t>sociálních </a:t>
            </a:r>
            <a:r>
              <a:rPr lang="cs-CZ" sz="1900" b="1" dirty="0" smtClean="0">
                <a:latin typeface="Source Sans Pro"/>
              </a:rPr>
              <a:t>službách.</a:t>
            </a:r>
          </a:p>
          <a:p>
            <a:pPr marL="0" indent="0">
              <a:buNone/>
            </a:pPr>
            <a:endParaRPr lang="cs-CZ" sz="19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p</a:t>
            </a:r>
            <a:r>
              <a:rPr lang="cs-CZ" sz="1900" dirty="0" smtClean="0">
                <a:latin typeface="Source Sans Pro"/>
              </a:rPr>
              <a:t>racují s </a:t>
            </a:r>
            <a:r>
              <a:rPr lang="cs-CZ" sz="1900" b="1" dirty="0" smtClean="0">
                <a:latin typeface="Source Sans Pro"/>
              </a:rPr>
              <a:t>jednotlivci, páry </a:t>
            </a:r>
            <a:r>
              <a:rPr lang="cs-CZ" sz="1900" b="1" dirty="0">
                <a:latin typeface="Source Sans Pro"/>
              </a:rPr>
              <a:t>i </a:t>
            </a:r>
            <a:r>
              <a:rPr lang="cs-CZ" sz="1900" b="1" dirty="0" smtClean="0">
                <a:latin typeface="Source Sans Pro"/>
              </a:rPr>
              <a:t>celými rodinami</a:t>
            </a:r>
            <a:r>
              <a:rPr lang="cs-CZ" sz="1900" dirty="0" smtClean="0">
                <a:latin typeface="Source Sans Pro"/>
              </a:rPr>
              <a:t>, </a:t>
            </a:r>
            <a:r>
              <a:rPr lang="cs-CZ" sz="1900" dirty="0">
                <a:latin typeface="Source Sans Pro"/>
              </a:rPr>
              <a:t>které se vlivem akutních či déletrvajících problémů v partnerských, manželských nebo rodinných vztazích dostali do sociálně nepříznivé </a:t>
            </a:r>
            <a:r>
              <a:rPr lang="cs-CZ" sz="1900" dirty="0" smtClean="0">
                <a:latin typeface="Source Sans Pro"/>
              </a:rPr>
              <a:t>situace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9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většinou poskytují </a:t>
            </a:r>
            <a:r>
              <a:rPr lang="cs-CZ" sz="1900" b="1" dirty="0" smtClean="0">
                <a:latin typeface="Source Sans Pro"/>
              </a:rPr>
              <a:t>bezplatné sociální, psychologické </a:t>
            </a:r>
            <a:r>
              <a:rPr lang="cs-CZ" sz="1900" b="1" dirty="0">
                <a:latin typeface="Source Sans Pro"/>
              </a:rPr>
              <a:t>poradenství </a:t>
            </a:r>
            <a:r>
              <a:rPr lang="cs-CZ" sz="1900" dirty="0">
                <a:latin typeface="Source Sans Pro"/>
              </a:rPr>
              <a:t>a </a:t>
            </a:r>
            <a:r>
              <a:rPr lang="cs-CZ" sz="1900" b="1" dirty="0" smtClean="0">
                <a:latin typeface="Source Sans Pro"/>
              </a:rPr>
              <a:t>terapii</a:t>
            </a:r>
            <a:r>
              <a:rPr lang="cs-CZ" sz="1900" dirty="0" smtClean="0">
                <a:latin typeface="Source Sans Pro"/>
              </a:rPr>
              <a:t>, zprostředkování </a:t>
            </a:r>
            <a:r>
              <a:rPr lang="cs-CZ" sz="1900" dirty="0">
                <a:latin typeface="Source Sans Pro"/>
              </a:rPr>
              <a:t>kontaktů na další </a:t>
            </a:r>
            <a:r>
              <a:rPr lang="cs-CZ" sz="1900" dirty="0" smtClean="0">
                <a:latin typeface="Source Sans Pro"/>
              </a:rPr>
              <a:t>odborníky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9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n</a:t>
            </a:r>
            <a:r>
              <a:rPr lang="cs-CZ" sz="1900" dirty="0" smtClean="0">
                <a:latin typeface="Source Sans Pro"/>
              </a:rPr>
              <a:t>ěkteré </a:t>
            </a:r>
            <a:r>
              <a:rPr lang="cs-CZ" sz="1900" dirty="0">
                <a:latin typeface="Source Sans Pro"/>
              </a:rPr>
              <a:t>poradny nabízí také službu </a:t>
            </a:r>
            <a:r>
              <a:rPr lang="cs-CZ" sz="1900" b="1" dirty="0">
                <a:latin typeface="Source Sans Pro"/>
              </a:rPr>
              <a:t>rodinné mediace</a:t>
            </a:r>
            <a:r>
              <a:rPr lang="cs-CZ" sz="1900" dirty="0">
                <a:latin typeface="Source Sans Pro"/>
              </a:rPr>
              <a:t> - především ve věcech úpravy poměrů vůči nezletilým dětem nebo realizaci asistovaných styků dětí s </a:t>
            </a:r>
            <a:r>
              <a:rPr lang="cs-CZ" sz="1900" dirty="0" smtClean="0">
                <a:latin typeface="Source Sans Pro"/>
              </a:rPr>
              <a:t>rodiči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9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p</a:t>
            </a:r>
            <a:r>
              <a:rPr lang="cs-CZ" sz="1900" dirty="0" smtClean="0">
                <a:latin typeface="Source Sans Pro"/>
              </a:rPr>
              <a:t>árová a rodinná terapie či mediace by neměla být doporučována/nařizována</a:t>
            </a:r>
            <a:r>
              <a:rPr lang="cs-CZ" sz="1900" b="1" dirty="0" smtClean="0">
                <a:latin typeface="Source Sans Pro"/>
              </a:rPr>
              <a:t> v případech již rozvinutého domácího násilí!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/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44" y="188641"/>
            <a:ext cx="1637402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7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Teoretické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přístupy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k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problematice DN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  <a:defRPr/>
            </a:pP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F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eministický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versus kriminologický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pohled</a:t>
            </a:r>
          </a:p>
          <a:p>
            <a:pPr>
              <a:buClr>
                <a:srgbClr val="FF9900"/>
              </a:buClr>
              <a:defRPr/>
            </a:pP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Jednofaktorové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, multifaktorové a dílčí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teorie</a:t>
            </a: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  <a:sym typeface="Wingdings"/>
            </a:endParaRPr>
          </a:p>
          <a:p>
            <a:pPr>
              <a:buClr>
                <a:srgbClr val="FF9900"/>
              </a:buClr>
              <a:defRPr/>
            </a:pPr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206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Občanské poradny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5"/>
            <a:ext cx="8229600" cy="53732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latin typeface="Source Sans Pro"/>
              </a:rPr>
              <a:t>Občanské poradny jsou registrovanými poskytovateli odborného sociálního poradenství podle zákona č. 108/2006 Sb., o sociálních </a:t>
            </a:r>
            <a:r>
              <a:rPr lang="cs-CZ" sz="1800" b="1" dirty="0" smtClean="0">
                <a:latin typeface="Source Sans Pro"/>
              </a:rPr>
              <a:t>službách.</a:t>
            </a:r>
          </a:p>
          <a:p>
            <a:pPr marL="0" indent="0">
              <a:buNone/>
            </a:pPr>
            <a:endParaRPr lang="cs-CZ" sz="18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>
                <a:latin typeface="Source Sans Pro"/>
              </a:rPr>
              <a:t>n</a:t>
            </a:r>
            <a:r>
              <a:rPr lang="cs-CZ" sz="1500" dirty="0" smtClean="0">
                <a:latin typeface="Source Sans Pro"/>
              </a:rPr>
              <a:t>a OP se může obrátit </a:t>
            </a:r>
            <a:r>
              <a:rPr lang="cs-CZ" sz="1500" b="1" dirty="0">
                <a:latin typeface="Source Sans Pro"/>
              </a:rPr>
              <a:t>každý občan</a:t>
            </a:r>
            <a:r>
              <a:rPr lang="cs-CZ" sz="1500" dirty="0">
                <a:latin typeface="Source Sans Pro"/>
              </a:rPr>
              <a:t>, kterému hrozí nebo se již ocitl v tíživé životní situaci, kterou neumí řešit vlastními silami. </a:t>
            </a: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 smtClean="0">
                <a:latin typeface="Source Sans Pro"/>
              </a:rPr>
              <a:t>OP v </a:t>
            </a:r>
            <a:r>
              <a:rPr lang="cs-CZ" sz="1500" b="1" dirty="0">
                <a:latin typeface="Source Sans Pro"/>
              </a:rPr>
              <a:t>ČR jsou sdružené v </a:t>
            </a:r>
            <a:r>
              <a:rPr lang="cs-CZ" sz="1500" b="1" dirty="0" smtClean="0">
                <a:latin typeface="Source Sans Pro"/>
              </a:rPr>
              <a:t>Asociaci</a:t>
            </a:r>
            <a:r>
              <a:rPr lang="cs-CZ" sz="1500" dirty="0" smtClean="0">
                <a:latin typeface="Source Sans Pro"/>
              </a:rPr>
              <a:t> a </a:t>
            </a:r>
            <a:r>
              <a:rPr lang="cs-CZ" sz="1500" dirty="0">
                <a:latin typeface="Source Sans Pro"/>
              </a:rPr>
              <a:t>tvoří </a:t>
            </a:r>
            <a:r>
              <a:rPr lang="cs-CZ" sz="1500" dirty="0" smtClean="0">
                <a:latin typeface="Source Sans Pro"/>
              </a:rPr>
              <a:t>síť, která je zastřešena </a:t>
            </a:r>
            <a:r>
              <a:rPr lang="cs-CZ" sz="1500" dirty="0">
                <a:latin typeface="Source Sans Pro"/>
              </a:rPr>
              <a:t>koordinačním centrem, které dohlíží na plnění cílů a zásad a slouží jako </a:t>
            </a:r>
            <a:r>
              <a:rPr lang="cs-CZ" sz="1500" b="1" dirty="0">
                <a:latin typeface="Source Sans Pro"/>
              </a:rPr>
              <a:t>zdroj jednotných informací a </a:t>
            </a:r>
            <a:r>
              <a:rPr lang="cs-CZ" sz="1500" b="1" dirty="0" smtClean="0">
                <a:latin typeface="Source Sans Pro"/>
              </a:rPr>
              <a:t>metodiky.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b="1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 smtClean="0">
                <a:latin typeface="Source Sans Pro"/>
              </a:rPr>
              <a:t> fungují </a:t>
            </a:r>
            <a:r>
              <a:rPr lang="cs-CZ" sz="1500" dirty="0">
                <a:latin typeface="Source Sans Pro"/>
              </a:rPr>
              <a:t>na zásadách </a:t>
            </a:r>
            <a:r>
              <a:rPr lang="cs-CZ" sz="1500" b="1" dirty="0">
                <a:latin typeface="Source Sans Pro"/>
              </a:rPr>
              <a:t>bezplatnosti, nezávislosti, diskrétnosti a nestrannosti</a:t>
            </a:r>
            <a:r>
              <a:rPr lang="cs-CZ" sz="150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>
                <a:latin typeface="Source Sans Pro"/>
              </a:rPr>
              <a:t>k</a:t>
            </a:r>
            <a:r>
              <a:rPr lang="cs-CZ" sz="1500" dirty="0" smtClean="0">
                <a:latin typeface="Source Sans Pro"/>
              </a:rPr>
              <a:t>lient (i pracovník) </a:t>
            </a:r>
            <a:r>
              <a:rPr lang="cs-CZ" sz="1500" dirty="0">
                <a:latin typeface="Source Sans Pro"/>
              </a:rPr>
              <a:t>zde </a:t>
            </a:r>
            <a:r>
              <a:rPr lang="cs-CZ" sz="1500" dirty="0" smtClean="0">
                <a:latin typeface="Source Sans Pro"/>
              </a:rPr>
              <a:t>vystupuje </a:t>
            </a:r>
            <a:r>
              <a:rPr lang="cs-CZ" sz="1500" b="1" dirty="0" smtClean="0">
                <a:latin typeface="Source Sans Pro"/>
              </a:rPr>
              <a:t>zcela </a:t>
            </a:r>
            <a:r>
              <a:rPr lang="cs-CZ" sz="1500" b="1" dirty="0">
                <a:latin typeface="Source Sans Pro"/>
              </a:rPr>
              <a:t>anonymně</a:t>
            </a:r>
            <a:r>
              <a:rPr lang="cs-CZ" sz="1500" dirty="0">
                <a:latin typeface="Source Sans Pro"/>
              </a:rPr>
              <a:t>, uzavírána je pouze ústní dohoda o poskytování </a:t>
            </a:r>
            <a:r>
              <a:rPr lang="cs-CZ" sz="1500" dirty="0" smtClean="0">
                <a:latin typeface="Source Sans Pro"/>
              </a:rPr>
              <a:t>služby.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 smtClean="0">
                <a:latin typeface="Source Sans Pro"/>
              </a:rPr>
              <a:t>poskytují </a:t>
            </a:r>
            <a:r>
              <a:rPr lang="cs-CZ" sz="1500" b="1" dirty="0">
                <a:latin typeface="Source Sans Pro"/>
              </a:rPr>
              <a:t>poradenství v osmnácti oblastech </a:t>
            </a:r>
            <a:r>
              <a:rPr lang="cs-CZ" sz="1500" dirty="0">
                <a:latin typeface="Source Sans Pro"/>
              </a:rPr>
              <a:t>jako je např. bydlení, </a:t>
            </a:r>
            <a:r>
              <a:rPr lang="cs-CZ" sz="1500" dirty="0" smtClean="0">
                <a:latin typeface="Source Sans Pro"/>
              </a:rPr>
              <a:t>dluhy, sociální </a:t>
            </a:r>
            <a:r>
              <a:rPr lang="cs-CZ" sz="1500" dirty="0">
                <a:latin typeface="Source Sans Pro"/>
              </a:rPr>
              <a:t>dávky, ochrana </a:t>
            </a:r>
            <a:r>
              <a:rPr lang="cs-CZ" sz="1500" dirty="0" smtClean="0">
                <a:latin typeface="Source Sans Pro"/>
              </a:rPr>
              <a:t>spotřebitele, pracovně a majetko-právní vztahy aj.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 smtClean="0">
                <a:latin typeface="Source Sans Pro"/>
              </a:rPr>
              <a:t>OP nenahrazují odborná pracoviště </a:t>
            </a:r>
            <a:r>
              <a:rPr lang="cs-CZ" sz="1500" dirty="0" smtClean="0">
                <a:latin typeface="Source Sans Pro"/>
              </a:rPr>
              <a:t>- </a:t>
            </a:r>
            <a:r>
              <a:rPr lang="cs-CZ" sz="1500" dirty="0">
                <a:latin typeface="Source Sans Pro"/>
              </a:rPr>
              <a:t>neposkytují služby advokátní kanceláře, krizového centra, </a:t>
            </a:r>
            <a:r>
              <a:rPr lang="cs-CZ" sz="1500" dirty="0" smtClean="0">
                <a:latin typeface="Source Sans Pro"/>
              </a:rPr>
              <a:t>psychologů</a:t>
            </a:r>
            <a:r>
              <a:rPr lang="cs-CZ" sz="1500" dirty="0">
                <a:latin typeface="Source Sans Pro"/>
              </a:rPr>
              <a:t> </a:t>
            </a:r>
            <a:r>
              <a:rPr lang="cs-CZ" sz="1500" dirty="0" smtClean="0">
                <a:latin typeface="Source Sans Pro"/>
              </a:rPr>
              <a:t>aj.  Neprovádí též </a:t>
            </a:r>
            <a:r>
              <a:rPr lang="cs-CZ" sz="1500" dirty="0">
                <a:latin typeface="Source Sans Pro"/>
              </a:rPr>
              <a:t>výpočty sociálních dávek, důchodů </a:t>
            </a:r>
            <a:r>
              <a:rPr lang="cs-CZ" sz="1500" dirty="0" smtClean="0">
                <a:latin typeface="Source Sans Pro"/>
              </a:rPr>
              <a:t>a nesepisují právní podání či jiná vyjádření.</a:t>
            </a:r>
            <a:endParaRPr lang="cs-CZ" sz="1500" dirty="0">
              <a:latin typeface="Source Sans Pro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3"/>
            <a:ext cx="17008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Odbor sociální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p</a:t>
            </a:r>
            <a:r>
              <a:rPr lang="cs-CZ" sz="1600" dirty="0" smtClean="0">
                <a:latin typeface="Source Sans Pro"/>
              </a:rPr>
              <a:t>oskytuje </a:t>
            </a:r>
            <a:r>
              <a:rPr lang="cs-CZ" sz="1600" dirty="0">
                <a:latin typeface="Source Sans Pro"/>
              </a:rPr>
              <a:t>péči zejména </a:t>
            </a:r>
            <a:r>
              <a:rPr lang="cs-CZ" sz="1600" b="1" dirty="0">
                <a:latin typeface="Source Sans Pro"/>
              </a:rPr>
              <a:t>seniorům a osobám se zdravotním postižením</a:t>
            </a:r>
            <a:r>
              <a:rPr lang="cs-CZ" sz="1600" dirty="0">
                <a:latin typeface="Source Sans Pro"/>
              </a:rPr>
              <a:t>, kteří nejsou schopni řešit obtížnou životní situaci vzniklou v důsledku snížené míry soběstačnosti z důvodu věku či zdravotního stavu</a:t>
            </a:r>
            <a:r>
              <a:rPr lang="cs-CZ" sz="160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Source Sans Pro"/>
              </a:rPr>
              <a:t>v</a:t>
            </a:r>
            <a:r>
              <a:rPr lang="cs-CZ" sz="1600" dirty="0">
                <a:latin typeface="Source Sans Pro"/>
              </a:rPr>
              <a:t> Brně funguje tento odbor </a:t>
            </a:r>
            <a:r>
              <a:rPr lang="cs-CZ" sz="1600" b="1" dirty="0">
                <a:latin typeface="Source Sans Pro"/>
              </a:rPr>
              <a:t>pod </a:t>
            </a:r>
            <a:r>
              <a:rPr lang="cs-CZ" sz="1600" b="1" dirty="0" smtClean="0">
                <a:latin typeface="Source Sans Pro"/>
              </a:rPr>
              <a:t>MMB </a:t>
            </a:r>
            <a:r>
              <a:rPr lang="cs-CZ" sz="1600" dirty="0" smtClean="0">
                <a:latin typeface="Source Sans Pro"/>
              </a:rPr>
              <a:t>a </a:t>
            </a:r>
            <a:r>
              <a:rPr lang="cs-CZ" sz="1600" dirty="0">
                <a:latin typeface="Source Sans Pro"/>
              </a:rPr>
              <a:t>v rámci své činnosti spolupracuje s jednotlivými úřady městských částí, policií a jinými organizacemi při řešení životní situace výše uvedených osob</a:t>
            </a:r>
            <a:r>
              <a:rPr lang="cs-CZ" sz="160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s</a:t>
            </a:r>
            <a:r>
              <a:rPr lang="cs-CZ" sz="1600" dirty="0" smtClean="0">
                <a:latin typeface="Source Sans Pro"/>
              </a:rPr>
              <a:t>enioři </a:t>
            </a:r>
            <a:r>
              <a:rPr lang="cs-CZ" sz="1600" dirty="0">
                <a:latin typeface="Source Sans Pro"/>
              </a:rPr>
              <a:t>a osoby se zdravotním postižením jsou </a:t>
            </a:r>
            <a:r>
              <a:rPr lang="cs-CZ" sz="1600" b="1" dirty="0">
                <a:latin typeface="Source Sans Pro"/>
              </a:rPr>
              <a:t>zvlášť zranitelnou skupinou </a:t>
            </a:r>
            <a:r>
              <a:rPr lang="cs-CZ" sz="1600" dirty="0" smtClean="0">
                <a:latin typeface="Source Sans Pro"/>
              </a:rPr>
              <a:t>obětí mj. proto, že bývají  často závislí na péči násilné osoby.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b="1" dirty="0" smtClean="0">
                <a:latin typeface="Source Sans Pro"/>
              </a:rPr>
              <a:t>terénní pracovníci OSP </a:t>
            </a:r>
            <a:r>
              <a:rPr lang="cs-CZ" sz="1600" dirty="0" smtClean="0">
                <a:latin typeface="Source Sans Pro"/>
              </a:rPr>
              <a:t>vyhledávají </a:t>
            </a:r>
            <a:r>
              <a:rPr lang="cs-CZ" sz="1600" dirty="0">
                <a:latin typeface="Source Sans Pro"/>
              </a:rPr>
              <a:t>klienty v jejich přirozeném prostředí a </a:t>
            </a:r>
            <a:r>
              <a:rPr lang="cs-CZ" sz="1600" dirty="0" smtClean="0">
                <a:latin typeface="Source Sans Pro"/>
              </a:rPr>
              <a:t>provádí </a:t>
            </a:r>
            <a:r>
              <a:rPr lang="cs-CZ" sz="1600" dirty="0">
                <a:latin typeface="Source Sans Pro"/>
              </a:rPr>
              <a:t>sociální šetření přímo v </a:t>
            </a:r>
            <a:r>
              <a:rPr lang="cs-CZ" sz="1600" dirty="0" smtClean="0">
                <a:latin typeface="Source Sans Pro"/>
              </a:rPr>
              <a:t>domácnosti.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Source Sans Pro"/>
              </a:rPr>
              <a:t>OSP zprostředkovává pomoc </a:t>
            </a:r>
            <a:r>
              <a:rPr lang="cs-CZ" sz="1600" dirty="0">
                <a:latin typeface="Source Sans Pro"/>
              </a:rPr>
              <a:t>při </a:t>
            </a:r>
            <a:r>
              <a:rPr lang="cs-CZ" sz="1600" b="1" dirty="0">
                <a:latin typeface="Source Sans Pro"/>
              </a:rPr>
              <a:t>řešení bytových potřeb </a:t>
            </a:r>
            <a:r>
              <a:rPr lang="cs-CZ" sz="1600" dirty="0" smtClean="0">
                <a:latin typeface="Source Sans Pro"/>
              </a:rPr>
              <a:t>např. v situaci po vykázání násilné osoby z domácnosti, kde není nikdo jiný</a:t>
            </a:r>
            <a:r>
              <a:rPr lang="cs-CZ" sz="1600" dirty="0">
                <a:latin typeface="Source Sans Pro"/>
              </a:rPr>
              <a:t>, kdo by péči o oběť zajistil.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/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42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37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Záznam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divadelního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představení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b="1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„Kam oko dohlédne“</a:t>
            </a:r>
          </a:p>
          <a:p>
            <a:pPr marL="0" indent="0" algn="ctr">
              <a:buNone/>
            </a:pPr>
            <a:r>
              <a:rPr lang="cs-CZ" sz="3500" b="1" i="1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Domácí násilí optikou pomáhajících</a:t>
            </a:r>
          </a:p>
          <a:p>
            <a:pPr marL="0" indent="0" algn="ctr">
              <a:buNone/>
            </a:pPr>
            <a:r>
              <a:rPr lang="cs-CZ" sz="40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 </a:t>
            </a:r>
            <a:r>
              <a:rPr lang="cs-CZ" sz="4000" b="1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                          </a:t>
            </a:r>
            <a:endParaRPr lang="cs-CZ" sz="4000" b="1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640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9361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0"/>
          </a:xfrm>
        </p:spPr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Děkuji za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pozornost…</a:t>
            </a: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120680" cy="30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FEMINISMUS vs. KRIMINOLOGIE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12568"/>
          </a:xfrm>
        </p:spPr>
        <p:txBody>
          <a:bodyPr/>
          <a:lstStyle/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Feministický přístup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ž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eny jako oběti socio-struktruálního násilí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atriarchální hodnotové stereotypy jako motivace agresorů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kern="0" dirty="0">
                <a:latin typeface="Source Sans Pro"/>
              </a:rPr>
              <a:t>potřeba moci, kontroly a </a:t>
            </a:r>
            <a:r>
              <a:rPr lang="cs-CZ" sz="2100" kern="0" dirty="0" smtClean="0">
                <a:latin typeface="Source Sans Pro"/>
              </a:rPr>
              <a:t>dominance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kern="0" dirty="0">
                <a:latin typeface="Source Sans Pro"/>
              </a:rPr>
              <a:t>n</a:t>
            </a:r>
            <a:r>
              <a:rPr lang="cs-CZ" sz="2100" kern="0" dirty="0" smtClean="0">
                <a:latin typeface="Source Sans Pro"/>
              </a:rPr>
              <a:t>ásilí jako volba/rozhodnutí nikoli ztráta kontroly</a:t>
            </a:r>
            <a:endParaRPr lang="cs-CZ" sz="2100" kern="0" dirty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Kriminologický </a:t>
            </a:r>
            <a:r>
              <a:rPr lang="cs-CZ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přístup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artnerské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násilí bez ohledu na pohlaví oběti a pachatele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yndrom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týraného partnera (ne ženy)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v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ýzkumy osobnosti pachatele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– kritici: 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„psychologický make-up“</a:t>
            </a: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 algn="just">
              <a:buClr>
                <a:srgbClr val="FF9900"/>
              </a:buClr>
              <a:buFont typeface="Symbol" panose="05050102010706020507" pitchFamily="18" charset="2"/>
              <a:buChar char="®"/>
              <a:defRPr/>
            </a:pP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multifaktorové teorie: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Shoda těchto přístupů: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DN – z hlediska motivace 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kvalitativn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ě odlišný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fenomén, který nelze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směšovat s obecnou kriminalitou</a:t>
            </a:r>
          </a:p>
          <a:p>
            <a:pPr>
              <a:buClr>
                <a:srgbClr val="FF9900"/>
              </a:buClr>
              <a:buFont typeface="Symbol" panose="05050102010706020507" pitchFamily="18" charset="2"/>
              <a:buChar char="®"/>
              <a:defRPr/>
            </a:pP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  <a:sym typeface="Symbol" pitchFamily="18" charset="2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Faktorové a dílčí teorie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Jednofaktorové 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teorie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70000"/>
              <a:buNone/>
            </a:pPr>
            <a:r>
              <a:rPr lang="cs-CZ" altLang="cs-CZ" sz="2400" dirty="0">
                <a:latin typeface="Source Sans Pro"/>
              </a:rPr>
              <a:t>	</a:t>
            </a:r>
            <a:endParaRPr lang="cs-CZ" altLang="cs-CZ" sz="2400" dirty="0" smtClean="0">
              <a:latin typeface="Source Sans Pro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Source Sans Pro"/>
              </a:rPr>
              <a:t>psychologické </a:t>
            </a:r>
            <a:r>
              <a:rPr lang="cs-CZ" altLang="cs-CZ" sz="2400" dirty="0">
                <a:latin typeface="Source Sans Pro"/>
              </a:rPr>
              <a:t>teorie </a:t>
            </a:r>
            <a:endParaRPr lang="cs-CZ" altLang="cs-CZ" sz="2400" dirty="0" smtClean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400" dirty="0">
                <a:latin typeface="Source Sans Pro"/>
              </a:rPr>
              <a:t> </a:t>
            </a:r>
            <a:r>
              <a:rPr lang="cs-CZ" altLang="cs-CZ" sz="2400" dirty="0" smtClean="0">
                <a:latin typeface="Source Sans Pro"/>
              </a:rPr>
              <a:t>     </a:t>
            </a:r>
            <a:r>
              <a:rPr lang="cs-CZ" altLang="cs-CZ" sz="2000" dirty="0" smtClean="0">
                <a:latin typeface="Source Sans Pro"/>
              </a:rPr>
              <a:t>(deprese</a:t>
            </a:r>
            <a:r>
              <a:rPr lang="cs-CZ" altLang="cs-CZ" sz="2000" dirty="0">
                <a:latin typeface="Source Sans Pro"/>
              </a:rPr>
              <a:t>, alkohol, osobnost, povahové zvláštnosti </a:t>
            </a:r>
            <a:r>
              <a:rPr lang="cs-CZ" altLang="cs-CZ" sz="2000" dirty="0" smtClean="0">
                <a:latin typeface="Source Sans Pro"/>
              </a:rPr>
              <a:t>pachatele)</a:t>
            </a:r>
            <a:endParaRPr lang="cs-CZ" altLang="cs-CZ" sz="2000" dirty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endParaRPr lang="cs-CZ" altLang="cs-CZ" sz="2000" dirty="0" smtClean="0">
              <a:latin typeface="Source Sans Pro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Source Sans Pro"/>
              </a:rPr>
              <a:t>sociologické </a:t>
            </a:r>
            <a:r>
              <a:rPr lang="cs-CZ" altLang="cs-CZ" sz="2400" dirty="0" smtClean="0">
                <a:latin typeface="Source Sans Pro"/>
              </a:rPr>
              <a:t>teorie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400" dirty="0" smtClean="0">
                <a:latin typeface="Source Sans Pro"/>
              </a:rPr>
              <a:t>     </a:t>
            </a:r>
            <a:r>
              <a:rPr lang="cs-CZ" altLang="cs-CZ" sz="2000" dirty="0" smtClean="0">
                <a:latin typeface="Source Sans Pro"/>
              </a:rPr>
              <a:t>(konec psychiatrizace, násilí jako produkt „mužské společnosti“)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endParaRPr lang="cs-CZ" altLang="cs-CZ" sz="2000" dirty="0" smtClean="0">
              <a:latin typeface="Source Sans Pro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Source Sans Pro"/>
                <a:cs typeface="Times New Roman" panose="02020603050405020304" pitchFamily="18" charset="0"/>
              </a:rPr>
              <a:t>biologicko-genetické </a:t>
            </a:r>
            <a:r>
              <a:rPr lang="cs-CZ" altLang="cs-CZ" sz="2400" dirty="0" smtClean="0">
                <a:latin typeface="Source Sans Pro"/>
                <a:cs typeface="Times New Roman" panose="02020603050405020304" pitchFamily="18" charset="0"/>
              </a:rPr>
              <a:t>teorie aj.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400" dirty="0">
                <a:latin typeface="Source Sans Pro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Source Sans Pro"/>
                <a:cs typeface="Times New Roman" panose="02020603050405020304" pitchFamily="18" charset="0"/>
              </a:rPr>
              <a:t>     </a:t>
            </a:r>
            <a:r>
              <a:rPr lang="cs-CZ" altLang="cs-CZ" sz="2000" dirty="0" smtClean="0">
                <a:latin typeface="Source Sans Pro"/>
                <a:cs typeface="Times New Roman" panose="02020603050405020304" pitchFamily="18" charset="0"/>
              </a:rPr>
              <a:t>(obecné predispozice k agresivnímu chování)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000" dirty="0" smtClean="0">
                <a:latin typeface="Source Sans Pro"/>
                <a:cs typeface="Times New Roman" panose="02020603050405020304" pitchFamily="18" charset="0"/>
              </a:rPr>
              <a:t>_______________________________________________________________</a:t>
            </a:r>
            <a:endParaRPr lang="cs-CZ" sz="1200" dirty="0" smtClean="0">
              <a:latin typeface="Source Sans Pro" panose="020B0503030403020204" pitchFamily="34" charset="-18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Pikálková, Simona (ed.). 2004. Mezinárodní výzkum násilí na ženách - Česká republika / 2003: příspěvek k sociologickému zkoumání násilí v rodině. Sociologické studie / Sociological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Studies. Praha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: Sociologický ústav AV ČR. 152 s. ISBN 80-7330-054-0.</a:t>
            </a:r>
          </a:p>
          <a:p>
            <a:pPr>
              <a:buClr>
                <a:srgbClr val="FF9900"/>
              </a:buClr>
              <a:defRPr/>
            </a:pPr>
            <a:endParaRPr lang="cs-CZ" altLang="cs-CZ" sz="11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Další dílčí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kern="0" dirty="0" smtClean="0"/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 smtClean="0">
                <a:latin typeface="Source Sans Pro"/>
              </a:rPr>
              <a:t>Zaměřené </a:t>
            </a:r>
            <a:r>
              <a:rPr lang="cs-CZ" sz="2400" kern="0" dirty="0">
                <a:latin typeface="Source Sans Pro"/>
              </a:rPr>
              <a:t>na psychické násilí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Psychoanalýza 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osobnosti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rodinných systémů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stresu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sociálního učení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Sociálně-psychologické teorie 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 smtClean="0">
                <a:latin typeface="Source Sans Pro"/>
              </a:rPr>
              <a:t>Situační </a:t>
            </a:r>
            <a:r>
              <a:rPr lang="cs-CZ" sz="2400" kern="0" dirty="0">
                <a:latin typeface="Source Sans Pro"/>
              </a:rPr>
              <a:t>teorie 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zdrojů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sociální </a:t>
            </a:r>
            <a:r>
              <a:rPr lang="cs-CZ" sz="2400" kern="0" dirty="0" smtClean="0">
                <a:latin typeface="Source Sans Pro"/>
              </a:rPr>
              <a:t>směny</a:t>
            </a:r>
            <a:endParaRPr lang="cs-CZ" sz="2400" kern="0" dirty="0">
              <a:latin typeface="Source Sans Pro"/>
            </a:endParaRP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 smtClean="0">
                <a:latin typeface="Source Sans Pro"/>
              </a:rPr>
              <a:t>Viktimologie</a:t>
            </a:r>
            <a:endParaRPr lang="cs-CZ" sz="2400" kern="0" dirty="0">
              <a:latin typeface="Source Sans Pro"/>
            </a:endParaRPr>
          </a:p>
          <a:p>
            <a:pPr eaLnBrk="0" hangingPunct="0">
              <a:lnSpc>
                <a:spcPct val="95000"/>
              </a:lnSpc>
              <a:buClr>
                <a:srgbClr val="FF9900"/>
              </a:buCl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Multifaktorová teorie </a:t>
            </a:r>
            <a:b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D.G. Duttona</a:t>
            </a:r>
            <a:b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43792" cy="478112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58816" y="836712"/>
            <a:ext cx="8784976" cy="59942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7" name="Podnadpis 5"/>
          <p:cNvSpPr txBox="1">
            <a:spLocks/>
          </p:cNvSpPr>
          <p:nvPr/>
        </p:nvSpPr>
        <p:spPr>
          <a:xfrm>
            <a:off x="373063" y="5030788"/>
            <a:ext cx="8229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31875" y="2286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86893" y="381843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2930525" y="2798763"/>
            <a:ext cx="1584325" cy="1584325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4011613" y="2798763"/>
            <a:ext cx="1584325" cy="15843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3506788" y="3446463"/>
            <a:ext cx="1584325" cy="1584325"/>
          </a:xfrm>
          <a:prstGeom prst="ellipse">
            <a:avLst/>
          </a:prstGeom>
          <a:noFill/>
          <a:ln w="2857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5091113" y="2654300"/>
            <a:ext cx="1081087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4803775" y="4310063"/>
            <a:ext cx="1368425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H="1" flipV="1">
            <a:off x="2427288" y="2654300"/>
            <a:ext cx="720725" cy="647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flipV="1">
            <a:off x="2066925" y="3806825"/>
            <a:ext cx="2160588" cy="18716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01625" y="5678488"/>
            <a:ext cx="5337175" cy="442912"/>
          </a:xfrm>
          <a:prstGeom prst="rect">
            <a:avLst/>
          </a:prstGeom>
          <a:noFill/>
          <a:ln w="76200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Ontogenetická rovina – individuální charakteristiky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5522913" y="3806825"/>
            <a:ext cx="3351212" cy="442913"/>
          </a:xfrm>
          <a:prstGeom prst="rect">
            <a:avLst/>
          </a:prstGeom>
          <a:noFill/>
          <a:ln w="762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Mikrosystém – samotná rodina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4681030" y="2149475"/>
            <a:ext cx="3991990" cy="369332"/>
          </a:xfrm>
          <a:prstGeom prst="rect">
            <a:avLst/>
          </a:prstGeom>
          <a:noFill/>
          <a:ln w="762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Exosystém – sociální okolí jednotlivců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97645" y="2149475"/>
            <a:ext cx="3570336" cy="369332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Makrosystém – hierarchie hodnot</a:t>
            </a:r>
          </a:p>
        </p:txBody>
      </p:sp>
    </p:spTree>
    <p:extLst>
      <p:ext uri="{BB962C8B-B14F-4D97-AF65-F5344CB8AC3E}">
        <p14:creationId xmlns:p14="http://schemas.microsoft.com/office/powerpoint/2010/main" val="21209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Teorie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 metody sociální práce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 s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oběťmi DN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  <a:defRPr/>
            </a:pP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Z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asazení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do paradigmat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 dalších teorií SP</a:t>
            </a:r>
          </a:p>
          <a:p>
            <a:pPr>
              <a:buClr>
                <a:srgbClr val="FF9900"/>
              </a:buClr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pecifické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metody a přístupy </a:t>
            </a:r>
          </a:p>
        </p:txBody>
      </p:sp>
    </p:spTree>
    <p:extLst>
      <p:ext uri="{BB962C8B-B14F-4D97-AF65-F5344CB8AC3E}">
        <p14:creationId xmlns:p14="http://schemas.microsoft.com/office/powerpoint/2010/main" val="36368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Zasazení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do paradigmat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sociální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práce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600" b="1" u="sng" dirty="0" smtClean="0">
                <a:latin typeface="Source Sans Pro"/>
              </a:rPr>
              <a:t>Payneova paradigmata sociální práce:</a:t>
            </a:r>
          </a:p>
          <a:p>
            <a:pPr marL="0" indent="0" algn="just">
              <a:buNone/>
            </a:pPr>
            <a:endParaRPr lang="cs-CZ" sz="2000" u="sng" dirty="0" smtClean="0">
              <a:latin typeface="Source Sans Pro"/>
            </a:endParaRP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2200" b="1" dirty="0" smtClean="0">
                <a:latin typeface="Source Sans Pro"/>
              </a:rPr>
              <a:t>Terapeutické paradigma: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dirty="0" smtClean="0">
                <a:latin typeface="Source Sans Pro"/>
              </a:rPr>
              <a:t>podpora rozvoje a uskutečnění osobnosti klienta směřující k obnově duševního zdraví, důraz kladen na komunikaci a vztah mezi SP a klientem.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i="1" dirty="0">
                <a:latin typeface="Source Sans Pro"/>
              </a:rPr>
              <a:t>p</a:t>
            </a:r>
            <a:r>
              <a:rPr lang="cs-CZ" sz="1950" i="1" dirty="0" smtClean="0">
                <a:latin typeface="Source Sans Pro"/>
              </a:rPr>
              <a:t>ř. Rogersův model terapie zaměřené na klienta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2200" b="1" dirty="0">
                <a:latin typeface="Source Sans Pro"/>
              </a:rPr>
              <a:t>Reformní paradigma: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dirty="0">
                <a:latin typeface="Source Sans Pro"/>
              </a:rPr>
              <a:t>p</a:t>
            </a:r>
            <a:r>
              <a:rPr lang="cs-CZ" sz="1950" dirty="0" smtClean="0">
                <a:latin typeface="Source Sans Pro"/>
              </a:rPr>
              <a:t>říčina problémů tkví ve společenské nerovnosti, úsilí o změnu prostředí.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i="1" dirty="0">
                <a:latin typeface="Source Sans Pro"/>
              </a:rPr>
              <a:t>p</a:t>
            </a:r>
            <a:r>
              <a:rPr lang="cs-CZ" sz="1950" i="1" dirty="0" smtClean="0">
                <a:latin typeface="Source Sans Pro"/>
              </a:rPr>
              <a:t>ř. </a:t>
            </a:r>
            <a:r>
              <a:rPr lang="cs-CZ" sz="1950" i="1" dirty="0">
                <a:latin typeface="Source Sans Pro"/>
              </a:rPr>
              <a:t>S</a:t>
            </a:r>
            <a:r>
              <a:rPr lang="cs-CZ" sz="1950" i="1" dirty="0" smtClean="0">
                <a:latin typeface="Source Sans Pro"/>
              </a:rPr>
              <a:t>trukturální model - </a:t>
            </a:r>
            <a:r>
              <a:rPr lang="cs-CZ" altLang="cs-CZ" sz="1950" i="1" dirty="0" smtClean="0">
                <a:latin typeface="Source Sans Pro"/>
              </a:rPr>
              <a:t>Middleman, Godlberg (1974) </a:t>
            </a:r>
            <a:r>
              <a:rPr lang="cs-CZ" altLang="cs-CZ" sz="1950" i="1" dirty="0">
                <a:latin typeface="Source Sans Pro"/>
              </a:rPr>
              <a:t>a </a:t>
            </a:r>
            <a:r>
              <a:rPr lang="cs-CZ" altLang="cs-CZ" sz="1950" i="1" dirty="0" smtClean="0">
                <a:latin typeface="Source Sans Pro"/>
              </a:rPr>
              <a:t>Wood</a:t>
            </a:r>
            <a:r>
              <a:rPr lang="cs-CZ" altLang="cs-CZ" sz="1950" i="1" dirty="0">
                <a:latin typeface="Source Sans Pro"/>
              </a:rPr>
              <a:t> </a:t>
            </a:r>
            <a:r>
              <a:rPr lang="cs-CZ" altLang="cs-CZ" sz="1950" i="1" dirty="0" smtClean="0">
                <a:latin typeface="Source Sans Pro"/>
              </a:rPr>
              <a:t>(1989).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2200" b="1" dirty="0">
                <a:latin typeface="Source Sans Pro"/>
              </a:rPr>
              <a:t>Poradenské paradigma</a:t>
            </a:r>
            <a:r>
              <a:rPr lang="cs-CZ" sz="2200" b="1" dirty="0" smtClean="0">
                <a:latin typeface="Source Sans Pro"/>
              </a:rPr>
              <a:t>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dirty="0">
                <a:latin typeface="Source Sans Pro"/>
              </a:rPr>
              <a:t>v</a:t>
            </a:r>
            <a:r>
              <a:rPr lang="cs-CZ" sz="1950" dirty="0" smtClean="0">
                <a:latin typeface="Source Sans Pro"/>
              </a:rPr>
              <a:t>ychází vstříc potřebám </a:t>
            </a:r>
            <a:r>
              <a:rPr lang="cs-CZ" sz="1950" dirty="0">
                <a:latin typeface="Source Sans Pro"/>
              </a:rPr>
              <a:t>klienta a jeho schopnosti </a:t>
            </a:r>
            <a:r>
              <a:rPr lang="cs-CZ" sz="1950" dirty="0" smtClean="0">
                <a:latin typeface="Source Sans Pro"/>
              </a:rPr>
              <a:t>zvládat problémy </a:t>
            </a:r>
            <a:r>
              <a:rPr lang="cs-CZ" sz="1950" dirty="0">
                <a:latin typeface="Source Sans Pro"/>
              </a:rPr>
              <a:t>a zároveň </a:t>
            </a:r>
            <a:r>
              <a:rPr lang="cs-CZ" sz="1950" dirty="0" smtClean="0">
                <a:latin typeface="Source Sans Pro"/>
              </a:rPr>
              <a:t>usiluje o zlepšování </a:t>
            </a:r>
            <a:r>
              <a:rPr lang="cs-CZ" sz="1950" dirty="0">
                <a:latin typeface="Source Sans Pro"/>
              </a:rPr>
              <a:t>systému služeb, které jsou </a:t>
            </a:r>
            <a:r>
              <a:rPr lang="cs-CZ" sz="1950" dirty="0" smtClean="0">
                <a:latin typeface="Source Sans Pro"/>
              </a:rPr>
              <a:t>na potřeby klienta schopny </a:t>
            </a:r>
            <a:r>
              <a:rPr lang="cs-CZ" sz="1950" dirty="0">
                <a:latin typeface="Source Sans Pro"/>
              </a:rPr>
              <a:t>adekvátně </a:t>
            </a:r>
            <a:r>
              <a:rPr lang="cs-CZ" sz="1950" dirty="0" smtClean="0">
                <a:latin typeface="Source Sans Pro"/>
              </a:rPr>
              <a:t>reagovat.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i="1" dirty="0" smtClean="0">
                <a:latin typeface="Source Sans Pro"/>
              </a:rPr>
              <a:t>př. Přístup orientovaný na úkoly – </a:t>
            </a:r>
            <a:r>
              <a:rPr lang="cs-CZ" sz="1950" i="1" dirty="0" err="1" smtClean="0">
                <a:latin typeface="Source Sans Pro"/>
              </a:rPr>
              <a:t>Reid</a:t>
            </a:r>
            <a:r>
              <a:rPr lang="cs-CZ" sz="1950" i="1" dirty="0" smtClean="0">
                <a:latin typeface="Source Sans Pro"/>
              </a:rPr>
              <a:t>, Epsteinová (1972)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2300" i="1" u="sng" dirty="0" smtClean="0"/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2300" u="sng" dirty="0"/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2400" u="sng" dirty="0" smtClean="0"/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2400" u="sng" dirty="0" smtClean="0"/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2400" dirty="0"/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64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2045</Words>
  <Application>Microsoft Office PowerPoint</Application>
  <PresentationFormat>Předvádění na obrazovce (4:3)</PresentationFormat>
  <Paragraphs>429</Paragraphs>
  <Slides>33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Prezentace aplikace PowerPoint</vt:lpstr>
      <vt:lpstr>Obsah kurzu</vt:lpstr>
      <vt:lpstr>Teoretické přístupy  k problematice DN </vt:lpstr>
      <vt:lpstr>     FEMINISMUS vs. KRIMINOLOGIE </vt:lpstr>
      <vt:lpstr>Faktorové a dílčí teorie </vt:lpstr>
      <vt:lpstr>Další dílčí teorie</vt:lpstr>
      <vt:lpstr>Multifaktorová teorie  D.G. Duttona </vt:lpstr>
      <vt:lpstr>Teorie a metody sociální práce     s oběťmi DN </vt:lpstr>
      <vt:lpstr>Zasazení do paradigmat  sociální práce </vt:lpstr>
      <vt:lpstr>Další teoretické perspektivy</vt:lpstr>
      <vt:lpstr>Teorie a metody</vt:lpstr>
      <vt:lpstr>Specifické metody a přístupy</vt:lpstr>
      <vt:lpstr>  Systémová a institucionální  síť pomoci v ČR </vt:lpstr>
      <vt:lpstr>    Historie a vývoj práce s oběťmi v ČR</vt:lpstr>
      <vt:lpstr>   Národní rámec pomoci obětem DN</vt:lpstr>
      <vt:lpstr>Právní rámec pomoci</vt:lpstr>
      <vt:lpstr>    Regionální síť pomoci obětem DN</vt:lpstr>
      <vt:lpstr>  Místní síť pomoci obětem</vt:lpstr>
      <vt:lpstr>     Interdisciplinární spolupráce</vt:lpstr>
      <vt:lpstr>Policie ČR</vt:lpstr>
      <vt:lpstr>Městská policie</vt:lpstr>
      <vt:lpstr>                            Zdravotnická zařízení</vt:lpstr>
      <vt:lpstr>                                 OSPOD</vt:lpstr>
      <vt:lpstr>Intervenční centrum</vt:lpstr>
      <vt:lpstr>     Specializované poradny  pro oběti DN/TČ</vt:lpstr>
      <vt:lpstr>Azylové domy</vt:lpstr>
      <vt:lpstr>Probační a mediační služba</vt:lpstr>
      <vt:lpstr>Rodinná mediace</vt:lpstr>
      <vt:lpstr>Manželské a rodinné poradny</vt:lpstr>
      <vt:lpstr>Občanské poradny</vt:lpstr>
      <vt:lpstr>Odbor sociální péče</vt:lpstr>
      <vt:lpstr>  Záznam divadelního představení </vt:lpstr>
      <vt:lpstr>Děkuji za pozornost…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persefona</dc:creator>
  <cp:lastModifiedBy>iveta.urbankova</cp:lastModifiedBy>
  <cp:revision>209</cp:revision>
  <dcterms:created xsi:type="dcterms:W3CDTF">2016-08-17T09:55:24Z</dcterms:created>
  <dcterms:modified xsi:type="dcterms:W3CDTF">2019-10-30T10:29:26Z</dcterms:modified>
</cp:coreProperties>
</file>