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7" r:id="rId6"/>
    <p:sldId id="278" r:id="rId7"/>
    <p:sldId id="259" r:id="rId8"/>
    <p:sldId id="279" r:id="rId9"/>
    <p:sldId id="280" r:id="rId10"/>
    <p:sldId id="260" r:id="rId11"/>
    <p:sldId id="263" r:id="rId12"/>
    <p:sldId id="275" r:id="rId13"/>
    <p:sldId id="272" r:id="rId14"/>
    <p:sldId id="264" r:id="rId15"/>
    <p:sldId id="273" r:id="rId16"/>
    <p:sldId id="265" r:id="rId17"/>
    <p:sldId id="266" r:id="rId18"/>
    <p:sldId id="281" r:id="rId19"/>
    <p:sldId id="284" r:id="rId20"/>
    <p:sldId id="295" r:id="rId21"/>
    <p:sldId id="293" r:id="rId22"/>
    <p:sldId id="302" r:id="rId23"/>
    <p:sldId id="296" r:id="rId24"/>
    <p:sldId id="270" r:id="rId25"/>
    <p:sldId id="283" r:id="rId26"/>
    <p:sldId id="292" r:id="rId27"/>
    <p:sldId id="268" r:id="rId28"/>
    <p:sldId id="274" r:id="rId29"/>
    <p:sldId id="297" r:id="rId30"/>
    <p:sldId id="298" r:id="rId31"/>
    <p:sldId id="299" r:id="rId32"/>
    <p:sldId id="300" r:id="rId33"/>
    <p:sldId id="301" r:id="rId34"/>
    <p:sldId id="26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7DAB7-66AA-4387-BC32-47FBB05C9CF1}" v="19" dt="2019-12-04T11:28:19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Macková" userId="a98b9e0d-6f75-4e3a-9e0c-a164bd0bbeba" providerId="ADAL" clId="{EC07DAB7-66AA-4387-BC32-47FBB05C9CF1}"/>
    <pc:docChg chg="undo custSel mod addSld delSld modSld sldOrd">
      <pc:chgData name="Alena Macková" userId="a98b9e0d-6f75-4e3a-9e0c-a164bd0bbeba" providerId="ADAL" clId="{EC07DAB7-66AA-4387-BC32-47FBB05C9CF1}" dt="2019-12-04T11:28:19.070" v="3329"/>
      <pc:docMkLst>
        <pc:docMk/>
      </pc:docMkLst>
      <pc:sldChg chg="add del">
        <pc:chgData name="Alena Macková" userId="a98b9e0d-6f75-4e3a-9e0c-a164bd0bbeba" providerId="ADAL" clId="{EC07DAB7-66AA-4387-BC32-47FBB05C9CF1}" dt="2019-12-04T10:41:20.528" v="6"/>
        <pc:sldMkLst>
          <pc:docMk/>
          <pc:sldMk cId="3018798699" sldId="268"/>
        </pc:sldMkLst>
      </pc:sldChg>
      <pc:sldChg chg="addSp delSp modSp add del mod ord setBg delDesignElem">
        <pc:chgData name="Alena Macková" userId="a98b9e0d-6f75-4e3a-9e0c-a164bd0bbeba" providerId="ADAL" clId="{EC07DAB7-66AA-4387-BC32-47FBB05C9CF1}" dt="2019-12-04T11:23:38.785" v="3251" actId="27636"/>
        <pc:sldMkLst>
          <pc:docMk/>
          <pc:sldMk cId="2998274850" sldId="269"/>
        </pc:sldMkLst>
        <pc:spChg chg="mod">
          <ac:chgData name="Alena Macková" userId="a98b9e0d-6f75-4e3a-9e0c-a164bd0bbeba" providerId="ADAL" clId="{EC07DAB7-66AA-4387-BC32-47FBB05C9CF1}" dt="2019-12-04T11:23:38.785" v="3251" actId="27636"/>
          <ac:spMkLst>
            <pc:docMk/>
            <pc:sldMk cId="2998274850" sldId="269"/>
            <ac:spMk id="3" creationId="{6862862B-A329-40CF-9E9B-DE1BA43BFDFF}"/>
          </ac:spMkLst>
        </pc:spChg>
        <pc:spChg chg="add">
          <ac:chgData name="Alena Macková" userId="a98b9e0d-6f75-4e3a-9e0c-a164bd0bbeba" providerId="ADAL" clId="{EC07DAB7-66AA-4387-BC32-47FBB05C9CF1}" dt="2019-12-04T10:44:38.153" v="19" actId="26606"/>
          <ac:spMkLst>
            <pc:docMk/>
            <pc:sldMk cId="2998274850" sldId="269"/>
            <ac:spMk id="6" creationId="{C607803A-4E99-444E-94F7-8785CDDF5849}"/>
          </ac:spMkLst>
        </pc:spChg>
        <pc:spChg chg="add">
          <ac:chgData name="Alena Macková" userId="a98b9e0d-6f75-4e3a-9e0c-a164bd0bbeba" providerId="ADAL" clId="{EC07DAB7-66AA-4387-BC32-47FBB05C9CF1}" dt="2019-12-04T10:44:38.153" v="19" actId="26606"/>
          <ac:spMkLst>
            <pc:docMk/>
            <pc:sldMk cId="2998274850" sldId="269"/>
            <ac:spMk id="7" creationId="{2989BE6A-C309-418E-8ADD-1616A980570D}"/>
          </ac:spMkLst>
        </pc:spChg>
        <pc:spChg chg="del">
          <ac:chgData name="Alena Macková" userId="a98b9e0d-6f75-4e3a-9e0c-a164bd0bbeba" providerId="ADAL" clId="{EC07DAB7-66AA-4387-BC32-47FBB05C9CF1}" dt="2019-12-04T10:44:19.658" v="18"/>
          <ac:spMkLst>
            <pc:docMk/>
            <pc:sldMk cId="2998274850" sldId="269"/>
            <ac:spMk id="9" creationId="{C607803A-4E99-444E-94F7-8785CDDF5849}"/>
          </ac:spMkLst>
        </pc:spChg>
        <pc:spChg chg="del">
          <ac:chgData name="Alena Macková" userId="a98b9e0d-6f75-4e3a-9e0c-a164bd0bbeba" providerId="ADAL" clId="{EC07DAB7-66AA-4387-BC32-47FBB05C9CF1}" dt="2019-12-04T10:44:19.658" v="18"/>
          <ac:spMkLst>
            <pc:docMk/>
            <pc:sldMk cId="2998274850" sldId="269"/>
            <ac:spMk id="11" creationId="{2989BE6A-C309-418E-8ADD-1616A980570D}"/>
          </ac:spMkLst>
        </pc:spChg>
        <pc:picChg chg="mod">
          <ac:chgData name="Alena Macková" userId="a98b9e0d-6f75-4e3a-9e0c-a164bd0bbeba" providerId="ADAL" clId="{EC07DAB7-66AA-4387-BC32-47FBB05C9CF1}" dt="2019-12-04T10:44:38.153" v="19" actId="26606"/>
          <ac:picMkLst>
            <pc:docMk/>
            <pc:sldMk cId="2998274850" sldId="269"/>
            <ac:picMk id="4" creationId="{A6068929-32F0-4E3F-9AFC-B74C196B04EC}"/>
          </ac:picMkLst>
        </pc:picChg>
      </pc:sldChg>
      <pc:sldChg chg="add setBg">
        <pc:chgData name="Alena Macková" userId="a98b9e0d-6f75-4e3a-9e0c-a164bd0bbeba" providerId="ADAL" clId="{EC07DAB7-66AA-4387-BC32-47FBB05C9CF1}" dt="2019-12-04T10:52:30.022" v="37"/>
        <pc:sldMkLst>
          <pc:docMk/>
          <pc:sldMk cId="2542600871" sldId="270"/>
        </pc:sldMkLst>
      </pc:sldChg>
      <pc:sldChg chg="add del">
        <pc:chgData name="Alena Macková" userId="a98b9e0d-6f75-4e3a-9e0c-a164bd0bbeba" providerId="ADAL" clId="{EC07DAB7-66AA-4387-BC32-47FBB05C9CF1}" dt="2019-11-20T13:56:21.336" v="2" actId="2696"/>
        <pc:sldMkLst>
          <pc:docMk/>
          <pc:sldMk cId="829485391" sldId="273"/>
        </pc:sldMkLst>
      </pc:sldChg>
      <pc:sldChg chg="addSp delSp modSp add del mod setBg delDesignElem">
        <pc:chgData name="Alena Macková" userId="a98b9e0d-6f75-4e3a-9e0c-a164bd0bbeba" providerId="ADAL" clId="{EC07DAB7-66AA-4387-BC32-47FBB05C9CF1}" dt="2019-12-04T10:45:27.418" v="34" actId="26606"/>
        <pc:sldMkLst>
          <pc:docMk/>
          <pc:sldMk cId="2349821442" sldId="274"/>
        </pc:sldMkLst>
        <pc:spChg chg="mod">
          <ac:chgData name="Alena Macková" userId="a98b9e0d-6f75-4e3a-9e0c-a164bd0bbeba" providerId="ADAL" clId="{EC07DAB7-66AA-4387-BC32-47FBB05C9CF1}" dt="2019-12-04T10:45:27.418" v="34" actId="26606"/>
          <ac:spMkLst>
            <pc:docMk/>
            <pc:sldMk cId="2349821442" sldId="274"/>
            <ac:spMk id="2" creationId="{B37A85D9-63CF-4A17-8728-F95EE13E4283}"/>
          </ac:spMkLst>
        </pc:spChg>
        <pc:spChg chg="mod">
          <ac:chgData name="Alena Macková" userId="a98b9e0d-6f75-4e3a-9e0c-a164bd0bbeba" providerId="ADAL" clId="{EC07DAB7-66AA-4387-BC32-47FBB05C9CF1}" dt="2019-12-04T10:45:27.418" v="34" actId="26606"/>
          <ac:spMkLst>
            <pc:docMk/>
            <pc:sldMk cId="2349821442" sldId="274"/>
            <ac:spMk id="3" creationId="{4CE80635-81AC-4194-978E-E02253051D9E}"/>
          </ac:spMkLst>
        </pc:spChg>
        <pc:spChg chg="add del">
          <ac:chgData name="Alena Macková" userId="a98b9e0d-6f75-4e3a-9e0c-a164bd0bbeba" providerId="ADAL" clId="{EC07DAB7-66AA-4387-BC32-47FBB05C9CF1}" dt="2019-12-04T10:43:19.999" v="13" actId="26606"/>
          <ac:spMkLst>
            <pc:docMk/>
            <pc:sldMk cId="2349821442" sldId="274"/>
            <ac:spMk id="5" creationId="{8D70B121-56F4-4848-B38B-182089D909FA}"/>
          </ac:spMkLst>
        </pc:spChg>
        <pc:spChg chg="del">
          <ac:chgData name="Alena Macková" userId="a98b9e0d-6f75-4e3a-9e0c-a164bd0bbeba" providerId="ADAL" clId="{EC07DAB7-66AA-4387-BC32-47FBB05C9CF1}" dt="2019-12-04T10:41:52.545" v="8"/>
          <ac:spMkLst>
            <pc:docMk/>
            <pc:sldMk cId="2349821442" sldId="274"/>
            <ac:spMk id="8" creationId="{4351DFE5-F63D-4BE0-BDA9-E3EB88F01AA5}"/>
          </ac:spMkLst>
        </pc:spChg>
        <pc:spChg chg="add del">
          <ac:chgData name="Alena Macková" userId="a98b9e0d-6f75-4e3a-9e0c-a164bd0bbeba" providerId="ADAL" clId="{EC07DAB7-66AA-4387-BC32-47FBB05C9CF1}" dt="2019-12-04T10:43:31.454" v="15" actId="26606"/>
          <ac:spMkLst>
            <pc:docMk/>
            <pc:sldMk cId="2349821442" sldId="274"/>
            <ac:spMk id="9" creationId="{59A309A7-1751-4ABE-A3C1-EEC40366AD89}"/>
          </ac:spMkLst>
        </pc:spChg>
        <pc:spChg chg="add del">
          <ac:chgData name="Alena Macková" userId="a98b9e0d-6f75-4e3a-9e0c-a164bd0bbeba" providerId="ADAL" clId="{EC07DAB7-66AA-4387-BC32-47FBB05C9CF1}" dt="2019-12-04T10:43:31.454" v="15" actId="26606"/>
          <ac:spMkLst>
            <pc:docMk/>
            <pc:sldMk cId="2349821442" sldId="274"/>
            <ac:spMk id="12" creationId="{967D8EB6-EAE1-4F9C-B398-83321E287204}"/>
          </ac:spMkLst>
        </pc:spChg>
        <pc:spChg chg="add del">
          <ac:chgData name="Alena Macková" userId="a98b9e0d-6f75-4e3a-9e0c-a164bd0bbeba" providerId="ADAL" clId="{EC07DAB7-66AA-4387-BC32-47FBB05C9CF1}" dt="2019-12-04T10:45:27.418" v="34" actId="26606"/>
          <ac:spMkLst>
            <pc:docMk/>
            <pc:sldMk cId="2349821442" sldId="274"/>
            <ac:spMk id="14" creationId="{8D70B121-56F4-4848-B38B-182089D909FA}"/>
          </ac:spMkLst>
        </pc:spChg>
        <pc:spChg chg="add">
          <ac:chgData name="Alena Macková" userId="a98b9e0d-6f75-4e3a-9e0c-a164bd0bbeba" providerId="ADAL" clId="{EC07DAB7-66AA-4387-BC32-47FBB05C9CF1}" dt="2019-12-04T10:45:27.418" v="34" actId="26606"/>
          <ac:spMkLst>
            <pc:docMk/>
            <pc:sldMk cId="2349821442" sldId="274"/>
            <ac:spMk id="20" creationId="{E89ACC69-ADF2-492B-84C5-EA2CC16071F3}"/>
          </ac:spMkLst>
        </pc:spChg>
        <pc:picChg chg="add del">
          <ac:chgData name="Alena Macková" userId="a98b9e0d-6f75-4e3a-9e0c-a164bd0bbeba" providerId="ADAL" clId="{EC07DAB7-66AA-4387-BC32-47FBB05C9CF1}" dt="2019-12-04T10:43:31.454" v="15" actId="26606"/>
          <ac:picMkLst>
            <pc:docMk/>
            <pc:sldMk cId="2349821442" sldId="274"/>
            <ac:picMk id="7" creationId="{211497B5-7619-454D-AE04-E5A843A5D274}"/>
          </ac:picMkLst>
        </pc:picChg>
        <pc:picChg chg="del">
          <ac:chgData name="Alena Macková" userId="a98b9e0d-6f75-4e3a-9e0c-a164bd0bbeba" providerId="ADAL" clId="{EC07DAB7-66AA-4387-BC32-47FBB05C9CF1}" dt="2019-12-04T10:41:52.545" v="8"/>
          <ac:picMkLst>
            <pc:docMk/>
            <pc:sldMk cId="2349821442" sldId="274"/>
            <ac:picMk id="10" creationId="{3AA16612-ACD2-4A16-8F2B-4514FD6BF28F}"/>
          </ac:picMkLst>
        </pc:picChg>
        <pc:cxnChg chg="add del">
          <ac:chgData name="Alena Macková" userId="a98b9e0d-6f75-4e3a-9e0c-a164bd0bbeba" providerId="ADAL" clId="{EC07DAB7-66AA-4387-BC32-47FBB05C9CF1}" dt="2019-12-04T10:43:19.999" v="13" actId="26606"/>
          <ac:cxnSpMkLst>
            <pc:docMk/>
            <pc:sldMk cId="2349821442" sldId="274"/>
            <ac:cxnSpMk id="6" creationId="{2D72A2C9-F3CA-4216-8BAD-FA4C970C3C4E}"/>
          </ac:cxnSpMkLst>
        </pc:cxnChg>
        <pc:cxnChg chg="add del">
          <ac:chgData name="Alena Macková" userId="a98b9e0d-6f75-4e3a-9e0c-a164bd0bbeba" providerId="ADAL" clId="{EC07DAB7-66AA-4387-BC32-47FBB05C9CF1}" dt="2019-12-04T10:45:27.418" v="34" actId="26606"/>
          <ac:cxnSpMkLst>
            <pc:docMk/>
            <pc:sldMk cId="2349821442" sldId="274"/>
            <ac:cxnSpMk id="15" creationId="{2D72A2C9-F3CA-4216-8BAD-FA4C970C3C4E}"/>
          </ac:cxnSpMkLst>
        </pc:cxnChg>
        <pc:cxnChg chg="add">
          <ac:chgData name="Alena Macková" userId="a98b9e0d-6f75-4e3a-9e0c-a164bd0bbeba" providerId="ADAL" clId="{EC07DAB7-66AA-4387-BC32-47FBB05C9CF1}" dt="2019-12-04T10:45:27.418" v="34" actId="26606"/>
          <ac:cxnSpMkLst>
            <pc:docMk/>
            <pc:sldMk cId="2349821442" sldId="274"/>
            <ac:cxnSpMk id="22" creationId="{F2AE495E-2AAF-4BC1-87A5-331009D82896}"/>
          </ac:cxnSpMkLst>
        </pc:cxnChg>
      </pc:sldChg>
      <pc:sldChg chg="del">
        <pc:chgData name="Alena Macková" userId="a98b9e0d-6f75-4e3a-9e0c-a164bd0bbeba" providerId="ADAL" clId="{EC07DAB7-66AA-4387-BC32-47FBB05C9CF1}" dt="2019-11-20T13:55:56.777" v="0" actId="2696"/>
        <pc:sldMkLst>
          <pc:docMk/>
          <pc:sldMk cId="332788797" sldId="276"/>
        </pc:sldMkLst>
      </pc:sldChg>
      <pc:sldChg chg="add">
        <pc:chgData name="Alena Macková" userId="a98b9e0d-6f75-4e3a-9e0c-a164bd0bbeba" providerId="ADAL" clId="{EC07DAB7-66AA-4387-BC32-47FBB05C9CF1}" dt="2019-12-04T10:51:56.841" v="35"/>
        <pc:sldMkLst>
          <pc:docMk/>
          <pc:sldMk cId="133093041" sldId="293"/>
        </pc:sldMkLst>
      </pc:sldChg>
      <pc:sldChg chg="add del">
        <pc:chgData name="Alena Macková" userId="a98b9e0d-6f75-4e3a-9e0c-a164bd0bbeba" providerId="ADAL" clId="{EC07DAB7-66AA-4387-BC32-47FBB05C9CF1}" dt="2019-12-04T11:27:52.091" v="3328" actId="2696"/>
        <pc:sldMkLst>
          <pc:docMk/>
          <pc:sldMk cId="2568842987" sldId="294"/>
        </pc:sldMkLst>
      </pc:sldChg>
      <pc:sldChg chg="add">
        <pc:chgData name="Alena Macková" userId="a98b9e0d-6f75-4e3a-9e0c-a164bd0bbeba" providerId="ADAL" clId="{EC07DAB7-66AA-4387-BC32-47FBB05C9CF1}" dt="2019-12-04T10:52:55.771" v="38"/>
        <pc:sldMkLst>
          <pc:docMk/>
          <pc:sldMk cId="205278450" sldId="295"/>
        </pc:sldMkLst>
      </pc:sldChg>
      <pc:sldChg chg="add">
        <pc:chgData name="Alena Macková" userId="a98b9e0d-6f75-4e3a-9e0c-a164bd0bbeba" providerId="ADAL" clId="{EC07DAB7-66AA-4387-BC32-47FBB05C9CF1}" dt="2019-12-04T10:53:49.080" v="39"/>
        <pc:sldMkLst>
          <pc:docMk/>
          <pc:sldMk cId="1093982230" sldId="296"/>
        </pc:sldMkLst>
      </pc:sldChg>
      <pc:sldChg chg="addSp modSp add mod ord setBg">
        <pc:chgData name="Alena Macková" userId="a98b9e0d-6f75-4e3a-9e0c-a164bd0bbeba" providerId="ADAL" clId="{EC07DAB7-66AA-4387-BC32-47FBB05C9CF1}" dt="2019-12-04T11:01:21.795" v="560" actId="26606"/>
        <pc:sldMkLst>
          <pc:docMk/>
          <pc:sldMk cId="2370380768" sldId="297"/>
        </pc:sldMkLst>
        <pc:spChg chg="mod">
          <ac:chgData name="Alena Macková" userId="a98b9e0d-6f75-4e3a-9e0c-a164bd0bbeba" providerId="ADAL" clId="{EC07DAB7-66AA-4387-BC32-47FBB05C9CF1}" dt="2019-12-04T11:01:21.795" v="560" actId="26606"/>
          <ac:spMkLst>
            <pc:docMk/>
            <pc:sldMk cId="2370380768" sldId="297"/>
            <ac:spMk id="2" creationId="{1D8A08D8-1BB9-48A4-AFF1-1D9924C840F9}"/>
          </ac:spMkLst>
        </pc:spChg>
        <pc:spChg chg="mod">
          <ac:chgData name="Alena Macková" userId="a98b9e0d-6f75-4e3a-9e0c-a164bd0bbeba" providerId="ADAL" clId="{EC07DAB7-66AA-4387-BC32-47FBB05C9CF1}" dt="2019-12-04T11:01:21.795" v="560" actId="26606"/>
          <ac:spMkLst>
            <pc:docMk/>
            <pc:sldMk cId="2370380768" sldId="297"/>
            <ac:spMk id="3" creationId="{57C769EA-2288-4489-83E1-3568C89C26BC}"/>
          </ac:spMkLst>
        </pc:spChg>
        <pc:spChg chg="add">
          <ac:chgData name="Alena Macková" userId="a98b9e0d-6f75-4e3a-9e0c-a164bd0bbeba" providerId="ADAL" clId="{EC07DAB7-66AA-4387-BC32-47FBB05C9CF1}" dt="2019-12-04T11:01:21.795" v="560" actId="26606"/>
          <ac:spMkLst>
            <pc:docMk/>
            <pc:sldMk cId="2370380768" sldId="297"/>
            <ac:spMk id="8" creationId="{E89ACC69-ADF2-492B-84C5-EA2CC16071F3}"/>
          </ac:spMkLst>
        </pc:spChg>
        <pc:cxnChg chg="add">
          <ac:chgData name="Alena Macková" userId="a98b9e0d-6f75-4e3a-9e0c-a164bd0bbeba" providerId="ADAL" clId="{EC07DAB7-66AA-4387-BC32-47FBB05C9CF1}" dt="2019-12-04T11:01:21.795" v="560" actId="26606"/>
          <ac:cxnSpMkLst>
            <pc:docMk/>
            <pc:sldMk cId="2370380768" sldId="297"/>
            <ac:cxnSpMk id="10" creationId="{F2AE495E-2AAF-4BC1-87A5-331009D82896}"/>
          </ac:cxnSpMkLst>
        </pc:cxnChg>
      </pc:sldChg>
      <pc:sldChg chg="addSp modSp add mod setBg">
        <pc:chgData name="Alena Macková" userId="a98b9e0d-6f75-4e3a-9e0c-a164bd0bbeba" providerId="ADAL" clId="{EC07DAB7-66AA-4387-BC32-47FBB05C9CF1}" dt="2019-12-04T11:07:51.895" v="1318" actId="26606"/>
        <pc:sldMkLst>
          <pc:docMk/>
          <pc:sldMk cId="735268092" sldId="298"/>
        </pc:sldMkLst>
        <pc:spChg chg="mod">
          <ac:chgData name="Alena Macková" userId="a98b9e0d-6f75-4e3a-9e0c-a164bd0bbeba" providerId="ADAL" clId="{EC07DAB7-66AA-4387-BC32-47FBB05C9CF1}" dt="2019-12-04T11:07:51.895" v="1318" actId="26606"/>
          <ac:spMkLst>
            <pc:docMk/>
            <pc:sldMk cId="735268092" sldId="298"/>
            <ac:spMk id="2" creationId="{3B362918-952C-43FE-A9C8-70D64C0D164A}"/>
          </ac:spMkLst>
        </pc:spChg>
        <pc:spChg chg="mod">
          <ac:chgData name="Alena Macková" userId="a98b9e0d-6f75-4e3a-9e0c-a164bd0bbeba" providerId="ADAL" clId="{EC07DAB7-66AA-4387-BC32-47FBB05C9CF1}" dt="2019-12-04T11:07:51.895" v="1318" actId="26606"/>
          <ac:spMkLst>
            <pc:docMk/>
            <pc:sldMk cId="735268092" sldId="298"/>
            <ac:spMk id="3" creationId="{8DAE1189-EFAF-44EC-9EBE-43D6B47F3A24}"/>
          </ac:spMkLst>
        </pc:spChg>
        <pc:spChg chg="add">
          <ac:chgData name="Alena Macková" userId="a98b9e0d-6f75-4e3a-9e0c-a164bd0bbeba" providerId="ADAL" clId="{EC07DAB7-66AA-4387-BC32-47FBB05C9CF1}" dt="2019-12-04T11:07:51.895" v="1318" actId="26606"/>
          <ac:spMkLst>
            <pc:docMk/>
            <pc:sldMk cId="735268092" sldId="298"/>
            <ac:spMk id="8" creationId="{E89ACC69-ADF2-492B-84C5-EA2CC16071F3}"/>
          </ac:spMkLst>
        </pc:spChg>
        <pc:cxnChg chg="add">
          <ac:chgData name="Alena Macková" userId="a98b9e0d-6f75-4e3a-9e0c-a164bd0bbeba" providerId="ADAL" clId="{EC07DAB7-66AA-4387-BC32-47FBB05C9CF1}" dt="2019-12-04T11:07:51.895" v="1318" actId="26606"/>
          <ac:cxnSpMkLst>
            <pc:docMk/>
            <pc:sldMk cId="735268092" sldId="298"/>
            <ac:cxnSpMk id="10" creationId="{F2AE495E-2AAF-4BC1-87A5-331009D82896}"/>
          </ac:cxnSpMkLst>
        </pc:cxnChg>
      </pc:sldChg>
      <pc:sldChg chg="addSp modSp add mod setBg">
        <pc:chgData name="Alena Macková" userId="a98b9e0d-6f75-4e3a-9e0c-a164bd0bbeba" providerId="ADAL" clId="{EC07DAB7-66AA-4387-BC32-47FBB05C9CF1}" dt="2019-12-04T11:11:42.278" v="1790" actId="20577"/>
        <pc:sldMkLst>
          <pc:docMk/>
          <pc:sldMk cId="879709090" sldId="299"/>
        </pc:sldMkLst>
        <pc:spChg chg="mod">
          <ac:chgData name="Alena Macková" userId="a98b9e0d-6f75-4e3a-9e0c-a164bd0bbeba" providerId="ADAL" clId="{EC07DAB7-66AA-4387-BC32-47FBB05C9CF1}" dt="2019-12-04T11:11:06.387" v="1760" actId="26606"/>
          <ac:spMkLst>
            <pc:docMk/>
            <pc:sldMk cId="879709090" sldId="299"/>
            <ac:spMk id="2" creationId="{54B5EDB1-9BF7-4962-9E60-8B0DD2BD1EF6}"/>
          </ac:spMkLst>
        </pc:spChg>
        <pc:spChg chg="mod">
          <ac:chgData name="Alena Macková" userId="a98b9e0d-6f75-4e3a-9e0c-a164bd0bbeba" providerId="ADAL" clId="{EC07DAB7-66AA-4387-BC32-47FBB05C9CF1}" dt="2019-12-04T11:11:42.278" v="1790" actId="20577"/>
          <ac:spMkLst>
            <pc:docMk/>
            <pc:sldMk cId="879709090" sldId="299"/>
            <ac:spMk id="3" creationId="{6A1F4C04-3154-43A8-AB20-A65FDF9DC3A5}"/>
          </ac:spMkLst>
        </pc:spChg>
        <pc:spChg chg="add">
          <ac:chgData name="Alena Macková" userId="a98b9e0d-6f75-4e3a-9e0c-a164bd0bbeba" providerId="ADAL" clId="{EC07DAB7-66AA-4387-BC32-47FBB05C9CF1}" dt="2019-12-04T11:11:06.387" v="1760" actId="26606"/>
          <ac:spMkLst>
            <pc:docMk/>
            <pc:sldMk cId="879709090" sldId="299"/>
            <ac:spMk id="8" creationId="{E89ACC69-ADF2-492B-84C5-EA2CC16071F3}"/>
          </ac:spMkLst>
        </pc:spChg>
        <pc:cxnChg chg="add">
          <ac:chgData name="Alena Macková" userId="a98b9e0d-6f75-4e3a-9e0c-a164bd0bbeba" providerId="ADAL" clId="{EC07DAB7-66AA-4387-BC32-47FBB05C9CF1}" dt="2019-12-04T11:11:06.387" v="1760" actId="26606"/>
          <ac:cxnSpMkLst>
            <pc:docMk/>
            <pc:sldMk cId="879709090" sldId="299"/>
            <ac:cxnSpMk id="10" creationId="{F2AE495E-2AAF-4BC1-87A5-331009D82896}"/>
          </ac:cxnSpMkLst>
        </pc:cxnChg>
      </pc:sldChg>
      <pc:sldChg chg="addSp modSp add mod setBg">
        <pc:chgData name="Alena Macková" userId="a98b9e0d-6f75-4e3a-9e0c-a164bd0bbeba" providerId="ADAL" clId="{EC07DAB7-66AA-4387-BC32-47FBB05C9CF1}" dt="2019-12-04T11:18:58.803" v="2888" actId="26606"/>
        <pc:sldMkLst>
          <pc:docMk/>
          <pc:sldMk cId="408054809" sldId="300"/>
        </pc:sldMkLst>
        <pc:spChg chg="mod">
          <ac:chgData name="Alena Macková" userId="a98b9e0d-6f75-4e3a-9e0c-a164bd0bbeba" providerId="ADAL" clId="{EC07DAB7-66AA-4387-BC32-47FBB05C9CF1}" dt="2019-12-04T11:18:58.803" v="2888" actId="26606"/>
          <ac:spMkLst>
            <pc:docMk/>
            <pc:sldMk cId="408054809" sldId="300"/>
            <ac:spMk id="2" creationId="{5F7C8328-14C9-4C0F-92B7-7AACC490F29B}"/>
          </ac:spMkLst>
        </pc:spChg>
        <pc:spChg chg="mod">
          <ac:chgData name="Alena Macková" userId="a98b9e0d-6f75-4e3a-9e0c-a164bd0bbeba" providerId="ADAL" clId="{EC07DAB7-66AA-4387-BC32-47FBB05C9CF1}" dt="2019-12-04T11:18:58.803" v="2888" actId="26606"/>
          <ac:spMkLst>
            <pc:docMk/>
            <pc:sldMk cId="408054809" sldId="300"/>
            <ac:spMk id="3" creationId="{E5D0AEA3-D781-40E3-A9E8-718901FF56F4}"/>
          </ac:spMkLst>
        </pc:spChg>
        <pc:spChg chg="add">
          <ac:chgData name="Alena Macková" userId="a98b9e0d-6f75-4e3a-9e0c-a164bd0bbeba" providerId="ADAL" clId="{EC07DAB7-66AA-4387-BC32-47FBB05C9CF1}" dt="2019-12-04T11:18:58.803" v="2888" actId="26606"/>
          <ac:spMkLst>
            <pc:docMk/>
            <pc:sldMk cId="408054809" sldId="300"/>
            <ac:spMk id="8" creationId="{E89ACC69-ADF2-492B-84C5-EA2CC16071F3}"/>
          </ac:spMkLst>
        </pc:spChg>
        <pc:cxnChg chg="add">
          <ac:chgData name="Alena Macková" userId="a98b9e0d-6f75-4e3a-9e0c-a164bd0bbeba" providerId="ADAL" clId="{EC07DAB7-66AA-4387-BC32-47FBB05C9CF1}" dt="2019-12-04T11:18:58.803" v="2888" actId="26606"/>
          <ac:cxnSpMkLst>
            <pc:docMk/>
            <pc:sldMk cId="408054809" sldId="300"/>
            <ac:cxnSpMk id="10" creationId="{F2AE495E-2AAF-4BC1-87A5-331009D82896}"/>
          </ac:cxnSpMkLst>
        </pc:cxnChg>
      </pc:sldChg>
      <pc:sldChg chg="addSp modSp add mod setBg">
        <pc:chgData name="Alena Macková" userId="a98b9e0d-6f75-4e3a-9e0c-a164bd0bbeba" providerId="ADAL" clId="{EC07DAB7-66AA-4387-BC32-47FBB05C9CF1}" dt="2019-12-04T11:25:11.468" v="3327" actId="114"/>
        <pc:sldMkLst>
          <pc:docMk/>
          <pc:sldMk cId="2395453395" sldId="301"/>
        </pc:sldMkLst>
        <pc:spChg chg="mod">
          <ac:chgData name="Alena Macková" userId="a98b9e0d-6f75-4e3a-9e0c-a164bd0bbeba" providerId="ADAL" clId="{EC07DAB7-66AA-4387-BC32-47FBB05C9CF1}" dt="2019-12-04T11:22:19.825" v="3238" actId="26606"/>
          <ac:spMkLst>
            <pc:docMk/>
            <pc:sldMk cId="2395453395" sldId="301"/>
            <ac:spMk id="2" creationId="{A64BACFE-8794-4320-90D6-1D138392CD82}"/>
          </ac:spMkLst>
        </pc:spChg>
        <pc:spChg chg="mod">
          <ac:chgData name="Alena Macková" userId="a98b9e0d-6f75-4e3a-9e0c-a164bd0bbeba" providerId="ADAL" clId="{EC07DAB7-66AA-4387-BC32-47FBB05C9CF1}" dt="2019-12-04T11:25:11.468" v="3327" actId="114"/>
          <ac:spMkLst>
            <pc:docMk/>
            <pc:sldMk cId="2395453395" sldId="301"/>
            <ac:spMk id="3" creationId="{FB0E83F7-09F4-44BA-9D9A-C168B8516D8D}"/>
          </ac:spMkLst>
        </pc:spChg>
        <pc:spChg chg="add">
          <ac:chgData name="Alena Macková" userId="a98b9e0d-6f75-4e3a-9e0c-a164bd0bbeba" providerId="ADAL" clId="{EC07DAB7-66AA-4387-BC32-47FBB05C9CF1}" dt="2019-12-04T11:22:19.825" v="3238" actId="26606"/>
          <ac:spMkLst>
            <pc:docMk/>
            <pc:sldMk cId="2395453395" sldId="301"/>
            <ac:spMk id="8" creationId="{E89ACC69-ADF2-492B-84C5-EA2CC16071F3}"/>
          </ac:spMkLst>
        </pc:spChg>
        <pc:cxnChg chg="add">
          <ac:chgData name="Alena Macková" userId="a98b9e0d-6f75-4e3a-9e0c-a164bd0bbeba" providerId="ADAL" clId="{EC07DAB7-66AA-4387-BC32-47FBB05C9CF1}" dt="2019-12-04T11:22:19.825" v="3238" actId="26606"/>
          <ac:cxnSpMkLst>
            <pc:docMk/>
            <pc:sldMk cId="2395453395" sldId="301"/>
            <ac:cxnSpMk id="10" creationId="{F2AE495E-2AAF-4BC1-87A5-331009D82896}"/>
          </ac:cxnSpMkLst>
        </pc:cxnChg>
      </pc:sldChg>
      <pc:sldChg chg="add del">
        <pc:chgData name="Alena Macková" userId="a98b9e0d-6f75-4e3a-9e0c-a164bd0bbeba" providerId="ADAL" clId="{EC07DAB7-66AA-4387-BC32-47FBB05C9CF1}" dt="2019-12-04T11:22:51.231" v="3242"/>
        <pc:sldMkLst>
          <pc:docMk/>
          <pc:sldMk cId="2765243588" sldId="302"/>
        </pc:sldMkLst>
      </pc:sldChg>
      <pc:sldChg chg="add">
        <pc:chgData name="Alena Macková" userId="a98b9e0d-6f75-4e3a-9e0c-a164bd0bbeba" providerId="ADAL" clId="{EC07DAB7-66AA-4387-BC32-47FBB05C9CF1}" dt="2019-12-04T11:28:19.070" v="3329"/>
        <pc:sldMkLst>
          <pc:docMk/>
          <pc:sldMk cId="3146568254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6666A-B9BF-4044-AB6B-074F6FC1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617BD2-9098-4F34-A4CA-43A74A5DF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F8486A-2FF2-4868-8189-EC3EF14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03191-536D-4600-99D0-6CB924D6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FA9628-0453-4FFB-A630-4252E3CF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60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067EB-E095-4FB0-AA86-B3A4B216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717976-4CEA-4DC8-9F06-94EC83942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9EBD7-4EF6-4EA7-B14C-20A6B355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B7D8D-9147-45B9-AF36-C12371C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7EE02A-661A-4A46-9BD1-C10308A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2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9B98F2-3D84-4312-98EE-5785E1835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63399D-5322-4D5A-BFE2-4F173ECA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456964-FEB0-427E-AEED-13540A87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C3EE8B-14B5-434A-BD4D-7033E34E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0CF24-23D8-4975-B7E4-A3E97811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2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BF021-D305-4258-904D-228781A9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ACCEBF-1D57-4201-AAD9-99D6E8D0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B4A069-BD87-4DCA-906D-1CEEE3B0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3E6341-06A5-47DF-A177-3203826F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D79F7-6D88-40E4-B550-AB12084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C7E24-3A22-4F79-AB93-339C577B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91A1AF-4DDD-463D-B2FB-AF0791683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DCF325-276E-4FF4-B46B-ECBE394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C70D1-1294-41F3-AFC8-DBAD953C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79042-DC56-4E2F-B5C8-F4685CDE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2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E6D60-4796-4EA9-87A1-4E514F0C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8CB2-C6B7-4361-ABDD-48804B773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BE0B41A-79E0-43DE-958A-A9695F42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5D8E8B-4C0F-4EB6-BA8C-B3F059FD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D954E2-994F-452A-82CD-A123C6B7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C61D43-998C-4091-B150-20E913D1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CB54-344B-4F53-B091-2536D6E3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F2C42F-FE65-4050-8B09-E367E91E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257515-352D-4059-954D-59049563D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1746CD0-CBF6-4B34-8AED-ABFCCB1A2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69DEC68-478F-4C90-AA32-72152D63F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79AAEF-6317-46CE-9D1D-712E241B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80B107-0243-4158-8C8B-FF62E68C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4F02BB-F93F-4FA8-B7FF-9B8615FF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D030D-C7A3-4A48-904F-E59FB0EA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8C37C8-2B62-46F1-B406-2505185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14C9DF-A096-429A-9D06-E82C0FF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906BE5-8A43-4990-B1CB-E1FB5EEC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5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CA04A4-8751-49A3-BC05-13426CA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7FECAC-54ED-410F-88F3-7E5E13F2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30DF46-DB19-440E-BBF8-8D95EB97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85CBF-4E16-4CB6-BD6F-313CA4AE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3D660D-8CF5-49E7-9B18-88406633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9B5936F-CA63-4CD6-AFB3-39BE0F3D2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916DD5-1F50-4ACC-9931-8CC48EB6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370E4D-A625-444C-A9EC-F38A5F69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F802DB-AD51-4709-AE88-03E1F193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9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61426-3DEA-4324-A385-F1370959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48F0EA-8628-4297-BE93-AF2A11CFD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953C93D-FFF0-417E-A6C1-2C36A6FF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2A507-E5F4-4CFA-976F-7C05C8F3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DE5DF0-B40B-4CFF-9D9B-337AD3AE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CB8355-14F6-46AD-A369-5F035B8C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A4D48CAE-E6F4-4D81-9DA1-3B857DAD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1A2288-0A04-4A9F-8ACA-A42B0B27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B05F37-A138-4B81-A72A-C53927A0F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E9B2-921B-4B0A-AFEB-579CC88A73F1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5DC79-ABD6-4BBE-8BE3-0B82423AB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B0C340-6A05-436A-9020-C920AAA82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5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docs.google.com/spreadsheets/d/1aAghYf31aLKByCtLNTrBNV2BruEPBNZOYKoMR7sV3nk/edit#gid=161537615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E2ED4F-0307-41CB-A487-16F099EAD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6327" y="2043663"/>
            <a:ext cx="6622473" cy="203105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Kvalitativní výzkum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0A4B6-5593-4E48-8462-476AC1C63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91291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ZUR434 Metodologie mediálního výzkumu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Alena Macková</a:t>
            </a:r>
            <a:endParaRPr lang="cs-CZ" sz="20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A1B2068-6C04-4AD4-B8BC-394D93C4EF41}"/>
              </a:ext>
            </a:extLst>
          </p:cNvPr>
          <p:cNvSpPr txBox="1">
            <a:spLocks/>
          </p:cNvSpPr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Další doplňkové techniky k dotazování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950D60-BD0C-46E5-9D64-29A4656F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14" y="813683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Photo-voice, </a:t>
            </a:r>
            <a:r>
              <a:rPr lang="en-US" sz="2400" b="1" dirty="0" err="1">
                <a:solidFill>
                  <a:srgbClr val="000000"/>
                </a:solidFill>
              </a:rPr>
              <a:t>fotodeníček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Podobné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deníčkové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metodě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Respondent </a:t>
            </a:r>
            <a:r>
              <a:rPr lang="en-US" sz="2400" dirty="0" err="1">
                <a:solidFill>
                  <a:srgbClr val="000000"/>
                </a:solidFill>
              </a:rPr>
              <a:t>fotí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relevantní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situace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objekty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Kombinováno</a:t>
            </a:r>
            <a:r>
              <a:rPr lang="en-US" sz="2400" dirty="0">
                <a:solidFill>
                  <a:srgbClr val="000000"/>
                </a:solidFill>
              </a:rPr>
              <a:t> s </a:t>
            </a:r>
            <a:r>
              <a:rPr lang="en-US" sz="2400" dirty="0" err="1">
                <a:solidFill>
                  <a:srgbClr val="000000"/>
                </a:solidFill>
              </a:rPr>
              <a:t>rozhovory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význam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fotek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Méně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časově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náročné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srovnání</a:t>
            </a:r>
            <a:r>
              <a:rPr lang="en-US" sz="2400" dirty="0">
                <a:solidFill>
                  <a:srgbClr val="000000"/>
                </a:solidFill>
              </a:rPr>
              <a:t> s </a:t>
            </a:r>
            <a:r>
              <a:rPr lang="en-US" sz="2400" dirty="0" err="1">
                <a:solidFill>
                  <a:srgbClr val="000000"/>
                </a:solidFill>
              </a:rPr>
              <a:t>deníčkovou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metodou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3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3AF3A-CB49-4DCD-B672-60DA04DE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(2) POZOROVÁNÍ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1338D7-1283-4623-BC3C-5928099F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cs-CZ" sz="2000"/>
              <a:t>Rovněž často kombinováno se dalšími metodami (rozhovory, analýzou dokumentů) – zúčastněné pozorování je součástí etnografických výzkumů a případových studií</a:t>
            </a:r>
          </a:p>
          <a:p>
            <a:endParaRPr lang="cs-CZ" sz="2000"/>
          </a:p>
          <a:p>
            <a:r>
              <a:rPr lang="cs-CZ" sz="2000"/>
              <a:t>Strukturované vs. nestrukturované dotazování</a:t>
            </a:r>
          </a:p>
          <a:p>
            <a:r>
              <a:rPr lang="cs-CZ" sz="2000"/>
              <a:t>Skryté vs. otevřené pozorování (ví účastníci o výzkumníkovi?)</a:t>
            </a:r>
          </a:p>
          <a:p>
            <a:r>
              <a:rPr lang="cs-CZ" sz="2000"/>
              <a:t>Zúčastněné vs. nezúčastněné pozorování (participuje výzkumník na zkoumané situaci?)</a:t>
            </a:r>
          </a:p>
        </p:txBody>
      </p:sp>
      <p:pic>
        <p:nvPicPr>
          <p:cNvPr id="1028" name="Picture 4" descr="Image result for observational research">
            <a:extLst>
              <a:ext uri="{FF2B5EF4-FFF2-40B4-BE49-F238E27FC236}">
                <a16:creationId xmlns:a16="http://schemas.microsoft.com/office/drawing/2014/main" id="{0ED4B692-0A7A-4F46-8FEE-0CCE314EC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9183" b="2"/>
          <a:stretch/>
        </p:blipFill>
        <p:spPr bwMode="auto">
          <a:xfrm>
            <a:off x="6338316" y="1904281"/>
            <a:ext cx="50740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5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BDEE07D-16BF-4D2B-ACE5-077E35648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2" y="1538133"/>
            <a:ext cx="6837002" cy="378173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E5222C-21EB-49E5-91D4-9F3388A5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A99DE9-0004-4435-A5C6-47452FDC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6" y="53295"/>
            <a:ext cx="4946184" cy="67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535DEE-ACD5-4F36-9667-5AE550EF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Zúčastněné pozorování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964C2-EF6A-435E-BB62-67AD3600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3" y="325465"/>
            <a:ext cx="6438309" cy="6323308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Výzkumník se účastní pozorované situace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Obtrusivní</a:t>
            </a:r>
            <a:r>
              <a:rPr lang="cs-CZ" sz="2000" dirty="0">
                <a:solidFill>
                  <a:srgbClr val="000000"/>
                </a:solidFill>
              </a:rPr>
              <a:t> metoda (může ovlivňovat situaci)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Zaznamenávání dat – </a:t>
            </a:r>
            <a:r>
              <a:rPr lang="cs-CZ" sz="2000" b="1" dirty="0">
                <a:solidFill>
                  <a:srgbClr val="000000"/>
                </a:solidFill>
              </a:rPr>
              <a:t>terénní poznámky </a:t>
            </a:r>
            <a:r>
              <a:rPr lang="cs-CZ" sz="2000" dirty="0">
                <a:solidFill>
                  <a:srgbClr val="000000"/>
                </a:solidFill>
              </a:rPr>
              <a:t>(pečlivost a organizace): popisné vs. Reflexivní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Různé další techniky sběru dat: </a:t>
            </a:r>
            <a:r>
              <a:rPr lang="cs-CZ" sz="2000" dirty="0">
                <a:solidFill>
                  <a:srgbClr val="000000"/>
                </a:solidFill>
              </a:rPr>
              <a:t>rozhovory, deníky, audio-video nahrávky, dokumenty, mediální obsahy, příspěvky na SNS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Důležitá role klíčového informátora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Náročnost na roli tazatele – jak moc vstupovat do dění? Jak neovlivňovat situaci? Jak se udržet v kontaktu? Jak navázat vztahy a získat důvěru? Reciprocita – jak zajistit to, aby respondenti měli pocit, že „z toho něco mají“?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Etika a dopady </a:t>
            </a:r>
          </a:p>
        </p:txBody>
      </p:sp>
    </p:spTree>
    <p:extLst>
      <p:ext uri="{BB962C8B-B14F-4D97-AF65-F5344CB8AC3E}">
        <p14:creationId xmlns:p14="http://schemas.microsoft.com/office/powerpoint/2010/main" val="62998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E44E6-C775-4887-99DA-2C399075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5448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Protože pršelo, dovezli mě ze zastávky autem. Připravili pro nás u nich v kuchyni grilování (kvůli dešti) a dozvěděla jsem se, že poslední členka vedení, se připojí po </a:t>
            </a:r>
            <a:r>
              <a:rPr lang="cs-CZ" i="1" dirty="0" err="1"/>
              <a:t>Skypu</a:t>
            </a:r>
            <a:r>
              <a:rPr lang="cs-CZ" i="1" dirty="0"/>
              <a:t>, protože nemá čas a je nemocná. Během jídla ještě před spojením s A., řešili obsah – co potřebují řešit a hlavně roli A. a vůbec posílení regionů, protože zatím je síla I koncentrovaná v Praze, zatímco aktivita jinde upadá. Bojují s tím, že členové nemají čas (práce, svatby…) a že by asi bylo potřeba spíše nabírat další členy – naděje vkládají do studentů (mají hodně času).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Pozn. je patrné, že si moc nepamatují, jak si rozdělili pravomoci. Velkým tématem se stává hlavně komunikace mezi nimi. Původně měli skupinu, ale začali komunikovat na chatu -  ale tam hůře dohledává (A.). Slíbili si, že skupinu obnoví, navíc ke schválení něčeho zapotřebí 3 z nich (z 5).  Další na, čem se domluvili, že místo telefonování, budou takhle </a:t>
            </a:r>
            <a:r>
              <a:rPr lang="cs-CZ" i="1" dirty="0" err="1"/>
              <a:t>skypovat</a:t>
            </a:r>
            <a:r>
              <a:rPr lang="cs-CZ" i="1" dirty="0"/>
              <a:t>. Cca jednou za dva měsíce se potkají na schůzi vedení. </a:t>
            </a:r>
            <a:r>
              <a:rPr lang="cs-CZ" b="1" i="1" dirty="0"/>
              <a:t>Zdá se, že se tak spousta věcí v poslední době řešila ad hoc – nyní snaha o nějaké nastavení pravidel.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6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F0DC-21C3-4891-9D0E-47A44BEB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(3) </a:t>
            </a:r>
            <a:r>
              <a:rPr lang="cs-CZ" b="1" dirty="0"/>
              <a:t>OBSAHY A JEJICH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080FF-711B-4458-8BB5-809189B54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Odlišnosti a podobnosti s analýzou rozhovorů: </a:t>
            </a:r>
          </a:p>
          <a:p>
            <a:pPr>
              <a:buFontTx/>
              <a:buChar char="-"/>
            </a:pPr>
            <a:r>
              <a:rPr lang="cs-CZ" dirty="0"/>
              <a:t>Ve srovnání s analýzou rozhovorů často větší důraz na jazykovou stránku textů, užití slov, slovosled, skryté (latentní) významy, metafory, vizuály a jejich prvky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pPr>
              <a:buFontTx/>
              <a:buChar char="-"/>
            </a:pPr>
            <a:r>
              <a:rPr lang="cs-CZ" dirty="0"/>
              <a:t>Stejné metody pro analýzu textu + metody další a specifické: sémantická analýza, diskurzivní analýza, konverzační analýza, narativní analýza, analýza rámců, žánrová analýza, analýza metafor, kvalitativní obsahová analýza…</a:t>
            </a:r>
          </a:p>
          <a:p>
            <a:pPr>
              <a:buFontTx/>
              <a:buChar char="-"/>
            </a:pPr>
            <a:r>
              <a:rPr lang="cs-CZ" dirty="0"/>
              <a:t>O redukci dat nerozhodují zkoumané subjekty</a:t>
            </a:r>
          </a:p>
          <a:p>
            <a:pPr>
              <a:buFontTx/>
              <a:buChar char="-"/>
            </a:pPr>
            <a:r>
              <a:rPr lang="cs-CZ" dirty="0"/>
              <a:t>Odlišnosti podle cíle – např. identifikace aktérů a jejich zobrazování, rámců, diskurzivních praktik v obsazích, lingvistických či vizuálních prvků, ideologie </a:t>
            </a:r>
            <a:r>
              <a:rPr lang="cs-CZ" dirty="0">
                <a:sym typeface="Wingdings" panose="05000000000000000000" pitchFamily="2" charset="2"/>
              </a:rPr>
              <a:t> posun z rovinu textu, kontexty a interpretace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75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06B26C-C966-4B08-9F45-9CB031F1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Sémiotická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831B2F-B1C8-41DB-8C00-BD1EE7C92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5" y="2579297"/>
            <a:ext cx="11413400" cy="40112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snaha o porozumění používání znaků a tvorbě významů + jejich vztahů ve znakovém systému: ptáme se, proč je text uspořádán tak, jak je uspořádán? Jaké to má významy v kontextu dané kultury? (např. analýza reklamních sdělení, vizuálů)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předpoklad, že komunikace je založena na výměně </a:t>
            </a:r>
            <a:r>
              <a:rPr lang="cs-CZ" sz="1800" b="1" dirty="0">
                <a:solidFill>
                  <a:srgbClr val="000000"/>
                </a:solidFill>
              </a:rPr>
              <a:t>znaků</a:t>
            </a:r>
            <a:r>
              <a:rPr lang="cs-CZ" sz="1800" dirty="0">
                <a:solidFill>
                  <a:srgbClr val="000000"/>
                </a:solidFill>
              </a:rPr>
              <a:t> (slovní, verbální, vizuální)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každý znak má podobu </a:t>
            </a:r>
            <a:r>
              <a:rPr lang="cs-CZ" sz="1800" b="1" dirty="0">
                <a:solidFill>
                  <a:srgbClr val="000000"/>
                </a:solidFill>
              </a:rPr>
              <a:t>označujícího</a:t>
            </a:r>
            <a:r>
              <a:rPr lang="cs-CZ" sz="1800" dirty="0">
                <a:solidFill>
                  <a:srgbClr val="000000"/>
                </a:solidFill>
              </a:rPr>
              <a:t> (co vidíme, slyšíme) a </a:t>
            </a:r>
            <a:r>
              <a:rPr lang="cs-CZ" sz="1800" b="1" dirty="0">
                <a:solidFill>
                  <a:srgbClr val="000000"/>
                </a:solidFill>
              </a:rPr>
              <a:t>označovaného </a:t>
            </a:r>
            <a:r>
              <a:rPr lang="cs-CZ" sz="1800" dirty="0">
                <a:solidFill>
                  <a:srgbClr val="000000"/>
                </a:solidFill>
              </a:rPr>
              <a:t>(mentální koncept, který to představuje)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1 označující má mnoho podob označovaného 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 prostor pro tvorbu významů, volba + Význam nemusí být pro tvůrce a příjemce shodný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výklad prvků, ze kterých se sdělení skládá (první význam, denotativní analýza): kdo tam je, co má na sobě, jak dlouho tam byl, co dělal + technické kódy (zobrazení, barva, vizuál)</a:t>
            </a:r>
          </a:p>
          <a:p>
            <a:pPr>
              <a:buFontTx/>
              <a:buChar char="-"/>
            </a:pPr>
            <a:r>
              <a:rPr lang="cs-CZ" sz="1800" dirty="0" err="1">
                <a:solidFill>
                  <a:srgbClr val="000000"/>
                </a:solidFill>
              </a:rPr>
              <a:t>Konotativní</a:t>
            </a:r>
            <a:r>
              <a:rPr lang="cs-CZ" sz="1800" dirty="0">
                <a:solidFill>
                  <a:srgbClr val="000000"/>
                </a:solidFill>
              </a:rPr>
              <a:t> analýza: asociace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paradigmatické (užití znaků, binární opozice) a syntagmatické uspořádání (řazení)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Metafory a metonymie</a:t>
            </a:r>
          </a:p>
          <a:p>
            <a:endParaRPr lang="cs-CZ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1EA10-672B-465F-B7AF-BE4EC3D3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vizuálních sdělení, obrazová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FDB9EC-77D6-4952-B18A-0A4336B8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596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Často pracuje s prolínáním kvantitativních a kvalitativních výzkumných postupů</a:t>
            </a:r>
          </a:p>
          <a:p>
            <a:r>
              <a:rPr lang="cs-CZ" dirty="0"/>
              <a:t>Často se doplňuje se sémiotickou analýzou</a:t>
            </a:r>
          </a:p>
          <a:p>
            <a:r>
              <a:rPr lang="cs-CZ" dirty="0"/>
              <a:t>Zkoumání videí, fotografií, ilustrací</a:t>
            </a:r>
          </a:p>
          <a:p>
            <a:r>
              <a:rPr lang="cs-CZ" dirty="0"/>
              <a:t>Menší pozornost než textu v oblasti MS – předpoklad, že např. obrázek v novinách je odrazem skutečnosti</a:t>
            </a:r>
          </a:p>
          <a:p>
            <a:r>
              <a:rPr lang="cs-CZ" dirty="0"/>
              <a:t>Koláže, úpravy, stylizace, grafy a vizuální schémata </a:t>
            </a:r>
            <a:r>
              <a:rPr lang="cs-CZ" dirty="0">
                <a:sym typeface="Wingdings" panose="05000000000000000000" pitchFamily="2" charset="2"/>
              </a:rPr>
              <a:t> nabírá na důležitosti – i při výběru např. fotografie do novin dochází k několikanásobné selekci, která může posouvat význam sdělení  obraz dané události a konstrukce významů</a:t>
            </a:r>
          </a:p>
          <a:p>
            <a:r>
              <a:rPr lang="cs-CZ" dirty="0">
                <a:sym typeface="Wingdings" panose="05000000000000000000" pitchFamily="2" charset="2"/>
              </a:rPr>
              <a:t>Symbolika a využití znaků (barevnost, prostředí)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7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CD7B2-E9F9-4D2D-A8FD-D5819F8A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uprchlická krize">
            <a:extLst>
              <a:ext uri="{FF2B5EF4-FFF2-40B4-BE49-F238E27FC236}">
                <a16:creationId xmlns:a16="http://schemas.microsoft.com/office/drawing/2014/main" id="{904EDC11-013E-4031-B5D2-EB4DED30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66"/>
            <a:ext cx="65722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prchlická krize">
            <a:extLst>
              <a:ext uri="{FF2B5EF4-FFF2-40B4-BE49-F238E27FC236}">
                <a16:creationId xmlns:a16="http://schemas.microsoft.com/office/drawing/2014/main" id="{A2704684-523F-4BA9-B40D-E981B1D5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134"/>
            <a:ext cx="6457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prchlická krize dítě">
            <a:extLst>
              <a:ext uri="{FF2B5EF4-FFF2-40B4-BE49-F238E27FC236}">
                <a16:creationId xmlns:a16="http://schemas.microsoft.com/office/drawing/2014/main" id="{A21F8CB4-5191-479C-BBED-E95991B2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70" y="0"/>
            <a:ext cx="4804828" cy="41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prchlická krize">
            <a:extLst>
              <a:ext uri="{FF2B5EF4-FFF2-40B4-BE49-F238E27FC236}">
                <a16:creationId xmlns:a16="http://schemas.microsoft.com/office/drawing/2014/main" id="{056E00B0-B68B-4E5C-9FA7-842F01AAD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20" y="3923170"/>
            <a:ext cx="5761927" cy="27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A32E1D-D630-44A7-8166-DA7B92BA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493"/>
            <a:ext cx="10515600" cy="532947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Fotka uživatele Jan Motal.">
            <a:extLst>
              <a:ext uri="{FF2B5EF4-FFF2-40B4-BE49-F238E27FC236}">
                <a16:creationId xmlns:a16="http://schemas.microsoft.com/office/drawing/2014/main" id="{D40576F2-7D79-4739-8BC6-019E1DC5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3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6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49FF9-7BE0-421F-A30B-48694B65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5B368-D616-4A1F-B495-9CC712D5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tři základní části výzkumu médií: produkce – text – recepce</a:t>
            </a:r>
          </a:p>
          <a:p>
            <a:endParaRPr lang="cs-CZ" altLang="cs-CZ" dirty="0"/>
          </a:p>
          <a:p>
            <a:r>
              <a:rPr lang="cs-CZ" altLang="cs-CZ" dirty="0" err="1"/>
              <a:t>kvali</a:t>
            </a:r>
            <a:r>
              <a:rPr lang="cs-CZ" altLang="cs-CZ" dirty="0"/>
              <a:t> výzkum mediálních produkčních a recepčních praxí (terénní výzkum): náročnější z hlediska sběru dat</a:t>
            </a:r>
          </a:p>
          <a:p>
            <a:r>
              <a:rPr lang="cs-CZ" altLang="cs-CZ" dirty="0" err="1"/>
              <a:t>kvali</a:t>
            </a:r>
            <a:r>
              <a:rPr lang="cs-CZ" altLang="cs-CZ" dirty="0"/>
              <a:t> výzkum mediálních textů: náročnější z hlediska analýzy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49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5B2568-0751-4D4D-92A0-065198C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536"/>
            <a:ext cx="10515600" cy="531742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Rozbor reklamních sdělení (sémiotická analýza)</a:t>
            </a:r>
          </a:p>
          <a:p>
            <a:r>
              <a:rPr lang="cs-CZ" dirty="0"/>
              <a:t>Zájem často orientován na nějaké dění nebo skupiny obyvatel (ženy vs. muži) s ohledem na stereotypy, naraci (příběh) a obrazový rámec</a:t>
            </a:r>
          </a:p>
          <a:p>
            <a:r>
              <a:rPr lang="cs-CZ" dirty="0"/>
              <a:t>Dříve se užívaly spíše kvantitativní postupy, v současnosti spíše kombinované (či kvalitativní, viz sémiotika)</a:t>
            </a:r>
          </a:p>
          <a:p>
            <a:r>
              <a:rPr lang="cs-CZ" dirty="0"/>
              <a:t>Řada zaběhnutých postupů k analýze technických i symbolických prvků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Např. </a:t>
            </a:r>
            <a:r>
              <a:rPr lang="cs-CZ" i="1" dirty="0"/>
              <a:t>funkční vizuální gramatika </a:t>
            </a:r>
            <a:r>
              <a:rPr lang="cs-CZ" dirty="0"/>
              <a:t>(</a:t>
            </a:r>
            <a:r>
              <a:rPr lang="cs-CZ" dirty="0" err="1"/>
              <a:t>Kress</a:t>
            </a:r>
            <a:r>
              <a:rPr lang="cs-CZ" dirty="0"/>
              <a:t>, van </a:t>
            </a:r>
            <a:r>
              <a:rPr lang="cs-CZ" dirty="0" err="1"/>
              <a:t>Leeuwen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Technické kódy: velikost zobrazení (detail-celek), úhel pohledu (přímý, podhled, nadhled), optika, osvětlení…</a:t>
            </a:r>
          </a:p>
          <a:p>
            <a:pPr>
              <a:buFontTx/>
              <a:buChar char="-"/>
            </a:pPr>
            <a:r>
              <a:rPr lang="cs-CZ" dirty="0"/>
              <a:t>Symbolické kódy: barva, zvuk, prostředí a umístění</a:t>
            </a:r>
          </a:p>
          <a:p>
            <a:pPr marL="0" indent="0">
              <a:buNone/>
            </a:pPr>
            <a:r>
              <a:rPr lang="cs-CZ" dirty="0"/>
              <a:t>- Role, reprezentace: interakce, role (činitel děje)…</a:t>
            </a:r>
          </a:p>
        </p:txBody>
      </p:sp>
    </p:spTree>
    <p:extLst>
      <p:ext uri="{BB962C8B-B14F-4D97-AF65-F5344CB8AC3E}">
        <p14:creationId xmlns:p14="http://schemas.microsoft.com/office/powerpoint/2010/main" val="109398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rthes pasta ad">
            <a:extLst>
              <a:ext uri="{FF2B5EF4-FFF2-40B4-BE49-F238E27FC236}">
                <a16:creationId xmlns:a16="http://schemas.microsoft.com/office/drawing/2014/main" id="{09F12ABE-7CAC-4803-8732-056574937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r="2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73E9C2-FB1E-4D66-AB6F-165CAD68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/>
              <a:t>R. </a:t>
            </a:r>
            <a:r>
              <a:rPr lang="cs-CZ" dirty="0" err="1"/>
              <a:t>Barthes</a:t>
            </a:r>
            <a:r>
              <a:rPr lang="cs-CZ" dirty="0"/>
              <a:t> – analýza reklamy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EC99B8-B83A-4DC3-B603-D1FA9405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Denotace: taška s těstovinami, potraviny, nápis</a:t>
            </a:r>
          </a:p>
          <a:p>
            <a:pPr marL="0" indent="0">
              <a:buNone/>
            </a:pPr>
            <a:r>
              <a:rPr lang="cs-CZ" sz="2400" dirty="0"/>
              <a:t>Konotace: </a:t>
            </a:r>
          </a:p>
          <a:p>
            <a:pPr lvl="1"/>
            <a:r>
              <a:rPr lang="cs-CZ" sz="2000" dirty="0"/>
              <a:t>název + barvy </a:t>
            </a:r>
            <a:r>
              <a:rPr lang="cs-CZ" sz="2000" dirty="0">
                <a:sym typeface="Wingdings" panose="05000000000000000000" pitchFamily="2" charset="2"/>
              </a:rPr>
              <a:t> „italskost“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Otevřená taška  nákup, čerstvost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Hodně produktů  komplexnost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Střed obrazu  důležitost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Barevnost a značka  jednota, komplexnost, italskost</a:t>
            </a:r>
          </a:p>
          <a:p>
            <a:pPr marL="457200" lvl="1" indent="0">
              <a:buNone/>
            </a:pPr>
            <a:endParaRPr lang="cs-CZ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Metafora rybářské sítě</a:t>
            </a:r>
          </a:p>
          <a:p>
            <a:pPr marL="457200" lvl="1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Metonymie: celá italská kuchyně, těstoviny jako představitel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4260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07EB58-FFD9-4011-B88E-6BB86A3D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Diskurzivní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179940-F292-422E-9F2C-1AB5190C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3" y="2674189"/>
            <a:ext cx="11214992" cy="3838754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Vyšší rovina, než je rovina textů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Vztah mezi obsahy a společností, prostředím, v němž vznikají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Mocenské pozice a jejich vliv + jejich reflexe v obsazích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Nestačí analýza obsahů – hledání významů na vyšší úrovni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 významy nejsou izolovány (jiné typy analýz krátké) od prostředí, kde vznikají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Zjednodušeně: </a:t>
            </a:r>
            <a:r>
              <a:rPr lang="cs-CZ" sz="1600" b="1" dirty="0">
                <a:solidFill>
                  <a:srgbClr val="000000"/>
                </a:solidFill>
                <a:sym typeface="Wingdings" panose="05000000000000000000" pitchFamily="2" charset="2"/>
              </a:rPr>
              <a:t>diskurz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 jako sada textů k nějaké oblasti, tématu ve společnosti, které nějak budují význam a reflektují mocenské uspořádání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Typů analýzy je mnoho, stejně tak jako definice „diskurzu“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Komplexní přístup – vztažen k teorii + definuje, na co se dívat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Nutnost specifikace proudu (jakou DA že to děláte?)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Tři hlavní proudy: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Diskurzivní psychologie, konverzační analýza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Lingvistická (lexikálně sémantická) – </a:t>
            </a:r>
            <a:r>
              <a:rPr lang="cs-CZ" sz="1600" dirty="0" err="1">
                <a:solidFill>
                  <a:srgbClr val="000000"/>
                </a:solidFill>
              </a:rPr>
              <a:t>Fairclough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Wodak</a:t>
            </a:r>
            <a:r>
              <a:rPr lang="cs-CZ" sz="1600" dirty="0">
                <a:solidFill>
                  <a:srgbClr val="000000"/>
                </a:solidFill>
              </a:rPr>
              <a:t>, von </a:t>
            </a:r>
            <a:r>
              <a:rPr lang="cs-CZ" sz="1600" dirty="0" err="1">
                <a:solidFill>
                  <a:srgbClr val="000000"/>
                </a:solidFill>
              </a:rPr>
              <a:t>Leeuwen</a:t>
            </a:r>
            <a:r>
              <a:rPr lang="cs-CZ" sz="1600" dirty="0">
                <a:solidFill>
                  <a:srgbClr val="000000"/>
                </a:solidFill>
              </a:rPr>
              <a:t> (vizuální)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Sociologicko-politická – </a:t>
            </a:r>
            <a:r>
              <a:rPr lang="cs-CZ" sz="1600" dirty="0" err="1">
                <a:solidFill>
                  <a:srgbClr val="000000"/>
                </a:solidFill>
              </a:rPr>
              <a:t>Foucault</a:t>
            </a: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</a:rPr>
              <a:t>Zajímavé je pomezí 2-3: van </a:t>
            </a:r>
            <a:r>
              <a:rPr lang="cs-CZ" sz="1600" dirty="0" err="1">
                <a:solidFill>
                  <a:srgbClr val="000000"/>
                </a:solidFill>
              </a:rPr>
              <a:t>Dijk</a:t>
            </a:r>
            <a:r>
              <a:rPr lang="cs-CZ" sz="1600" dirty="0">
                <a:solidFill>
                  <a:srgbClr val="000000"/>
                </a:solidFill>
              </a:rPr>
              <a:t> – CDA – kritická diskurzivní analýza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</a:rPr>
              <a:t>Odlišné pojetí diskurzu: lingvistické (úzké)/sociologické</a:t>
            </a:r>
          </a:p>
          <a:p>
            <a:endParaRPr lang="cs-CZ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3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C1C841-9628-4FDA-80D0-672DF0B2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568036"/>
            <a:ext cx="11591186" cy="60682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i="1" dirty="0" err="1"/>
              <a:t>Wodak</a:t>
            </a:r>
            <a:r>
              <a:rPr lang="cs-CZ" sz="3400" i="1" dirty="0"/>
              <a:t> (CDA): diskurz jako forma produktivní sociální praxe, která se podílí na vytváření objektů vědění, situací, sociálních identit subjektů i uspořádání společnosti skrze mezilidské i skupinové vztahy</a:t>
            </a:r>
          </a:p>
          <a:p>
            <a:pPr marL="0" indent="0">
              <a:buNone/>
            </a:pPr>
            <a:r>
              <a:rPr lang="cs-CZ" sz="3400" i="1" dirty="0" err="1"/>
              <a:t>Foucault</a:t>
            </a:r>
            <a:r>
              <a:rPr lang="cs-CZ" sz="3400" i="1" dirty="0"/>
              <a:t>: soubor vědění o určitém tématu a současně systém pravidel a omezení usměrňujících produkci vědění – tedy vytváření nových výpovědí o dané oblasti</a:t>
            </a:r>
          </a:p>
          <a:p>
            <a:pPr marL="0" indent="0">
              <a:buNone/>
            </a:pPr>
            <a:endParaRPr lang="cs-CZ" sz="3400" i="1" dirty="0"/>
          </a:p>
          <a:p>
            <a:pPr>
              <a:buFontTx/>
              <a:buChar char="-"/>
            </a:pPr>
            <a:r>
              <a:rPr lang="cs-CZ" sz="3400" dirty="0"/>
              <a:t>Diskurz jako nástroj sociální konstrukce reality (souhrn vědění a výpovědí + praktik)</a:t>
            </a:r>
          </a:p>
          <a:p>
            <a:pPr>
              <a:buFontTx/>
              <a:buChar char="-"/>
            </a:pPr>
            <a:r>
              <a:rPr lang="cs-CZ" sz="3400" dirty="0"/>
              <a:t>Diskurzy složené ze znaků, ale i sociálních praktik</a:t>
            </a:r>
          </a:p>
          <a:p>
            <a:pPr>
              <a:buFontTx/>
              <a:buChar char="-"/>
            </a:pPr>
            <a:r>
              <a:rPr lang="cs-CZ" sz="3400" dirty="0"/>
              <a:t>Člověk jako subjekt, diskurz formuje způsoby uvažování a nastavuje pravidla</a:t>
            </a:r>
          </a:p>
          <a:p>
            <a:pPr>
              <a:buFontTx/>
              <a:buChar char="-"/>
            </a:pPr>
            <a:r>
              <a:rPr lang="cs-CZ" sz="3400" dirty="0"/>
              <a:t>Z diskurzu nelze vystoupit, jsou proměnlivé, je jich několik zároveň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400" dirty="0"/>
              <a:t>CDA </a:t>
            </a:r>
          </a:p>
          <a:p>
            <a:r>
              <a:rPr lang="cs-CZ" sz="3400" dirty="0"/>
              <a:t>k řešení sociálních problémů</a:t>
            </a:r>
          </a:p>
          <a:p>
            <a:r>
              <a:rPr lang="cs-CZ" sz="3400" dirty="0"/>
              <a:t>moc, nerovnosti, ideologie, dominance</a:t>
            </a:r>
          </a:p>
          <a:p>
            <a:r>
              <a:rPr lang="cs-CZ" sz="3400" dirty="0"/>
              <a:t>řada možností, jak aplikovat </a:t>
            </a:r>
            <a:r>
              <a:rPr lang="cs-CZ" sz="3400" dirty="0">
                <a:sym typeface="Wingdings" panose="05000000000000000000" pitchFamily="2" charset="2"/>
              </a:rPr>
              <a:t> m</a:t>
            </a:r>
            <a:r>
              <a:rPr lang="cs-CZ" sz="3400" dirty="0"/>
              <a:t>ůže nás například zajímat: </a:t>
            </a:r>
          </a:p>
          <a:p>
            <a:pPr marL="0" indent="0">
              <a:buNone/>
            </a:pPr>
            <a:r>
              <a:rPr lang="cs-CZ" sz="2900" dirty="0"/>
              <a:t>CO – Co je zmíněno v titulku, co je v úvodním odstavci, jaké události jsou v celém příběhu? Co je ústředním tématem? V jakém vztahu jsou jednotlivé části? Co je opomenuto?</a:t>
            </a:r>
          </a:p>
          <a:p>
            <a:pPr marL="0" indent="0">
              <a:buNone/>
            </a:pPr>
            <a:r>
              <a:rPr lang="cs-CZ" sz="2900" dirty="0"/>
              <a:t>KDO – Kdo je zdrojem? kdo je citován a kdo ne? Kteří aktéři jsou zmiňováni? Co to je za aktéry? Proč tam jsou?</a:t>
            </a:r>
          </a:p>
          <a:p>
            <a:pPr marL="0" indent="0">
              <a:buNone/>
            </a:pPr>
            <a:r>
              <a:rPr lang="cs-CZ" sz="2900" dirty="0"/>
              <a:t>KDE – Kde se příběh odehrává</a:t>
            </a:r>
          </a:p>
          <a:p>
            <a:pPr marL="0" indent="0">
              <a:buNone/>
            </a:pPr>
            <a:r>
              <a:rPr lang="cs-CZ" sz="2900" dirty="0"/>
              <a:t>KDY – Jaká je struktura příběhu? Chybí něco?</a:t>
            </a:r>
          </a:p>
          <a:p>
            <a:pPr marL="0" indent="0">
              <a:buNone/>
            </a:pPr>
            <a:r>
              <a:rPr lang="cs-CZ" sz="2900" dirty="0"/>
              <a:t>STRUKTURA – Propojení, zastření významu</a:t>
            </a:r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57513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602B9-52BF-4BF5-B999-40928291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Příprava a analýza </a:t>
            </a:r>
            <a:r>
              <a:rPr lang="cs-CZ" b="1" dirty="0" err="1"/>
              <a:t>kval</a:t>
            </a:r>
            <a:r>
              <a:rPr lang="cs-CZ" b="1" dirty="0"/>
              <a:t>. dat z rozhovorů/pozorování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75A82F-69B2-4BDA-9C43-34B5B896E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1825624"/>
            <a:ext cx="10680940" cy="5032375"/>
          </a:xfrm>
        </p:spPr>
        <p:txBody>
          <a:bodyPr>
            <a:normAutofit fontScale="47500" lnSpcReduction="20000"/>
          </a:bodyPr>
          <a:lstStyle/>
          <a:p>
            <a:r>
              <a:rPr lang="cs-CZ" sz="6000" dirty="0"/>
              <a:t>Nahrávání a následná transkripce rozhovorů (ne/doslovná, s poznámkami) – záleží na účelu a povaze výzkumu</a:t>
            </a:r>
          </a:p>
          <a:p>
            <a:r>
              <a:rPr lang="cs-CZ" sz="6000" dirty="0"/>
              <a:t>Návrh kategorií a systémů kategorií</a:t>
            </a:r>
          </a:p>
          <a:p>
            <a:r>
              <a:rPr lang="cs-CZ" sz="6000" dirty="0"/>
              <a:t>Vytváření typologií, typů (s dimenzemi)</a:t>
            </a:r>
          </a:p>
          <a:p>
            <a:r>
              <a:rPr lang="cs-CZ" sz="6000" dirty="0"/>
              <a:t>Nástroje zobrazení – schémata, diagramy                                                                                                                              (kauzální sítě), tabulky, grafy, mapy</a:t>
            </a:r>
          </a:p>
          <a:p>
            <a:endParaRPr lang="cs-CZ" sz="6000" dirty="0"/>
          </a:p>
          <a:p>
            <a:r>
              <a:rPr lang="cs-CZ" sz="6000" dirty="0"/>
              <a:t>Tematická analýza – identifikace klíčových                                                                                                témat </a:t>
            </a:r>
          </a:p>
          <a:p>
            <a:r>
              <a:rPr lang="cs-CZ" sz="5600" dirty="0"/>
              <a:t>Dílčí postupy z diskurzivní analýzy</a:t>
            </a:r>
          </a:p>
          <a:p>
            <a:r>
              <a:rPr lang="cs-CZ" sz="5600" dirty="0"/>
              <a:t>Zakotvená teorie</a:t>
            </a: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https://docs.google.com/spreadsheets/d/1aAghYf31aLKByCtLNTrBNV2BruEPBNZOYKoMR7sV3nk/edit#gid=1615376153</a:t>
            </a:r>
            <a:endParaRPr lang="cs-CZ" dirty="0"/>
          </a:p>
        </p:txBody>
      </p:sp>
      <p:pic>
        <p:nvPicPr>
          <p:cNvPr id="1034" name="Picture 10" descr="Image result for osror model">
            <a:extLst>
              <a:ext uri="{FF2B5EF4-FFF2-40B4-BE49-F238E27FC236}">
                <a16:creationId xmlns:a16="http://schemas.microsoft.com/office/drawing/2014/main" id="{90B1AF92-CF74-4BBC-BCEC-C623AAC5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21" y="2507721"/>
            <a:ext cx="4888450" cy="21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9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7A85D9-63CF-4A17-8728-F95EE13E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Metoda zakotvené teorie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E80635-81AC-4194-978E-E0225305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cs-CZ" sz="1500">
                <a:solidFill>
                  <a:srgbClr val="FFFFFF"/>
                </a:solidFill>
              </a:rPr>
              <a:t>Glaser a Strauss</a:t>
            </a:r>
          </a:p>
          <a:p>
            <a:r>
              <a:rPr lang="cs-CZ" sz="1500">
                <a:solidFill>
                  <a:srgbClr val="FFFFFF"/>
                </a:solidFill>
              </a:rPr>
              <a:t>Analýza dat z dokumentů/rozhovorů nemá striktně daný postup – vnímáno jako slabina kvalitativního výzkumu (zodpovědnost výzkumníka) – zvyšující se tlak na transparentnost při práci s daty</a:t>
            </a:r>
          </a:p>
          <a:p>
            <a:r>
              <a:rPr lang="cs-CZ" sz="1500">
                <a:solidFill>
                  <a:srgbClr val="FFFFFF"/>
                </a:solidFill>
              </a:rPr>
              <a:t>Metoda zakotvené teorie jako jedna z mála metod s explicitním popisem postupu analýzy dat vhodným napříč různými typy obsahů</a:t>
            </a:r>
          </a:p>
          <a:p>
            <a:r>
              <a:rPr lang="cs-CZ" sz="1500">
                <a:solidFill>
                  <a:srgbClr val="FFFFFF"/>
                </a:solidFill>
              </a:rPr>
              <a:t>jako přístup pro sběr i analýzu dat – cílem z dat formulovat teorii (středního dosahu) – výzkumník postupně odhaluje struktury v datech</a:t>
            </a:r>
          </a:p>
          <a:p>
            <a:r>
              <a:rPr lang="cs-CZ" sz="1500">
                <a:solidFill>
                  <a:srgbClr val="FFFFFF"/>
                </a:solidFill>
              </a:rPr>
              <a:t>Teorie-data</a:t>
            </a:r>
          </a:p>
          <a:p>
            <a:r>
              <a:rPr lang="cs-CZ" sz="1500" b="1">
                <a:solidFill>
                  <a:srgbClr val="FFFFFF"/>
                </a:solidFill>
              </a:rPr>
              <a:t>Kódování jako základní nástroj </a:t>
            </a:r>
            <a:r>
              <a:rPr lang="cs-CZ" sz="1500">
                <a:solidFill>
                  <a:srgbClr val="FFFFFF"/>
                </a:solidFill>
              </a:rPr>
              <a:t>– často přebírán i mimo metodu – tři úrovně: otevřené, axiální, selektivní – od tvorby základních kategorií, prvního hrubého třídění, označování jevů a přidělování kódů s jasným obsahem, přes tvorbu obecnějších kategorií a podkategorií (kategorizace) shlukující kódy  a jejich vlastnosti -  ty jsou pak klíčové pro tvorbu teorie; až po specifikaci vztahů mezi těmito kategoriemi a jejich dimenzemi (příběh)	</a:t>
            </a:r>
          </a:p>
          <a:p>
            <a:r>
              <a:rPr lang="cs-CZ" sz="1500" b="1">
                <a:solidFill>
                  <a:srgbClr val="FFFFFF"/>
                </a:solidFill>
              </a:rPr>
              <a:t>Jak kódovat? </a:t>
            </a:r>
            <a:r>
              <a:rPr lang="cs-CZ" sz="1500">
                <a:solidFill>
                  <a:srgbClr val="FFFFFF"/>
                </a:solidFill>
              </a:rPr>
              <a:t>Tužka/papír (stříhání, vybarvování), pomocí dokumentů a vykopírování pasáží (word, excel), pomocí analytických programů (Atlas.ti; MAXQDA, CAQDAS) </a:t>
            </a:r>
          </a:p>
          <a:p>
            <a:r>
              <a:rPr lang="cs-CZ" sz="1500">
                <a:solidFill>
                  <a:srgbClr val="FFFFFF"/>
                </a:solidFill>
              </a:rPr>
              <a:t>Reliabilita kódování u více kóderů </a:t>
            </a:r>
          </a:p>
        </p:txBody>
      </p:sp>
    </p:spTree>
    <p:extLst>
      <p:ext uri="{BB962C8B-B14F-4D97-AF65-F5344CB8AC3E}">
        <p14:creationId xmlns:p14="http://schemas.microsoft.com/office/powerpoint/2010/main" val="234982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8A08D8-1BB9-48A4-AFF1-1D9924C8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cs-CZ" sz="3700" b="1">
                <a:solidFill>
                  <a:srgbClr val="FFFFFF"/>
                </a:solidFill>
              </a:rPr>
              <a:t>Vždy začni detailním čtením vzorku/části svých dat</a:t>
            </a:r>
            <a:endParaRPr lang="cs-CZ" sz="370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C769EA-2288-4489-83E1-3568C89C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2400">
                <a:solidFill>
                  <a:srgbClr val="FFFFFF"/>
                </a:solidFill>
              </a:rPr>
              <a:t>1. Hledání klíčových, esenciálních, divných, zajímavých věcí, které lidé či text říkají nebo dělají; opakování</a:t>
            </a:r>
          </a:p>
          <a:p>
            <a:pPr marL="0" indent="0">
              <a:buNone/>
            </a:pPr>
            <a:r>
              <a:rPr lang="cs-CZ" sz="2400">
                <a:solidFill>
                  <a:srgbClr val="FFFFFF"/>
                </a:solidFill>
              </a:rPr>
              <a:t>2. Dělání poznámek, značek, zkratek</a:t>
            </a:r>
          </a:p>
          <a:p>
            <a:pPr marL="0" indent="0">
              <a:buNone/>
            </a:pPr>
            <a:r>
              <a:rPr lang="cs-CZ" sz="2400">
                <a:solidFill>
                  <a:srgbClr val="FFFFFF"/>
                </a:solidFill>
              </a:rPr>
              <a:t>3. Odlišování toho, jak věci nazývají participanti a vašimi kategoriemi</a:t>
            </a:r>
          </a:p>
        </p:txBody>
      </p:sp>
    </p:spTree>
    <p:extLst>
      <p:ext uri="{BB962C8B-B14F-4D97-AF65-F5344CB8AC3E}">
        <p14:creationId xmlns:p14="http://schemas.microsoft.com/office/powerpoint/2010/main" val="237038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62918-952C-43FE-A9C8-70D64C0D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Vždy čti a systematicky pojmenovávej a označuj tvá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E1189-EFAF-44EC-9EBE-43D6B47F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Pojmenuj a označ klíčové, esenciální, divné nebo zajímavé věci</a:t>
            </a:r>
          </a:p>
          <a:p>
            <a:r>
              <a:rPr lang="cs-CZ" sz="2400">
                <a:solidFill>
                  <a:srgbClr val="FFFFFF"/>
                </a:solidFill>
              </a:rPr>
              <a:t>Pojmenuj podobné jevy stejnými jmény</a:t>
            </a:r>
          </a:p>
          <a:p>
            <a:r>
              <a:rPr lang="cs-CZ" sz="2400">
                <a:solidFill>
                  <a:srgbClr val="FFFFFF"/>
                </a:solidFill>
              </a:rPr>
              <a:t>Tyto názvy/jména/kody mohou vycházet jednoduše induktivně z hloubkového čtení tvých dat, ale mohou být také založeny na předchozích výzkumech a teoretické rešerši</a:t>
            </a:r>
          </a:p>
          <a:p>
            <a:r>
              <a:rPr lang="cs-CZ" sz="2400">
                <a:solidFill>
                  <a:srgbClr val="FFFFFF"/>
                </a:solidFill>
              </a:rPr>
              <a:t>S každým novým jménem/kodem, reviduj své předchozí kroky a přemýšlej, zda jméno/kod nesedí k tomu, co jsi už vytvořil doposud. Pokud ano, použij kod. Pokud ne, vytvoř nový. Pokud částečně, reviduj obsah kodu. </a:t>
            </a:r>
          </a:p>
        </p:txBody>
      </p:sp>
    </p:spTree>
    <p:extLst>
      <p:ext uri="{BB962C8B-B14F-4D97-AF65-F5344CB8AC3E}">
        <p14:creationId xmlns:p14="http://schemas.microsoft.com/office/powerpoint/2010/main" val="73526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B5EDB1-9BF7-4962-9E60-8B0DD2BD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Vždycky přemýšlej, proč děláš to, co děláš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F4C04-3154-43A8-AB20-A65FDF9D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Vytvoř si dokument s přehledem tvých kódů. Užitečné může být vytvořit si příklady kódu, jedné či dvou vět, které budou vysvětlovat, o co ve kterých případech jde a které jevy se snažíš zařadit pod tento kód a proč</a:t>
            </a:r>
          </a:p>
        </p:txBody>
      </p:sp>
    </p:spTree>
    <p:extLst>
      <p:ext uri="{BB962C8B-B14F-4D97-AF65-F5344CB8AC3E}">
        <p14:creationId xmlns:p14="http://schemas.microsoft.com/office/powerpoint/2010/main" val="87970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7C8328-14C9-4C0F-92B7-7AACC490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Pořád reviduj tvé kódy a kódovací postupy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0AEA3-D781-40E3-A9E8-718901FF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Pro každý kód si „zobraz“ všechna data, který si pod kód přiřadil. Ptej se, zda jsou data opravdu koherentní, ptej se jaké jsou klíčové vlastnosti a dimenze VŠECH dat přiřazených pod tento kód.</a:t>
            </a:r>
          </a:p>
          <a:p>
            <a:r>
              <a:rPr lang="cs-CZ" sz="2400">
                <a:solidFill>
                  <a:srgbClr val="FFFFFF"/>
                </a:solidFill>
              </a:rPr>
              <a:t>Snaž se kombinovat tvoje kódy, dívej se na vazby a vztahy mezi nimi, dívej se po opakováních, výjimkách a snaž se je redukovat. Tento krok často znamená posun od deskriptivních, jednoduchých kódů k více konceptuálním, abstraktním a analytickým kategoriím</a:t>
            </a:r>
          </a:p>
          <a:p>
            <a:r>
              <a:rPr lang="cs-CZ" sz="2400">
                <a:solidFill>
                  <a:srgbClr val="FFFFFF"/>
                </a:solidFill>
              </a:rPr>
              <a:t>Pokračuj v hodnocení, upravování, posunování tvých kódů a kódovacích postupů</a:t>
            </a:r>
          </a:p>
          <a:p>
            <a:r>
              <a:rPr lang="cs-CZ" sz="2400">
                <a:solidFill>
                  <a:srgbClr val="FFFFFF"/>
                </a:solidFill>
              </a:rPr>
              <a:t>Vracej se k tomu, co už jsi udělal, a přejmenovávej staré kódy v souladu s novými schématy nebo nápady</a:t>
            </a:r>
          </a:p>
        </p:txBody>
      </p:sp>
    </p:spTree>
    <p:extLst>
      <p:ext uri="{BB962C8B-B14F-4D97-AF65-F5344CB8AC3E}">
        <p14:creationId xmlns:p14="http://schemas.microsoft.com/office/powerpoint/2010/main" val="40805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6D860E-A535-49D8-8971-9423B592E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" y="699655"/>
            <a:ext cx="11136702" cy="5718398"/>
          </a:xfrm>
        </p:spPr>
        <p:txBody>
          <a:bodyPr>
            <a:normAutofit/>
          </a:bodyPr>
          <a:lstStyle/>
          <a:p>
            <a:r>
              <a:rPr lang="cs-CZ" altLang="cs-CZ" sz="2100" b="1" dirty="0"/>
              <a:t>Tři základní typy dat: rozhovory (dotazování), pozorování, dokumenty</a:t>
            </a:r>
          </a:p>
          <a:p>
            <a:endParaRPr lang="cs-CZ" altLang="cs-CZ" sz="2100" dirty="0"/>
          </a:p>
          <a:p>
            <a:r>
              <a:rPr lang="cs-CZ" altLang="cs-CZ" sz="2100" dirty="0"/>
              <a:t>kvalitativní techniky </a:t>
            </a:r>
            <a:r>
              <a:rPr lang="cs-CZ" altLang="cs-CZ" sz="2100" u="sng" dirty="0"/>
              <a:t>sběru</a:t>
            </a:r>
            <a:r>
              <a:rPr lang="cs-CZ" altLang="cs-CZ" sz="2100" dirty="0"/>
              <a:t> dat: hloubkový rozhovor, </a:t>
            </a:r>
            <a:r>
              <a:rPr lang="cs-CZ" altLang="cs-CZ" sz="2100" dirty="0" err="1"/>
              <a:t>polostrukturovaný</a:t>
            </a:r>
            <a:r>
              <a:rPr lang="cs-CZ" altLang="cs-CZ" sz="2100" dirty="0"/>
              <a:t> rozhovor, </a:t>
            </a:r>
            <a:r>
              <a:rPr lang="cs-CZ" altLang="cs-CZ" sz="2100" dirty="0" err="1"/>
              <a:t>focus</a:t>
            </a:r>
            <a:r>
              <a:rPr lang="cs-CZ" altLang="cs-CZ" sz="2100" dirty="0"/>
              <a:t> </a:t>
            </a:r>
            <a:r>
              <a:rPr lang="cs-CZ" altLang="cs-CZ" sz="2100" dirty="0" err="1"/>
              <a:t>groups</a:t>
            </a:r>
            <a:r>
              <a:rPr lang="cs-CZ" altLang="cs-CZ" sz="2100" dirty="0"/>
              <a:t>, orální historie/biografie, zápisky</a:t>
            </a:r>
          </a:p>
          <a:p>
            <a:pPr lvl="1"/>
            <a:r>
              <a:rPr lang="cs-CZ" altLang="cs-CZ" sz="1800" dirty="0"/>
              <a:t>záznam běžných praxí, zpracovatelských n. čtenářských</a:t>
            </a:r>
          </a:p>
          <a:p>
            <a:pPr lvl="1"/>
            <a:r>
              <a:rPr lang="cs-CZ" altLang="cs-CZ" sz="1800" dirty="0"/>
              <a:t>výpovědi často brány jako srozumitelné a vypovídající, bez nutnosti dalšího rozboru</a:t>
            </a:r>
          </a:p>
          <a:p>
            <a:pPr lvl="1"/>
            <a:r>
              <a:rPr lang="cs-CZ" altLang="cs-CZ" sz="1800" dirty="0"/>
              <a:t>klíčová je </a:t>
            </a:r>
            <a:r>
              <a:rPr lang="cs-CZ" altLang="cs-CZ" sz="1800" dirty="0" err="1"/>
              <a:t>kontextualizace</a:t>
            </a:r>
            <a:endParaRPr lang="cs-CZ" altLang="cs-CZ" sz="1800" dirty="0"/>
          </a:p>
          <a:p>
            <a:pPr marL="457200" lvl="1" indent="0">
              <a:buNone/>
            </a:pPr>
            <a:endParaRPr lang="cs-CZ" altLang="cs-CZ" sz="2100" dirty="0"/>
          </a:p>
          <a:p>
            <a:r>
              <a:rPr lang="cs-CZ" altLang="cs-CZ" sz="2100" dirty="0"/>
              <a:t>kvalitativní metody </a:t>
            </a:r>
            <a:r>
              <a:rPr lang="cs-CZ" altLang="cs-CZ" sz="2100" u="sng" dirty="0"/>
              <a:t>analýzy</a:t>
            </a:r>
            <a:r>
              <a:rPr lang="cs-CZ" altLang="cs-CZ" sz="2100" dirty="0"/>
              <a:t> dat: sémiotická analýza, (kritická) diskurzivní a., konverzační a., recepční a., narativní a.</a:t>
            </a:r>
          </a:p>
          <a:p>
            <a:pPr lvl="1"/>
            <a:r>
              <a:rPr lang="cs-CZ" altLang="cs-CZ" sz="1800" dirty="0"/>
              <a:t>analýza mediálních textů (novinových článků, reklamních plakátů…)</a:t>
            </a:r>
          </a:p>
          <a:p>
            <a:pPr lvl="1"/>
            <a:r>
              <a:rPr lang="cs-CZ" altLang="cs-CZ" sz="1800" dirty="0"/>
              <a:t>v souladu s teoretickými/metodologickými východisky</a:t>
            </a:r>
          </a:p>
          <a:p>
            <a:pPr lvl="1"/>
            <a:endParaRPr lang="cs-CZ" altLang="cs-CZ" sz="1800" dirty="0"/>
          </a:p>
          <a:p>
            <a:r>
              <a:rPr lang="cs-CZ" sz="2000" dirty="0"/>
              <a:t>Častá triangulace dat v kvalitativním výzkum – kombinace různých technik sběrů dat a různých materiálů </a:t>
            </a:r>
            <a:r>
              <a:rPr lang="cs-CZ" sz="2000" dirty="0">
                <a:sym typeface="Wingdings" panose="05000000000000000000" pitchFamily="2" charset="2"/>
              </a:rPr>
              <a:t> holistický přístup, kontexty – sběr různých </a:t>
            </a:r>
            <a:r>
              <a:rPr lang="cs-CZ" sz="2000" dirty="0" err="1">
                <a:sym typeface="Wingdings" panose="05000000000000000000" pitchFamily="2" charset="2"/>
              </a:rPr>
              <a:t>raw</a:t>
            </a:r>
            <a:r>
              <a:rPr lang="cs-CZ" sz="2000" dirty="0">
                <a:sym typeface="Wingdings" panose="05000000000000000000" pitchFamily="2" charset="2"/>
              </a:rPr>
              <a:t> materiálů (záznamy pozorování, terénní poznámky, deníček výzkumníka, obrázky, videa, příspěvky na online sociálních sítích, dokumenty…)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389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4BACFE-8794-4320-90D6-1D138392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Vždy se soustřeď na to, co vnímáš jako klíčové kódy/kategorie a na vztahy mezi nimi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E83F7-09F4-44BA-9D9A-C168B851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Přemýšlej nad tím, co podle analýzy chápeš jako centrální kategorie a </a:t>
            </a:r>
            <a:r>
              <a:rPr lang="cs-CZ" sz="3200" dirty="0" err="1">
                <a:solidFill>
                  <a:srgbClr val="FFFFFF"/>
                </a:solidFill>
              </a:rPr>
              <a:t>a</a:t>
            </a:r>
            <a:r>
              <a:rPr lang="cs-CZ" sz="3200" dirty="0">
                <a:solidFill>
                  <a:srgbClr val="FFFFFF"/>
                </a:solidFill>
              </a:rPr>
              <a:t> na ty se soustřeď</a:t>
            </a:r>
          </a:p>
          <a:p>
            <a:r>
              <a:rPr lang="cs-CZ" sz="3200" dirty="0">
                <a:solidFill>
                  <a:srgbClr val="FFFFFF"/>
                </a:solidFill>
              </a:rPr>
              <a:t>Snaž se dívat po spojeních, vzorcích, vztazích, uspořádáních návaznostech.  </a:t>
            </a:r>
          </a:p>
          <a:p>
            <a:endParaRPr lang="cs-CZ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FFFFFF"/>
                </a:solidFill>
              </a:rPr>
              <a:t>(</a:t>
            </a:r>
            <a:r>
              <a:rPr lang="cs-CZ" sz="3200" i="1" dirty="0" err="1">
                <a:solidFill>
                  <a:srgbClr val="FFFFFF"/>
                </a:solidFill>
              </a:rPr>
              <a:t>Silverman</a:t>
            </a:r>
            <a:r>
              <a:rPr lang="cs-CZ" sz="3200" i="1" dirty="0">
                <a:solidFill>
                  <a:srgbClr val="FFFFFF"/>
                </a:solidFill>
              </a:rPr>
              <a:t> 2014 – </a:t>
            </a:r>
            <a:r>
              <a:rPr lang="cs-CZ" sz="3200" i="1" dirty="0" err="1">
                <a:solidFill>
                  <a:srgbClr val="FFFFFF"/>
                </a:solidFill>
              </a:rPr>
              <a:t>Interpreting</a:t>
            </a:r>
            <a:r>
              <a:rPr lang="cs-CZ" sz="3200" i="1" dirty="0">
                <a:solidFill>
                  <a:srgbClr val="FFFFFF"/>
                </a:solidFill>
              </a:rPr>
              <a:t> </a:t>
            </a:r>
            <a:r>
              <a:rPr lang="cs-CZ" sz="3200" i="1" dirty="0" err="1">
                <a:solidFill>
                  <a:srgbClr val="FFFFFF"/>
                </a:solidFill>
              </a:rPr>
              <a:t>Qualitative</a:t>
            </a:r>
            <a:r>
              <a:rPr lang="cs-CZ" sz="3200" i="1" dirty="0">
                <a:solidFill>
                  <a:srgbClr val="FFFFFF"/>
                </a:solidFill>
              </a:rPr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239545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16226-F727-4E68-9617-C7746F4A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cs-CZ" b="1" dirty="0"/>
              <a:t>Interpretace dat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068929-32F0-4E3F-9AFC-B74C196B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2756510"/>
            <a:ext cx="5069382" cy="2420629"/>
          </a:xfrm>
          <a:prstGeom prst="rect">
            <a:avLst/>
          </a:pr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62862B-A329-40CF-9E9B-DE1BA43B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814" y="690113"/>
            <a:ext cx="4603892" cy="6262778"/>
          </a:xfrm>
        </p:spPr>
        <p:txBody>
          <a:bodyPr anchor="ctr">
            <a:normAutofit fontScale="92500"/>
          </a:bodyPr>
          <a:lstStyle/>
          <a:p>
            <a:r>
              <a:rPr lang="cs-CZ" sz="1400" dirty="0"/>
              <a:t>Záleží na typu studie (případová studie, etnografický výzkum) a specifické metodě – jiné důrazy v diskurzivní analýze, sémantické analýze</a:t>
            </a:r>
          </a:p>
          <a:p>
            <a:r>
              <a:rPr lang="cs-CZ" sz="1400" dirty="0"/>
              <a:t>Jiné typy interpretací a zaměření při analýze rozhovorů či pozorování, jiné zaměření  při práci s dokumenty (mediálními obsahy)</a:t>
            </a:r>
          </a:p>
          <a:p>
            <a:pPr marL="0" indent="0">
              <a:buNone/>
            </a:pPr>
            <a:r>
              <a:rPr lang="cs-CZ" sz="1400" dirty="0"/>
              <a:t>Rozhovory : např.</a:t>
            </a:r>
          </a:p>
          <a:p>
            <a:pPr marL="457200" indent="-457200">
              <a:buAutoNum type="arabicParenBoth"/>
            </a:pPr>
            <a:r>
              <a:rPr lang="cs-CZ" altLang="cs-CZ" sz="1400" dirty="0"/>
              <a:t>diskurz (jako regulovaná oblast vypovídání, politika řeči): o čem se smí mluvit, o čem ne, co je hodnoceno jako samozřejmé, co jako irelevantní atd.</a:t>
            </a:r>
          </a:p>
          <a:p>
            <a:pPr marL="457200" indent="-457200">
              <a:buAutoNum type="arabicParenBoth"/>
            </a:pPr>
            <a:r>
              <a:rPr lang="cs-CZ" altLang="cs-CZ" sz="1400" dirty="0"/>
              <a:t>objektivní referenty řeči (témata/fakta): o čem se hovoří</a:t>
            </a:r>
          </a:p>
          <a:p>
            <a:pPr marL="342900" indent="-342900">
              <a:buAutoNum type="arabicParenBoth" startAt="3"/>
            </a:pPr>
            <a:r>
              <a:rPr lang="cs-CZ" altLang="cs-CZ" sz="1400" dirty="0"/>
              <a:t>   subjektivita respondenta (</a:t>
            </a:r>
            <a:r>
              <a:rPr lang="cs-CZ" altLang="cs-CZ" sz="1400" dirty="0" err="1"/>
              <a:t>Wengraf</a:t>
            </a:r>
            <a:r>
              <a:rPr lang="cs-CZ" altLang="cs-CZ" sz="1400" dirty="0"/>
              <a:t>)</a:t>
            </a:r>
          </a:p>
          <a:p>
            <a:pPr marL="342900" indent="-342900">
              <a:buAutoNum type="arabicParenBoth" startAt="3"/>
            </a:pPr>
            <a:endParaRPr lang="cs-CZ" altLang="cs-CZ" sz="1400" dirty="0"/>
          </a:p>
          <a:p>
            <a:pPr marL="0" indent="0">
              <a:buNone/>
            </a:pPr>
            <a:r>
              <a:rPr lang="cs-CZ" altLang="cs-CZ" sz="1400" dirty="0"/>
              <a:t>Mediální obsahy: např. </a:t>
            </a:r>
          </a:p>
          <a:p>
            <a:pPr marL="342900" indent="-342900">
              <a:buAutoNum type="arabicParenBoth"/>
            </a:pPr>
            <a:r>
              <a:rPr lang="cs-CZ" altLang="cs-CZ" sz="1400" dirty="0"/>
              <a:t>deskripce: je, nebo není sledovaný prvek</a:t>
            </a:r>
            <a:br>
              <a:rPr lang="cs-CZ" altLang="cs-CZ" sz="1400" dirty="0"/>
            </a:br>
            <a:r>
              <a:rPr lang="cs-CZ" altLang="cs-CZ" sz="1400" dirty="0"/>
              <a:t>(slovo, metafora, argument…) přítomen</a:t>
            </a:r>
          </a:p>
          <a:p>
            <a:pPr marL="342900" indent="-342900">
              <a:buAutoNum type="arabicParenBoth"/>
            </a:pPr>
            <a:r>
              <a:rPr lang="cs-CZ" altLang="cs-CZ" sz="1400" dirty="0"/>
              <a:t>interpretace: co sledovaný prvek a jeho </a:t>
            </a:r>
            <a:br>
              <a:rPr lang="cs-CZ" altLang="cs-CZ" sz="1400" dirty="0"/>
            </a:br>
            <a:r>
              <a:rPr lang="cs-CZ" altLang="cs-CZ" sz="1400" dirty="0"/>
              <a:t>přítomnost, resp. absence znamená</a:t>
            </a:r>
          </a:p>
          <a:p>
            <a:pPr marL="342900" indent="-342900">
              <a:buAutoNum type="arabicParenBoth"/>
            </a:pPr>
            <a:r>
              <a:rPr lang="cs-CZ" altLang="cs-CZ" sz="1400" dirty="0"/>
              <a:t>explanace: jak sledovaný prvek reprodukuje </a:t>
            </a:r>
            <a:br>
              <a:rPr lang="cs-CZ" altLang="cs-CZ" sz="1400" dirty="0"/>
            </a:br>
            <a:r>
              <a:rPr lang="cs-CZ" altLang="cs-CZ" sz="1400" dirty="0"/>
              <a:t>nebo přepisuje mocenské asymetrie mezi</a:t>
            </a:r>
            <a:br>
              <a:rPr lang="cs-CZ" altLang="cs-CZ" sz="1400" dirty="0"/>
            </a:br>
            <a:r>
              <a:rPr lang="cs-CZ" altLang="cs-CZ" sz="1400" dirty="0"/>
              <a:t>aktéry diskurzu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700" b="1" dirty="0"/>
              <a:t>Zhuštěný popis a ilustrace -  pečlivé interpretace a jistá míra abstrakce (ilustrace pomocí dat – úryvky z obsahů fungují podobně jako grafy a tabulky)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299827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7952712-25EE-4D23-98B5-16544CEE6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r="7020"/>
          <a:stretch/>
        </p:blipFill>
        <p:spPr>
          <a:xfrm>
            <a:off x="5869527" y="131618"/>
            <a:ext cx="6242461" cy="6695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83A16F-25CB-490F-8DC6-9B5B7575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4" y="415636"/>
            <a:ext cx="5742709" cy="13116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(1) DOTAZOVÁNÍ/ ROZHOVORY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1854B6-878E-420A-BE98-441523D5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31917"/>
            <a:ext cx="5929745" cy="5194465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solidFill>
                  <a:srgbClr val="000000"/>
                </a:solidFill>
              </a:rPr>
              <a:t>Strukturované rozhovory</a:t>
            </a:r>
          </a:p>
          <a:p>
            <a:r>
              <a:rPr lang="cs-CZ" sz="1800" b="1" dirty="0" err="1">
                <a:solidFill>
                  <a:srgbClr val="000000"/>
                </a:solidFill>
              </a:rPr>
              <a:t>Polostrukturované</a:t>
            </a:r>
            <a:r>
              <a:rPr lang="cs-CZ" sz="1800" b="1" dirty="0">
                <a:solidFill>
                  <a:srgbClr val="000000"/>
                </a:solidFill>
              </a:rPr>
              <a:t> rozhovory (s návodem)</a:t>
            </a:r>
          </a:p>
          <a:p>
            <a:r>
              <a:rPr lang="cs-CZ" sz="1800" b="1" dirty="0">
                <a:solidFill>
                  <a:srgbClr val="000000"/>
                </a:solidFill>
              </a:rPr>
              <a:t>Hloubkové rozhovory</a:t>
            </a:r>
          </a:p>
          <a:p>
            <a:r>
              <a:rPr lang="cs-CZ" sz="1800" b="1" dirty="0">
                <a:solidFill>
                  <a:srgbClr val="000000"/>
                </a:solidFill>
              </a:rPr>
              <a:t>Narativní rozhovory (biografické)</a:t>
            </a:r>
          </a:p>
          <a:p>
            <a:endParaRPr lang="cs-CZ" sz="1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0000"/>
                </a:solidFill>
              </a:rPr>
              <a:t>Čím se od standardizovaných liší?:</a:t>
            </a:r>
          </a:p>
          <a:p>
            <a:pPr marL="0" indent="0">
              <a:buNone/>
            </a:pPr>
            <a:endParaRPr lang="cs-CZ" sz="12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b="1" dirty="0">
                <a:solidFill>
                  <a:srgbClr val="000000"/>
                </a:solidFill>
              </a:rPr>
              <a:t>Náročnost na tazatele </a:t>
            </a:r>
            <a:r>
              <a:rPr lang="cs-CZ" sz="1400" dirty="0">
                <a:solidFill>
                  <a:srgbClr val="000000"/>
                </a:solidFill>
              </a:rPr>
              <a:t>– schopnosti, vztah s respondentem, příprava, zpracování dat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Jiný typ analýzy (různé přístupy)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Nahrávání a přepisy rozhovoru (terénní poznámky)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Jiné typy otázek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Vyšší validita, ale nižší reliabilita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Časově náročné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Liší se přípravou – strukturou rozhovoru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Etika, vliv na respondenta, výběr místa, </a:t>
            </a:r>
            <a:r>
              <a:rPr lang="cs-CZ" sz="1400" dirty="0" err="1">
                <a:solidFill>
                  <a:srgbClr val="000000"/>
                </a:solidFill>
              </a:rPr>
              <a:t>responzivita</a:t>
            </a:r>
            <a:r>
              <a:rPr lang="cs-CZ" sz="1400" dirty="0">
                <a:solidFill>
                  <a:srgbClr val="000000"/>
                </a:solidFill>
              </a:rPr>
              <a:t>, asertivita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2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A26A62-DD15-474F-9992-17A7E39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849"/>
            <a:ext cx="10515600" cy="5573114"/>
          </a:xfrm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</a:rPr>
              <a:t>Jako samostatná technika nebo v kombinaci s jinými technikami v rámci metody (etnografický výzkum, případová studie)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Teorie – interakce mezi výzkumníkem a respondentem (r. může navrhovat vlastní vztahy)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Liší se nejen mírou strukturovanosti, ale i sofistikovanosti – možnost se s respondentem scházet opakovaně?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Souběžně probíhají sběry, přepisy, analýza, designování (proměna výzkumného nástroje, vzorku) – nelinearita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Debriefing</a:t>
            </a:r>
            <a:r>
              <a:rPr lang="cs-CZ" sz="2400" dirty="0">
                <a:solidFill>
                  <a:srgbClr val="000000"/>
                </a:solidFill>
              </a:rPr>
              <a:t> po rozhovoru</a:t>
            </a:r>
          </a:p>
          <a:p>
            <a:r>
              <a:rPr lang="cs-CZ" sz="2400" dirty="0">
                <a:solidFill>
                  <a:srgbClr val="000000"/>
                </a:solidFill>
              </a:rPr>
              <a:t>Poznámky a transkripce rozhovoru (mnoho typů)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90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489BAB-E690-4521-B0FB-9BF7E663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145"/>
            <a:ext cx="10515600" cy="5047818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Dramaturgie dotazování: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Začátek/konec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Nejsnadnější otázky na přítomnost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Problematičnost otázek na minulost/budoucnost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Otázky na názory a pocity</a:t>
            </a:r>
          </a:p>
          <a:p>
            <a:pPr lvl="1"/>
            <a:r>
              <a:rPr lang="cs-CZ" sz="2200" dirty="0" err="1">
                <a:solidFill>
                  <a:srgbClr val="000000"/>
                </a:solidFill>
              </a:rPr>
              <a:t>Návodnost</a:t>
            </a:r>
            <a:r>
              <a:rPr lang="cs-CZ" sz="2200" dirty="0">
                <a:solidFill>
                  <a:srgbClr val="000000"/>
                </a:solidFill>
              </a:rPr>
              <a:t> a role tazatele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Reaktivnost a role tazatele (držení tématu vs. volnost)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Návrat k otázkám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Poznámky </a:t>
            </a:r>
          </a:p>
          <a:p>
            <a:endParaRPr lang="cs-CZ" altLang="cs-CZ" sz="2100" dirty="0"/>
          </a:p>
          <a:p>
            <a:pPr marL="0" indent="0">
              <a:buNone/>
            </a:pPr>
            <a:endParaRPr lang="cs-CZ" altLang="cs-CZ" sz="2100" dirty="0"/>
          </a:p>
          <a:p>
            <a:endParaRPr lang="cs-CZ" altLang="cs-CZ" sz="2100" dirty="0"/>
          </a:p>
          <a:p>
            <a:pPr marL="0" indent="0">
              <a:buNone/>
            </a:pPr>
            <a:endParaRPr lang="cs-CZ" altLang="cs-CZ" sz="2100" dirty="0"/>
          </a:p>
          <a:p>
            <a:r>
              <a:rPr lang="cs-CZ" altLang="cs-CZ" sz="2100" dirty="0"/>
              <a:t>naslouchat a pamatovat si</a:t>
            </a:r>
          </a:p>
          <a:p>
            <a:r>
              <a:rPr lang="cs-CZ" altLang="cs-CZ" sz="2100" dirty="0"/>
              <a:t>nastolit dobrý vztah </a:t>
            </a:r>
          </a:p>
          <a:p>
            <a:pPr lvl="1"/>
            <a:r>
              <a:rPr lang="cs-CZ" altLang="cs-CZ" sz="1800" dirty="0"/>
              <a:t>ujištění, že nejsou dobré a špatné odpovědi – zájem o perspektivu </a:t>
            </a:r>
          </a:p>
          <a:p>
            <a:pPr lvl="1"/>
            <a:r>
              <a:rPr lang="cs-CZ" altLang="cs-CZ" sz="1800" dirty="0"/>
              <a:t>věnovat pozornost neverbální komunikaci, intonaci…</a:t>
            </a:r>
          </a:p>
          <a:p>
            <a:pPr lvl="1"/>
            <a:r>
              <a:rPr lang="cs-CZ" altLang="cs-CZ" sz="1800" dirty="0"/>
              <a:t>ponechat dostatek času na promyšlení odpovědi</a:t>
            </a:r>
          </a:p>
          <a:p>
            <a:r>
              <a:rPr lang="cs-CZ" altLang="cs-CZ" sz="2100" dirty="0"/>
              <a:t>vyhnout se domněnkám a intervencím</a:t>
            </a:r>
          </a:p>
          <a:p>
            <a:pPr lvl="1"/>
            <a:r>
              <a:rPr lang="cs-CZ" altLang="cs-CZ" sz="1800" dirty="0"/>
              <a:t>nekomentovat, nesumarizovat, nedokončovat</a:t>
            </a:r>
          </a:p>
          <a:p>
            <a:r>
              <a:rPr lang="cs-CZ" altLang="cs-CZ" sz="2100" dirty="0"/>
              <a:t>vyhnout se předčasnému uzavírání</a:t>
            </a:r>
          </a:p>
          <a:p>
            <a:r>
              <a:rPr lang="cs-CZ" altLang="cs-CZ" sz="2100" dirty="0"/>
              <a:t>přiměřeně reagovat na neobvyklé situace</a:t>
            </a:r>
          </a:p>
          <a:p>
            <a:pPr lvl="1"/>
            <a:r>
              <a:rPr lang="cs-CZ" altLang="cs-CZ" sz="1800" dirty="0"/>
              <a:t>vztek</a:t>
            </a:r>
          </a:p>
          <a:p>
            <a:pPr lvl="1"/>
            <a:r>
              <a:rPr lang="cs-CZ" altLang="cs-CZ" sz="1800" dirty="0"/>
              <a:t>mlčenlivost</a:t>
            </a:r>
          </a:p>
          <a:p>
            <a:pPr lvl="1"/>
            <a:r>
              <a:rPr lang="cs-CZ" altLang="cs-CZ" sz="1800" dirty="0"/>
              <a:t>snaha o dominanci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57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:\Users\Adam\AppData\Local\Microsoft\Windows\INetCacheContent.Word\20160930_155951.jpg">
            <a:extLst>
              <a:ext uri="{FF2B5EF4-FFF2-40B4-BE49-F238E27FC236}">
                <a16:creationId xmlns:a16="http://schemas.microsoft.com/office/drawing/2014/main" id="{FB3FAB62-01FE-4A55-8BBE-891702EA2167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2926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4DD245-7CAA-433A-9971-4440F513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53" y="163452"/>
            <a:ext cx="4803636" cy="1311664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rgbClr val="000000"/>
                </a:solidFill>
              </a:rPr>
              <a:t>Skupinové rozhovory/</a:t>
            </a:r>
            <a:r>
              <a:rPr lang="cs-CZ" sz="3700" b="1" dirty="0" err="1">
                <a:solidFill>
                  <a:srgbClr val="000000"/>
                </a:solidFill>
              </a:rPr>
              <a:t>focus</a:t>
            </a:r>
            <a:r>
              <a:rPr lang="cs-CZ" sz="3700" b="1" dirty="0">
                <a:solidFill>
                  <a:srgbClr val="000000"/>
                </a:solidFill>
              </a:rPr>
              <a:t> </a:t>
            </a:r>
            <a:r>
              <a:rPr lang="cs-CZ" sz="3700" b="1" dirty="0" err="1">
                <a:solidFill>
                  <a:srgbClr val="000000"/>
                </a:solidFill>
              </a:rPr>
              <a:t>group</a:t>
            </a:r>
            <a:endParaRPr lang="cs-CZ" sz="3700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03D8BB-43F2-4FE1-97E9-656E6454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475116"/>
            <a:ext cx="5724041" cy="5219432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solidFill>
                  <a:srgbClr val="000000"/>
                </a:solidFill>
              </a:rPr>
              <a:t>Ve standardizované i nestandardizované podobě</a:t>
            </a:r>
          </a:p>
          <a:p>
            <a:r>
              <a:rPr lang="cs-CZ" sz="1800" b="1" dirty="0">
                <a:solidFill>
                  <a:srgbClr val="000000"/>
                </a:solidFill>
              </a:rPr>
              <a:t>Rozhovor v menší skupině respondentů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Náročnost dramaturgie (hůře můžeme dopředu usuzovat o dynamice skupiny)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</a:rPr>
              <a:t>Tazatel je v roli moderátora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Když se respondenti ne/znají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Umožňuje interakci mezi jedinci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Efektivnější a levnější než rozhovory s jednotlivci (ale jen v některých případech, tématech)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Následné zpracování dat podobné tomu z rozhovorů s jednotlivci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Projekční techniky (neptáme se přímo)</a:t>
            </a:r>
          </a:p>
        </p:txBody>
      </p:sp>
    </p:spTree>
    <p:extLst>
      <p:ext uri="{BB962C8B-B14F-4D97-AF65-F5344CB8AC3E}">
        <p14:creationId xmlns:p14="http://schemas.microsoft.com/office/powerpoint/2010/main" val="55194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B01EB-069F-4FD9-A643-713A3442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Další doplňkové techniky</a:t>
            </a:r>
            <a:r>
              <a:rPr lang="cs-CZ">
                <a:solidFill>
                  <a:srgbClr val="FFFFFF"/>
                </a:solidFill>
              </a:rPr>
              <a:t> k dotazování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911FBE-B8AE-441C-B710-31A0486C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Deníkové záznamy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nejsou svébytnou výzkumnou technikou – většinou ve spojení s rozhovory (před rozhovory)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respondent si např. zaznamenává nějaké aktivity podle návodu)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Variabilita deníčkových metod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Problémy – motivace respondentů, načasování, vytváření artefaktu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8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C99B538-EB58-4F02-BDA6-4634ED2D9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5" y="902776"/>
            <a:ext cx="12010730" cy="50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8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4046594C16B44099AC5E84986C0919" ma:contentTypeVersion="9" ma:contentTypeDescription="Vytvoří nový dokument" ma:contentTypeScope="" ma:versionID="60dff2dbcc098e1fd1d81e66e16fb32e">
  <xsd:schema xmlns:xsd="http://www.w3.org/2001/XMLSchema" xmlns:xs="http://www.w3.org/2001/XMLSchema" xmlns:p="http://schemas.microsoft.com/office/2006/metadata/properties" xmlns:ns3="ecd230f5-098c-470e-b33e-906d835e3c53" xmlns:ns4="4cebbd7f-d37c-4a0d-847d-948714f8a4ad" targetNamespace="http://schemas.microsoft.com/office/2006/metadata/properties" ma:root="true" ma:fieldsID="862906a749132afed97f0b70e6449139" ns3:_="" ns4:_="">
    <xsd:import namespace="ecd230f5-098c-470e-b33e-906d835e3c53"/>
    <xsd:import namespace="4cebbd7f-d37c-4a0d-847d-948714f8a4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30f5-098c-470e-b33e-906d835e3c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bbd7f-d37c-4a0d-847d-948714f8a4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400E5-00C0-42F1-91B6-8ED0BE4DFC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DAC7B2-11CF-471C-BECC-C54D2825F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F888B5-09A2-4ACC-8250-0966DC5C4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230f5-098c-470e-b33e-906d835e3c53"/>
    <ds:schemaRef ds:uri="4cebbd7f-d37c-4a0d-847d-948714f8a4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2746</Words>
  <Application>Microsoft Office PowerPoint</Application>
  <PresentationFormat>Širokoúhlá obrazovka</PresentationFormat>
  <Paragraphs>248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Kvalitativní výzkum II</vt:lpstr>
      <vt:lpstr>Prezentace aplikace PowerPoint</vt:lpstr>
      <vt:lpstr>Prezentace aplikace PowerPoint</vt:lpstr>
      <vt:lpstr>(1) DOTAZOVÁNÍ/ ROZHOVORY</vt:lpstr>
      <vt:lpstr>Prezentace aplikace PowerPoint</vt:lpstr>
      <vt:lpstr>Prezentace aplikace PowerPoint</vt:lpstr>
      <vt:lpstr>Skupinové rozhovory/focus group</vt:lpstr>
      <vt:lpstr>Další doplňkové techniky k dotazování</vt:lpstr>
      <vt:lpstr>Prezentace aplikace PowerPoint</vt:lpstr>
      <vt:lpstr>Prezentace aplikace PowerPoint</vt:lpstr>
      <vt:lpstr>(2) POZOROVÁNÍ </vt:lpstr>
      <vt:lpstr>Prezentace aplikace PowerPoint</vt:lpstr>
      <vt:lpstr>Zúčastněné pozorování</vt:lpstr>
      <vt:lpstr>Prezentace aplikace PowerPoint</vt:lpstr>
      <vt:lpstr>(3) OBSAHY A JEJICH ANALÝZA</vt:lpstr>
      <vt:lpstr>Sémiotická analýza</vt:lpstr>
      <vt:lpstr>Analýza vizuálních sdělení, obrazová analýza</vt:lpstr>
      <vt:lpstr>Prezentace aplikace PowerPoint</vt:lpstr>
      <vt:lpstr>Prezentace aplikace PowerPoint</vt:lpstr>
      <vt:lpstr>Prezentace aplikace PowerPoint</vt:lpstr>
      <vt:lpstr>R. Barthes – analýza reklamy</vt:lpstr>
      <vt:lpstr>Diskurzivní analýza</vt:lpstr>
      <vt:lpstr>Prezentace aplikace PowerPoint</vt:lpstr>
      <vt:lpstr>Příprava a analýza kval. dat z rozhovorů/pozorování</vt:lpstr>
      <vt:lpstr>Metoda zakotvené teorie</vt:lpstr>
      <vt:lpstr>Vždy začni detailním čtením vzorku/části svých dat</vt:lpstr>
      <vt:lpstr>Vždy čti a systematicky pojmenovávej a označuj tvá data</vt:lpstr>
      <vt:lpstr>Vždycky přemýšlej, proč děláš to, co děláš</vt:lpstr>
      <vt:lpstr>Pořád reviduj tvé kódy a kódovací postupy</vt:lpstr>
      <vt:lpstr>Vždy se soustřeď na to, co vnímáš jako klíčové kódy/kategorie a na vztahy mezi nimi</vt:lpstr>
      <vt:lpstr>Interpretace dat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 II</dc:title>
  <dc:creator>Alena Macková</dc:creator>
  <cp:lastModifiedBy>Alena Macková</cp:lastModifiedBy>
  <cp:revision>1</cp:revision>
  <dcterms:created xsi:type="dcterms:W3CDTF">2019-12-04T11:22:19Z</dcterms:created>
  <dcterms:modified xsi:type="dcterms:W3CDTF">2019-12-04T11:28:24Z</dcterms:modified>
</cp:coreProperties>
</file>