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sldIdLst>
    <p:sldId id="256" r:id="rId2"/>
    <p:sldId id="422" r:id="rId3"/>
    <p:sldId id="423" r:id="rId4"/>
    <p:sldId id="312" r:id="rId5"/>
    <p:sldId id="354" r:id="rId6"/>
    <p:sldId id="355" r:id="rId7"/>
    <p:sldId id="356" r:id="rId8"/>
    <p:sldId id="357" r:id="rId9"/>
    <p:sldId id="415" r:id="rId10"/>
    <p:sldId id="347" r:id="rId11"/>
    <p:sldId id="388" r:id="rId12"/>
    <p:sldId id="352" r:id="rId13"/>
    <p:sldId id="424" r:id="rId14"/>
    <p:sldId id="353" r:id="rId15"/>
    <p:sldId id="330" r:id="rId16"/>
    <p:sldId id="344" r:id="rId17"/>
    <p:sldId id="335" r:id="rId18"/>
    <p:sldId id="336" r:id="rId19"/>
    <p:sldId id="418" r:id="rId20"/>
    <p:sldId id="341" r:id="rId21"/>
    <p:sldId id="338" r:id="rId22"/>
    <p:sldId id="440" r:id="rId23"/>
    <p:sldId id="340" r:id="rId24"/>
    <p:sldId id="342" r:id="rId25"/>
    <p:sldId id="280" r:id="rId26"/>
    <p:sldId id="282" r:id="rId27"/>
    <p:sldId id="392" r:id="rId28"/>
    <p:sldId id="281" r:id="rId29"/>
    <p:sldId id="432" r:id="rId30"/>
    <p:sldId id="283" r:id="rId31"/>
    <p:sldId id="284" r:id="rId32"/>
    <p:sldId id="431" r:id="rId33"/>
    <p:sldId id="434" r:id="rId34"/>
    <p:sldId id="433" r:id="rId35"/>
    <p:sldId id="286" r:id="rId36"/>
    <p:sldId id="396" r:id="rId37"/>
    <p:sldId id="397" r:id="rId38"/>
    <p:sldId id="289" r:id="rId39"/>
    <p:sldId id="398" r:id="rId40"/>
    <p:sldId id="436" r:id="rId41"/>
    <p:sldId id="425" r:id="rId42"/>
    <p:sldId id="421" r:id="rId43"/>
    <p:sldId id="315" r:id="rId44"/>
    <p:sldId id="316" r:id="rId45"/>
    <p:sldId id="428" r:id="rId46"/>
    <p:sldId id="426" r:id="rId47"/>
    <p:sldId id="290" r:id="rId48"/>
    <p:sldId id="309" r:id="rId49"/>
    <p:sldId id="313" r:id="rId50"/>
    <p:sldId id="291" r:id="rId51"/>
    <p:sldId id="292" r:id="rId52"/>
    <p:sldId id="399" r:id="rId53"/>
    <p:sldId id="294" r:id="rId54"/>
    <p:sldId id="295" r:id="rId55"/>
    <p:sldId id="296" r:id="rId56"/>
    <p:sldId id="437" r:id="rId57"/>
    <p:sldId id="317" r:id="rId58"/>
    <p:sldId id="298" r:id="rId59"/>
    <p:sldId id="299" r:id="rId60"/>
    <p:sldId id="420" r:id="rId61"/>
    <p:sldId id="438" r:id="rId62"/>
    <p:sldId id="301" r:id="rId63"/>
    <p:sldId id="407" r:id="rId64"/>
    <p:sldId id="302" r:id="rId65"/>
    <p:sldId id="429" r:id="rId66"/>
    <p:sldId id="303" r:id="rId67"/>
    <p:sldId id="304" r:id="rId68"/>
    <p:sldId id="305" r:id="rId69"/>
    <p:sldId id="306" r:id="rId70"/>
    <p:sldId id="307" r:id="rId71"/>
    <p:sldId id="439" r:id="rId7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4811-CF70-48CB-8BB7-6C7940B80CBA}" type="datetimeFigureOut">
              <a:rPr lang="en-GB" smtClean="0"/>
              <a:pPr/>
              <a:t>24/09/2019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561-105C-43F6-B6A2-56BD95F13F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4BF-85DD-4470-98E1-B6E04CE0F316}" type="slidenum">
              <a:rPr lang="cs-CZ">
                <a:latin typeface="Arial" pitchFamily="34" charset="0"/>
                <a:cs typeface="Arial" pitchFamily="34" charset="0"/>
              </a:rPr>
              <a:pPr/>
              <a:t>14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4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2832-0955-462A-9335-E21BAA7743FC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1D61-C649-459C-94EB-F4C1E1E61AD2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DA12-279A-4368-982E-E4A4535E852B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8BBD-11C1-4B47-99DE-CEE42DFD8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2AED-32DE-440C-A31D-6A7EBDBF11A4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37FC-B631-4683-A4FC-8860463DD8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A8B-8040-4074-A24E-4B927C283FBC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37B96-8737-4B97-AF59-966E4EE4D8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323D-26DF-4001-A373-89BBB7E304AC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5969-0DCF-499B-B582-0ABC5F7189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8C8D-8934-4865-8BBB-F24A20F2562C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BB63859-9E8A-47CC-B977-A2C4A25CCB01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07DE-F1FC-4993-92E1-9147EA79F77E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A8D5-8435-4310-BAD4-C304E5F2913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1642-B475-410A-B3B9-55B8CB74E11D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0FA4-BC46-4837-A435-87FE17DFC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782F-F3F7-4691-B38E-81D8390EB9A4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A447A-AD6F-4DF0-A6AB-029AB27A4B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E5C1-22D9-45DE-B34D-618C711643E9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EBB82-45EF-4DEB-8CA2-FDE527F812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989A-13AA-4EED-98E2-6B350D95CB4E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6655-CE8A-4ADD-AAD3-AF343D8858C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DD75-DEB1-49E5-9CE1-7947AD6110F4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8CFD782-6905-47DF-AB88-49CDD523EE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5BB17-1DDD-4D3E-905F-2F8E8EE87133}" type="datetimeFigureOut">
              <a:rPr lang="cs-CZ"/>
              <a:pPr>
                <a:defRPr/>
              </a:pPr>
              <a:t>24.09.2019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214A22A8-6165-46E1-9203-CC1F8A04946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23" r:id="rId8"/>
    <p:sldLayoutId id="2147483824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>
          <a:xfrm>
            <a:off x="857250" y="4357688"/>
            <a:ext cx="7572375" cy="1500187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Arial Narrow" pitchFamily="34" charset="0"/>
              </a:rPr>
              <a:t>ZUR 434 </a:t>
            </a:r>
            <a:r>
              <a:rPr lang="cs-CZ" dirty="0" smtClean="0">
                <a:latin typeface="Arial Narrow" pitchFamily="34" charset="0"/>
              </a:rPr>
              <a:t>Metodologie mediálního výzkumu</a:t>
            </a:r>
            <a:endParaRPr lang="cs-CZ" dirty="0" smtClean="0">
              <a:latin typeface="Arial Narrow" pitchFamily="34" charset="0"/>
            </a:endParaRPr>
          </a:p>
        </p:txBody>
      </p:sp>
      <p:sp>
        <p:nvSpPr>
          <p:cNvPr id="6147" name="Nadpis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2643188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latin typeface="Arial Narrow" pitchFamily="34" charset="0"/>
              </a:rPr>
              <a:t>Prednáška 2: Veda a vedecké poznanie. Teórie vedy. Hlavné výskumné paradigmy sociálnych vied. Mediálne štúdiá ako vedecká disciplína. </a:t>
            </a:r>
            <a:r>
              <a:rPr lang="cs-CZ" b="1" dirty="0" smtClean="0">
                <a:latin typeface="Arial Narrow" pitchFamily="34" charset="0"/>
              </a:rPr>
              <a:t/>
            </a:r>
            <a:br>
              <a:rPr lang="cs-CZ" b="1" dirty="0" smtClean="0">
                <a:latin typeface="Arial Narrow" pitchFamily="34" charset="0"/>
              </a:rPr>
            </a:b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Čo je veda?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80920" cy="512216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11200" b="1" u="sng" dirty="0" smtClean="0">
                <a:latin typeface="Arial Narrow" pitchFamily="34" charset="0"/>
              </a:rPr>
              <a:t>Veda: 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súbor systematicky utriedených poznatkov o určitej tematickej oblasti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proces generovania týchto poznatkov pomocou pevne stanovených pravidiel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1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11200" b="1" u="sng" dirty="0" smtClean="0">
                <a:latin typeface="Arial Narrow" pitchFamily="34" charset="0"/>
              </a:rPr>
              <a:t>Charakteristiky vedeckého poznania: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systematické, postavené na metóde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„objektívne“ (</a:t>
            </a:r>
            <a:r>
              <a:rPr lang="sk-SK" sz="11200" dirty="0" err="1" smtClean="0">
                <a:latin typeface="Arial Narrow" pitchFamily="34" charset="0"/>
              </a:rPr>
              <a:t>intersubjektívne</a:t>
            </a:r>
            <a:r>
              <a:rPr lang="sk-SK" sz="11200" dirty="0" smtClean="0">
                <a:latin typeface="Arial Narrow" pitchFamily="34" charset="0"/>
              </a:rPr>
              <a:t>)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konzistentné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verejné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kumulatívne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1200" dirty="0" smtClean="0">
                <a:latin typeface="Arial Narrow" pitchFamily="34" charset="0"/>
              </a:rPr>
              <a:t>....</a:t>
            </a:r>
            <a:endParaRPr lang="cs-CZ" sz="11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Ďalšie základné pojmy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720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výskum</a:t>
            </a:r>
            <a:endParaRPr lang="sk-SK" sz="2800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metodológia</a:t>
            </a:r>
            <a:endParaRPr lang="cs-CZ" sz="2800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metóda</a:t>
            </a:r>
            <a:endParaRPr lang="cs-CZ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Základné otázky vedy</a:t>
            </a:r>
            <a:r>
              <a:rPr lang="sk-SK" dirty="0" smtClean="0">
                <a:latin typeface="Arial Narrow" pitchFamily="34" charset="0"/>
              </a:rPr>
              <a:t/>
            </a:r>
            <a:br>
              <a:rPr lang="sk-SK" dirty="0" smtClean="0">
                <a:latin typeface="Arial Narrow" pitchFamily="34" charset="0"/>
              </a:rPr>
            </a:br>
            <a:endParaRPr lang="cs-CZ" sz="2000" dirty="0" smtClean="0">
              <a:latin typeface="Arial Narrow" pitchFamily="34" charset="0"/>
            </a:endParaRPr>
          </a:p>
        </p:txBody>
      </p:sp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611560" y="1196974"/>
          <a:ext cx="7992888" cy="474725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23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Ontologie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 je realita?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51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Epistemologie</a:t>
                      </a:r>
                    </a:p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(gnozeologie)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 ji můžeme poznat?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795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Metodologie 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Jaký postup zvolit pro její analýzu?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23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Rétorika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Jakým jazykem ji máme popisovat?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51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Axiologie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Jaká je role hodnot a etiky ve vědeckém poznání?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59" name="TextovéPole 5"/>
          <p:cNvSpPr txBox="1">
            <a:spLocks noChangeArrowheads="1"/>
          </p:cNvSpPr>
          <p:nvPr/>
        </p:nvSpPr>
        <p:spPr bwMode="auto">
          <a:xfrm>
            <a:off x="6156325" y="58769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dirty="0">
                <a:latin typeface="+mn-lt"/>
              </a:rPr>
              <a:t>podľa </a:t>
            </a:r>
            <a:r>
              <a:rPr lang="sk-SK" dirty="0" err="1">
                <a:latin typeface="+mn-lt"/>
              </a:rPr>
              <a:t>Hendl</a:t>
            </a:r>
            <a:r>
              <a:rPr lang="sk-SK" dirty="0">
                <a:latin typeface="+mn-lt"/>
              </a:rPr>
              <a:t> 2005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340352" cy="2016224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2. Teórie vedy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4B6FA7B-3477-443D-B5C9-663195BCD469}" type="slidenum">
              <a:rPr lang="cs-CZ">
                <a:cs typeface="Arial" pitchFamily="34" charset="0"/>
              </a:rPr>
              <a:pPr/>
              <a:t>14</a:t>
            </a:fld>
            <a:endParaRPr lang="cs-CZ">
              <a:cs typeface="Arial" pitchFamily="34" charset="0"/>
            </a:endParaRPr>
          </a:p>
        </p:txBody>
      </p:sp>
      <p:sp>
        <p:nvSpPr>
          <p:cNvPr id="7171" name="Nadpis 1"/>
          <p:cNvSpPr>
            <a:spLocks noGrp="1"/>
          </p:cNvSpPr>
          <p:nvPr>
            <p:ph type="title" idx="4294967295"/>
          </p:nvPr>
        </p:nvSpPr>
        <p:spPr>
          <a:xfrm>
            <a:off x="1331913" y="322263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Hľadá sa pravá veda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746250"/>
            <a:ext cx="5615979" cy="4248150"/>
          </a:xfrm>
        </p:spPr>
        <p:txBody>
          <a:bodyPr/>
          <a:lstStyle/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Čo odlišuje vedecké poznávanie od iných druhov poznávania? </a:t>
            </a:r>
          </a:p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Aké sú kritériá „dobrej“ vedy?</a:t>
            </a:r>
          </a:p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Ako vyzerá spoľahlivá vedecká metóda?</a:t>
            </a:r>
          </a:p>
          <a:p>
            <a:pPr marL="514350" indent="-514350"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Empiricizmus</a:t>
            </a:r>
            <a:r>
              <a:rPr lang="sk-SK" sz="2400" dirty="0" smtClean="0">
                <a:latin typeface="Arial Narrow" pitchFamily="34" charset="0"/>
              </a:rPr>
              <a:t>/pozitivizmus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Popper</a:t>
            </a:r>
            <a:r>
              <a:rPr lang="sk-SK" sz="2400" dirty="0" smtClean="0">
                <a:latin typeface="Arial Narrow" pitchFamily="34" charset="0"/>
              </a:rPr>
              <a:t> a </a:t>
            </a:r>
            <a:r>
              <a:rPr lang="sk-SK" sz="2400" dirty="0" err="1" smtClean="0">
                <a:latin typeface="Arial Narrow" pitchFamily="34" charset="0"/>
              </a:rPr>
              <a:t>falzifikacionizmus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falibilizmus</a:t>
            </a:r>
            <a:r>
              <a:rPr lang="sk-SK" sz="2400" dirty="0" smtClean="0">
                <a:latin typeface="Arial Narrow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Kuhn</a:t>
            </a:r>
            <a:r>
              <a:rPr lang="sk-SK" sz="2400" dirty="0" smtClean="0">
                <a:latin typeface="Arial Narrow" pitchFamily="34" charset="0"/>
              </a:rPr>
              <a:t> a teória vedeckých revolúcií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Lakatos</a:t>
            </a:r>
            <a:r>
              <a:rPr lang="sk-SK" sz="2400" dirty="0" smtClean="0">
                <a:latin typeface="Arial Narrow" pitchFamily="34" charset="0"/>
              </a:rPr>
              <a:t> a výskumný program  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Feyerabend</a:t>
            </a:r>
            <a:r>
              <a:rPr lang="sk-SK" sz="2400" dirty="0" smtClean="0">
                <a:latin typeface="Arial Narrow" pitchFamily="34" charset="0"/>
              </a:rPr>
              <a:t> a </a:t>
            </a:r>
            <a:r>
              <a:rPr lang="sk-SK" sz="2400" dirty="0" err="1" smtClean="0">
                <a:latin typeface="Arial Narrow" pitchFamily="34" charset="0"/>
              </a:rPr>
              <a:t>epistemologický</a:t>
            </a:r>
            <a:r>
              <a:rPr lang="sk-SK" sz="2400" dirty="0" smtClean="0">
                <a:latin typeface="Arial Narrow" pitchFamily="34" charset="0"/>
              </a:rPr>
              <a:t> anarchizmus</a:t>
            </a:r>
            <a:endParaRPr lang="cs-CZ" sz="2400" dirty="0" smtClean="0">
              <a:latin typeface="Arial Narrow" pitchFamily="34" charset="0"/>
            </a:endParaRPr>
          </a:p>
        </p:txBody>
      </p:sp>
      <p:pic>
        <p:nvPicPr>
          <p:cNvPr id="5" name="Obrázok 4" descr="9068717-wanted-grunge-rubber-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773288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1. Empirizmus a pozitivizmus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40960" cy="4968552"/>
          </a:xfrm>
        </p:spPr>
        <p:txBody>
          <a:bodyPr rtlCol="0">
            <a:noAutofit/>
          </a:bodyPr>
          <a:lstStyle/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Vedecké poznanie má byť odvodené od zmyslových vnemov a faktickej skúsenosti</a:t>
            </a:r>
          </a:p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Obrat od metafyzickej otázky „prečo“ k deskriptívnej otázke „</a:t>
            </a:r>
            <a:r>
              <a:rPr lang="cs-CZ" sz="2300" dirty="0" err="1" smtClean="0">
                <a:latin typeface="Arial Narrow" pitchFamily="34" charset="0"/>
              </a:rPr>
              <a:t>čo</a:t>
            </a:r>
            <a:r>
              <a:rPr lang="cs-CZ" sz="2300" dirty="0" smtClean="0">
                <a:latin typeface="Arial Narrow" pitchFamily="34" charset="0"/>
              </a:rPr>
              <a:t>/</a:t>
            </a:r>
            <a:r>
              <a:rPr lang="cs-CZ" sz="2300" dirty="0" err="1" smtClean="0">
                <a:latin typeface="Arial Narrow" pitchFamily="34" charset="0"/>
              </a:rPr>
              <a:t>ako</a:t>
            </a:r>
            <a:r>
              <a:rPr lang="sk-SK" sz="2300" dirty="0" smtClean="0">
                <a:latin typeface="Arial Narrow" pitchFamily="34" charset="0"/>
              </a:rPr>
              <a:t>“ </a:t>
            </a:r>
            <a:endParaRPr lang="en-GB" sz="2300" dirty="0" smtClean="0">
              <a:latin typeface="Arial Narrow" pitchFamily="34" charset="0"/>
            </a:endParaRPr>
          </a:p>
          <a:p>
            <a:pPr eaLnBrk="1" hangingPunct="1"/>
            <a:r>
              <a:rPr lang="en-GB" sz="2300" dirty="0" smtClean="0">
                <a:latin typeface="Arial Narrow" pitchFamily="34" charset="0"/>
              </a:rPr>
              <a:t>V</a:t>
            </a:r>
            <a:r>
              <a:rPr lang="sk-SK" sz="2300" dirty="0" err="1" smtClean="0">
                <a:latin typeface="Arial Narrow" pitchFamily="34" charset="0"/>
              </a:rPr>
              <a:t>eda</a:t>
            </a:r>
            <a:r>
              <a:rPr lang="sk-SK" sz="2300" dirty="0" smtClean="0">
                <a:latin typeface="Arial Narrow" pitchFamily="34" charset="0"/>
              </a:rPr>
              <a:t> sa musí sústrediť len na to, čo je pozitívne dané – na to, čo sa dá kontrolovateľnými procedúrami preveriť</a:t>
            </a:r>
          </a:p>
          <a:p>
            <a:pPr eaLnBrk="1" hangingPunct="1"/>
            <a:r>
              <a:rPr lang="en-GB" sz="2300" dirty="0" smtClean="0">
                <a:latin typeface="Arial Narrow" pitchFamily="34" charset="0"/>
              </a:rPr>
              <a:t>P</a:t>
            </a:r>
            <a:r>
              <a:rPr lang="sk-SK" sz="2300" dirty="0" err="1" smtClean="0">
                <a:latin typeface="Arial Narrow" pitchFamily="34" charset="0"/>
              </a:rPr>
              <a:t>redstava</a:t>
            </a:r>
            <a:r>
              <a:rPr lang="sk-SK" sz="2300" dirty="0" smtClean="0">
                <a:latin typeface="Arial Narrow" pitchFamily="34" charset="0"/>
              </a:rPr>
              <a:t>, že existuje (alebo by aspoň mala byť vytvorená) akási nespochybniteľná empirická báza, ktorá by zakladala akúkoľvek vedu</a:t>
            </a:r>
          </a:p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Vymedzenie sa voči racionalistom: </a:t>
            </a:r>
            <a:endParaRPr lang="en-GB" sz="2300" dirty="0" smtClean="0">
              <a:latin typeface="Arial Narrow" pitchFamily="34" charset="0"/>
            </a:endParaRPr>
          </a:p>
          <a:p>
            <a:pPr marL="788988" lvl="1" indent="-514350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poznanie získavame nezávisle na zmyslových skúsenostiach, </a:t>
            </a:r>
            <a:endParaRPr lang="en-GB" sz="2300" dirty="0" smtClean="0">
              <a:latin typeface="Arial Narrow" pitchFamily="34" charset="0"/>
            </a:endParaRPr>
          </a:p>
          <a:p>
            <a:pPr marL="788988" lvl="1" indent="-514350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jeho zdrojom je rozum (bez kategórií, konceptov a princípov, na ktoré prídeme pomocou rozumu, by sme nemohli organizovať a interpretovať naše zmyslové vnemy)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Plectroctena_sp_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4464496" cy="2976331"/>
          </a:xfrm>
          <a:prstGeom prst="rect">
            <a:avLst/>
          </a:prstGeom>
        </p:spPr>
      </p:pic>
      <p:pic>
        <p:nvPicPr>
          <p:cNvPr id="7" name="Obrázok 6" descr="spider_web-11_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4464496" cy="297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Východiská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992888" cy="4556125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možno získať prostredníctvom zmyslov pomocou dôsledného a neskresleného pozorovania.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predchádzajú teórii (sú jej ultimátnym zdrojom) a sú na nej nezávislé.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konštituujú pevný a spoľahlivý základ vedeckého poznania.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Problémy: </a:t>
            </a:r>
          </a:p>
          <a:p>
            <a:pPr marL="1063625" lvl="2" indent="-514350" eaLnBrk="1" fontAlgn="auto" hangingPunct="1">
              <a:spcAft>
                <a:spcPts val="0"/>
              </a:spcAft>
              <a:defRPr/>
            </a:pPr>
            <a:r>
              <a:rPr lang="sk-SK" sz="2800" dirty="0" smtClean="0">
                <a:latin typeface="Arial Narrow" pitchFamily="34" charset="0"/>
              </a:rPr>
              <a:t>Aká je povaha týchto „faktov“ a ako ich môžeme získať? </a:t>
            </a:r>
          </a:p>
          <a:p>
            <a:pPr marL="1063625" lvl="2" indent="-514350" eaLnBrk="1" fontAlgn="auto" hangingPunct="1">
              <a:spcAft>
                <a:spcPts val="0"/>
              </a:spcAft>
              <a:defRPr/>
            </a:pPr>
            <a:r>
              <a:rPr lang="sk-SK" sz="2800" dirty="0" smtClean="0">
                <a:latin typeface="Arial Narrow" pitchFamily="34" charset="0"/>
              </a:rPr>
              <a:t>Ako z týchto faktov odvodíme zákony a teórie?</a:t>
            </a:r>
            <a:endParaRPr lang="cs-CZ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(1): dá sa na zmysly plne spoľahnúť?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7992888" cy="2376264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400" dirty="0" smtClean="0">
                <a:latin typeface="Arial Narrow" pitchFamily="34" charset="0"/>
              </a:rPr>
              <a:t>Vieme, že to, čo pozorovateľ vidí, nie je determinované len obrazmi na sietnici oka, ale závisí to aj na jeho očakávaniach, skúsenostiach a znalostiach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400" dirty="0" smtClean="0">
                <a:latin typeface="Arial Narrow" pitchFamily="34" charset="0"/>
              </a:rPr>
              <a:t>Rôzni ľudia môžu vidieť rôzne fakty </a:t>
            </a: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  <p:pic>
        <p:nvPicPr>
          <p:cNvPr id="4" name="Obrázok 3" descr="o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(2): to, čo vidíme, môžeme vysvetliť rôznymi spôsobmi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36904" cy="455612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Hľadanie relevantných pozorovateľných faktov je nasmerované naším doterajším poznaním (inak by sme nevedeli, na čo sa máme zamerať)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Vnem musíme preložiť do jazyka a vyjadriť pomocou slov, a tieto </a:t>
            </a:r>
            <a:r>
              <a:rPr lang="sk-SK" sz="2400" dirty="0" err="1" smtClean="0">
                <a:latin typeface="Arial Narrow" pitchFamily="34" charset="0"/>
              </a:rPr>
              <a:t>observačné</a:t>
            </a:r>
            <a:r>
              <a:rPr lang="sk-SK" sz="2400" dirty="0" smtClean="0">
                <a:latin typeface="Arial Narrow" pitchFamily="34" charset="0"/>
              </a:rPr>
              <a:t> výroky nenaskakujú do mozgu priamo a nesprostredkovane; vyžadujú znalosť vhodných konceptuálnych schém a ich patričného uplatnenia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Vyhodnotenie a interpretácia našich zmyslových vnemov sa tak isto odvíja od nášho konceptuálneho aparátu a doterajšieho poznania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6396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Formy a spôsoby ľudského poznávania; veda ako špecifický spôsob poznávania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Teórie vedy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Sociálne vedy a ich špecifiká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Hlavné paradigmy sociálnych vied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Mediálne štúdiá ako vedecká disciplína</a:t>
            </a:r>
            <a:endParaRPr lang="en-GB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656184"/>
          </a:xfrm>
        </p:spPr>
        <p:txBody>
          <a:bodyPr/>
          <a:lstStyle/>
          <a:p>
            <a:pPr eaLnBrk="1" hangingPunct="1"/>
            <a:r>
              <a:rPr lang="cs-CZ" sz="2800" i="1" dirty="0" smtClean="0">
                <a:latin typeface="Arial Narrow" pitchFamily="34" charset="0"/>
              </a:rPr>
              <a:t/>
            </a:r>
            <a:br>
              <a:rPr lang="cs-CZ" sz="2800" i="1" dirty="0" smtClean="0">
                <a:latin typeface="Arial Narrow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 Narrow" pitchFamily="34" charset="0"/>
              </a:rPr>
              <a:t>Respekt: </a:t>
            </a:r>
            <a: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  <a:t>Podle čeho jste usoudil, že na břehu docházelo k inscenaci topících se uprchlíků?</a:t>
            </a:r>
            <a:b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 Narrow" pitchFamily="34" charset="0"/>
              </a:rPr>
              <a:t>MCH: 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„Šel jsem po nábřeží a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viděl jsem 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oblečené ženy, jak vstupují do moře. Pak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vidím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 na břehu lidi, </a:t>
            </a:r>
            <a:r>
              <a:rPr lang="cs-CZ" sz="2800" i="1" dirty="0" err="1" smtClean="0">
                <a:solidFill>
                  <a:schemeClr val="tx1"/>
                </a:solidFill>
                <a:latin typeface="Arial Narrow" pitchFamily="34" charset="0"/>
              </a:rPr>
              <a:t>foťáky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 a další.“ </a:t>
            </a:r>
            <a:endParaRPr lang="cs-CZ" sz="28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Obrázok 4" descr="vid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916832"/>
            <a:ext cx="7773405" cy="374441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39552" y="56612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Arial Narrow" pitchFamily="34" charset="0"/>
                <a:ea typeface="+mj-ea"/>
                <a:cs typeface="+mj-cs"/>
              </a:rPr>
              <a:t>MCH: </a:t>
            </a:r>
            <a:r>
              <a:rPr lang="cs-CZ" sz="2800" i="1" dirty="0" smtClean="0">
                <a:latin typeface="Arial Narrow" pitchFamily="34" charset="0"/>
              </a:rPr>
              <a:t>„Počkám si, až ten dokument uvidím.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Co nevidím na vlastní oči, tomu nemůžu věřit.</a:t>
            </a:r>
            <a:r>
              <a:rPr lang="cs-CZ" sz="2800" i="1" dirty="0" smtClean="0">
                <a:latin typeface="Arial Narrow" pitchFamily="34" charset="0"/>
              </a:rPr>
              <a:t>“</a:t>
            </a:r>
            <a:endParaRPr lang="cs-CZ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(3): od vnemov po závery vedia dlhá a kľukatá cesta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08912" cy="4824536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Pozorovateľné fakty sú špecifické výroky o stave vecí v určitom čase a na určitom mieste, a na ich základe nie je možné činiť všeobecne platné </a:t>
            </a:r>
            <a:r>
              <a:rPr lang="sk-SK" sz="2400" dirty="0" smtClean="0">
                <a:latin typeface="Arial Narrow" pitchFamily="34" charset="0"/>
              </a:rPr>
              <a:t>závery</a:t>
            </a: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59507" y="620688"/>
            <a:ext cx="7772400" cy="936104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b="1" dirty="0" err="1">
                <a:latin typeface="Arial Narrow" pitchFamily="34" charset="0"/>
              </a:rPr>
              <a:t>Bertrand</a:t>
            </a:r>
            <a:r>
              <a:rPr lang="sk-SK" b="1" dirty="0">
                <a:latin typeface="Arial Narrow" pitchFamily="34" charset="0"/>
              </a:rPr>
              <a:t> </a:t>
            </a:r>
            <a:r>
              <a:rPr lang="sk-SK" b="1" dirty="0" err="1">
                <a:latin typeface="Arial Narrow" pitchFamily="34" charset="0"/>
              </a:rPr>
              <a:t>Russel</a:t>
            </a:r>
            <a:r>
              <a:rPr lang="sk-SK" b="1" dirty="0">
                <a:latin typeface="Arial Narrow" pitchFamily="34" charset="0"/>
              </a:rPr>
              <a:t> (1872-1970) a </a:t>
            </a:r>
            <a:r>
              <a:rPr lang="sk-SK" b="1" dirty="0" err="1">
                <a:latin typeface="Arial Narrow" pitchFamily="34" charset="0"/>
              </a:rPr>
              <a:t>induktivistický</a:t>
            </a:r>
            <a:r>
              <a:rPr lang="sk-SK" b="1" dirty="0">
                <a:latin typeface="Arial Narrow" pitchFamily="34" charset="0"/>
              </a:rPr>
              <a:t> </a:t>
            </a:r>
            <a:r>
              <a:rPr lang="sk-SK" b="1" dirty="0" err="1">
                <a:latin typeface="Arial Narrow" pitchFamily="34" charset="0"/>
              </a:rPr>
              <a:t>krocan</a:t>
            </a:r>
            <a:endParaRPr lang="sk-SK" b="1" dirty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496944" cy="4608511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Pondelok (zima):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Utorok (teplo):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Streda (prší):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Štvrtok (mrzne):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Piatok (chovateľ má novú bundu):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Sobota (prišli nové moriaky):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Nedeľa (chovateľ si nahlas púšťal rádio): Nakŕmili ma ráno o 9:00.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sk-SK" sz="3200" dirty="0" smtClean="0">
                <a:latin typeface="Arial Narrow" pitchFamily="34" charset="0"/>
              </a:rPr>
              <a:t>	...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Arial Narrow" pitchFamily="34" charset="0"/>
                <a:cs typeface="Arial"/>
              </a:rPr>
              <a:t>→  VŽDY MA KŔMIA RÁNO O 9:00.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sk-SK" sz="3200" dirty="0" smtClean="0">
                <a:latin typeface="Arial Narrow" pitchFamily="34" charset="0"/>
              </a:rPr>
              <a:t>	...</a:t>
            </a:r>
          </a:p>
          <a:p>
            <a:pPr marL="788988" lvl="1" indent="-514350" eaLnBrk="1" fontAlgn="auto" hangingPunct="1">
              <a:spcAft>
                <a:spcPts val="0"/>
              </a:spcAft>
              <a:buNone/>
              <a:defRPr/>
            </a:pPr>
            <a:r>
              <a:rPr lang="sk-SK" sz="3000" dirty="0" smtClean="0">
                <a:solidFill>
                  <a:srgbClr val="FF0000"/>
                </a:solidFill>
                <a:latin typeface="Arial Narrow" pitchFamily="34" charset="0"/>
              </a:rPr>
              <a:t>   !!!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  <p:pic>
        <p:nvPicPr>
          <p:cNvPr id="4" name="Obrázok 3" descr="turkey-chicken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764704"/>
            <a:ext cx="244827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Dôkaz proti indukcii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2453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Ako vieme, že záver platí aj udalosť n+1?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Ako vieme, že n+1 je to </a:t>
            </a:r>
            <a:r>
              <a:rPr lang="sk-SK" sz="3200" dirty="0" err="1" smtClean="0">
                <a:latin typeface="Arial Narrow" pitchFamily="34" charset="0"/>
              </a:rPr>
              <a:t>stejné</a:t>
            </a:r>
            <a:r>
              <a:rPr lang="sk-SK" sz="3200" dirty="0" smtClean="0">
                <a:latin typeface="Arial Narrow" pitchFamily="34" charset="0"/>
              </a:rPr>
              <a:t> </a:t>
            </a:r>
            <a:r>
              <a:rPr lang="sk-SK" sz="3200" dirty="0" smtClean="0">
                <a:latin typeface="Arial Narrow" pitchFamily="34" charset="0"/>
              </a:rPr>
              <a:t>ako n?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Celkovo: činiť univerzálny záver na základe singulárnych tvrdení je problematické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Dobrý induktívny argument a prečo je ťažké ho dosiahnuť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2453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Počet pozorovaní, na základe ktorých zovšeobecňujeme, musí byť dostatočne veľký </a:t>
            </a:r>
            <a:r>
              <a:rPr lang="sk-SK" sz="2400" dirty="0" smtClean="0">
                <a:latin typeface="Arial Narrow" pitchFamily="34" charset="0"/>
              </a:rPr>
              <a:t>(ale: čo znamená veľký? navyše, odborné časopisy odmietajú publikovať opakované zistenia)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Pozorovania musíme opakovať za rôznych podmienok </a:t>
            </a:r>
            <a:r>
              <a:rPr lang="sk-SK" sz="2400" dirty="0" smtClean="0">
                <a:latin typeface="Arial Narrow" pitchFamily="34" charset="0"/>
              </a:rPr>
              <a:t>(ale: to, čo považujeme za relevantné podmienky, sa odvíja od našich aktuálnych znalostí; napr. aj slávne experimenty môžu byť časom za nedostatočné a metodologicky chybné)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Žiadne pozorovanie nesmie odporovať výslednému záveru/generalizácii </a:t>
            </a:r>
            <a:r>
              <a:rPr lang="sk-SK" sz="2400" dirty="0" smtClean="0">
                <a:latin typeface="Arial Narrow" pitchFamily="34" charset="0"/>
              </a:rPr>
              <a:t>(ale: to sa v praxi málokedy stáva)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78984DD-B4F0-4032-9723-ED94CC059474}" type="slidenum">
              <a:rPr lang="cs-CZ">
                <a:cs typeface="Arial" pitchFamily="34" charset="0"/>
              </a:rPr>
              <a:pPr/>
              <a:t>25</a:t>
            </a:fld>
            <a:endParaRPr lang="cs-CZ">
              <a:cs typeface="Arial" pitchFamily="34" charset="0"/>
            </a:endParaRPr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>
          <a:xfrm>
            <a:off x="827584" y="0"/>
            <a:ext cx="7910513" cy="1412875"/>
          </a:xfrm>
        </p:spPr>
        <p:txBody>
          <a:bodyPr anchor="ctr"/>
          <a:lstStyle/>
          <a:p>
            <a:pPr eaLnBrk="1" hangingPunct="1"/>
            <a:r>
              <a:rPr lang="cs-CZ" b="1" dirty="0" smtClean="0">
                <a:latin typeface="Arial Narrow" pitchFamily="34" charset="0"/>
              </a:rPr>
              <a:t>Karl </a:t>
            </a:r>
            <a:r>
              <a:rPr lang="cs-CZ" b="1" dirty="0" err="1" smtClean="0">
                <a:latin typeface="Arial Narrow" pitchFamily="34" charset="0"/>
              </a:rPr>
              <a:t>Raimund</a:t>
            </a:r>
            <a:r>
              <a:rPr lang="cs-CZ" b="1" dirty="0" smtClean="0">
                <a:latin typeface="Arial Narrow" pitchFamily="34" charset="0"/>
              </a:rPr>
              <a:t> </a:t>
            </a:r>
            <a:r>
              <a:rPr lang="cs-CZ" b="1" dirty="0" err="1" smtClean="0">
                <a:latin typeface="Arial Narrow" pitchFamily="34" charset="0"/>
              </a:rPr>
              <a:t>Popper</a:t>
            </a:r>
            <a:r>
              <a:rPr lang="en-GB" b="1" dirty="0" smtClean="0">
                <a:latin typeface="Arial Narrow" pitchFamily="34" charset="0"/>
              </a:rPr>
              <a:t> (1</a:t>
            </a:r>
            <a:r>
              <a:rPr lang="cs-CZ" b="1" dirty="0" smtClean="0">
                <a:latin typeface="Arial Narrow" pitchFamily="34" charset="0"/>
              </a:rPr>
              <a:t>902</a:t>
            </a:r>
            <a:r>
              <a:rPr lang="en-GB" b="1" dirty="0" smtClean="0">
                <a:latin typeface="Arial Narrow" pitchFamily="34" charset="0"/>
              </a:rPr>
              <a:t>-1</a:t>
            </a:r>
            <a:r>
              <a:rPr lang="cs-CZ" b="1" dirty="0" smtClean="0">
                <a:latin typeface="Arial Narrow" pitchFamily="34" charset="0"/>
              </a:rPr>
              <a:t>994</a:t>
            </a:r>
            <a:r>
              <a:rPr lang="en-GB" b="1" dirty="0" smtClean="0">
                <a:latin typeface="Arial Narrow" pitchFamily="34" charset="0"/>
              </a:rPr>
              <a:t>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9220" name="Picture 4" descr="popper-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0712" y="1268413"/>
            <a:ext cx="3611353" cy="482488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F74211F3-AAB0-4684-B153-86DF4F788572}" type="slidenum">
              <a:rPr lang="cs-CZ">
                <a:cs typeface="Arial" pitchFamily="34" charset="0"/>
              </a:rPr>
              <a:pPr/>
              <a:t>26</a:t>
            </a:fld>
            <a:endParaRPr lang="cs-CZ">
              <a:cs typeface="Arial" pitchFamily="34" charset="0"/>
            </a:endParaRPr>
          </a:p>
        </p:txBody>
      </p:sp>
      <p:sp>
        <p:nvSpPr>
          <p:cNvPr id="11267" name="Nadpis 1"/>
          <p:cNvSpPr>
            <a:spLocks noGrp="1"/>
          </p:cNvSpPr>
          <p:nvPr>
            <p:ph type="title" idx="4294967295"/>
          </p:nvPr>
        </p:nvSpPr>
        <p:spPr>
          <a:xfrm>
            <a:off x="1985963" y="260350"/>
            <a:ext cx="6690493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2. </a:t>
            </a:r>
            <a:r>
              <a:rPr lang="sk-SK" b="1" dirty="0" err="1" smtClean="0">
                <a:latin typeface="Arial Narrow" pitchFamily="34" charset="0"/>
              </a:rPr>
              <a:t>Falzifikacionizmus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126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81739" cy="4969594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namiesto princípu verifikácie teórií ako základného nástroja vedeckého poznania: princíp falzifikácie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neexistuje nič ako absolútna empirická báza, teóriu nikdy nie je možné plne verifikovať  → </a:t>
            </a:r>
            <a:r>
              <a:rPr lang="sk-SK" sz="2400" dirty="0" err="1" smtClean="0">
                <a:latin typeface="Arial Narrow" pitchFamily="34" charset="0"/>
              </a:rPr>
              <a:t>tj</a:t>
            </a:r>
            <a:r>
              <a:rPr lang="sk-SK" sz="2400" dirty="0" smtClean="0">
                <a:latin typeface="Arial Narrow" pitchFamily="34" charset="0"/>
              </a:rPr>
              <a:t>. vedecké teórie prijímame len provizórne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rozdiel </a:t>
            </a:r>
            <a:r>
              <a:rPr lang="sk-SK" sz="2400" dirty="0" smtClean="0">
                <a:latin typeface="Arial Narrow" pitchFamily="34" charset="0"/>
              </a:rPr>
              <a:t>medzi vedeckou a nevedeckou teóriou spočíva v principiálnej možnosti ju empiricky vyvrátiť (falzifikovať); teórie musia byť kvôli tomu dostatočne jasné a určité 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empirické </a:t>
            </a:r>
            <a:r>
              <a:rPr lang="sk-SK" sz="2400" dirty="0" smtClean="0">
                <a:latin typeface="Arial Narrow" pitchFamily="34" charset="0"/>
              </a:rPr>
              <a:t>pozorovanie nie je oddeliteľné od konkrétnej teórie; každé pozorovanie je učinené so zreteľom k určitej teórii, na druhú stranu teórie sú empíriou určitým spôsobom determinované </a:t>
            </a: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/>
          </a:p>
          <a:p>
            <a:pPr eaLnBrk="1" hangingPunct="1"/>
            <a:endParaRPr lang="sk-SK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4E240B-CAED-47E6-B7A9-FFA57DD2E006}" type="slidenum">
              <a:rPr lang="cs-CZ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Hypoteticko-deduktívna metóda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9220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412776"/>
            <a:ext cx="8281988" cy="5111849"/>
          </a:xfrm>
        </p:spPr>
        <p:txBody>
          <a:bodyPr/>
          <a:lstStyle/>
          <a:p>
            <a:pPr eaLnBrk="1" hangingPunct="1"/>
            <a:r>
              <a:rPr lang="sk-SK" sz="2200" dirty="0" smtClean="0">
                <a:latin typeface="Arial Narrow" pitchFamily="34" charset="0"/>
              </a:rPr>
              <a:t>veda je založená na vyvracaní hypotéz, vyvíja sa tak, že sú jednotlivé teórie falzifikované, čím vznikajú ďalšie a ďalšie problémy, ktoré sú riešené pomocou nových hypoteticko-deduktívnych hypotéz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</a:t>
            </a:r>
            <a:r>
              <a:rPr lang="sk-SK" sz="2200" dirty="0" smtClean="0">
                <a:latin typeface="Arial Narrow" pitchFamily="34" charset="0"/>
              </a:rPr>
              <a:t> Hypotéza 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  <a:cs typeface="Arial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</a:t>
            </a:r>
            <a:r>
              <a:rPr lang="sk-SK" sz="2200" dirty="0" smtClean="0">
                <a:latin typeface="Arial Narrow" pitchFamily="34" charset="0"/>
              </a:rPr>
              <a:t> Deduktívne odvodzovanie dôsledkov z hypotéz 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  <a:cs typeface="Arial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 </a:t>
            </a:r>
            <a:r>
              <a:rPr lang="sk-SK" sz="2200" dirty="0" smtClean="0">
                <a:latin typeface="Arial Narrow" pitchFamily="34" charset="0"/>
              </a:rPr>
              <a:t>Overovanie hypotéz (negácií)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"/>
                <a:cs typeface="Arial"/>
              </a:rPr>
              <a:t>	→</a:t>
            </a:r>
            <a:r>
              <a:rPr lang="sk-SK" sz="2200" dirty="0" smtClean="0">
                <a:latin typeface="Arial Narrow" pitchFamily="34" charset="0"/>
              </a:rPr>
              <a:t> Nová hypotéza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"/>
                <a:cs typeface="Arial"/>
              </a:rPr>
              <a:t>	→</a:t>
            </a:r>
            <a:r>
              <a:rPr lang="sk-SK" sz="2200" dirty="0" smtClean="0">
                <a:latin typeface="Arial Narrow" pitchFamily="34" charset="0"/>
              </a:rPr>
              <a:t> ...</a:t>
            </a:r>
          </a:p>
          <a:p>
            <a:pPr eaLnBrk="1" hangingPunct="1"/>
            <a:r>
              <a:rPr lang="sk-SK" sz="2200" dirty="0" smtClean="0">
                <a:latin typeface="Arial Narrow" pitchFamily="34" charset="0"/>
              </a:rPr>
              <a:t>cieľ vedy je falzifikovať teórie a nahrádzať ich lepšími teóriami odolnejšími voči falzifikácii</a:t>
            </a:r>
          </a:p>
          <a:p>
            <a:pPr eaLnBrk="1" hangingPunct="1"/>
            <a:r>
              <a:rPr lang="sk-SK" sz="2200" dirty="0" smtClean="0">
                <a:latin typeface="Arial Narrow" pitchFamily="34" charset="0"/>
              </a:rPr>
              <a:t>koncept vedeckého progresu: smerom k lepším a dokonalejším teóriám </a:t>
            </a:r>
          </a:p>
          <a:p>
            <a:pPr eaLnBrk="1" hangingPunct="1"/>
            <a:endParaRPr lang="sk-SK" sz="18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>
              <a:buNone/>
            </a:pPr>
            <a:endParaRPr lang="cs-CZ" sz="2800" dirty="0" smtClean="0"/>
          </a:p>
          <a:p>
            <a:pPr eaLnBrk="1" hangingPunct="1"/>
            <a:endParaRPr lang="cs-CZ" sz="1400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E28B504-82AA-4ACE-BF0B-4B3292F91348}" type="slidenum">
              <a:rPr lang="cs-CZ">
                <a:cs typeface="Arial" pitchFamily="34" charset="0"/>
              </a:rPr>
              <a:pPr/>
              <a:t>28</a:t>
            </a:fld>
            <a:endParaRPr lang="cs-CZ">
              <a:cs typeface="Arial" pitchFamily="34" charset="0"/>
            </a:endParaRPr>
          </a:p>
        </p:txBody>
      </p:sp>
      <p:sp>
        <p:nvSpPr>
          <p:cNvPr id="10244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478838" cy="4895850"/>
          </a:xfrm>
        </p:spPr>
        <p:txBody>
          <a:bodyPr/>
          <a:lstStyle/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1600" dirty="0" smtClean="0"/>
          </a:p>
          <a:p>
            <a:pPr eaLnBrk="1" hangingPunct="1"/>
            <a:endParaRPr lang="sk-SK" sz="1600" dirty="0" smtClean="0"/>
          </a:p>
          <a:p>
            <a:pPr eaLnBrk="1" hangingPunct="1"/>
            <a:endParaRPr lang="sk-SK" sz="2400" dirty="0" smtClean="0"/>
          </a:p>
        </p:txBody>
      </p:sp>
      <p:sp>
        <p:nvSpPr>
          <p:cNvPr id="10245" name="Obdélník 4"/>
          <p:cNvSpPr>
            <a:spLocks noChangeArrowheads="1"/>
          </p:cNvSpPr>
          <p:nvPr/>
        </p:nvSpPr>
        <p:spPr bwMode="auto">
          <a:xfrm>
            <a:off x="827584" y="908720"/>
            <a:ext cx="72009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i="1" dirty="0"/>
              <a:t>„Starý </a:t>
            </a:r>
            <a:r>
              <a:rPr lang="cs-CZ" sz="2400" i="1" dirty="0" smtClean="0"/>
              <a:t>vědecký </a:t>
            </a:r>
            <a:r>
              <a:rPr lang="cs-CZ" sz="2400" i="1" dirty="0"/>
              <a:t>ideál </a:t>
            </a:r>
            <a:r>
              <a:rPr lang="cs-CZ" sz="2400" i="1" dirty="0" err="1"/>
              <a:t>epistémé</a:t>
            </a:r>
            <a:r>
              <a:rPr lang="cs-CZ" sz="2400" i="1" dirty="0"/>
              <a:t> – absolutně jistého, dokazatelného vědění – se ukázal být idolem. Požadavek vědecké objektivity vede nevyhnutelně k tomu, že každé vědecké tvrzení musí zůstávat navždy zkusmým. Může se osvědčit, ale každé osvědčení je relativní vůči jiným tvrzením, která jsou opět zkusmá. Pouze v naší subjektivní zkušenosti přesvědčení, v naší subjektivní víře, si můžeme být absolutně jistí</a:t>
            </a:r>
            <a:r>
              <a:rPr lang="cs-CZ" sz="2400" i="1" dirty="0" smtClean="0"/>
              <a:t>.“</a:t>
            </a:r>
          </a:p>
          <a:p>
            <a:pPr algn="r" eaLnBrk="1" hangingPunct="1">
              <a:buFont typeface="Wingdings" pitchFamily="2" charset="2"/>
              <a:buNone/>
            </a:pPr>
            <a:endParaRPr lang="cs-CZ" sz="4400" i="1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sz="2000" dirty="0" smtClean="0"/>
              <a:t>K. R. </a:t>
            </a:r>
            <a:r>
              <a:rPr lang="cs-CZ" sz="2000" dirty="0" err="1" smtClean="0"/>
              <a:t>Popper</a:t>
            </a:r>
            <a:r>
              <a:rPr lang="cs-CZ" sz="2000" dirty="0" smtClean="0"/>
              <a:t> (1997): Logika vědeckého poznání, s. 305</a:t>
            </a: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F74211F3-AAB0-4684-B153-86DF4F788572}" type="slidenum">
              <a:rPr lang="cs-CZ">
                <a:cs typeface="Arial" pitchFamily="34" charset="0"/>
              </a:rPr>
              <a:pPr/>
              <a:t>29</a:t>
            </a:fld>
            <a:endParaRPr lang="cs-CZ">
              <a:cs typeface="Arial" pitchFamily="34" charset="0"/>
            </a:endParaRPr>
          </a:p>
        </p:txBody>
      </p:sp>
      <p:sp>
        <p:nvSpPr>
          <p:cNvPr id="11267" name="Nadpis 1"/>
          <p:cNvSpPr>
            <a:spLocks noGrp="1"/>
          </p:cNvSpPr>
          <p:nvPr>
            <p:ph type="title" idx="4294967295"/>
          </p:nvPr>
        </p:nvSpPr>
        <p:spPr>
          <a:xfrm>
            <a:off x="1985963" y="260350"/>
            <a:ext cx="6690493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Limity </a:t>
            </a:r>
            <a:r>
              <a:rPr lang="sk-SK" b="1" dirty="0" err="1" smtClean="0">
                <a:latin typeface="Arial Narrow" pitchFamily="34" charset="0"/>
              </a:rPr>
              <a:t>falzifikacionizmu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126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5750"/>
            <a:ext cx="8281739" cy="4969594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Neposkytuje spoľahlivé kritériá pre vymedzenie toho, čo je dobrá veda a ako posúdiť, ktorá teória je lepšia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Realistická vedecká teória pozostáva z komplexu univerzálnych výrokov; vyvrátenie hypotézy znamená, že niektorá z premís je chybná, ale neumožňuje nám jej konkrétnu identifikáciu, t.j. nevieme lokalizovať zdroj problémov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Naopak, teóriu môžeme vždy uchrániť pred falzifikáciou tým, že za chybnú označím menej dôležitú časť komplexu predpokladov</a:t>
            </a: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/>
          </a:p>
          <a:p>
            <a:pPr eaLnBrk="1" hangingPunct="1"/>
            <a:endParaRPr lang="sk-SK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236713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1. Formy a spôsoby ľudského poznávania; veda ako špecifický spôsob poznávania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6A908058-A047-4D39-BE0A-21CCEE750B4F}" type="slidenum">
              <a:rPr lang="cs-CZ">
                <a:cs typeface="Arial" pitchFamily="34" charset="0"/>
              </a:rPr>
              <a:pPr/>
              <a:t>30</a:t>
            </a:fld>
            <a:endParaRPr lang="cs-CZ"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488237" cy="1412875"/>
          </a:xfrm>
        </p:spPr>
        <p:txBody>
          <a:bodyPr anchor="ctr"/>
          <a:lstStyle/>
          <a:p>
            <a:pPr eaLnBrk="1" hangingPunct="1"/>
            <a:r>
              <a:rPr lang="cs-CZ" b="1" dirty="0" smtClean="0">
                <a:latin typeface="Arial Narrow" pitchFamily="34" charset="0"/>
              </a:rPr>
              <a:t>Thomas Samuel </a:t>
            </a:r>
            <a:r>
              <a:rPr lang="cs-CZ" b="1" dirty="0" err="1" smtClean="0">
                <a:latin typeface="Arial Narrow" pitchFamily="34" charset="0"/>
              </a:rPr>
              <a:t>Kuhn</a:t>
            </a:r>
            <a:r>
              <a:rPr lang="cs-CZ" b="1" dirty="0" smtClean="0">
                <a:latin typeface="Arial Narrow" pitchFamily="34" charset="0"/>
              </a:rPr>
              <a:t> (1922-1996)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5334251" cy="37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2965983-12E4-44F0-BDDB-AA8526A0EE11}" type="slidenum">
              <a:rPr lang="cs-CZ">
                <a:cs typeface="Arial" pitchFamily="34" charset="0"/>
              </a:rPr>
              <a:pPr/>
              <a:t>31</a:t>
            </a:fld>
            <a:endParaRPr lang="cs-CZ">
              <a:cs typeface="Arial" pitchFamily="34" charset="0"/>
            </a:endParaRPr>
          </a:p>
        </p:txBody>
      </p:sp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1042988" y="404813"/>
            <a:ext cx="7400925" cy="1104900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3. Teória vedeckých revolúcií</a:t>
            </a:r>
            <a:r>
              <a:rPr lang="sk-SK" dirty="0" smtClean="0">
                <a:latin typeface="Arial Narrow" pitchFamily="34" charset="0"/>
              </a:rPr>
              <a:t> </a:t>
            </a:r>
            <a:endParaRPr lang="cs-CZ" dirty="0" smtClean="0">
              <a:latin typeface="Arial Narrow" pitchFamily="34" charset="0"/>
            </a:endParaRPr>
          </a:p>
        </p:txBody>
      </p:sp>
      <p:sp>
        <p:nvSpPr>
          <p:cNvPr id="13316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509712"/>
            <a:ext cx="8748464" cy="5087639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dejiny vedy ako sled vedeckých revolúcií charakterizovaných zmenou dominantnej paradigmy</a:t>
            </a:r>
            <a:r>
              <a:rPr lang="cs-CZ" sz="2400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(= </a:t>
            </a:r>
            <a:r>
              <a:rPr lang="sk-SK" sz="2400" dirty="0" smtClean="0">
                <a:latin typeface="Arial Narrow" pitchFamily="34" charset="0"/>
              </a:rPr>
              <a:t>celok </a:t>
            </a:r>
            <a:r>
              <a:rPr lang="sk-SK" sz="2400" dirty="0" smtClean="0">
                <a:latin typeface="Arial Narrow" pitchFamily="34" charset="0"/>
              </a:rPr>
              <a:t>predpokladov, poznatkov a správnych postupov, ktoré poskytujú poznávacie východisko pre určitú tradíciu vedeckého výskumu)</a:t>
            </a:r>
          </a:p>
          <a:p>
            <a:pPr eaLnBrk="1" hangingPunct="1"/>
            <a:r>
              <a:rPr lang="sk-SK" sz="2400" u="sng" dirty="0" smtClean="0">
                <a:latin typeface="Arial Narrow" pitchFamily="34" charset="0"/>
              </a:rPr>
              <a:t>normálna veda</a:t>
            </a:r>
            <a:r>
              <a:rPr lang="sk-SK" sz="2400" dirty="0" smtClean="0">
                <a:latin typeface="Arial Narrow" pitchFamily="34" charset="0"/>
              </a:rPr>
              <a:t>: vedecké spoločenstvo bez zásadných pochýb akceptuje a rozvíja danú paradigmu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problémy, ktoré aktuálna paradigma nedokáže vysvetliť, sú označené za </a:t>
            </a:r>
            <a:r>
              <a:rPr lang="sk-SK" sz="2400" u="sng" dirty="0" smtClean="0">
                <a:latin typeface="Arial Narrow" pitchFamily="34" charset="0"/>
              </a:rPr>
              <a:t>anomálie</a:t>
            </a:r>
            <a:r>
              <a:rPr lang="sk-SK" sz="2400" dirty="0" smtClean="0">
                <a:latin typeface="Arial Narrow" pitchFamily="34" charset="0"/>
              </a:rPr>
              <a:t>;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hromadenie anomálií podrýva dôveru vedeckého spoločenstva – nastáva </a:t>
            </a:r>
            <a:r>
              <a:rPr lang="sk-SK" sz="2400" u="sng" dirty="0" smtClean="0">
                <a:latin typeface="Arial Narrow" pitchFamily="34" charset="0"/>
              </a:rPr>
              <a:t>vedecká revolúcia</a:t>
            </a:r>
            <a:r>
              <a:rPr lang="sk-SK" sz="2400" dirty="0" smtClean="0">
                <a:latin typeface="Arial Narrow" pitchFamily="34" charset="0"/>
              </a:rPr>
              <a:t> 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s </a:t>
            </a:r>
            <a:r>
              <a:rPr lang="sk-SK" sz="2400" dirty="0" smtClean="0">
                <a:latin typeface="Arial Narrow" pitchFamily="34" charset="0"/>
              </a:rPr>
              <a:t>novou paradigmou nasleduje opäť obdobie </a:t>
            </a:r>
            <a:r>
              <a:rPr lang="sk-SK" sz="2400" u="sng" dirty="0" smtClean="0">
                <a:latin typeface="Arial Narrow" pitchFamily="34" charset="0"/>
              </a:rPr>
              <a:t>normálnej vedy</a:t>
            </a:r>
          </a:p>
          <a:p>
            <a:pPr eaLnBrk="1" hangingPunct="1">
              <a:buNone/>
            </a:pPr>
            <a:endParaRPr lang="sk-SK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A03E7-3F2C-45E9-8195-723032063B9D}" type="slidenum">
              <a:rPr lang="cs-CZ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Kritika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2292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24936" cy="4860032"/>
          </a:xfrm>
        </p:spPr>
        <p:txBody>
          <a:bodyPr/>
          <a:lstStyle/>
          <a:p>
            <a:pPr eaLnBrk="1" hangingPunct="1"/>
            <a:r>
              <a:rPr lang="sk-SK" sz="2800" dirty="0" err="1" smtClean="0">
                <a:latin typeface="Arial Narrow" pitchFamily="34" charset="0"/>
              </a:rPr>
              <a:t>Kuhnova</a:t>
            </a:r>
            <a:r>
              <a:rPr lang="sk-SK" sz="2800" dirty="0" smtClean="0">
                <a:latin typeface="Arial Narrow" pitchFamily="34" charset="0"/>
              </a:rPr>
              <a:t> teória vedeckých revolúcií je relativistická a neposkytuje oporu pre to, ako rozhodnúť, ktorá vedecká paradigma je lepšia (nevymedzuje kritériá pre to, čo je „dobrá veda“)</a:t>
            </a:r>
          </a:p>
          <a:p>
            <a:pPr eaLnBrk="1" hangingPunct="1"/>
            <a:endParaRPr lang="sk-SK" sz="24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/>
            <a:endParaRPr lang="sk-SK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A03E7-3F2C-45E9-8195-723032063B9D}" type="slidenum">
              <a:rPr lang="cs-CZ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sk-SK" b="1" dirty="0" err="1" smtClean="0">
                <a:latin typeface="Arial Narrow" pitchFamily="34" charset="0"/>
              </a:rPr>
              <a:t>Imre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Lakatos</a:t>
            </a:r>
            <a:r>
              <a:rPr lang="sk-SK" b="1" dirty="0" smtClean="0">
                <a:latin typeface="Arial Narrow" pitchFamily="34" charset="0"/>
              </a:rPr>
              <a:t> (1922-1974)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5" name="Obrázok 4" descr="225px-Professor_Imre_Lakatos,_c196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857500" cy="4203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2965983-12E4-44F0-BDDB-AA8526A0EE11}" type="slidenum">
              <a:rPr lang="cs-CZ">
                <a:cs typeface="Arial" pitchFamily="34" charset="0"/>
              </a:rPr>
              <a:pPr/>
              <a:t>34</a:t>
            </a:fld>
            <a:endParaRPr lang="cs-CZ">
              <a:cs typeface="Arial" pitchFamily="34" charset="0"/>
            </a:endParaRPr>
          </a:p>
        </p:txBody>
      </p:sp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1042988" y="404813"/>
            <a:ext cx="7400925" cy="1104900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4. Vedecké výskumné programy</a:t>
            </a:r>
            <a:endParaRPr lang="cs-CZ" dirty="0" smtClean="0">
              <a:latin typeface="Arial Narrow" pitchFamily="34" charset="0"/>
            </a:endParaRPr>
          </a:p>
        </p:txBody>
      </p:sp>
      <p:sp>
        <p:nvSpPr>
          <p:cNvPr id="13316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748464" cy="5256584"/>
          </a:xfrm>
        </p:spPr>
        <p:txBody>
          <a:bodyPr/>
          <a:lstStyle/>
          <a:p>
            <a:pPr eaLnBrk="1" hangingPunct="1"/>
            <a:r>
              <a:rPr lang="sk-SK" sz="2300" dirty="0" smtClean="0">
                <a:latin typeface="Arial Narrow" pitchFamily="34" charset="0"/>
              </a:rPr>
              <a:t>Nie všetky predpoklady sú si rovné, niektoré sú dôležitejšie než iné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Tvrdé jadro výskumného programu (</a:t>
            </a:r>
            <a:r>
              <a:rPr lang="sk-SK" sz="2300" i="1" dirty="0" err="1" smtClean="0">
                <a:latin typeface="Arial Narrow" pitchFamily="34" charset="0"/>
              </a:rPr>
              <a:t>hard</a:t>
            </a:r>
            <a:r>
              <a:rPr lang="sk-SK" sz="2300" i="1" dirty="0" smtClean="0">
                <a:latin typeface="Arial Narrow" pitchFamily="34" charset="0"/>
              </a:rPr>
              <a:t> </a:t>
            </a:r>
            <a:r>
              <a:rPr lang="sk-SK" sz="2300" i="1" dirty="0" err="1" smtClean="0">
                <a:latin typeface="Arial Narrow" pitchFamily="34" charset="0"/>
              </a:rPr>
              <a:t>core</a:t>
            </a:r>
            <a:r>
              <a:rPr lang="sk-SK" sz="2300" dirty="0" smtClean="0">
                <a:latin typeface="Arial Narrow" pitchFamily="34" charset="0"/>
              </a:rPr>
              <a:t>) = základné princípy a určujúce charakteristiky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Ochranné pásmo (</a:t>
            </a:r>
            <a:r>
              <a:rPr lang="sk-SK" sz="2300" i="1" dirty="0" err="1" smtClean="0">
                <a:latin typeface="Arial Narrow" pitchFamily="34" charset="0"/>
              </a:rPr>
              <a:t>protective</a:t>
            </a:r>
            <a:r>
              <a:rPr lang="sk-SK" sz="2300" i="1" dirty="0" smtClean="0">
                <a:latin typeface="Arial Narrow" pitchFamily="34" charset="0"/>
              </a:rPr>
              <a:t> </a:t>
            </a:r>
            <a:r>
              <a:rPr lang="sk-SK" sz="2300" i="1" dirty="0" err="1" smtClean="0">
                <a:latin typeface="Arial Narrow" pitchFamily="34" charset="0"/>
              </a:rPr>
              <a:t>belt</a:t>
            </a:r>
            <a:r>
              <a:rPr lang="sk-SK" sz="2300" dirty="0" smtClean="0">
                <a:latin typeface="Arial Narrow" pitchFamily="34" charset="0"/>
              </a:rPr>
              <a:t>) = ďalšie hypotézy dopĺňajúce tvrdé jadro; je predmetom zmien, aby sa zabezpečil lepší súlad medzi pozorovaniami a tvrdým jadrom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Tvrdé jadro musí dostať priestor, aby naplno prejavilo svoj potenciál; postupne expandujeme a modifikujeme ochranné pásmo, ale nesmieme porušiť predpoklady tvrdého jadra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Progres: nahradenie degenerujúcej teórie novou progresívnou teóriou lepšie predpovedajúcou nové fenomény (hlavné kritérium toho, ktorá teória je lepšia)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Teórie nemusia byť zamietnuté ani v prípade zjavnej falzifikácie, pretože chyba môže byť v ochrannom pásme a nie v tvrdom jadre</a:t>
            </a: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3DEB30D-9E5E-41DF-9A05-FF56661667AC}" type="slidenum">
              <a:rPr lang="cs-CZ">
                <a:cs typeface="Arial" pitchFamily="34" charset="0"/>
              </a:rPr>
              <a:pPr/>
              <a:t>35</a:t>
            </a:fld>
            <a:endParaRPr lang="cs-CZ">
              <a:cs typeface="Arial" pitchFamily="34" charset="0"/>
            </a:endParaRPr>
          </a:p>
        </p:txBody>
      </p:sp>
      <p:sp>
        <p:nvSpPr>
          <p:cNvPr id="15363" name="Nadpis 1"/>
          <p:cNvSpPr>
            <a:spLocks noGrp="1"/>
          </p:cNvSpPr>
          <p:nvPr>
            <p:ph type="title" idx="4294967295"/>
          </p:nvPr>
        </p:nvSpPr>
        <p:spPr>
          <a:xfrm>
            <a:off x="755577" y="260350"/>
            <a:ext cx="7518474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Paul </a:t>
            </a:r>
            <a:r>
              <a:rPr lang="sk-SK" b="1" dirty="0" err="1" smtClean="0">
                <a:latin typeface="Arial Narrow" pitchFamily="34" charset="0"/>
              </a:rPr>
              <a:t>Karl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Feyerabend</a:t>
            </a:r>
            <a:r>
              <a:rPr lang="sk-SK" b="1" dirty="0" smtClean="0">
                <a:latin typeface="Arial Narrow" pitchFamily="34" charset="0"/>
              </a:rPr>
              <a:t> (1924-1994)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15364" name="Zástupný symbol pro obsah 2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16113"/>
            <a:ext cx="4752627" cy="39611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691FF-1D85-4B20-9B5E-336892E2EC8B}" type="slidenum">
              <a:rPr lang="cs-CZ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5. </a:t>
            </a:r>
            <a:r>
              <a:rPr lang="sk-SK" b="1" dirty="0" err="1" smtClean="0">
                <a:latin typeface="Arial Narrow" pitchFamily="34" charset="0"/>
              </a:rPr>
              <a:t>Epistemologický</a:t>
            </a:r>
            <a:r>
              <a:rPr lang="sk-SK" b="1" dirty="0" smtClean="0">
                <a:latin typeface="Arial Narrow" pitchFamily="34" charset="0"/>
              </a:rPr>
              <a:t> anarchizmus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5364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484785"/>
            <a:ext cx="8424862" cy="5112866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zavrhuje akúkoľvek metodológiu vedy: žiadna univerzálna spoľahlivá vedecká metóda neexistuje + veda nie je nadradená iným spôsobom poznávania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žiadna teória nemôže byť vyvrátená/potvrdená empirickými faktami; ak sa objavuje rozpor medzi teóriou a praxou, dá sa to zviesť na odchýlku alebo chybu v meraní, dajú sa tieto fakty považovať za nedôležité, odstrániť ich náhodne zvolenými hypotézami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vedu tvorí len chaotické a iracionálne bujnenie (</a:t>
            </a:r>
            <a:r>
              <a:rPr lang="sk-SK" sz="2400" dirty="0" err="1" smtClean="0">
                <a:latin typeface="Arial Narrow" pitchFamily="34" charset="0"/>
              </a:rPr>
              <a:t>proliferácia</a:t>
            </a:r>
            <a:r>
              <a:rPr lang="sk-SK" sz="2400" dirty="0" smtClean="0">
                <a:latin typeface="Arial Narrow" pitchFamily="34" charset="0"/>
              </a:rPr>
              <a:t>) navzájom </a:t>
            </a:r>
            <a:r>
              <a:rPr lang="sk-SK" sz="2400" dirty="0" err="1" smtClean="0">
                <a:latin typeface="Arial Narrow" pitchFamily="34" charset="0"/>
              </a:rPr>
              <a:t>nesúmeriteľných</a:t>
            </a:r>
            <a:r>
              <a:rPr lang="sk-SK" sz="2400" dirty="0" smtClean="0">
                <a:latin typeface="Arial Narrow" pitchFamily="34" charset="0"/>
              </a:rPr>
              <a:t> teórií </a:t>
            </a:r>
            <a:r>
              <a:rPr lang="sk-SK" sz="2400" i="1" dirty="0" smtClean="0">
                <a:latin typeface="Arial Narrow" pitchFamily="34" charset="0"/>
              </a:rPr>
              <a:t>(„Žiadna jednotlivá teória nikdy nesúhlasí so všetkými známymi faktami vo svojej oblasti.“)</a:t>
            </a:r>
          </a:p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nesúmeriteľnosť</a:t>
            </a:r>
            <a:r>
              <a:rPr lang="sk-SK" sz="2400" dirty="0" smtClean="0">
                <a:latin typeface="Arial Narrow" pitchFamily="34" charset="0"/>
              </a:rPr>
              <a:t>: ak je už potreba vybrať zo súperiacich teórii jednu, má takýto výber charakter politického boja a nie racionálnej argumentácie</a:t>
            </a:r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7A51EA-4D5A-47BD-927D-F6982A858BF8}" type="slidenum">
              <a:rPr lang="cs-CZ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„</a:t>
            </a:r>
            <a:r>
              <a:rPr lang="sk-SK" b="1" dirty="0" err="1" smtClean="0">
                <a:latin typeface="Arial Narrow" pitchFamily="34" charset="0"/>
              </a:rPr>
              <a:t>Anything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goes</a:t>
            </a:r>
            <a:r>
              <a:rPr lang="sk-SK" b="1" dirty="0" smtClean="0">
                <a:latin typeface="Arial Narrow" pitchFamily="34" charset="0"/>
              </a:rPr>
              <a:t>“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6388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640960" cy="4681537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vedecké myslenie nevzniká racionálne, ale iracionálne, revolučné vedecké myšlienky boli často z oblasti mytológie, náboženstva a umenia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jediný princíp: „</a:t>
            </a:r>
            <a:r>
              <a:rPr lang="sk-SK" sz="2400" dirty="0" err="1" smtClean="0">
                <a:latin typeface="Arial Narrow" pitchFamily="34" charset="0"/>
              </a:rPr>
              <a:t>anything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goes</a:t>
            </a:r>
            <a:r>
              <a:rPr lang="sk-SK" sz="2400" dirty="0" smtClean="0">
                <a:latin typeface="Arial Narrow" pitchFamily="34" charset="0"/>
              </a:rPr>
              <a:t>“ (pluralita vedeckých aj nevedeckých prístupov, keďže sa nedá dopredu rozhodnúť, čo bude vo vede </a:t>
            </a:r>
            <a:r>
              <a:rPr lang="sk-SK" sz="2400" dirty="0" smtClean="0">
                <a:latin typeface="Arial Narrow" pitchFamily="34" charset="0"/>
              </a:rPr>
              <a:t>prospešné)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všetko </a:t>
            </a:r>
            <a:r>
              <a:rPr lang="sk-SK" sz="2400" dirty="0" smtClean="0">
                <a:latin typeface="Arial Narrow" pitchFamily="34" charset="0"/>
              </a:rPr>
              <a:t>je dovolené, všetko sa hodí, veda nemôže mať žiadnu záväznú metodológiu = </a:t>
            </a:r>
            <a:r>
              <a:rPr lang="sk-SK" sz="2400" dirty="0" err="1" smtClean="0">
                <a:latin typeface="Arial Narrow" pitchFamily="34" charset="0"/>
              </a:rPr>
              <a:t>epistemologický</a:t>
            </a:r>
            <a:r>
              <a:rPr lang="sk-SK" sz="2400" dirty="0" smtClean="0">
                <a:latin typeface="Arial Narrow" pitchFamily="34" charset="0"/>
              </a:rPr>
              <a:t> anarchizmus/„dadaistický“ pohľad na vedu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 smtClean="0">
                <a:latin typeface="Arial Narrow" pitchFamily="34" charset="0"/>
              </a:rPr>
              <a:t>	„Vědci pracují nejlépe když nejsou podřízeni žádné autoritě, včetně autority rozumu.“</a:t>
            </a:r>
          </a:p>
          <a:p>
            <a:pPr eaLnBrk="1" hangingPunct="1">
              <a:buFont typeface="Wingdings" pitchFamily="2" charset="2"/>
              <a:buNone/>
            </a:pPr>
            <a:endParaRPr lang="cs-CZ" sz="2800" i="1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 smtClean="0">
                <a:latin typeface="Arial Narrow" pitchFamily="34" charset="0"/>
              </a:rPr>
              <a:t>	</a:t>
            </a:r>
            <a:endParaRPr lang="sk-SK" sz="900" i="1" dirty="0" smtClean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A082728-C831-4A2F-AF9E-8C0B359993C7}" type="slidenum">
              <a:rPr lang="cs-CZ">
                <a:cs typeface="Arial" pitchFamily="34" charset="0"/>
              </a:rPr>
              <a:pPr/>
              <a:t>38</a:t>
            </a:fld>
            <a:endParaRPr lang="cs-CZ">
              <a:cs typeface="Arial" pitchFamily="34" charset="0"/>
            </a:endParaRPr>
          </a:p>
        </p:txBody>
      </p:sp>
      <p:sp>
        <p:nvSpPr>
          <p:cNvPr id="18435" name="Nadpis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P. K. </a:t>
            </a:r>
            <a:r>
              <a:rPr lang="sk-SK" b="1" dirty="0" err="1" smtClean="0">
                <a:latin typeface="Arial Narrow" pitchFamily="34" charset="0"/>
              </a:rPr>
              <a:t>Feyerabend</a:t>
            </a:r>
            <a:r>
              <a:rPr lang="sk-SK" b="1" dirty="0" smtClean="0">
                <a:latin typeface="Arial Narrow" pitchFamily="34" charset="0"/>
              </a:rPr>
              <a:t>: 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6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78136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1800" i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sk-SK" sz="1800" i="1" dirty="0" smtClean="0">
                <a:latin typeface="Arial Narrow" pitchFamily="34" charset="0"/>
              </a:rPr>
              <a:t>	</a:t>
            </a:r>
            <a:r>
              <a:rPr lang="cs-CZ" sz="2800" i="1" dirty="0" smtClean="0">
                <a:latin typeface="Arial Narrow" pitchFamily="34" charset="0"/>
              </a:rPr>
              <a:t>„Věda nemá mít monopol ani v rámci vzdělávání. Každému dospělému občanovi musí být přenecháno na vůli, zda chce být vychováván v evoluční teorii nebo v biblickém učení o stvoření, zda chce důvěřovat meteorologii nebo dešťovým tancům, vědecké medicíně nebo léčitelství šamanů.“</a:t>
            </a:r>
            <a:endParaRPr lang="cs-CZ" sz="1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FBEFC-5B19-42BC-9664-A74A36BC9E7F}" type="slidenum">
              <a:rPr lang="cs-CZ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Kritika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7412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628800"/>
            <a:ext cx="8353425" cy="446720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To znamená, že každá teória je rovnako </a:t>
            </a:r>
            <a:r>
              <a:rPr lang="sk-SK" sz="2800" dirty="0" smtClean="0">
                <a:latin typeface="Arial Narrow" pitchFamily="34" charset="0"/>
              </a:rPr>
              <a:t>dobrá </a:t>
            </a:r>
            <a:r>
              <a:rPr lang="sk-SK" sz="2800" dirty="0" smtClean="0">
                <a:latin typeface="Arial Narrow" pitchFamily="34" charset="0"/>
              </a:rPr>
              <a:t>a neexistuje žiaden dôvod pre ich porovnávanie, ani dôvod pre vývoj poznania – koniec vedy?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Úloha na začiatok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542212" cy="45561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Je poznanie, ktoré je prezentované v danom texte, vedeckým poznaním?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Prečo áno/nie, resp. v čom áno/nie?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Aké sú podľa vás kritériá a znaky vedeckého poznávania?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FBEFC-5B19-42BC-9664-A74A36BC9E7F}" type="slidenum">
              <a:rPr lang="cs-CZ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Čo si z toho odniesť?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7412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628800"/>
            <a:ext cx="8353425" cy="446720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Medzi predstavou o existencii univerzálnej spoľahlivej vedeckej metódy a úplným odmietnutím vedy ako špecifického spôsobu poznávania ešte existuje tretia cesta: </a:t>
            </a:r>
          </a:p>
          <a:p>
            <a:pPr marL="0" indent="0" eaLnBrk="1" hangingPunct="1">
              <a:buNone/>
            </a:pPr>
            <a:endParaRPr lang="sk-SK" sz="2800" dirty="0" smtClean="0">
              <a:latin typeface="Arial Narrow" pitchFamily="34" charset="0"/>
            </a:endParaRPr>
          </a:p>
          <a:p>
            <a:pPr marL="266700" indent="0" eaLnBrk="1" hangingPunct="1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Narrow" pitchFamily="34" charset="0"/>
              </a:rPr>
              <a:t>Veda </a:t>
            </a:r>
            <a:r>
              <a:rPr lang="sk-SK" sz="2800" dirty="0" smtClean="0">
                <a:solidFill>
                  <a:srgbClr val="FF0000"/>
                </a:solidFill>
                <a:latin typeface="Arial Narrow" pitchFamily="34" charset="0"/>
              </a:rPr>
              <a:t>má svoje štandardy a metódy, ale nie sú </a:t>
            </a:r>
            <a:r>
              <a:rPr lang="sk-SK" sz="2800" dirty="0" smtClean="0">
                <a:solidFill>
                  <a:srgbClr val="FF0000"/>
                </a:solidFill>
                <a:latin typeface="Arial Narrow" pitchFamily="34" charset="0"/>
              </a:rPr>
              <a:t>nutne univerzálne </a:t>
            </a:r>
            <a:r>
              <a:rPr lang="sk-SK" sz="2800" dirty="0" smtClean="0">
                <a:solidFill>
                  <a:srgbClr val="FF0000"/>
                </a:solidFill>
                <a:latin typeface="Arial Narrow" pitchFamily="34" charset="0"/>
              </a:rPr>
              <a:t>(medzi rôznymi disciplínami sa líšia), a navyše sa v priebehu času menia a vyvíjajú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3. Sociálne vedy a ich špecifiká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7920806" cy="4572000"/>
          </a:xfrm>
        </p:spPr>
        <p:txBody>
          <a:bodyPr/>
          <a:lstStyle/>
          <a:p>
            <a:r>
              <a:rPr lang="sk-SK" sz="3200" dirty="0" smtClean="0">
                <a:latin typeface="Arial Narrow" pitchFamily="34" charset="0"/>
              </a:rPr>
              <a:t>Predmetom výskumu sú javy, ktoré majú iný charakter než v prípade prírodných vied</a:t>
            </a:r>
          </a:p>
          <a:p>
            <a:r>
              <a:rPr lang="sk-SK" sz="3200" dirty="0" smtClean="0">
                <a:latin typeface="Arial Narrow" pitchFamily="34" charset="0"/>
              </a:rPr>
              <a:t>Problém s priamym a systematický pozorovaním</a:t>
            </a:r>
          </a:p>
          <a:p>
            <a:r>
              <a:rPr lang="sk-SK" sz="3200" dirty="0" smtClean="0">
                <a:latin typeface="Arial Narrow" pitchFamily="34" charset="0"/>
              </a:rPr>
              <a:t>Výskumník je súčasťou spoločenského diania</a:t>
            </a:r>
          </a:p>
          <a:p>
            <a:r>
              <a:rPr lang="sk-SK" sz="3200" dirty="0" smtClean="0">
                <a:latin typeface="Arial Narrow" pitchFamily="34" charset="0"/>
              </a:rPr>
              <a:t>Sociálne javy prebiehajú v dynamickom prostredí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7920806" cy="45720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závery sociálnych vied majú vždy </a:t>
            </a:r>
            <a:r>
              <a:rPr lang="sk-SK" sz="3200" u="sng" dirty="0" smtClean="0">
                <a:latin typeface="Arial Narrow" pitchFamily="34" charset="0"/>
              </a:rPr>
              <a:t>pravdepodobnostný</a:t>
            </a:r>
            <a:r>
              <a:rPr lang="sk-SK" sz="3200" dirty="0" smtClean="0">
                <a:latin typeface="Arial Narrow" pitchFamily="34" charset="0"/>
              </a:rPr>
              <a:t> (</a:t>
            </a:r>
            <a:r>
              <a:rPr lang="sk-SK" sz="3200" dirty="0" err="1" smtClean="0">
                <a:latin typeface="Arial Narrow" pitchFamily="34" charset="0"/>
              </a:rPr>
              <a:t>stochastický</a:t>
            </a:r>
            <a:r>
              <a:rPr lang="sk-SK" sz="3200" dirty="0" smtClean="0">
                <a:latin typeface="Arial Narrow" pitchFamily="34" charset="0"/>
              </a:rPr>
              <a:t>) charakter</a:t>
            </a: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zistenia sociálnych vied nemajú </a:t>
            </a:r>
            <a:r>
              <a:rPr lang="sk-SK" sz="3200" u="sng" dirty="0" smtClean="0">
                <a:latin typeface="Arial Narrow" pitchFamily="34" charset="0"/>
              </a:rPr>
              <a:t>univerzálnu platnosť</a:t>
            </a:r>
            <a:endParaRPr lang="sk-SK" sz="3200" dirty="0" smtClean="0">
              <a:latin typeface="Arial Narrow" pitchFamily="34" charset="0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v sociálnych vedách je omnoho náročnejšie ponúknuť spoľahlivú </a:t>
            </a:r>
            <a:r>
              <a:rPr lang="sk-SK" sz="3200" u="sng" dirty="0" smtClean="0">
                <a:latin typeface="Arial Narrow" pitchFamily="34" charset="0"/>
              </a:rPr>
              <a:t>kauzálnu analýzu</a:t>
            </a:r>
            <a:r>
              <a:rPr lang="sk-SK" sz="3200" dirty="0" smtClean="0">
                <a:latin typeface="Arial Narrow" pitchFamily="34" charset="0"/>
              </a:rPr>
              <a:t> javov</a:t>
            </a:r>
            <a:endParaRPr lang="en-GB" sz="2800" b="1" dirty="0" smtClean="0">
              <a:latin typeface="Arial Narrow" pitchFamily="34" charset="0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Kritériá dôkazu kauzality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02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2808312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časová pos</a:t>
            </a:r>
            <a:r>
              <a:rPr lang="sk-SK" sz="4000" dirty="0" smtClean="0">
                <a:latin typeface="Arial Narrow" pitchFamily="34" charset="0"/>
              </a:rPr>
              <a:t>t</a:t>
            </a:r>
            <a:r>
              <a:rPr lang="en-GB" sz="4000" dirty="0" smtClean="0">
                <a:latin typeface="Arial Narrow" pitchFamily="34" charset="0"/>
              </a:rPr>
              <a:t>upnos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= možnos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určen</a:t>
            </a:r>
            <a:r>
              <a:rPr lang="sk-SK" sz="4000" dirty="0" smtClean="0">
                <a:latin typeface="Arial Narrow" pitchFamily="34" charset="0"/>
              </a:rPr>
              <a:t>ia</a:t>
            </a:r>
            <a:r>
              <a:rPr lang="en-GB" sz="4000" dirty="0" smtClean="0">
                <a:latin typeface="Arial Narrow" pitchFamily="34" charset="0"/>
              </a:rPr>
              <a:t>, </a:t>
            </a:r>
            <a:r>
              <a:rPr lang="sk-SK" sz="4000" dirty="0" smtClean="0">
                <a:latin typeface="Arial Narrow" pitchFamily="34" charset="0"/>
              </a:rPr>
              <a:t>č</a:t>
            </a:r>
            <a:r>
              <a:rPr lang="en-GB" sz="4000" dirty="0" smtClean="0">
                <a:latin typeface="Arial Narrow" pitchFamily="34" charset="0"/>
              </a:rPr>
              <a:t>o b</a:t>
            </a:r>
            <a:r>
              <a:rPr lang="sk-SK" sz="4000" dirty="0" smtClean="0">
                <a:latin typeface="Arial Narrow" pitchFamily="34" charset="0"/>
              </a:rPr>
              <a:t>o</a:t>
            </a:r>
            <a:r>
              <a:rPr lang="en-GB" sz="4000" dirty="0" smtClean="0">
                <a:latin typeface="Arial Narrow" pitchFamily="34" charset="0"/>
              </a:rPr>
              <a:t>lo </a:t>
            </a:r>
            <a:r>
              <a:rPr lang="sk-SK" sz="4000" dirty="0" smtClean="0">
                <a:latin typeface="Arial Narrow" pitchFamily="34" charset="0"/>
              </a:rPr>
              <a:t>skôr</a:t>
            </a:r>
            <a:r>
              <a:rPr lang="en-GB" sz="4000" dirty="0" smtClean="0">
                <a:latin typeface="Arial Narrow" pitchFamily="34" charset="0"/>
              </a:rPr>
              <a:t> a </a:t>
            </a:r>
            <a:r>
              <a:rPr lang="sk-SK" sz="4000" dirty="0" smtClean="0">
                <a:latin typeface="Arial Narrow" pitchFamily="34" charset="0"/>
              </a:rPr>
              <a:t>č</a:t>
            </a:r>
            <a:r>
              <a:rPr lang="en-GB" sz="4000" dirty="0" smtClean="0">
                <a:latin typeface="Arial Narrow" pitchFamily="34" charset="0"/>
              </a:rPr>
              <a:t>o </a:t>
            </a:r>
            <a:r>
              <a:rPr lang="sk-SK" sz="4000" dirty="0" smtClean="0">
                <a:latin typeface="Arial Narrow" pitchFamily="34" charset="0"/>
              </a:rPr>
              <a:t>neskôr</a:t>
            </a:r>
            <a:endParaRPr lang="en-GB" sz="40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zm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na musí pr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b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hn</a:t>
            </a:r>
            <a:r>
              <a:rPr lang="sk-SK" sz="4000" dirty="0" smtClean="0">
                <a:latin typeface="Arial Narrow" pitchFamily="34" charset="0"/>
              </a:rPr>
              <a:t>úť</a:t>
            </a:r>
            <a:r>
              <a:rPr lang="en-GB" sz="4000" dirty="0" smtClean="0">
                <a:latin typeface="Arial Narrow" pitchFamily="34" charset="0"/>
              </a:rPr>
              <a:t> s</a:t>
            </a:r>
            <a:r>
              <a:rPr lang="sk-SK" sz="4000" dirty="0" smtClean="0">
                <a:latin typeface="Arial Narrow" pitchFamily="34" charset="0"/>
              </a:rPr>
              <a:t>ú</a:t>
            </a:r>
            <a:r>
              <a:rPr lang="en-GB" sz="4000" dirty="0" smtClean="0">
                <a:latin typeface="Arial Narrow" pitchFamily="34" charset="0"/>
              </a:rPr>
              <a:t>b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žn</a:t>
            </a:r>
            <a:r>
              <a:rPr lang="sk-SK" sz="4000" dirty="0" smtClean="0">
                <a:latin typeface="Arial Narrow" pitchFamily="34" charset="0"/>
              </a:rPr>
              <a:t>e</a:t>
            </a:r>
            <a:endParaRPr lang="en-GB" sz="40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možnos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vyl</a:t>
            </a:r>
            <a:r>
              <a:rPr lang="sk-SK" sz="4000" dirty="0" smtClean="0">
                <a:latin typeface="Arial Narrow" pitchFamily="34" charset="0"/>
              </a:rPr>
              <a:t>ú</a:t>
            </a:r>
            <a:r>
              <a:rPr lang="en-GB" sz="4000" dirty="0" smtClean="0">
                <a:latin typeface="Arial Narrow" pitchFamily="34" charset="0"/>
              </a:rPr>
              <a:t>čen</a:t>
            </a:r>
            <a:r>
              <a:rPr lang="sk-SK" sz="4000" dirty="0" smtClean="0">
                <a:latin typeface="Arial Narrow" pitchFamily="34" charset="0"/>
              </a:rPr>
              <a:t>ia</a:t>
            </a:r>
            <a:r>
              <a:rPr lang="en-GB" sz="4000" dirty="0" smtClean="0">
                <a:latin typeface="Arial Narrow" pitchFamily="34" charset="0"/>
              </a:rPr>
              <a:t> nekontrolovate</a:t>
            </a:r>
            <a:r>
              <a:rPr lang="sk-SK" sz="4000" dirty="0" smtClean="0">
                <a:latin typeface="Arial Narrow" pitchFamily="34" charset="0"/>
              </a:rPr>
              <a:t>ľ</a:t>
            </a:r>
            <a:r>
              <a:rPr lang="en-GB" sz="4000" dirty="0" smtClean="0">
                <a:latin typeface="Arial Narrow" pitchFamily="34" charset="0"/>
              </a:rPr>
              <a:t>ného v</a:t>
            </a:r>
            <a:r>
              <a:rPr lang="sk-SK" sz="4000" dirty="0" smtClean="0">
                <a:latin typeface="Arial Narrow" pitchFamily="34" charset="0"/>
              </a:rPr>
              <a:t>onkajšieho</a:t>
            </a:r>
            <a:r>
              <a:rPr lang="en-GB" sz="4000" dirty="0" smtClean="0">
                <a:latin typeface="Arial Narrow" pitchFamily="34" charset="0"/>
              </a:rPr>
              <a:t> v</a:t>
            </a:r>
            <a:r>
              <a:rPr lang="sk-SK" sz="4000" dirty="0" smtClean="0">
                <a:latin typeface="Arial Narrow" pitchFamily="34" charset="0"/>
              </a:rPr>
              <a:t>ply</a:t>
            </a:r>
            <a:r>
              <a:rPr lang="en-GB" sz="4000" dirty="0" smtClean="0">
                <a:latin typeface="Arial Narrow" pitchFamily="34" charset="0"/>
              </a:rPr>
              <a:t>vu</a:t>
            </a:r>
            <a:endParaRPr lang="cs-CZ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4000" dirty="0" smtClean="0">
                <a:latin typeface="Arial Narrow" pitchFamily="34" charset="0"/>
              </a:rPr>
              <a:t>Experiment: </a:t>
            </a:r>
            <a:endParaRPr lang="en-GB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dirty="0" smtClean="0">
              <a:latin typeface="Arial Narrow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949"/>
              </p:ext>
            </p:extLst>
          </p:nvPr>
        </p:nvGraphicFramePr>
        <p:xfrm>
          <a:off x="107504" y="4357688"/>
          <a:ext cx="8856984" cy="16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ocument" r:id="rId3" imgW="5767630" imgH="657384" progId="Word.Document.8">
                  <p:embed/>
                </p:oleObj>
              </mc:Choice>
              <mc:Fallback>
                <p:oleObj name="Document" r:id="rId3" imgW="5767630" imgH="65738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57688"/>
                        <a:ext cx="8856984" cy="16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16113"/>
            <a:ext cx="7772400" cy="4103687"/>
          </a:xfrm>
        </p:spPr>
        <p:txBody>
          <a:bodyPr/>
          <a:lstStyle/>
          <a:p>
            <a:pPr algn="just" eaLnBrk="1" hangingPunct="1"/>
            <a:r>
              <a:rPr lang="sk-SK" sz="3200" dirty="0" smtClean="0">
                <a:latin typeface="Arial Narrow" pitchFamily="34" charset="0"/>
              </a:rPr>
              <a:t>Sú sociálne vedy vedou?</a:t>
            </a:r>
          </a:p>
          <a:p>
            <a:pPr algn="just" eaLnBrk="1" hangingPunct="1"/>
            <a:r>
              <a:rPr lang="sk-SK" sz="3200" dirty="0" smtClean="0">
                <a:latin typeface="Arial Narrow" pitchFamily="34" charset="0"/>
              </a:rPr>
              <a:t>Na čo sú nám sociálne vedy?</a:t>
            </a:r>
          </a:p>
          <a:p>
            <a:pPr algn="just"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algn="just" eaLnBrk="1" hangingPunct="1"/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4. Hlavné paradigmy sociálnych vied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47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1116013" y="1916113"/>
            <a:ext cx="6618287" cy="4114800"/>
          </a:xfrm>
        </p:spPr>
        <p:txBody>
          <a:bodyPr/>
          <a:lstStyle/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Metódy nie sú neutrálne nástroje</a:t>
            </a:r>
          </a:p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Ich voľba vyviera z predstavy výskumníkov o povahe sociálnej reality a toho, ako by mohla/mala byť skúmaná</a:t>
            </a:r>
          </a:p>
          <a:p>
            <a:pPr marL="609600" indent="-609600" eaLnBrk="1" hangingPunct="1">
              <a:buNone/>
            </a:pPr>
            <a:endParaRPr lang="en-GB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48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064896" cy="4536504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sk-SK" sz="2800" b="1" dirty="0" err="1" smtClean="0">
                <a:latin typeface="Arial Narrow" pitchFamily="34" charset="0"/>
              </a:rPr>
              <a:t>Epistemologické</a:t>
            </a:r>
            <a:r>
              <a:rPr lang="sk-SK" sz="2800" b="1" dirty="0" smtClean="0">
                <a:latin typeface="Arial Narrow" pitchFamily="34" charset="0"/>
              </a:rPr>
              <a:t> otázky</a:t>
            </a:r>
            <a:r>
              <a:rPr lang="sk-SK" sz="2800" dirty="0" smtClean="0">
                <a:latin typeface="Arial Narrow" pitchFamily="34" charset="0"/>
              </a:rPr>
              <a:t>: čo by malo byť považované za akceptovateľné poznanie v rámci disciplíny?</a:t>
            </a:r>
          </a:p>
          <a:p>
            <a:pPr marL="609600" indent="-609600" eaLnBrk="1" hangingPunct="1"/>
            <a:r>
              <a:rPr lang="sk-SK" sz="2800" dirty="0" smtClean="0">
                <a:latin typeface="Arial Narrow" pitchFamily="34" charset="0"/>
              </a:rPr>
              <a:t>Mal by byť sociálny svet skúmaný podľa rovnakých princípov, procedúr, étosu ako prírodné vedy?</a:t>
            </a:r>
          </a:p>
          <a:p>
            <a:pPr marL="609600" indent="-609600" eaLnBrk="1" hangingPunct="1">
              <a:buFont typeface="+mj-lt"/>
              <a:buAutoNum type="arabicPeriod" startAt="2"/>
            </a:pPr>
            <a:r>
              <a:rPr lang="sk-SK" sz="2800" b="1" dirty="0" smtClean="0">
                <a:latin typeface="Arial Narrow" pitchFamily="34" charset="0"/>
              </a:rPr>
              <a:t>Ontologické otázky</a:t>
            </a:r>
            <a:r>
              <a:rPr lang="sk-SK" sz="2800" dirty="0" smtClean="0">
                <a:latin typeface="Arial Narrow" pitchFamily="34" charset="0"/>
              </a:rPr>
              <a:t>: aká je povaha sociálnej reality?</a:t>
            </a:r>
          </a:p>
          <a:p>
            <a:pPr marL="609600" indent="-609600" eaLnBrk="1" hangingPunct="1"/>
            <a:r>
              <a:rPr lang="sk-SK" sz="2800" dirty="0" smtClean="0">
                <a:latin typeface="Arial Narrow" pitchFamily="34" charset="0"/>
              </a:rPr>
              <a:t>Je existencia sociálnych entít objektívna (nezávislá na vnímaní sociálnych aktérov), alebo sú sociálne entity konštruované na základe percepcií a konania sociálnych aktérov?</a:t>
            </a:r>
          </a:p>
          <a:p>
            <a:pPr marL="609600" indent="-609600" eaLnBrk="1" hangingPunct="1"/>
            <a:r>
              <a:rPr lang="cs-CZ" sz="2400" b="1" dirty="0" smtClean="0">
                <a:solidFill>
                  <a:srgbClr val="FF0000"/>
                </a:solidFill>
                <a:latin typeface="Arial Narrow" pitchFamily="34" charset="0"/>
              </a:rPr>
              <a:t>VIĎ POVINNÁ LITERATÚRA</a:t>
            </a:r>
          </a:p>
          <a:p>
            <a:pPr marL="609600" indent="-609600" eaLnBrk="1" hangingPunct="1">
              <a:buNone/>
            </a:pPr>
            <a:endParaRPr lang="cs-CZ" sz="2000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49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1116013" y="1916113"/>
            <a:ext cx="6618287" cy="4114800"/>
          </a:xfrm>
        </p:spPr>
        <p:txBody>
          <a:bodyPr/>
          <a:lstStyle/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pozitivizmus</a:t>
            </a:r>
          </a:p>
          <a:p>
            <a:pPr marL="609600" indent="-609600" eaLnBrk="1" hangingPunct="1"/>
            <a:r>
              <a:rPr lang="sk-SK" sz="3200" dirty="0" err="1" smtClean="0">
                <a:latin typeface="Arial Narrow" pitchFamily="34" charset="0"/>
              </a:rPr>
              <a:t>interpretativizmus</a:t>
            </a:r>
            <a:endParaRPr lang="sk-SK" sz="3200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kritický realizmus</a:t>
            </a:r>
            <a:endParaRPr lang="cs-CZ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Rozlišovať medzi: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42212" cy="45561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Štatistikou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Faktami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Argumentmi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Názormi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79CCBBD-F4AC-40B7-8D5F-5D1EFB2E77CC}" type="slidenum">
              <a:rPr lang="cs-CZ">
                <a:cs typeface="Arial" pitchFamily="34" charset="0"/>
              </a:rPr>
              <a:pPr/>
              <a:t>50</a:t>
            </a:fld>
            <a:endParaRPr lang="cs-CZ">
              <a:cs typeface="Arial" pitchFamily="34" charset="0"/>
            </a:endParaRPr>
          </a:p>
        </p:txBody>
      </p:sp>
      <p:sp>
        <p:nvSpPr>
          <p:cNvPr id="20483" name="Nadpis 1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Auguste </a:t>
            </a:r>
            <a:r>
              <a:rPr lang="sk-SK" b="1" dirty="0" err="1" smtClean="0">
                <a:latin typeface="Arial Narrow" pitchFamily="34" charset="0"/>
              </a:rPr>
              <a:t>Comte</a:t>
            </a:r>
            <a:r>
              <a:rPr lang="sk-SK" b="1" dirty="0" smtClean="0">
                <a:latin typeface="Arial Narrow" pitchFamily="34" charset="0"/>
              </a:rPr>
              <a:t> (1798-1857)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601788"/>
            <a:ext cx="2807766" cy="378638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ED33EA5-35C4-473F-AAF4-23E733B67838}" type="slidenum">
              <a:rPr lang="cs-CZ">
                <a:cs typeface="Arial" pitchFamily="34" charset="0"/>
              </a:rPr>
              <a:pPr/>
              <a:t>51</a:t>
            </a:fld>
            <a:endParaRPr lang="cs-CZ">
              <a:cs typeface="Arial" pitchFamily="34" charset="0"/>
            </a:endParaRPr>
          </a:p>
        </p:txBody>
      </p:sp>
      <p:sp>
        <p:nvSpPr>
          <p:cNvPr id="21507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351"/>
            <a:ext cx="7575178" cy="1224433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Comte</a:t>
            </a:r>
            <a:r>
              <a:rPr lang="sk-SK" b="1" dirty="0" smtClean="0">
                <a:latin typeface="Arial Narrow" pitchFamily="34" charset="0"/>
              </a:rPr>
              <a:t>: Zákon troch štádií (vývoja ľudského ducha)</a:t>
            </a:r>
            <a:endParaRPr lang="cs-CZ" b="1" dirty="0" smtClean="0">
              <a:latin typeface="Arial Narrow" pitchFamily="34" charset="0"/>
            </a:endParaRPr>
          </a:p>
        </p:txBody>
      </p:sp>
      <p:graphicFrame>
        <p:nvGraphicFramePr>
          <p:cNvPr id="21595" name="Group 91"/>
          <p:cNvGraphicFramePr>
            <a:graphicFrameLocks noGrp="1"/>
          </p:cNvGraphicFramePr>
          <p:nvPr/>
        </p:nvGraphicFramePr>
        <p:xfrm>
          <a:off x="467544" y="1628800"/>
          <a:ext cx="8064500" cy="4890477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Teologické (fiktivní)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Metafyzické (abstraktní)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Vědecké (pozitivní)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kámen padá?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Chce to tak Bůh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Je to přirozená vlastnost těžkých objektů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Protože na něj působí gravitace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existují nemoci?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Boží trest za hříchy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Život je slzavé údolí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Protože existují viry, baktérie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jsou na světě války?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Součást božího plánu s lidstvem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Lidská přirozenost; animální pud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???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Základ vysvětlení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Zjevení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Rozum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Pozorování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23850" y="5516563"/>
            <a:ext cx="8569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sk-SK" sz="1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06E9E-F66B-4DD1-8270-9CCEEC33A08A}" type="slidenum">
              <a:rPr lang="cs-CZ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k-SK" sz="4000" b="1" dirty="0"/>
              <a:t>Comte: Zákon troch štádií (vývoja ľudského ducha)</a:t>
            </a:r>
            <a:endParaRPr lang="cs-CZ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395288" y="1844675"/>
            <a:ext cx="84248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Teologické (bájoslovné) štádium: = človek sa snaží preniknúť k podstatám a príčinám vecí a predstavuje si ich ako nadprirodzené sily a bytosti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Metafyzické: = nadprirodzené princípy sú nahrádzané abstraktnými rozumovými konštrukciami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Vedecké: kritika predchádzajúcich dvoch štádií, zavádza sa vedecky prísny popis faktov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cs-CZ" dirty="0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cs-CZ" i="1" dirty="0"/>
              <a:t>„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[…] </a:t>
            </a:r>
            <a:r>
              <a:rPr lang="cs-CZ" i="1" dirty="0"/>
              <a:t>Táž mysl může být, pokud jde o nejjednodušší a nejobecnější vědy, v pozitivním stadiu; co se týče věd složitějších a speciálnějších, může být ve stadiu metafyzickém; a vzhledem k sociální vědě se může nacházet ve stadiu teologickém.“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323181F-A22F-4349-BE93-E60672242C7D}" type="slidenum">
              <a:rPr lang="cs-CZ">
                <a:cs typeface="Arial" pitchFamily="34" charset="0"/>
              </a:rPr>
              <a:pPr/>
              <a:t>53</a:t>
            </a:fld>
            <a:endParaRPr lang="cs-CZ">
              <a:cs typeface="Arial" pitchFamily="34" charset="0"/>
            </a:endParaRPr>
          </a:p>
        </p:txBody>
      </p:sp>
      <p:sp>
        <p:nvSpPr>
          <p:cNvPr id="23555" name="Nadpis 1"/>
          <p:cNvSpPr>
            <a:spLocks noGrp="1"/>
          </p:cNvSpPr>
          <p:nvPr>
            <p:ph type="title" idx="4294967295"/>
          </p:nvPr>
        </p:nvSpPr>
        <p:spPr>
          <a:xfrm>
            <a:off x="1352550" y="260350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Pozitivizmus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3556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424862" cy="5040560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snaha dištancovať sa od špekulatívnych filozofických tradícií a vybudovať sociálne vedy podľa vzoru vied prírodných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hlavné východisko: skúmanie sociálneho a kultúrneho života sa v princípe nelíši od skúmania prírodného sveta, a na skúmanie oboch entít možno aplikovať tie isté základné procedúry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metodologická výbava: pozitivisti používajú kvalitatívne metódy, ale len v prípravnej, pilotnej fáze výskumu vedúceho k získaniu kvantitatívnych dát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empirické dáta, priame pozorovanie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pýtanie sa jednoduchých priamych otázok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zbieranie použiteľných „faktov“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čísla, množstvá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objektivita, odstup</a:t>
            </a:r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D0A5A70-6CC7-4B14-A87D-27221C5749C4}" type="slidenum">
              <a:rPr lang="cs-CZ">
                <a:cs typeface="Arial" pitchFamily="34" charset="0"/>
              </a:rPr>
              <a:pPr/>
              <a:t>54</a:t>
            </a:fld>
            <a:endParaRPr lang="cs-CZ">
              <a:cs typeface="Arial" pitchFamily="34" charset="0"/>
            </a:endParaRPr>
          </a:p>
        </p:txBody>
      </p:sp>
      <p:sp>
        <p:nvSpPr>
          <p:cNvPr id="24579" name="Nadpis 1"/>
          <p:cNvSpPr>
            <a:spLocks noGrp="1"/>
          </p:cNvSpPr>
          <p:nvPr>
            <p:ph type="title" idx="4294967295"/>
          </p:nvPr>
        </p:nvSpPr>
        <p:spPr>
          <a:xfrm>
            <a:off x="1985963" y="333375"/>
            <a:ext cx="6618485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Pozitivizmus</a:t>
            </a:r>
          </a:p>
        </p:txBody>
      </p:sp>
      <p:sp>
        <p:nvSpPr>
          <p:cNvPr id="24580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96944" cy="4968552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teória ako zdroj (testovateľných) hypotéz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cieľ vedeckého skúmania: rozvíjanie generalizácií o vzťahoch medzi sociálnymi faktami, ktoré ustanovujú základné spojivá príčiny a následku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izolovanie vzťahov od ostatných faktorov, ktoré ich môžu ovplyvňovať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deterministická filozofia</a:t>
            </a:r>
          </a:p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redukcionistický</a:t>
            </a:r>
            <a:r>
              <a:rPr lang="sk-SK" sz="2400" dirty="0" smtClean="0">
                <a:latin typeface="Arial Narrow" pitchFamily="34" charset="0"/>
              </a:rPr>
              <a:t> prístup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9EBC762-7FA5-4710-ACCE-A6558E900516}" type="slidenum">
              <a:rPr lang="cs-CZ">
                <a:cs typeface="Arial" pitchFamily="34" charset="0"/>
              </a:rPr>
              <a:pPr/>
              <a:t>55</a:t>
            </a:fld>
            <a:endParaRPr lang="cs-CZ">
              <a:cs typeface="Arial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67544" y="1484784"/>
            <a:ext cx="82153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sk-SK" sz="2200" kern="0" dirty="0">
              <a:latin typeface="+mn-lt"/>
              <a:cs typeface="+mn-cs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k-SK" sz="2400" i="1" kern="0" dirty="0">
                <a:latin typeface="+mn-lt"/>
                <a:cs typeface="+mn-cs"/>
              </a:rPr>
              <a:t>	</a:t>
            </a:r>
            <a:r>
              <a:rPr lang="sk-SK" sz="3200" i="1" kern="0" dirty="0">
                <a:latin typeface="Arial Narrow" pitchFamily="34" charset="0"/>
                <a:cs typeface="+mn-cs"/>
              </a:rPr>
              <a:t>„Žádný druh jev</a:t>
            </a:r>
            <a:r>
              <a:rPr lang="cs-CZ" sz="3200" i="1" kern="0" dirty="0">
                <a:latin typeface="Arial Narrow" pitchFamily="34" charset="0"/>
                <a:cs typeface="+mn-cs"/>
              </a:rPr>
              <a:t>ů není možno ve skutečnosti pozorovat jinak, než že toto pozorování </a:t>
            </a:r>
            <a:r>
              <a:rPr lang="cs-CZ" sz="3200" i="1" u="sng" kern="0" dirty="0">
                <a:latin typeface="Arial Narrow" pitchFamily="34" charset="0"/>
                <a:cs typeface="+mn-cs"/>
              </a:rPr>
              <a:t>nejdříve nasměruje a nakonec interpretuje nějaká teorie</a:t>
            </a:r>
            <a:r>
              <a:rPr lang="cs-CZ" sz="3200" i="1" kern="0" dirty="0">
                <a:latin typeface="Arial Narrow" pitchFamily="34" charset="0"/>
                <a:cs typeface="+mn-cs"/>
              </a:rPr>
              <a:t>.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 </a:t>
            </a:r>
            <a:r>
              <a:rPr lang="cs-CZ" sz="3200" i="1" kern="0" dirty="0">
                <a:latin typeface="Arial Narrow" pitchFamily="34" charset="0"/>
                <a:cs typeface="+mn-cs"/>
              </a:rPr>
              <a:t>Vědecky řečeno je tedy jasné, že veškeré izolované, empirické pozorování je plané, a dokonce zásadním způsobem nespolehlivé;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</a:t>
            </a:r>
            <a:r>
              <a:rPr lang="cs-CZ" sz="3200" i="1" kern="0" dirty="0">
                <a:latin typeface="Arial Narrow" pitchFamily="34" charset="0"/>
                <a:cs typeface="+mn-cs"/>
              </a:rPr>
              <a:t> že právě toto spojení představuje hlavní rozdíl mezi vědeckým a laickým pozorováním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[…].“</a:t>
            </a:r>
            <a:r>
              <a:rPr lang="sk-SK" sz="3200" i="1" kern="0" dirty="0">
                <a:latin typeface="Arial Narrow" pitchFamily="34" charset="0"/>
                <a:cs typeface="+mn-cs"/>
              </a:rPr>
              <a:t> </a:t>
            </a:r>
            <a:endParaRPr lang="sk-SK" sz="2400" i="1" kern="0" dirty="0">
              <a:latin typeface="Arial Narrow" pitchFamily="34" charset="0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403648" y="476672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sk-SK" sz="4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Pozitivizmus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2B05A-45DE-46DB-AF9A-10AC81C62ECB}" type="slidenum">
              <a:rPr lang="cs-CZ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kern="0" dirty="0" smtClean="0">
                <a:latin typeface="Arial Narrow" pitchFamily="34" charset="0"/>
              </a:rPr>
              <a:t>Príklad pozitivistickej paradigmy vo výskume</a:t>
            </a:r>
            <a:endParaRPr lang="cs-CZ" b="1" kern="0" dirty="0" smtClean="0">
              <a:latin typeface="Arial Narrow" pitchFamily="34" charset="0"/>
            </a:endParaRPr>
          </a:p>
        </p:txBody>
      </p:sp>
      <p:sp>
        <p:nvSpPr>
          <p:cNvPr id="25604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7772400" cy="4572000"/>
          </a:xfrm>
        </p:spPr>
        <p:txBody>
          <a:bodyPr/>
          <a:lstStyle/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Payne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Fund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Studies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1929-1932: séria štúdií o vplyve filmov na mládež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analyzovaných 1500 filmov a viac než 50 komunít v štáte Ohio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výskum kombinoval niekoľko metód, vrátane experimentu a dotazníkového prieskumu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zaznamenané postojové zmeny, tiež zmeny v správaní po zhliadnutí filmu, vrátane zvýšeného sklonu ku kriminalite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štúdie potvrdili dobové obavy zo škodlivého vplyvu filmov</a:t>
            </a:r>
          </a:p>
          <a:p>
            <a:pPr eaLnBrk="1" hangingPunct="1"/>
            <a:endParaRPr lang="sk-SK" sz="1800" dirty="0" smtClean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79CCBBD-F4AC-40B7-8D5F-5D1EFB2E77CC}" type="slidenum">
              <a:rPr lang="cs-CZ">
                <a:cs typeface="Arial" pitchFamily="34" charset="0"/>
              </a:rPr>
              <a:pPr/>
              <a:t>57</a:t>
            </a:fld>
            <a:endParaRPr lang="cs-CZ">
              <a:cs typeface="Arial" pitchFamily="34" charset="0"/>
            </a:endParaRPr>
          </a:p>
        </p:txBody>
      </p:sp>
      <p:sp>
        <p:nvSpPr>
          <p:cNvPr id="20483" name="Nadpis 1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Max Weber (1864-1920)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5" name="Obrázok 4" descr="We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194843" cy="459579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076056" y="20608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Sociológia ako chápajúca, rozumejúca veda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5004048" y="386104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Cieľ: nie hodnotiť, ani odhaľovať zákony, ale priniesť popis a výklad sociálnych javov</a:t>
            </a:r>
            <a:endParaRPr lang="sk-S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C9F2E46-47A2-4413-BAE3-293589DA3FA9}" type="slidenum">
              <a:rPr lang="cs-CZ">
                <a:cs typeface="Arial" pitchFamily="34" charset="0"/>
              </a:rPr>
              <a:pPr/>
              <a:t>58</a:t>
            </a:fld>
            <a:endParaRPr lang="cs-CZ">
              <a:cs typeface="Arial" pitchFamily="34" charset="0"/>
            </a:endParaRPr>
          </a:p>
        </p:txBody>
      </p:sp>
      <p:sp>
        <p:nvSpPr>
          <p:cNvPr id="27651" name="Nadpis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7652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96944" cy="504056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v sociálnych vedách: od počiatku 20. storočia (G. </a:t>
            </a:r>
            <a:r>
              <a:rPr lang="sk-SK" sz="2800" dirty="0" err="1" smtClean="0">
                <a:latin typeface="Arial Narrow" pitchFamily="34" charset="0"/>
              </a:rPr>
              <a:t>Simmel</a:t>
            </a:r>
            <a:r>
              <a:rPr lang="sk-SK" sz="2800" dirty="0" smtClean="0">
                <a:latin typeface="Arial Narrow" pitchFamily="34" charset="0"/>
              </a:rPr>
              <a:t>, M. Weber), plne sa presadzuje od 60. rokov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predmet sociálnych vied (ľudia a inštitúcie) je natoľko špecifický, že ho nemožno skúmať prírodovednými metódami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hlavný záujem: nie ustanovovanie vzťahov príčiny a následku, ale skúmanie spôsobov, akými ľudia dávajú zmysel svojmu konaniu, svojim sociálnym svetom a ako vyjadrujú toto porozumenie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subjektívny význam, porozumenie, vysvetlenie (nie kauzálne, ale v zmysle porozumenia motívom)</a:t>
            </a:r>
          </a:p>
          <a:p>
            <a:pPr eaLnBrk="1" hangingPunct="1"/>
            <a:endParaRPr lang="sk-SK" sz="28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/>
            <a:endParaRPr lang="sk-SK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0A755B1-9C24-4762-A11B-3EBE473614B4}" type="slidenum">
              <a:rPr lang="cs-CZ">
                <a:cs typeface="Arial" pitchFamily="34" charset="0"/>
              </a:rPr>
              <a:pPr/>
              <a:t>59</a:t>
            </a:fld>
            <a:endParaRPr lang="cs-CZ">
              <a:cs typeface="Arial" pitchFamily="34" charset="0"/>
            </a:endParaRPr>
          </a:p>
        </p:txBody>
      </p:sp>
      <p:sp>
        <p:nvSpPr>
          <p:cNvPr id="28675" name="Nadpis 1"/>
          <p:cNvSpPr>
            <a:spLocks noGrp="1"/>
          </p:cNvSpPr>
          <p:nvPr>
            <p:ph type="title" idx="4294967295"/>
          </p:nvPr>
        </p:nvSpPr>
        <p:spPr>
          <a:xfrm>
            <a:off x="1403350" y="306388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352928" cy="5040559"/>
          </a:xfrm>
        </p:spPr>
        <p:txBody>
          <a:bodyPr/>
          <a:lstStyle/>
          <a:p>
            <a:pPr eaLnBrk="1" hangingPunct="1"/>
            <a:r>
              <a:rPr lang="sk-SK" sz="2500" dirty="0" smtClean="0">
                <a:latin typeface="Arial Narrow" pitchFamily="34" charset="0"/>
              </a:rPr>
              <a:t>pre pozitivistov je sociálna realita „tam vonku“; spočíva v sieti síl a kauzálnych vzťahov, ktoré existujú nezávisle na hocičom, čo by mohol výskumník alebo ľudia urobiť či povedať</a:t>
            </a:r>
          </a:p>
          <a:p>
            <a:pPr eaLnBrk="1" hangingPunct="1"/>
            <a:r>
              <a:rPr lang="sk-SK" sz="2500" dirty="0" err="1" smtClean="0">
                <a:latin typeface="Arial Narrow" pitchFamily="34" charset="0"/>
              </a:rPr>
              <a:t>interpretatívny</a:t>
            </a:r>
            <a:r>
              <a:rPr lang="sk-SK" sz="2500" dirty="0" smtClean="0">
                <a:latin typeface="Arial Narrow" pitchFamily="34" charset="0"/>
              </a:rPr>
              <a:t> prístup odmieta tento pohľad; organizujúce štruktúry sociálneho a kultúrneho života sú kontinuálne reprodukované a modifikované prostredníctvom plejády aktivít bežného života a nie sú oddelené od sociálneho konania</a:t>
            </a:r>
          </a:p>
          <a:p>
            <a:pPr eaLnBrk="1" hangingPunct="1"/>
            <a:r>
              <a:rPr lang="sk-SK" sz="2500" dirty="0" smtClean="0">
                <a:latin typeface="Arial Narrow" pitchFamily="34" charset="0"/>
              </a:rPr>
              <a:t>sociálny konštruktivizmus: sociálne reality sú kontinuálne konštruované a rekonštruované prostredníctvom rutinných sociálnych praktík a konceptuálnych kategórií, ktoré ich podopierajú</a:t>
            </a:r>
          </a:p>
          <a:p>
            <a:pPr eaLnBrk="1" hangingPunct="1"/>
            <a:r>
              <a:rPr lang="sk-SK" sz="2500" dirty="0" err="1" smtClean="0">
                <a:latin typeface="Arial Narrow" pitchFamily="34" charset="0"/>
              </a:rPr>
              <a:t>W.I.Thomas</a:t>
            </a:r>
            <a:r>
              <a:rPr lang="sk-SK" sz="2500" dirty="0" smtClean="0">
                <a:latin typeface="Arial Narrow" pitchFamily="34" charset="0"/>
              </a:rPr>
              <a:t>: „</a:t>
            </a:r>
            <a:r>
              <a:rPr lang="cs-CZ" sz="2500" i="1" dirty="0" smtClean="0">
                <a:latin typeface="Arial Narrow" pitchFamily="34" charset="0"/>
              </a:rPr>
              <a:t>Je-li některá situace definována jako reálná, stává se reálnou ve svých důsledcích.“</a:t>
            </a:r>
            <a:r>
              <a:rPr lang="cs-CZ" sz="2500" dirty="0" smtClean="0">
                <a:latin typeface="Arial Narrow" pitchFamily="34" charset="0"/>
              </a:rPr>
              <a:t> </a:t>
            </a:r>
            <a:endParaRPr lang="sk-SK" sz="25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Narrow" pitchFamily="34" charset="0"/>
              </a:rPr>
              <a:t>(Vedecký) </a:t>
            </a:r>
            <a:r>
              <a:rPr lang="sk-SK" b="1" dirty="0" smtClean="0">
                <a:latin typeface="Arial Narrow" pitchFamily="34" charset="0"/>
              </a:rPr>
              <a:t>argument</a:t>
            </a:r>
            <a:endParaRPr lang="cs-CZ" dirty="0" smtClean="0"/>
          </a:p>
        </p:txBody>
      </p:sp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467544" y="6165304"/>
            <a:ext cx="795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1400"/>
              <a:t>Zdroj: Booth, W.C., Colomb, G.C., Williams, J.M. (2003) The Craft of Research. Chicago, London: The University of Chicago Press. </a:t>
            </a:r>
            <a:endParaRPr lang="cs-CZ" sz="1400"/>
          </a:p>
        </p:txBody>
      </p:sp>
      <p:sp>
        <p:nvSpPr>
          <p:cNvPr id="5" name="Zaoblený obdĺžnik 4"/>
          <p:cNvSpPr/>
          <p:nvPr/>
        </p:nvSpPr>
        <p:spPr>
          <a:xfrm>
            <a:off x="32352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CLAIM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I claim that…</a:t>
            </a:r>
            <a:endParaRPr lang="sk-SK" sz="3200" dirty="0"/>
          </a:p>
        </p:txBody>
      </p:sp>
      <p:sp>
        <p:nvSpPr>
          <p:cNvPr id="7" name="Zaoblený obdĺžnik 6"/>
          <p:cNvSpPr/>
          <p:nvPr/>
        </p:nvSpPr>
        <p:spPr>
          <a:xfrm>
            <a:off x="320384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REASON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…because of these reasons</a:t>
            </a:r>
            <a:endParaRPr lang="sk-SK" sz="3200" dirty="0"/>
          </a:p>
        </p:txBody>
      </p:sp>
      <p:sp>
        <p:nvSpPr>
          <p:cNvPr id="8" name="Zaoblený obdĺžnik 7"/>
          <p:cNvSpPr/>
          <p:nvPr/>
        </p:nvSpPr>
        <p:spPr>
          <a:xfrm>
            <a:off x="608416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EVIDENCE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…which I base on this evidence…</a:t>
            </a:r>
            <a:endParaRPr lang="sk-SK" sz="3200" dirty="0"/>
          </a:p>
        </p:txBody>
      </p:sp>
      <p:sp>
        <p:nvSpPr>
          <p:cNvPr id="9" name="Zaoblený obdĺžnik 8"/>
          <p:cNvSpPr/>
          <p:nvPr/>
        </p:nvSpPr>
        <p:spPr>
          <a:xfrm>
            <a:off x="323528" y="4509120"/>
            <a:ext cx="8496944" cy="158417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I acknowledge these questions, objections, and alternatives, and I respond to them with these arguments…</a:t>
            </a:r>
            <a:endParaRPr lang="sk-SK" sz="3200" dirty="0"/>
          </a:p>
        </p:txBody>
      </p:sp>
      <p:cxnSp>
        <p:nvCxnSpPr>
          <p:cNvPr id="11" name="Rovná spojnica 10"/>
          <p:cNvCxnSpPr>
            <a:stCxn id="5" idx="2"/>
          </p:cNvCxnSpPr>
          <p:nvPr/>
        </p:nvCxnSpPr>
        <p:spPr>
          <a:xfrm>
            <a:off x="1691680" y="4149080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stCxn id="8" idx="2"/>
          </p:cNvCxnSpPr>
          <p:nvPr/>
        </p:nvCxnSpPr>
        <p:spPr>
          <a:xfrm flipH="1">
            <a:off x="6804248" y="4149080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0A755B1-9C24-4762-A11B-3EBE473614B4}" type="slidenum">
              <a:rPr lang="cs-CZ">
                <a:cs typeface="Arial" pitchFamily="34" charset="0"/>
              </a:rPr>
              <a:pPr/>
              <a:t>60</a:t>
            </a:fld>
            <a:endParaRPr lang="cs-CZ">
              <a:cs typeface="Arial" pitchFamily="34" charset="0"/>
            </a:endParaRPr>
          </a:p>
        </p:txBody>
      </p:sp>
      <p:sp>
        <p:nvSpPr>
          <p:cNvPr id="28675" name="Nadpis 1"/>
          <p:cNvSpPr>
            <a:spLocks noGrp="1"/>
          </p:cNvSpPr>
          <p:nvPr>
            <p:ph type="title" idx="4294967295"/>
          </p:nvPr>
        </p:nvSpPr>
        <p:spPr>
          <a:xfrm>
            <a:off x="1403350" y="306388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424936" cy="4824536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Arial Narrow" pitchFamily="34" charset="0"/>
              </a:rPr>
              <a:t>dôraz na etnografické prístupy vyvinuté antropológmi, v rámci ktorých sa výskumník ponorí do určitého sociálneho prostredia, osobne spoznáva ľudí, pozoruje, ako organizujú svoj každodenný život a rozpráva sa s nimi o tom, ako vidia svet a samých seba</a:t>
            </a:r>
          </a:p>
          <a:p>
            <a:pPr eaLnBrk="1" hangingPunct="1"/>
            <a:r>
              <a:rPr lang="sk-SK" dirty="0" smtClean="0">
                <a:latin typeface="Arial Narrow" pitchFamily="34" charset="0"/>
              </a:rPr>
              <a:t>tento výskumný prístup generuje množstvo kvalitatívneho materiálu, od prepisov rozhovorov, fotografií, videonahrávok zachytávajúcich každodenný život až po poznámky z pozorovania určitých situácií</a:t>
            </a:r>
          </a:p>
          <a:p>
            <a:pPr eaLnBrk="1" hangingPunct="1"/>
            <a:r>
              <a:rPr lang="sk-SK" dirty="0" smtClean="0">
                <a:latin typeface="Arial Narrow" pitchFamily="34" charset="0"/>
              </a:rPr>
              <a:t>rozdiel od pozitivizmu nespočíva v tom, či sa používajú čísla, ale  tom, ako sa používajú: </a:t>
            </a:r>
            <a:r>
              <a:rPr lang="sk-SK" dirty="0" err="1" smtClean="0">
                <a:latin typeface="Arial Narrow" pitchFamily="34" charset="0"/>
              </a:rPr>
              <a:t>interpretatívny</a:t>
            </a:r>
            <a:r>
              <a:rPr lang="sk-SK" dirty="0" smtClean="0">
                <a:latin typeface="Arial Narrow" pitchFamily="34" charset="0"/>
              </a:rPr>
              <a:t> prístup ich vidí ako zdroj otázok, odrazový mostík pre ďalšie skúmanie a analýzu</a:t>
            </a:r>
          </a:p>
          <a:p>
            <a:pPr eaLnBrk="1" hangingPunct="1"/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685D8-2606-4CC9-B6B0-F498A382F929}" type="slidenum">
              <a:rPr lang="cs-CZ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Príklad </a:t>
            </a:r>
            <a:r>
              <a:rPr lang="sk-SK" b="1" dirty="0" err="1" smtClean="0">
                <a:latin typeface="Arial Narrow" pitchFamily="34" charset="0"/>
              </a:rPr>
              <a:t>interpretatívnej</a:t>
            </a:r>
            <a:r>
              <a:rPr lang="sk-SK" b="1" dirty="0" smtClean="0">
                <a:latin typeface="Arial Narrow" pitchFamily="34" charset="0"/>
              </a:rPr>
              <a:t> paradigmy vo výskume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36904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3000" dirty="0" err="1" smtClean="0">
                <a:latin typeface="Arial Narrow" pitchFamily="34" charset="0"/>
              </a:rPr>
              <a:t>Ien</a:t>
            </a:r>
            <a:r>
              <a:rPr lang="sk-SK" sz="3000" dirty="0" smtClean="0">
                <a:latin typeface="Arial Narrow" pitchFamily="34" charset="0"/>
              </a:rPr>
              <a:t> </a:t>
            </a:r>
            <a:r>
              <a:rPr lang="sk-SK" sz="3000" dirty="0" err="1" smtClean="0">
                <a:latin typeface="Arial Narrow" pitchFamily="34" charset="0"/>
              </a:rPr>
              <a:t>Ang</a:t>
            </a:r>
            <a:r>
              <a:rPr lang="sk-SK" sz="3000" dirty="0" smtClean="0">
                <a:latin typeface="Arial Narrow" pitchFamily="34" charset="0"/>
              </a:rPr>
              <a:t>: </a:t>
            </a:r>
            <a:r>
              <a:rPr lang="sk-SK" sz="3000" dirty="0" err="1" smtClean="0">
                <a:latin typeface="Arial Narrow" pitchFamily="34" charset="0"/>
              </a:rPr>
              <a:t>Watching</a:t>
            </a:r>
            <a:r>
              <a:rPr lang="sk-SK" sz="3000" dirty="0" smtClean="0">
                <a:latin typeface="Arial Narrow" pitchFamily="34" charset="0"/>
              </a:rPr>
              <a:t> </a:t>
            </a:r>
            <a:r>
              <a:rPr lang="sk-SK" sz="3000" dirty="0" err="1" smtClean="0">
                <a:latin typeface="Arial Narrow" pitchFamily="34" charset="0"/>
              </a:rPr>
              <a:t>Dallas</a:t>
            </a:r>
            <a:r>
              <a:rPr lang="sk-SK" sz="3000" dirty="0" smtClean="0">
                <a:latin typeface="Arial Narrow" pitchFamily="34" charset="0"/>
              </a:rPr>
              <a:t> (1985)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výskum publika – diváčok seriálu </a:t>
            </a:r>
            <a:r>
              <a:rPr lang="sk-SK" sz="3000" dirty="0" err="1" smtClean="0">
                <a:latin typeface="Arial Narrow" pitchFamily="34" charset="0"/>
              </a:rPr>
              <a:t>Dallas</a:t>
            </a:r>
            <a:r>
              <a:rPr lang="sk-SK" sz="3000" dirty="0" smtClean="0"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snaha preniknúť pod povrch dobových teórií o ideologickom vplyve produktov masovej kultúry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zistenie: diváčky si vytvárajú vlastné interpretačné vzorce a divácke stratégie, riešiace subjektívny konflikt medzi odmietnutím ideológie a náklonnosťou k seriálu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tieto stratégie siahajú od pocitov viny cez ironizujúci odstup, racionalizáciu, až po ideológiu populizmu, ktorý chápe kritiku populárnej kultúry ako elitársku a paternalistickú a zastáva právo divákov sledovať, čo sa im zapáči</a:t>
            </a:r>
            <a:r>
              <a:rPr lang="cs-CZ" sz="300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Kritický realizmus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070850" cy="4751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k-SK" sz="3200" dirty="0" smtClean="0">
                <a:latin typeface="Arial Narrow" pitchFamily="34" charset="0"/>
              </a:rPr>
              <a:t>snaha skĺbiť východiská pozitivizmu a </a:t>
            </a:r>
            <a:r>
              <a:rPr lang="sk-SK" sz="3200" dirty="0" err="1" smtClean="0">
                <a:latin typeface="Arial Narrow" pitchFamily="34" charset="0"/>
              </a:rPr>
              <a:t>interpretativizmu</a:t>
            </a: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je možné aplikovať prístupy a metódy prírodných vied</a:t>
            </a: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sociálna realita je externá, možno ju oddeliť od jej popisov; ale: konceptualizácia neodráža realitu, ale je spôsobom jej poznania</a:t>
            </a: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vysvetlenie môže obsahovať aj teoretické koncepty, ktoré sa nedajú priamo empiricky testovať</a:t>
            </a:r>
          </a:p>
          <a:p>
            <a:pPr marL="269875" indent="-269875" eaLnBrk="1" hangingPunct="1"/>
            <a:r>
              <a:rPr lang="sk-SK" sz="3200" dirty="0" smtClean="0">
                <a:latin typeface="Arial Narrow" pitchFamily="34" charset="0"/>
              </a:rPr>
              <a:t>skúmanie musí byť interdisciplinárne, obľuba zmiešaných výskumných metód</a:t>
            </a:r>
          </a:p>
          <a:p>
            <a:pPr marL="269875" lvl="1" indent="-269875" eaLnBrk="1" hangingPunct="1">
              <a:buFont typeface="Franklin Gothic Book" pitchFamily="34" charset="0"/>
              <a:buAutoNum type="arabicPeriod"/>
            </a:pPr>
            <a:endParaRPr lang="sk-SK" dirty="0" smtClean="0"/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0E265A3-5C42-45C2-8D67-292590D8FB82}" type="slidenum">
              <a:rPr lang="cs-CZ" smtClean="0">
                <a:cs typeface="Arial" pitchFamily="34" charset="0"/>
              </a:rPr>
              <a:pPr/>
              <a:t>62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AD8970-A8C1-4361-8250-CAFDFA6B3C9C}" type="slidenum">
              <a:rPr lang="cs-CZ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Kritický realizmus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7085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súhlas s </a:t>
            </a:r>
            <a:r>
              <a:rPr lang="sk-SK" sz="3000" dirty="0" err="1" smtClean="0">
                <a:latin typeface="Arial Narrow" pitchFamily="34" charset="0"/>
              </a:rPr>
              <a:t>interpretatívnymi</a:t>
            </a:r>
            <a:r>
              <a:rPr lang="sk-SK" sz="3000" dirty="0" smtClean="0">
                <a:latin typeface="Arial Narrow" pitchFamily="34" charset="0"/>
              </a:rPr>
              <a:t> prístupmi v tom, že sociálny svet je reprodukovaný a transformovaný v každodennom živote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ale: každodenný život nemôže byť dostatočne pochopený bez toho, aby sme vzali do úvahy širšie sociálne a kultúrne formácie (kontext), ktoré ho ohraničujú a limitujú (prostredníctvom poskytovania prostriedkov, pravidiel a zdrojov pre všetko, čo robíme) 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spoločný bod s </a:t>
            </a:r>
            <a:r>
              <a:rPr lang="sk-SK" sz="3000" dirty="0" err="1" smtClean="0">
                <a:latin typeface="Arial Narrow" pitchFamily="34" charset="0"/>
              </a:rPr>
              <a:t>pozivitizmom</a:t>
            </a:r>
            <a:r>
              <a:rPr lang="sk-SK" sz="3000" dirty="0" smtClean="0">
                <a:latin typeface="Arial Narrow" pitchFamily="34" charset="0"/>
              </a:rPr>
              <a:t>: odmietajú filozofický idealizmus spočívajúci v tom, že sociálna realita existuje len tak, ako si ľudia vybrali si ju predstavovať</a:t>
            </a:r>
            <a:endParaRPr lang="cs-CZ" sz="3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18487" cy="993775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Porovnanie výskumných paradigiem</a:t>
            </a:r>
            <a:endParaRPr lang="cs-CZ" b="1" dirty="0" smtClean="0">
              <a:latin typeface="Arial Narrow" pitchFamily="34" charset="0"/>
            </a:endParaRPr>
          </a:p>
        </p:txBody>
      </p:sp>
      <p:graphicFrame>
        <p:nvGraphicFramePr>
          <p:cNvPr id="88124" name="Group 60"/>
          <p:cNvGraphicFramePr>
            <a:graphicFrameLocks noGrp="1"/>
          </p:cNvGraphicFramePr>
          <p:nvPr>
            <p:ph type="tbl" idx="1"/>
          </p:nvPr>
        </p:nvGraphicFramePr>
        <p:xfrm>
          <a:off x="323528" y="1052736"/>
          <a:ext cx="8353425" cy="5534509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Mihelj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2004)</a:t>
                      </a:r>
                    </a:p>
                    <a:p>
                      <a:pPr marL="71438" marR="0" lvl="0" indent="-71438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Pozitivismus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Interpretativismus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Kritický realismus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Povaha sociální reality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Externí, objektivní, může být zkoumána vědeckými prostředky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Subjektivní, vytvářená v procesu lidské interakce v každodenním životě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Vytvářená v procesu každodenní interakce, ale regulovaná sociálními a kulturními formacemi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Povaha sociálních aktérů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 sebe zaměření a racionální jedinci, utváření externími silami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Sociální aktéři neustále produkující významy, dávající smysl jejich světům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Sociální aktéři produkující významy, ale současně ovlivňováni širšími strukturami, které existují nezávisle na nich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Role zdravého rozumu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Zřetelně odlišný a méně hodnotný než věda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Každodenní teorie užívané obyčejnými lidmi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Falešné vědomí, které zakrývá mocenské vztahy a širší sociální struktury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Místo pro hodnoty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Věda má být striktně nehodnotící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Žádné hodnoty nejsou špatné, pouze rozdílné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Věda nemůže být hodnotově neutrální; hodnotové pozice lze poměřovat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Motivace pro výzkum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Objevit zákonitosti, umožňující predikci a kontrolu sociálního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Porozumět utváření významů, podpořit úctu k rozmanitosti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Odhalit struktury dominance a nerovnosti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Závěry jsou platné tehdy, když…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…vycházejí z pozorovatelných faktů a jsou získány podle pravidel vědecké metody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 se s nimi mohou ztotožnit ti, kdo jsou objekty výzkumu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 poskytují lidem nástroje k tomu, aby změnili sociální realitu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7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BB23322-B1EB-4C48-A6FE-DA448477E511}" type="slidenum">
              <a:rPr lang="cs-CZ">
                <a:cs typeface="Arial" pitchFamily="34" charset="0"/>
              </a:rPr>
              <a:pPr/>
              <a:t>64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5. Mediálne štúdiá ako vedecká disciplína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142287" cy="48974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Volek, </a:t>
            </a:r>
            <a:r>
              <a:rPr lang="sk-SK" sz="3200" dirty="0" err="1" smtClean="0">
                <a:latin typeface="Arial Narrow" pitchFamily="34" charset="0"/>
              </a:rPr>
              <a:t>Jirák</a:t>
            </a:r>
            <a:r>
              <a:rPr lang="sk-SK" sz="3200" dirty="0" smtClean="0">
                <a:latin typeface="Arial Narrow" pitchFamily="34" charset="0"/>
              </a:rPr>
              <a:t>, K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ö</a:t>
            </a:r>
            <a:r>
              <a:rPr lang="sk-SK" sz="3200" dirty="0" err="1" smtClean="0">
                <a:latin typeface="Arial Narrow" pitchFamily="34" charset="0"/>
                <a:cs typeface="Arial" pitchFamily="34" charset="0"/>
              </a:rPr>
              <a:t>pplová</a:t>
            </a:r>
            <a:r>
              <a:rPr lang="sk-SK" sz="3200" dirty="0" smtClean="0">
                <a:latin typeface="Arial Narrow" pitchFamily="34" charset="0"/>
                <a:cs typeface="Arial" pitchFamily="34" charset="0"/>
              </a:rPr>
              <a:t> (2006): </a:t>
            </a:r>
            <a:r>
              <a:rPr lang="sk-SK" sz="3200" dirty="0" smtClean="0">
                <a:latin typeface="Arial Narrow" pitchFamily="34" charset="0"/>
              </a:rPr>
              <a:t>inštitucionalizovaná a etablovaná vedecká disciplína</a:t>
            </a:r>
          </a:p>
          <a:p>
            <a:pPr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odbor reflektuje vývoj mediálnej komunikácie z pohľadu médií: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primárnych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sekundárnych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terciárnych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kvartérnych</a:t>
            </a:r>
            <a:endParaRPr lang="cs-CZ" sz="3200" dirty="0" smtClean="0">
              <a:latin typeface="Arial Narrow" pitchFamily="34" charset="0"/>
            </a:endParaRPr>
          </a:p>
        </p:txBody>
      </p:sp>
      <p:sp>
        <p:nvSpPr>
          <p:cNvPr id="3277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3399BAE-EBAE-432F-A494-7FD8267F7E83}" type="slidenum">
              <a:rPr lang="cs-CZ">
                <a:cs typeface="Arial" pitchFamily="34" charset="0"/>
              </a:rPr>
              <a:pPr/>
              <a:t>66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28675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nejedná sa len o médiá v zmysle technickom a výrobnom, ale aj o: 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organizácie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obsahy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spoločenské, politické a ekonomické podmienky fungovania týchto organizácií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prípadné dôsledky</a:t>
            </a:r>
          </a:p>
          <a:p>
            <a:pPr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interdisciplinárna povaha</a:t>
            </a:r>
            <a:endParaRPr lang="cs-CZ" sz="3200" dirty="0" smtClean="0">
              <a:latin typeface="Arial Narrow" pitchFamily="34" charset="0"/>
            </a:endParaRP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AE32EAF-C452-448E-BD34-5698336D441E}" type="slidenum">
              <a:rPr lang="cs-CZ">
                <a:cs typeface="Arial" pitchFamily="34" charset="0"/>
              </a:rPr>
              <a:pPr/>
              <a:t>67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882352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12875"/>
            <a:ext cx="8286750" cy="48244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4 základné výskumné tradície (paradigmy):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2800" u="sng" dirty="0" smtClean="0">
                <a:latin typeface="Arial Narrow" pitchFamily="34" charset="0"/>
              </a:rPr>
              <a:t>1. kognitívno-empirická</a:t>
            </a:r>
            <a:r>
              <a:rPr lang="sk-SK" sz="2800" dirty="0" smtClean="0">
                <a:latin typeface="Arial Narrow" pitchFamily="34" charset="0"/>
              </a:rPr>
              <a:t>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určujúcu rolu mal záujem o empirický výskum zameraný zvlášť na účinky masových médií, socio-politické dopady mediálnej komunikácie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primárnym cieľom nie je „kritika médií“, ale pokus o popísanie ich správania a vyloženie dôvodov 	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2800" u="sng" dirty="0" smtClean="0">
                <a:latin typeface="Arial Narrow" pitchFamily="34" charset="0"/>
              </a:rPr>
              <a:t>2. kriticko-špekulatívna</a:t>
            </a:r>
            <a:r>
              <a:rPr lang="sk-SK" sz="2800" dirty="0" smtClean="0">
                <a:latin typeface="Arial Narrow" pitchFamily="34" charset="0"/>
              </a:rPr>
              <a:t>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nadväzuje na sociologické myslenie Karla Marxa; Franfurtská školy sociálnovedná (Adorno, Horkheimer)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médiá sú vnímané ako súčasť tzv. kultúrneho priemyslu, respektíve ako producenti ideológie/ideológií slúžiacich mocenskej elite  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348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C6E11FD-6CDA-44EE-A598-28E94CACCC5F}" type="slidenum">
              <a:rPr lang="cs-CZ">
                <a:cs typeface="Arial" pitchFamily="34" charset="0"/>
              </a:rPr>
              <a:pPr/>
              <a:t>68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28775"/>
            <a:ext cx="8359775" cy="4895850"/>
          </a:xfrm>
        </p:spPr>
        <p:txBody>
          <a:bodyPr>
            <a:normAutofit fontScale="85000" lnSpcReduction="20000"/>
          </a:bodyPr>
          <a:lstStyle/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3300" u="sng" dirty="0" smtClean="0">
                <a:latin typeface="Arial Narrow" pitchFamily="34" charset="0"/>
              </a:rPr>
              <a:t>3. kulturálna</a:t>
            </a:r>
            <a:r>
              <a:rPr lang="sk-SK" sz="3300" dirty="0" smtClean="0">
                <a:latin typeface="Arial Narrow" pitchFamily="34" charset="0"/>
              </a:rPr>
              <a:t>: 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model komunikačného procesu a jeho fungovania v sociálnom kontexte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kvalitatívne postupy a snaha vyvážene analyzovať nielen text, ale aj recepčné stratégie jeho príjemcu</a:t>
            </a:r>
            <a:endParaRPr lang="cs-CZ" sz="3300" dirty="0" smtClean="0">
              <a:latin typeface="Arial Narrow" pitchFamily="34" charset="0"/>
            </a:endParaRPr>
          </a:p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3300" u="sng" dirty="0" smtClean="0">
                <a:latin typeface="Arial Narrow" pitchFamily="34" charset="0"/>
              </a:rPr>
              <a:t>4. komunikačno-technologická</a:t>
            </a:r>
            <a:r>
              <a:rPr lang="sk-SK" sz="3300" dirty="0" smtClean="0">
                <a:latin typeface="Arial Narrow" pitchFamily="34" charset="0"/>
              </a:rPr>
              <a:t>; 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komunikačné prostriedky ako technológie determinujúce zásadné premeny spoločenských systémov i vzorcov komunikačného správania jednotlivcov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Harold Innis, Marshall McLuhan – Torontská komunikačná škola </a:t>
            </a:r>
            <a:endParaRPr lang="cs-CZ" sz="3300" dirty="0" smtClean="0">
              <a:latin typeface="Arial Narrow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</p:txBody>
      </p:sp>
      <p:sp>
        <p:nvSpPr>
          <p:cNvPr id="3584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DDF19C8-C5AD-4006-8C89-807F93EC593D}" type="slidenum">
              <a:rPr lang="cs-CZ">
                <a:cs typeface="Arial" pitchFamily="34" charset="0"/>
              </a:rPr>
              <a:pPr/>
              <a:t>69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Narrow" pitchFamily="34" charset="0"/>
              </a:rPr>
              <a:t>(Vedecký) </a:t>
            </a:r>
            <a:r>
              <a:rPr lang="sk-SK" b="1" dirty="0" smtClean="0">
                <a:latin typeface="Arial Narrow" pitchFamily="34" charset="0"/>
              </a:rPr>
              <a:t>argument</a:t>
            </a:r>
            <a:endParaRPr lang="cs-CZ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844675"/>
            <a:ext cx="63547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576263" y="5813425"/>
            <a:ext cx="795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1400"/>
              <a:t>Zdroj: Booth, W.C., Colomb, G.C., Williams, J.M. (2003) The Craft of Research. Chicago, London: The University of Chicago Press. </a:t>
            </a:r>
            <a:endParaRPr lang="cs-CZ" sz="1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28775"/>
            <a:ext cx="7772400" cy="4391025"/>
          </a:xfrm>
        </p:spPr>
        <p:txBody>
          <a:bodyPr/>
          <a:lstStyle/>
          <a:p>
            <a:pPr eaLnBrk="1" hangingPunct="1"/>
            <a:r>
              <a:rPr lang="sk-SK" sz="3200" dirty="0" smtClean="0">
                <a:latin typeface="Arial Narrow" pitchFamily="34" charset="0"/>
              </a:rPr>
              <a:t>tri kľúčové oblasti štúdia médií: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mechanizmy konštrukcie mediálnych obsahov 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správanie mediálneho publika (mediálnych publík) a jeho (ich) recepčných stratégií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rola médií ako politicko-ekonomických inštitúcií</a:t>
            </a:r>
            <a:endParaRPr lang="cs-CZ" sz="28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368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3F96106-213F-4DB5-8C27-DD189CB377DD}" type="slidenum">
              <a:rPr lang="cs-CZ">
                <a:cs typeface="Arial" pitchFamily="34" charset="0"/>
              </a:rPr>
              <a:pPr/>
              <a:t>70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bIns="91440" anchor="b"/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4000" b="1" dirty="0" smtClean="0">
                <a:solidFill>
                  <a:srgbClr val="696464"/>
                </a:solidFill>
                <a:latin typeface="Franklin Gothic Book" pitchFamily="34" charset="0"/>
              </a:rPr>
              <a:t>Základné zdroje dát</a:t>
            </a:r>
            <a:endParaRPr lang="sk-SK" sz="4000" b="1" dirty="0">
              <a:solidFill>
                <a:srgbClr val="696464"/>
              </a:solidFill>
              <a:latin typeface="Franklin Gothic Book" pitchFamily="34" charset="0"/>
            </a:endParaRPr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eaLnBrk="1" hangingPunct="1">
              <a:buSzPct val="8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161D73-5672-4270-9A7C-0B131A079C83}" type="slidenum">
              <a:rPr lang="cs-CZ" sz="1400">
                <a:solidFill>
                  <a:srgbClr val="FFFFFF"/>
                </a:solidFill>
                <a:latin typeface="Franklin Gothic Book" pitchFamily="34" charset="0"/>
              </a:rPr>
              <a:pPr algn="ctr" eaLnBrk="1" hangingPunct="1">
                <a:buSzPct val="8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71</a:t>
            </a:fld>
            <a:endParaRPr lang="cs-CZ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67544" y="1412776"/>
            <a:ext cx="8424936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smtClean="0">
                <a:solidFill>
                  <a:srgbClr val="000000"/>
                </a:solidFill>
                <a:latin typeface="Arial Narrow" pitchFamily="34" charset="0"/>
              </a:rPr>
              <a:t>Ověřování nákladu tisku: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4" charset="0"/>
              </a:rPr>
              <a:t>www.abccr.cz</a:t>
            </a:r>
          </a:p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err="1" smtClean="0">
                <a:solidFill>
                  <a:srgbClr val="000000"/>
                </a:solidFill>
                <a:latin typeface="Arial Narrow" pitchFamily="34" charset="0"/>
              </a:rPr>
              <a:t>Mediaprojekt</a:t>
            </a:r>
            <a:r>
              <a:rPr lang="cs-CZ" sz="2400" smtClean="0">
                <a:solidFill>
                  <a:srgbClr val="000000"/>
                </a:solidFill>
                <a:latin typeface="Arial Narrow" pitchFamily="34" charset="0"/>
              </a:rPr>
              <a:t> (agentury Median a STEM/MARK): oficiální výzkum čtenosti tiskových titulů.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4" charset="0"/>
              </a:rPr>
              <a:t>Ročně je dotazováno 25 000 respondentů metodou CAPI (dotazování face-to-face s využitím notebooku). </a:t>
            </a:r>
          </a:p>
          <a:p>
            <a:pPr marL="1014413" lvl="1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Arial Narrow" pitchFamily="34" charset="0"/>
              </a:rPr>
              <a:t>http://www.median.eu/cs/medialni-vyzkumy/</a:t>
            </a:r>
          </a:p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smtClean="0">
                <a:solidFill>
                  <a:srgbClr val="000000"/>
                </a:solidFill>
                <a:latin typeface="Arial Narrow" pitchFamily="34" charset="0"/>
              </a:rPr>
              <a:t>Měření sledovanosti televize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4" charset="0"/>
              </a:rPr>
              <a:t>: </a:t>
            </a:r>
            <a:r>
              <a:rPr lang="cs-CZ" sz="2400" dirty="0">
                <a:solidFill>
                  <a:srgbClr val="000000"/>
                </a:solidFill>
                <a:latin typeface="Arial Narrow" pitchFamily="34" charset="0"/>
              </a:rPr>
              <a:t>pomocí TV-metrů.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4" charset="0"/>
              </a:rPr>
              <a:t>Měření probíhá na reprezentativním vzorku 1 850 domácností vlastnících TV přijímač, což odpovídá 4 470 jednotlivcům. </a:t>
            </a:r>
          </a:p>
          <a:p>
            <a:pPr marL="1014413" lvl="1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chemeClr val="tx1"/>
                </a:solidFill>
                <a:latin typeface="Arial Narrow" pitchFamily="34" charset="0"/>
              </a:rPr>
              <a:t>http://www.peoplemetry.cz/</a:t>
            </a:r>
          </a:p>
          <a:p>
            <a:pPr marL="1014413" lvl="1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solidFill>
                  <a:schemeClr val="tx1"/>
                </a:solidFill>
                <a:latin typeface="Arial Narrow" pitchFamily="34" charset="0"/>
              </a:rPr>
              <a:t>http://www.nielsen-admosphere.cz/produkty-a-sluzby/mereni-sledovanosti-tv-v-cr/vysledky-mereni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4" charset="0"/>
              </a:rPr>
              <a:t>/</a:t>
            </a:r>
          </a:p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smtClean="0">
                <a:solidFill>
                  <a:schemeClr val="tx1"/>
                </a:solidFill>
                <a:latin typeface="Arial Narrow" pitchFamily="34" charset="0"/>
              </a:rPr>
              <a:t>Český statistický úřad: </a:t>
            </a:r>
            <a: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  <a:t>https://www.czso.cz/</a:t>
            </a:r>
          </a:p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smtClean="0">
                <a:solidFill>
                  <a:schemeClr val="tx1"/>
                </a:solidFill>
                <a:latin typeface="Arial Narrow" pitchFamily="34" charset="0"/>
              </a:rPr>
              <a:t>Český </a:t>
            </a:r>
            <a:r>
              <a:rPr lang="cs-CZ" sz="2400" b="1" dirty="0" err="1" smtClean="0">
                <a:solidFill>
                  <a:schemeClr val="tx1"/>
                </a:solidFill>
                <a:latin typeface="Arial Narrow" pitchFamily="34" charset="0"/>
              </a:rPr>
              <a:t>sociálněvědní</a:t>
            </a:r>
            <a:r>
              <a:rPr lang="cs-CZ" sz="2400" b="1" dirty="0" smtClean="0">
                <a:solidFill>
                  <a:schemeClr val="tx1"/>
                </a:solidFill>
                <a:latin typeface="Arial Narrow" pitchFamily="34" charset="0"/>
              </a:rPr>
              <a:t> datový archiv: </a:t>
            </a:r>
            <a:r>
              <a:rPr lang="cs-CZ" sz="2400" dirty="0" smtClean="0">
                <a:solidFill>
                  <a:schemeClr val="tx1"/>
                </a:solidFill>
                <a:latin typeface="Arial Narrow" pitchFamily="34" charset="0"/>
              </a:rPr>
              <a:t>http://archiv.soc.cas.cz</a:t>
            </a:r>
          </a:p>
          <a:p>
            <a:pPr marL="271463" indent="-271463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 dirty="0" err="1">
              <a:solidFill>
                <a:srgbClr val="000000"/>
              </a:solidFill>
              <a:latin typeface="Perpetua" pitchFamily="18" charset="0"/>
            </a:endParaRPr>
          </a:p>
          <a:p>
            <a:pPr marL="271463" indent="-271463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>
              <a:solidFill>
                <a:srgbClr val="0000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Na čo sa zamerať?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36904" cy="4556125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Kto je autorom?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Kto text vydal?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Prešiel text recenzným konaním?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Je dostatočne jasne popísané, akým spôsobom autor dochádza k svojim záverom? Je metóda dostatočne popísaná</a:t>
            </a:r>
            <a:r>
              <a:rPr lang="sk-SK" sz="3200" dirty="0" smtClean="0">
                <a:latin typeface="Arial Narrow" pitchFamily="34" charset="0"/>
              </a:rPr>
              <a:t>? Je korektne zvolená a dobre premyslená?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Sú tvrdenia podložené dôkazmi? Sú tieto dôkazy presvedčivé?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Na aké zdroje autor odkazuje? Sú tieto zdroje hodnoverné?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Vedecké poznávanie ako efektívny spôsob poznávania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3238"/>
            <a:ext cx="8046665" cy="455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k-SK" sz="3200" dirty="0" err="1" smtClean="0">
                <a:latin typeface="Arial Narrow" pitchFamily="34" charset="0"/>
              </a:rPr>
              <a:t>Charles</a:t>
            </a:r>
            <a:r>
              <a:rPr lang="sk-SK" sz="3200" dirty="0" smtClean="0">
                <a:latin typeface="Arial Narrow" pitchFamily="34" charset="0"/>
              </a:rPr>
              <a:t> S. </a:t>
            </a:r>
            <a:r>
              <a:rPr lang="sk-SK" sz="3200" dirty="0" err="1" smtClean="0">
                <a:latin typeface="Arial Narrow" pitchFamily="34" charset="0"/>
              </a:rPr>
              <a:t>Peirce</a:t>
            </a:r>
            <a:r>
              <a:rPr lang="sk-SK" sz="3200" dirty="0" smtClean="0">
                <a:latin typeface="Arial Narrow" pitchFamily="34" charset="0"/>
              </a:rPr>
              <a:t> (1839–1914): od pochybovania k stavu trvalej viery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vytrvalosti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autority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a priori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vedy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2279</TotalTime>
  <Words>3035</Words>
  <Application>Microsoft Office PowerPoint</Application>
  <PresentationFormat>Předvádění na obrazovce (4:3)</PresentationFormat>
  <Paragraphs>473</Paragraphs>
  <Slides>71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2" baseType="lpstr">
      <vt:lpstr>Arial</vt:lpstr>
      <vt:lpstr>Arial Narrow</vt:lpstr>
      <vt:lpstr>Calibri</vt:lpstr>
      <vt:lpstr>Franklin Gothic Book</vt:lpstr>
      <vt:lpstr>Perpetua</vt:lpstr>
      <vt:lpstr>StarSymbol</vt:lpstr>
      <vt:lpstr>Times New Roman</vt:lpstr>
      <vt:lpstr>Wingdings</vt:lpstr>
      <vt:lpstr>Wingdings 2</vt:lpstr>
      <vt:lpstr>Motiv1</vt:lpstr>
      <vt:lpstr>Dokument Microsoft Wordu 97–2003</vt:lpstr>
      <vt:lpstr>Prednáška 2: Veda a vedecké poznanie. Teórie vedy. Hlavné výskumné paradigmy sociálnych vied. Mediálne štúdiá ako vedecká disciplína.  </vt:lpstr>
      <vt:lpstr>Osnova</vt:lpstr>
      <vt:lpstr>1. Formy a spôsoby ľudského poznávania; veda ako špecifický spôsob poznávania</vt:lpstr>
      <vt:lpstr>Úloha na začiatok</vt:lpstr>
      <vt:lpstr>Rozlišovať medzi:</vt:lpstr>
      <vt:lpstr>(Vedecký) argument</vt:lpstr>
      <vt:lpstr>(Vedecký) argument</vt:lpstr>
      <vt:lpstr>Na čo sa zamerať?</vt:lpstr>
      <vt:lpstr>Vedecké poznávanie ako efektívny spôsob poznávania</vt:lpstr>
      <vt:lpstr>Čo je veda?</vt:lpstr>
      <vt:lpstr>Ďalšie základné pojmy</vt:lpstr>
      <vt:lpstr>Základné otázky vedy </vt:lpstr>
      <vt:lpstr>2. Teórie vedy</vt:lpstr>
      <vt:lpstr>Hľadá sa pravá veda</vt:lpstr>
      <vt:lpstr>1. Empirizmus a pozitivizmus</vt:lpstr>
      <vt:lpstr>Prezentace aplikace PowerPoint</vt:lpstr>
      <vt:lpstr>Východiská</vt:lpstr>
      <vt:lpstr>... ale (1): dá sa na zmysly plne spoľahnúť?</vt:lpstr>
      <vt:lpstr>... ale (2): to, čo vidíme, môžeme vysvetliť rôznymi spôsobmi</vt:lpstr>
      <vt:lpstr> Respekt: Podle čeho jste usoudil, že na břehu docházelo k inscenaci topících se uprchlíků? MCH: „Šel jsem po nábřeží a viděl jsem oblečené ženy, jak vstupují do moře. Pak vidím na břehu lidi, foťáky a další.“ </vt:lpstr>
      <vt:lpstr>... ale (3): od vnemov po závery vedia dlhá a kľukatá cesta</vt:lpstr>
      <vt:lpstr>Bertrand Russel (1872-1970) a induktivistický krocan</vt:lpstr>
      <vt:lpstr>Dôkaz proti indukcii</vt:lpstr>
      <vt:lpstr>Dobrý induktívny argument a prečo je ťažké ho dosiahnuť</vt:lpstr>
      <vt:lpstr>Karl Raimund Popper (1902-1994)</vt:lpstr>
      <vt:lpstr>2. Falzifikacionizmus</vt:lpstr>
      <vt:lpstr>Hypoteticko-deduktívna metóda</vt:lpstr>
      <vt:lpstr>Prezentace aplikace PowerPoint</vt:lpstr>
      <vt:lpstr>Limity falzifikacionizmu</vt:lpstr>
      <vt:lpstr>Thomas Samuel Kuhn (1922-1996)</vt:lpstr>
      <vt:lpstr>3. Teória vedeckých revolúcií </vt:lpstr>
      <vt:lpstr>Kritika</vt:lpstr>
      <vt:lpstr>Imre Lakatos (1922-1974)</vt:lpstr>
      <vt:lpstr>4. Vedecké výskumné programy</vt:lpstr>
      <vt:lpstr>Paul Karl Feyerabend (1924-1994)</vt:lpstr>
      <vt:lpstr>5. Epistemologický anarchizmus</vt:lpstr>
      <vt:lpstr>„Anything goes“</vt:lpstr>
      <vt:lpstr>P. K. Feyerabend: </vt:lpstr>
      <vt:lpstr>Kritika</vt:lpstr>
      <vt:lpstr>Čo si z toho odniesť?</vt:lpstr>
      <vt:lpstr>3. Sociálne vedy a ich špecifiká</vt:lpstr>
      <vt:lpstr>Sociálne vedy vs. prírodné vedy</vt:lpstr>
      <vt:lpstr>Sociálne vedy vs. prírodné vedy</vt:lpstr>
      <vt:lpstr>Kritériá dôkazu kauzality</vt:lpstr>
      <vt:lpstr>Sociálne vedy vs. prírodné vedy</vt:lpstr>
      <vt:lpstr>4. Hlavné paradigmy sociálnych vied </vt:lpstr>
      <vt:lpstr>Hlavné paradigmy sociálnych vied</vt:lpstr>
      <vt:lpstr>Hlavné paradigmy sociálnych vied</vt:lpstr>
      <vt:lpstr>Hlavné paradigmy sociálnych vied</vt:lpstr>
      <vt:lpstr>Auguste Comte (1798-1857)</vt:lpstr>
      <vt:lpstr>Comte: Zákon troch štádií (vývoja ľudského ducha)</vt:lpstr>
      <vt:lpstr>Prezentace aplikace PowerPoint</vt:lpstr>
      <vt:lpstr>Pozitivizmus</vt:lpstr>
      <vt:lpstr>Pozitivizmus</vt:lpstr>
      <vt:lpstr>Prezentace aplikace PowerPoint</vt:lpstr>
      <vt:lpstr>Príklad pozitivistickej paradigmy vo výskume</vt:lpstr>
      <vt:lpstr>Max Weber (1864-1920)</vt:lpstr>
      <vt:lpstr>Interpretatívne prístupy</vt:lpstr>
      <vt:lpstr>Interpretatívne prístupy</vt:lpstr>
      <vt:lpstr>Interpretatívne prístupy</vt:lpstr>
      <vt:lpstr>Príklad interpretatívnej paradigmy vo výskume</vt:lpstr>
      <vt:lpstr>Kritický realizmus</vt:lpstr>
      <vt:lpstr>Kritický realizmus</vt:lpstr>
      <vt:lpstr>Porovnanie výskumných paradigiem</vt:lpstr>
      <vt:lpstr>5. Mediálne štúdiá ako vedecká disciplína</vt:lpstr>
      <vt:lpstr>Mediálne štúdiá</vt:lpstr>
      <vt:lpstr>Mediálne štúdiá</vt:lpstr>
      <vt:lpstr>Mediálne štúdiá</vt:lpstr>
      <vt:lpstr>Mediálne štúdiá</vt:lpstr>
      <vt:lpstr>Mediálne štúdiá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Prednáška 1: Veda a vedecké poznanie</dc:title>
  <dc:creator>Marina Urbanikova</dc:creator>
  <cp:lastModifiedBy>Marina Urbanikova</cp:lastModifiedBy>
  <cp:revision>181</cp:revision>
  <dcterms:created xsi:type="dcterms:W3CDTF">2012-02-22T09:48:11Z</dcterms:created>
  <dcterms:modified xsi:type="dcterms:W3CDTF">2019-09-24T17:21:26Z</dcterms:modified>
</cp:coreProperties>
</file>