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33"/>
  </p:notesMasterIdLst>
  <p:sldIdLst>
    <p:sldId id="331" r:id="rId2"/>
    <p:sldId id="405" r:id="rId3"/>
    <p:sldId id="378" r:id="rId4"/>
    <p:sldId id="403" r:id="rId5"/>
    <p:sldId id="379" r:id="rId6"/>
    <p:sldId id="380" r:id="rId7"/>
    <p:sldId id="381" r:id="rId8"/>
    <p:sldId id="398" r:id="rId9"/>
    <p:sldId id="399" r:id="rId10"/>
    <p:sldId id="400" r:id="rId11"/>
    <p:sldId id="401" r:id="rId12"/>
    <p:sldId id="404" r:id="rId13"/>
    <p:sldId id="332" r:id="rId14"/>
    <p:sldId id="370" r:id="rId15"/>
    <p:sldId id="371" r:id="rId16"/>
    <p:sldId id="373" r:id="rId17"/>
    <p:sldId id="375" r:id="rId18"/>
    <p:sldId id="337" r:id="rId19"/>
    <p:sldId id="372" r:id="rId20"/>
    <p:sldId id="352" r:id="rId21"/>
    <p:sldId id="355" r:id="rId22"/>
    <p:sldId id="359" r:id="rId23"/>
    <p:sldId id="357" r:id="rId24"/>
    <p:sldId id="361" r:id="rId25"/>
    <p:sldId id="406" r:id="rId26"/>
    <p:sldId id="365" r:id="rId27"/>
    <p:sldId id="407" r:id="rId28"/>
    <p:sldId id="395" r:id="rId29"/>
    <p:sldId id="393" r:id="rId30"/>
    <p:sldId id="392" r:id="rId31"/>
    <p:sldId id="408" r:id="rId3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60"/>
  </p:normalViewPr>
  <p:slideViewPr>
    <p:cSldViewPr>
      <p:cViewPr varScale="1">
        <p:scale>
          <a:sx n="80" d="100"/>
          <a:sy n="80" d="100"/>
        </p:scale>
        <p:origin x="147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D0C8912-6794-4033-97BD-410467A40EB3}" type="datetimeFigureOut">
              <a:rPr lang="cs-CZ"/>
              <a:pPr>
                <a:defRPr/>
              </a:pPr>
              <a:t>03.10.2019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cs-CZ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7DF5B4C4-F56B-4FED-9F32-272DAA5DBFF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310067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E7B87437-26C9-4CAD-8E9E-B57432D0CA9F}" type="slidenum">
              <a:rPr lang="cs-CZ" altLang="cs-CZ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2</a:t>
            </a:fld>
            <a:endParaRPr lang="cs-CZ" altLang="cs-CZ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403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4403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5884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7DEFE105-1D11-4CD8-9219-3BACF1F1B322}" type="slidenum">
              <a:rPr lang="cs-CZ" altLang="cs-CZ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11</a:t>
            </a:fld>
            <a:endParaRPr lang="cs-CZ" altLang="cs-CZ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734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AE8387C7-F301-4D00-BDB3-9801A8D15E8A}" type="slidenum">
              <a:rPr lang="cs-CZ" altLang="cs-CZ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>
                <a:buClrTx/>
                <a:buFontTx/>
                <a:buNone/>
              </a:pPr>
              <a:t>11</a:t>
            </a:fld>
            <a:endParaRPr lang="cs-CZ" altLang="cs-CZ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7348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9213" y="877888"/>
            <a:ext cx="4219575" cy="3165475"/>
          </a:xfrm>
          <a:solidFill>
            <a:srgbClr val="FFFFFF"/>
          </a:solidFill>
          <a:ln/>
        </p:spPr>
      </p:sp>
      <p:sp>
        <p:nvSpPr>
          <p:cNvPr id="57349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1062038" y="4349750"/>
            <a:ext cx="4740275" cy="3514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altLang="cs-CZ" smtClean="0">
              <a:latin typeface="Calibri" panose="020F050202020403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868207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303C6188-ABD5-404D-972A-5596589F15A2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12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01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01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561F3786-1FD4-4A37-8C3C-53E9BBF0742D}" type="slidenum">
              <a:rPr lang="cs-CZ"/>
              <a:pPr/>
              <a:t>27</a:t>
            </a:fld>
            <a:endParaRPr lang="cs-CZ"/>
          </a:p>
        </p:txBody>
      </p:sp>
      <p:sp>
        <p:nvSpPr>
          <p:cNvPr id="4096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4096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561F3786-1FD4-4A37-8C3C-53E9BBF0742D}" type="slidenum">
              <a:rPr lang="cs-CZ"/>
              <a:pPr/>
              <a:t>30</a:t>
            </a:fld>
            <a:endParaRPr lang="cs-CZ"/>
          </a:p>
        </p:txBody>
      </p:sp>
      <p:sp>
        <p:nvSpPr>
          <p:cNvPr id="4096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4096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561F3786-1FD4-4A37-8C3C-53E9BBF0742D}" type="slidenum">
              <a:rPr lang="cs-CZ"/>
              <a:pPr/>
              <a:t>31</a:t>
            </a:fld>
            <a:endParaRPr lang="cs-CZ"/>
          </a:p>
        </p:txBody>
      </p:sp>
      <p:sp>
        <p:nvSpPr>
          <p:cNvPr id="4096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4096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3694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E7B87437-26C9-4CAD-8E9E-B57432D0CA9F}" type="slidenum">
              <a:rPr lang="cs-CZ" altLang="cs-CZ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3</a:t>
            </a:fld>
            <a:endParaRPr lang="cs-CZ" altLang="cs-CZ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403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4403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588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303C6188-ABD5-404D-972A-5596589F15A2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4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01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01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AC0A2304-8948-4A79-963E-6DF1C2B0FAC7}" type="slidenum">
              <a:rPr lang="cs-CZ" altLang="cs-CZ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5</a:t>
            </a:fld>
            <a:endParaRPr lang="cs-CZ" altLang="cs-CZ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505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4506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0092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0A805EFE-A4E4-4F14-A895-8B5E26513ED5}" type="slidenum">
              <a:rPr lang="cs-CZ" altLang="cs-CZ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6</a:t>
            </a:fld>
            <a:endParaRPr lang="cs-CZ" altLang="cs-CZ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608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4608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1442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B74E25F6-E2E8-4EEF-93C6-743E42868D62}" type="slidenum">
              <a:rPr lang="cs-CZ" altLang="cs-CZ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7</a:t>
            </a:fld>
            <a:endParaRPr lang="cs-CZ" altLang="cs-CZ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710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4710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cs-CZ" smtClean="0">
              <a:latin typeface="Times New Roman" panose="02020603050405020304" pitchFamily="18" charset="0"/>
            </a:endParaRPr>
          </a:p>
        </p:txBody>
      </p:sp>
      <p:sp>
        <p:nvSpPr>
          <p:cNvPr id="47109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60269921-A54E-4FE7-953E-72B155A31D70}" type="slidenum">
              <a:rPr lang="cs-CZ" altLang="cs-CZ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>
                <a:buClrTx/>
                <a:buFontTx/>
                <a:buNone/>
              </a:pPr>
              <a:t>7</a:t>
            </a:fld>
            <a:endParaRPr lang="cs-CZ" altLang="cs-CZ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3089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303C6188-ABD5-404D-972A-5596589F15A2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8</a:t>
            </a:fld>
            <a:endParaRPr lang="cs-CZ" alt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01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01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A7B9B620-CA53-4CBF-BAF1-1BE817C4CDD1}" type="slidenum">
              <a:rPr lang="cs-CZ" altLang="cs-CZ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9</a:t>
            </a:fld>
            <a:endParaRPr lang="cs-CZ" altLang="cs-CZ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017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018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cs-CZ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576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464A6977-B734-40DB-A92E-8002C1530B17}" type="slidenum">
              <a:rPr lang="cs-CZ" altLang="cs-CZ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10</a:t>
            </a:fld>
            <a:endParaRPr lang="cs-CZ" altLang="cs-CZ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632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2073D2C7-99D5-4122-9026-9BEBF292629B}" type="slidenum">
              <a:rPr lang="cs-CZ" altLang="cs-CZ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>
                <a:buClrTx/>
                <a:buFontTx/>
                <a:buNone/>
              </a:pPr>
              <a:t>10</a:t>
            </a:fld>
            <a:endParaRPr lang="cs-CZ" altLang="cs-CZ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6324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9213" y="877888"/>
            <a:ext cx="4219575" cy="3165475"/>
          </a:xfrm>
          <a:solidFill>
            <a:srgbClr val="FFFFFF"/>
          </a:solidFill>
          <a:ln/>
        </p:spPr>
      </p:sp>
      <p:sp>
        <p:nvSpPr>
          <p:cNvPr id="56325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1062038" y="4349750"/>
            <a:ext cx="4740275" cy="3514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altLang="cs-CZ" smtClean="0">
              <a:latin typeface="Calibri" panose="020F050202020403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93974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10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1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14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15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566AB-11B0-4370-A9D7-991260CF3989}" type="datetimeFigureOut">
              <a:rPr lang="cs-CZ"/>
              <a:pPr>
                <a:defRPr/>
              </a:pPr>
              <a:t>03.10.2019</a:t>
            </a:fld>
            <a:endParaRPr lang="cs-CZ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C3833D-F3C0-4CAF-9A0E-306A88F2828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544149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68E1F-DC54-48CA-A203-6FF9D6BB2A95}" type="datetimeFigureOut">
              <a:rPr lang="cs-CZ"/>
              <a:pPr>
                <a:defRPr/>
              </a:pPr>
              <a:t>03.10.2019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5FD4A8-E0D8-41DF-B72D-4566C039844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37536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2D3D5-BC90-4EF4-BA0B-550DF2BDC763}" type="datetimeFigureOut">
              <a:rPr lang="cs-CZ"/>
              <a:pPr>
                <a:defRPr/>
              </a:pPr>
              <a:t>03.10.2019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265A50-4F52-4182-B9C5-B11381840B1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20676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D09EC-CF3F-4A9D-95FD-D7419C0CD74A}" type="datetimeFigureOut">
              <a:rPr lang="cs-CZ"/>
              <a:pPr>
                <a:defRPr/>
              </a:pPr>
              <a:t>03.10.2019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5D5F25-89E9-4209-844F-194D22B45F2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1695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10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1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14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5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3F9BD-0EA3-4323-A9C5-7EF9E59B9A85}" type="datetimeFigureOut">
              <a:rPr lang="cs-CZ"/>
              <a:pPr>
                <a:defRPr/>
              </a:pPr>
              <a:t>03.10.2019</a:t>
            </a:fld>
            <a:endParaRPr lang="cs-CZ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4C558CA1-24A7-4560-A0A4-4628FB71DF9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345497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ECB66-990F-40F6-BCDC-6DC09B73B024}" type="datetimeFigureOut">
              <a:rPr lang="cs-CZ"/>
              <a:pPr>
                <a:defRPr/>
              </a:pPr>
              <a:t>03.10.2019</a:t>
            </a:fld>
            <a:endParaRPr lang="cs-CZ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F14A82-E55C-480E-B170-F478F7A5B26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51093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B1E6C-7F63-4E18-9C23-05EB2BD46390}" type="datetimeFigureOut">
              <a:rPr lang="cs-CZ"/>
              <a:pPr>
                <a:defRPr/>
              </a:pPr>
              <a:t>03.10.2019</a:t>
            </a:fld>
            <a:endParaRPr lang="cs-CZ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F8A4AA-6C62-48B7-AD9C-C4962B0FC9B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74470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50CD2-920B-4F87-A905-117B36CC4737}" type="datetimeFigureOut">
              <a:rPr lang="cs-CZ"/>
              <a:pPr>
                <a:defRPr/>
              </a:pPr>
              <a:t>03.10.2019</a:t>
            </a:fld>
            <a:endParaRPr lang="cs-CZ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0293B9-B8EA-4A8A-B666-D1811EED536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6062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D43E4-8BAC-4758-A519-E8570DAD42F1}" type="datetimeFigureOut">
              <a:rPr lang="cs-CZ"/>
              <a:pPr>
                <a:defRPr/>
              </a:pPr>
              <a:t>03.10.2019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B1E0CA-433B-47F5-9A80-A69D8E1FE77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95875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ounded Rectangle 10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33656-18BD-4350-BA77-70E602DCB1AB}" type="datetimeFigureOut">
              <a:rPr lang="cs-CZ"/>
              <a:pPr>
                <a:defRPr/>
              </a:pPr>
              <a:t>03.10.2019</a:t>
            </a:fld>
            <a:endParaRPr lang="cs-CZ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B9C804-4D22-4C5A-B876-1CE8DAA021C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87958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BF365-CA31-4704-B151-654D3F146202}" type="datetimeFigureOut">
              <a:rPr lang="cs-CZ"/>
              <a:pPr>
                <a:defRPr/>
              </a:pPr>
              <a:t>03.10.2019</a:t>
            </a:fld>
            <a:endParaRPr lang="cs-C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4C45C0FB-527A-49E3-977B-956105AC354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2142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Click to edit Master text styles</a:t>
            </a:r>
          </a:p>
          <a:p>
            <a:pPr lvl="1"/>
            <a:r>
              <a:rPr lang="en-US" altLang="cs-CZ" smtClean="0"/>
              <a:t>Second level</a:t>
            </a:r>
          </a:p>
          <a:p>
            <a:pPr lvl="2"/>
            <a:r>
              <a:rPr lang="en-US" altLang="cs-CZ" smtClean="0"/>
              <a:t>Third level</a:t>
            </a:r>
          </a:p>
          <a:p>
            <a:pPr lvl="3"/>
            <a:r>
              <a:rPr lang="en-US" altLang="cs-CZ" smtClean="0"/>
              <a:t>Fourth level</a:t>
            </a:r>
          </a:p>
          <a:p>
            <a:pPr lvl="4"/>
            <a:r>
              <a:rPr lang="en-US" altLang="cs-CZ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EA0B58A-33AB-495A-A477-A4C4FD6B3BB6}" type="datetimeFigureOut">
              <a:rPr lang="cs-CZ"/>
              <a:pPr>
                <a:defRPr/>
              </a:pPr>
              <a:t>03.10.2019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>
              <a:defRPr sz="1400">
                <a:solidFill>
                  <a:srgbClr val="FFFFFF"/>
                </a:solidFill>
                <a:latin typeface="Franklin Gothic Book" pitchFamily="34" charset="0"/>
              </a:defRPr>
            </a:lvl1pPr>
          </a:lstStyle>
          <a:p>
            <a:fld id="{E7B1A503-2E9A-4D56-8A75-844797F5B1D6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1" r:id="rId2"/>
    <p:sldLayoutId id="2147483859" r:id="rId3"/>
    <p:sldLayoutId id="2147483852" r:id="rId4"/>
    <p:sldLayoutId id="2147483853" r:id="rId5"/>
    <p:sldLayoutId id="2147483854" r:id="rId6"/>
    <p:sldLayoutId id="2147483855" r:id="rId7"/>
    <p:sldLayoutId id="2147483860" r:id="rId8"/>
    <p:sldLayoutId id="2147483861" r:id="rId9"/>
    <p:sldLayoutId id="2147483856" r:id="rId10"/>
    <p:sldLayoutId id="214748385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2"/>
          <p:cNvSpPr>
            <a:spLocks noGrp="1"/>
          </p:cNvSpPr>
          <p:nvPr>
            <p:ph type="subTitle" idx="1"/>
          </p:nvPr>
        </p:nvSpPr>
        <p:spPr>
          <a:xfrm>
            <a:off x="533400" y="3886200"/>
            <a:ext cx="7696200" cy="1752600"/>
          </a:xfrm>
        </p:spPr>
        <p:txBody>
          <a:bodyPr/>
          <a:lstStyle/>
          <a:p>
            <a:pPr eaLnBrk="1" hangingPunct="1"/>
            <a:r>
              <a:rPr lang="sk-SK" sz="2800" dirty="0">
                <a:latin typeface="Arial Narrow" pitchFamily="34" charset="0"/>
              </a:rPr>
              <a:t>ZUR 434 </a:t>
            </a:r>
            <a:r>
              <a:rPr lang="sk-SK" sz="2800" dirty="0" err="1">
                <a:latin typeface="Arial Narrow" pitchFamily="34" charset="0"/>
              </a:rPr>
              <a:t>Metodologie</a:t>
            </a:r>
            <a:r>
              <a:rPr lang="sk-SK" sz="2800" dirty="0">
                <a:latin typeface="Arial Narrow" pitchFamily="34" charset="0"/>
              </a:rPr>
              <a:t> </a:t>
            </a:r>
            <a:r>
              <a:rPr lang="sk-SK" sz="2800" dirty="0" err="1">
                <a:latin typeface="Arial Narrow" pitchFamily="34" charset="0"/>
              </a:rPr>
              <a:t>mediálního</a:t>
            </a:r>
            <a:r>
              <a:rPr lang="sk-SK" sz="2800" dirty="0">
                <a:latin typeface="Arial Narrow" pitchFamily="34" charset="0"/>
              </a:rPr>
              <a:t> </a:t>
            </a:r>
            <a:r>
              <a:rPr lang="sk-SK" sz="2800" dirty="0" err="1" smtClean="0">
                <a:latin typeface="Arial Narrow" pitchFamily="34" charset="0"/>
              </a:rPr>
              <a:t>výzkumu</a:t>
            </a:r>
            <a:endParaRPr lang="sk-SK" sz="2800" dirty="0">
              <a:latin typeface="Arial Narrow" pitchFamily="34" charset="0"/>
            </a:endParaRPr>
          </a:p>
        </p:txBody>
      </p:sp>
      <p:sp>
        <p:nvSpPr>
          <p:cNvPr id="6147" name="Title 1"/>
          <p:cNvSpPr>
            <a:spLocks noGrp="1"/>
          </p:cNvSpPr>
          <p:nvPr>
            <p:ph type="ctrTitle"/>
          </p:nvPr>
        </p:nvSpPr>
        <p:spPr>
          <a:xfrm>
            <a:off x="0" y="1524000"/>
            <a:ext cx="9144000" cy="2076450"/>
          </a:xfrm>
        </p:spPr>
        <p:txBody>
          <a:bodyPr/>
          <a:lstStyle/>
          <a:p>
            <a:pPr lvl="0" eaLnBrk="1" hangingPunct="1"/>
            <a:r>
              <a:rPr lang="sk-SK" altLang="cs-CZ" b="1" dirty="0" smtClean="0"/>
              <a:t>Prednáška 3: </a:t>
            </a:r>
            <a:r>
              <a:rPr lang="cs-CZ" b="1" dirty="0"/>
              <a:t>Logika a design </a:t>
            </a:r>
            <a:r>
              <a:rPr lang="cs-CZ" b="1" dirty="0" smtClean="0"/>
              <a:t>sociálno-</a:t>
            </a:r>
            <a:r>
              <a:rPr lang="cs-CZ" b="1" dirty="0" err="1" smtClean="0"/>
              <a:t>vedného</a:t>
            </a:r>
            <a:r>
              <a:rPr lang="cs-CZ" b="1" dirty="0" smtClean="0"/>
              <a:t> </a:t>
            </a:r>
            <a:r>
              <a:rPr lang="cs-CZ" b="1" dirty="0" err="1" smtClean="0"/>
              <a:t>výskumu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1"/>
          <p:cNvGraphicFramePr>
            <a:graphicFrameLocks noChangeAspect="1"/>
          </p:cNvGraphicFramePr>
          <p:nvPr/>
        </p:nvGraphicFramePr>
        <p:xfrm>
          <a:off x="333375" y="598488"/>
          <a:ext cx="8488363" cy="543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r:id="rId4" imgW="5857920" imgH="3314880" progId="Word.Document.8">
                  <p:embed/>
                </p:oleObj>
              </mc:Choice>
              <mc:Fallback>
                <p:oleObj r:id="rId4" imgW="5857920" imgH="3314880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375" y="598488"/>
                        <a:ext cx="8488363" cy="543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58225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1"/>
          <p:cNvGraphicFramePr>
            <a:graphicFrameLocks noChangeAspect="1"/>
          </p:cNvGraphicFramePr>
          <p:nvPr/>
        </p:nvGraphicFramePr>
        <p:xfrm>
          <a:off x="609600" y="381000"/>
          <a:ext cx="7086600" cy="586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r:id="rId4" imgW="7000920" imgH="6296040" progId="Word.Document.8">
                  <p:embed/>
                </p:oleObj>
              </mc:Choice>
              <mc:Fallback>
                <p:oleObj r:id="rId4" imgW="7000920" imgH="6296040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81000"/>
                        <a:ext cx="7086600" cy="586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" name="WordArt 2"/>
          <p:cNvSpPr>
            <a:spLocks noChangeArrowheads="1" noChangeShapeType="1" noTextEdit="1"/>
          </p:cNvSpPr>
          <p:nvPr/>
        </p:nvSpPr>
        <p:spPr bwMode="auto">
          <a:xfrm>
            <a:off x="1241425" y="6369050"/>
            <a:ext cx="2220913" cy="3206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cs-CZ" sz="3600" kern="10"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KVALITATIVNÍ</a:t>
            </a:r>
          </a:p>
        </p:txBody>
      </p:sp>
      <p:sp>
        <p:nvSpPr>
          <p:cNvPr id="2052" name="WordArt 3"/>
          <p:cNvSpPr>
            <a:spLocks noChangeArrowheads="1" noChangeShapeType="1" noTextEdit="1"/>
          </p:cNvSpPr>
          <p:nvPr/>
        </p:nvSpPr>
        <p:spPr bwMode="auto">
          <a:xfrm>
            <a:off x="5159375" y="6369050"/>
            <a:ext cx="2220913" cy="3206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cs-CZ" sz="3600" kern="10"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KVANTITATIVNÍ</a:t>
            </a:r>
          </a:p>
        </p:txBody>
      </p:sp>
    </p:spTree>
    <p:extLst>
      <p:ext uri="{BB962C8B-B14F-4D97-AF65-F5344CB8AC3E}">
        <p14:creationId xmlns:p14="http://schemas.microsoft.com/office/powerpoint/2010/main" val="17747657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533400" y="2276475"/>
            <a:ext cx="8153400" cy="2520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indent="-742950" algn="ctr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 startAt="3"/>
            </a:pPr>
            <a:r>
              <a:rPr lang="cs-CZ" altLang="cs-CZ" sz="36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Design empirického </a:t>
            </a:r>
            <a:r>
              <a:rPr lang="cs-CZ" altLang="cs-CZ" sz="3600" b="1" dirty="0" err="1" smtClean="0">
                <a:solidFill>
                  <a:srgbClr val="000000"/>
                </a:solidFill>
                <a:latin typeface="Arial Narrow" panose="020B0606020202030204" pitchFamily="34" charset="0"/>
              </a:rPr>
              <a:t>výskumu</a:t>
            </a:r>
            <a:endParaRPr lang="en-GB" altLang="cs-CZ" sz="3600" b="1" dirty="0" smtClean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44562"/>
          </a:xfrm>
        </p:spPr>
        <p:txBody>
          <a:bodyPr/>
          <a:lstStyle/>
          <a:p>
            <a:pPr eaLnBrk="1" hangingPunct="1"/>
            <a:r>
              <a:rPr lang="sk-SK" altLang="cs-CZ" b="1" dirty="0" smtClean="0">
                <a:latin typeface="Arial Narrow" pitchFamily="34" charset="0"/>
              </a:rPr>
              <a:t>Hlavné fázy </a:t>
            </a:r>
            <a:r>
              <a:rPr lang="sk-SK" altLang="cs-CZ" b="1" dirty="0">
                <a:latin typeface="Arial Narrow" pitchFamily="34" charset="0"/>
              </a:rPr>
              <a:t>empirického výskumu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295400"/>
            <a:ext cx="8153400" cy="51054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sk-SK" sz="2400" dirty="0" smtClean="0">
                <a:latin typeface="Arial Narrow" panose="020B0606020202030204" pitchFamily="34" charset="0"/>
              </a:rPr>
              <a:t>formulácia témy výskumu a výskumného problému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sk-SK" sz="2400" dirty="0" smtClean="0">
                <a:latin typeface="Arial Narrow" panose="020B0606020202030204" pitchFamily="34" charset="0"/>
              </a:rPr>
              <a:t>prehľad literatúry (kontext výskumu)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sk-SK" sz="2400" dirty="0" smtClean="0">
                <a:latin typeface="Arial Narrow" panose="020B0606020202030204" pitchFamily="34" charset="0"/>
              </a:rPr>
              <a:t>formulácia cieľa výskumu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sk-SK" sz="2400" dirty="0" smtClean="0">
                <a:latin typeface="Arial Narrow" panose="020B0606020202030204" pitchFamily="34" charset="0"/>
              </a:rPr>
              <a:t>formulácia výskumných otázok a hypotéz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sk-SK" sz="2400" dirty="0" smtClean="0">
                <a:latin typeface="Arial Narrow" panose="020B0606020202030204" pitchFamily="34" charset="0"/>
              </a:rPr>
              <a:t>konceptualizácia, </a:t>
            </a:r>
            <a:r>
              <a:rPr lang="sk-SK" sz="2400" dirty="0" err="1" smtClean="0">
                <a:latin typeface="Arial Narrow" panose="020B0606020202030204" pitchFamily="34" charset="0"/>
              </a:rPr>
              <a:t>operacionalizácia</a:t>
            </a:r>
            <a:r>
              <a:rPr lang="sk-SK" sz="2400" dirty="0" smtClean="0">
                <a:latin typeface="Arial Narrow" panose="020B0606020202030204" pitchFamily="34" charset="0"/>
              </a:rPr>
              <a:t>, hľadanie indikátorov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sk-SK" sz="2400" dirty="0" smtClean="0">
                <a:latin typeface="Arial Narrow" panose="020B0606020202030204" pitchFamily="34" charset="0"/>
              </a:rPr>
              <a:t>rozhodnutie o výskumnej stratégii, výskumnej metóde a technike zberu dát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sk-SK" sz="2400" dirty="0" smtClean="0">
                <a:latin typeface="Arial Narrow" panose="020B0606020202030204" pitchFamily="34" charset="0"/>
              </a:rPr>
              <a:t>rozhodnutie o výskumnom súbore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sk-SK" sz="2400" dirty="0" smtClean="0">
                <a:latin typeface="Arial Narrow" panose="020B0606020202030204" pitchFamily="34" charset="0"/>
              </a:rPr>
              <a:t>konštrukcia výskumného nástroja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sk-SK" sz="2400" dirty="0" smtClean="0">
                <a:latin typeface="Arial Narrow" panose="020B0606020202030204" pitchFamily="34" charset="0"/>
              </a:rPr>
              <a:t>pilotáž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sk-SK" sz="2400" dirty="0" smtClean="0">
                <a:latin typeface="Arial Narrow" panose="020B0606020202030204" pitchFamily="34" charset="0"/>
              </a:rPr>
              <a:t>zber dát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sk-SK" sz="2400" dirty="0" smtClean="0">
                <a:latin typeface="Arial Narrow" panose="020B0606020202030204" pitchFamily="34" charset="0"/>
              </a:rPr>
              <a:t>analýza a interpretácia dát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sk-SK" sz="2400" dirty="0" smtClean="0">
                <a:latin typeface="Arial Narrow" panose="020B0606020202030204" pitchFamily="34" charset="0"/>
              </a:rPr>
              <a:t>zodpovedanie položených výskumných </a:t>
            </a:r>
            <a:r>
              <a:rPr lang="sk-SK" sz="2400" dirty="0" smtClean="0">
                <a:latin typeface="Arial Narrow" panose="020B0606020202030204" pitchFamily="34" charset="0"/>
              </a:rPr>
              <a:t>otázok/hypotéz</a:t>
            </a:r>
            <a:r>
              <a:rPr lang="en-GB" sz="2400" dirty="0" smtClean="0">
                <a:latin typeface="Arial Narrow" panose="020B0606020202030204" pitchFamily="34" charset="0"/>
              </a:rPr>
              <a:t>, </a:t>
            </a:r>
            <a:r>
              <a:rPr lang="sk-SK" sz="2400" dirty="0" smtClean="0">
                <a:latin typeface="Arial Narrow" panose="020B0606020202030204" pitchFamily="34" charset="0"/>
              </a:rPr>
              <a:t>implikácie pre teóriu</a:t>
            </a:r>
            <a:endParaRPr lang="sk-SK" sz="2400" dirty="0" smtClean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2400" cy="1143000"/>
          </a:xfrm>
        </p:spPr>
        <p:txBody>
          <a:bodyPr/>
          <a:lstStyle/>
          <a:p>
            <a:r>
              <a:rPr lang="sk-SK" altLang="cs-CZ" b="1" dirty="0">
                <a:latin typeface="Arial Narrow" pitchFamily="34" charset="0"/>
              </a:rPr>
              <a:t>Stanovenie výskumnej témy a problému</a:t>
            </a:r>
            <a:endParaRPr lang="cs-CZ" altLang="cs-CZ" b="1" dirty="0">
              <a:latin typeface="Arial Narrow" pitchFamily="34" charset="0"/>
            </a:endParaRPr>
          </a:p>
        </p:txBody>
      </p:sp>
      <p:sp>
        <p:nvSpPr>
          <p:cNvPr id="1229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28734" y="1752600"/>
            <a:ext cx="8539066" cy="4648200"/>
          </a:xfrm>
        </p:spPr>
        <p:txBody>
          <a:bodyPr/>
          <a:lstStyle/>
          <a:p>
            <a:r>
              <a:rPr lang="sk-SK" altLang="cs-CZ" sz="2400" dirty="0" smtClean="0">
                <a:latin typeface="Arial Narrow" panose="020B0606020202030204" pitchFamily="34" charset="0"/>
              </a:rPr>
              <a:t>pár odstavcov, ktoré popisujú povahu problému, ktorému sa budeme venovať</a:t>
            </a:r>
          </a:p>
          <a:p>
            <a:r>
              <a:rPr lang="sk-SK" altLang="cs-CZ" sz="2400" b="1" dirty="0" smtClean="0">
                <a:latin typeface="Arial Narrow" panose="020B0606020202030204" pitchFamily="34" charset="0"/>
              </a:rPr>
              <a:t>téma</a:t>
            </a:r>
            <a:r>
              <a:rPr lang="sk-SK" altLang="cs-CZ" sz="2400" dirty="0" smtClean="0">
                <a:latin typeface="Arial Narrow" panose="020B0606020202030204" pitchFamily="34" charset="0"/>
              </a:rPr>
              <a:t> = čo skúmame? </a:t>
            </a:r>
          </a:p>
          <a:p>
            <a:r>
              <a:rPr lang="sk-SK" altLang="cs-CZ" sz="2400" dirty="0" smtClean="0">
                <a:latin typeface="Arial Narrow" panose="020B0606020202030204" pitchFamily="34" charset="0"/>
              </a:rPr>
              <a:t>výskumný </a:t>
            </a:r>
            <a:r>
              <a:rPr lang="sk-SK" altLang="cs-CZ" sz="2400" b="1" dirty="0" smtClean="0">
                <a:latin typeface="Arial Narrow" panose="020B0606020202030204" pitchFamily="34" charset="0"/>
              </a:rPr>
              <a:t>problém</a:t>
            </a:r>
            <a:r>
              <a:rPr lang="sk-SK" altLang="cs-CZ" sz="2400" dirty="0">
                <a:latin typeface="Arial Narrow" panose="020B0606020202030204" pitchFamily="34" charset="0"/>
              </a:rPr>
              <a:t> </a:t>
            </a:r>
            <a:endParaRPr lang="sk-SK" altLang="cs-CZ" sz="2400" dirty="0" smtClean="0">
              <a:latin typeface="Arial Narrow" panose="020B0606020202030204" pitchFamily="34" charset="0"/>
            </a:endParaRPr>
          </a:p>
          <a:p>
            <a:r>
              <a:rPr lang="sk-SK" altLang="cs-CZ" sz="2400" dirty="0" smtClean="0">
                <a:latin typeface="Arial Narrow" panose="020B0606020202030204" pitchFamily="34" charset="0"/>
              </a:rPr>
              <a:t>relevancia</a:t>
            </a:r>
          </a:p>
          <a:p>
            <a:r>
              <a:rPr lang="sk-SK" altLang="cs-CZ" sz="2400" dirty="0" smtClean="0">
                <a:latin typeface="Arial Narrow" panose="020B0606020202030204" pitchFamily="34" charset="0"/>
              </a:rPr>
              <a:t>kde hľadať výskumnú tému a problém?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k-SK" altLang="cs-CZ" dirty="0" smtClean="0">
                <a:latin typeface="Arial Narrow" panose="020B0606020202030204" pitchFamily="34" charset="0"/>
              </a:rPr>
              <a:t>realita životného sveta (osobná, politická)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k-SK" altLang="cs-CZ" dirty="0" smtClean="0">
                <a:latin typeface="Arial Narrow" panose="020B0606020202030204" pitchFamily="34" charset="0"/>
              </a:rPr>
              <a:t>literatúra (odborná i populárna)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k-SK" altLang="cs-CZ" dirty="0" smtClean="0">
                <a:latin typeface="Arial Narrow" panose="020B0606020202030204" pitchFamily="34" charset="0"/>
              </a:rPr>
              <a:t>diskusia s kolegami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k-SK" altLang="cs-CZ" dirty="0" smtClean="0">
                <a:latin typeface="Arial Narrow" panose="020B0606020202030204" pitchFamily="34" charset="0"/>
              </a:rPr>
              <a:t>predchádzajúca výskumná skúsenosť</a:t>
            </a:r>
          </a:p>
          <a:p>
            <a:endParaRPr lang="sk-SK" altLang="cs-CZ" sz="2800" dirty="0" smtClean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 b="1" dirty="0" smtClean="0">
                <a:latin typeface="Arial Narrow" pitchFamily="34" charset="0"/>
              </a:rPr>
              <a:t>Motívy </a:t>
            </a:r>
            <a:r>
              <a:rPr lang="sk-SK" altLang="cs-CZ" b="1" dirty="0">
                <a:latin typeface="Arial Narrow" pitchFamily="34" charset="0"/>
              </a:rPr>
              <a:t>a význam</a:t>
            </a:r>
            <a:endParaRPr lang="cs-CZ" altLang="cs-CZ" b="1" dirty="0">
              <a:latin typeface="Arial Narrow" pitchFamily="34" charset="0"/>
            </a:endParaRPr>
          </a:p>
        </p:txBody>
      </p:sp>
      <p:sp>
        <p:nvSpPr>
          <p:cNvPr id="1536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676400"/>
            <a:ext cx="8077200" cy="4343400"/>
          </a:xfrm>
        </p:spPr>
        <p:txBody>
          <a:bodyPr/>
          <a:lstStyle/>
          <a:p>
            <a:r>
              <a:rPr lang="sk-SK" altLang="cs-CZ" sz="2800" dirty="0" smtClean="0">
                <a:latin typeface="Arial Narrow" panose="020B0606020202030204" pitchFamily="34" charset="0"/>
              </a:rPr>
              <a:t>odôvodnenie toho, prečo je naša téma hodná výskumu</a:t>
            </a:r>
            <a:endParaRPr lang="cs-CZ" altLang="cs-CZ" sz="2800" dirty="0" smtClean="0">
              <a:latin typeface="Arial Narrow" panose="020B0606020202030204" pitchFamily="34" charset="0"/>
            </a:endParaRPr>
          </a:p>
          <a:p>
            <a:pPr marL="625475" indent="-271463">
              <a:buFont typeface="Wingdings 2" panose="05020102010507070707" pitchFamily="18" charset="2"/>
              <a:buNone/>
            </a:pPr>
            <a:r>
              <a:rPr lang="sk-SK" altLang="cs-CZ" sz="2800" dirty="0" smtClean="0">
                <a:latin typeface="Arial Narrow" panose="020B0606020202030204" pitchFamily="34" charset="0"/>
              </a:rPr>
              <a:t>1. akademické dôvody</a:t>
            </a:r>
          </a:p>
          <a:p>
            <a:pPr marL="625475" indent="-271463">
              <a:buNone/>
            </a:pPr>
            <a:r>
              <a:rPr lang="sk-SK" altLang="cs-CZ" sz="2800" dirty="0" smtClean="0">
                <a:latin typeface="Arial Narrow" panose="020B0606020202030204" pitchFamily="34" charset="0"/>
              </a:rPr>
              <a:t>2. spoločenské dôvody</a:t>
            </a:r>
          </a:p>
          <a:p>
            <a:pPr marL="625475" indent="-271463">
              <a:buNone/>
            </a:pPr>
            <a:r>
              <a:rPr lang="sk-SK" altLang="cs-CZ" sz="2800" dirty="0" smtClean="0">
                <a:latin typeface="Arial Narrow" panose="020B0606020202030204" pitchFamily="34" charset="0"/>
              </a:rPr>
              <a:t>3. osobné dôvody</a:t>
            </a:r>
          </a:p>
          <a:p>
            <a:r>
              <a:rPr lang="sk-SK" altLang="cs-CZ" sz="2800" dirty="0" smtClean="0">
                <a:latin typeface="Arial Narrow" panose="020B0606020202030204" pitchFamily="34" charset="0"/>
              </a:rPr>
              <a:t>značný spoločenský význam</a:t>
            </a:r>
          </a:p>
          <a:p>
            <a:r>
              <a:rPr lang="sk-SK" altLang="cs-CZ" sz="2800" dirty="0" smtClean="0">
                <a:latin typeface="Arial Narrow" panose="020B0606020202030204" pitchFamily="34" charset="0"/>
              </a:rPr>
              <a:t>nedostatočne preskúmaný problém</a:t>
            </a:r>
          </a:p>
          <a:p>
            <a:r>
              <a:rPr lang="sk-SK" altLang="cs-CZ" sz="2800" dirty="0" smtClean="0">
                <a:latin typeface="Arial Narrow" panose="020B0606020202030204" pitchFamily="34" charset="0"/>
              </a:rPr>
              <a:t>snaha prispieť k hlbšiemu poznaniu problematiky</a:t>
            </a:r>
          </a:p>
          <a:p>
            <a:r>
              <a:rPr lang="sk-SK" altLang="cs-CZ" sz="2800" dirty="0" smtClean="0">
                <a:latin typeface="Arial Narrow" panose="020B0606020202030204" pitchFamily="34" charset="0"/>
              </a:rPr>
              <a:t>odkazy na literatúru (teoretické state, výsledky výskumov), štatistiky</a:t>
            </a:r>
          </a:p>
          <a:p>
            <a:pPr>
              <a:buFont typeface="Wingdings 2" panose="05020102010507070707" pitchFamily="18" charset="2"/>
              <a:buNone/>
            </a:pPr>
            <a:endParaRPr lang="sk-SK" altLang="cs-CZ" sz="2800" dirty="0" smtClean="0"/>
          </a:p>
          <a:p>
            <a:endParaRPr lang="sk-SK" altLang="cs-CZ" sz="2800" dirty="0" smtClean="0"/>
          </a:p>
          <a:p>
            <a:pPr>
              <a:buFont typeface="Wingdings 2" panose="05020102010507070707" pitchFamily="18" charset="2"/>
              <a:buNone/>
            </a:pPr>
            <a:endParaRPr lang="cs-CZ" altLang="cs-CZ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/>
          <a:lstStyle/>
          <a:p>
            <a:r>
              <a:rPr lang="sk-SK" altLang="cs-CZ" b="1" dirty="0" smtClean="0">
                <a:latin typeface="Arial Narrow" pitchFamily="34" charset="0"/>
              </a:rPr>
              <a:t>Teoretický </a:t>
            </a:r>
            <a:r>
              <a:rPr lang="sk-SK" altLang="cs-CZ" b="1" dirty="0">
                <a:latin typeface="Arial Narrow" pitchFamily="34" charset="0"/>
              </a:rPr>
              <a:t>kontext výskumu 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8305800" cy="4648200"/>
          </a:xfrm>
        </p:spPr>
        <p:txBody>
          <a:bodyPr/>
          <a:lstStyle/>
          <a:p>
            <a:r>
              <a:rPr lang="sk-SK" altLang="cs-CZ" sz="2800" dirty="0">
                <a:latin typeface="Arial Narrow" panose="020B0606020202030204" pitchFamily="34" charset="0"/>
              </a:rPr>
              <a:t>účel:</a:t>
            </a:r>
            <a:r>
              <a:rPr lang="cs-CZ" altLang="cs-CZ" sz="2800" dirty="0">
                <a:latin typeface="Arial Narrow" panose="020B0606020202030204" pitchFamily="34" charset="0"/>
              </a:rPr>
              <a:t> </a:t>
            </a:r>
            <a:r>
              <a:rPr lang="sk-SK" altLang="cs-CZ" sz="2800" dirty="0">
                <a:latin typeface="Arial Narrow" panose="020B0606020202030204" pitchFamily="34" charset="0"/>
              </a:rPr>
              <a:t>popísať stav poznatkov, ktoré sa vzťahujú k výskumnému problému, cieľu a </a:t>
            </a:r>
            <a:r>
              <a:rPr lang="sk-SK" altLang="cs-CZ" sz="2800" dirty="0" smtClean="0">
                <a:latin typeface="Arial Narrow" panose="020B0606020202030204" pitchFamily="34" charset="0"/>
              </a:rPr>
              <a:t>otázkam; preskúmanie a rešerš literatúry</a:t>
            </a:r>
          </a:p>
          <a:p>
            <a:pPr lvl="1"/>
            <a:r>
              <a:rPr lang="sk-SK" altLang="cs-CZ" dirty="0">
                <a:latin typeface="Arial Narrow" panose="020B0606020202030204" pitchFamily="34" charset="0"/>
              </a:rPr>
              <a:t>zvýrazniť dôležitosť</a:t>
            </a:r>
            <a:endParaRPr lang="cs-CZ" altLang="cs-CZ" dirty="0">
              <a:latin typeface="Arial Narrow" panose="020B0606020202030204" pitchFamily="34" charset="0"/>
            </a:endParaRPr>
          </a:p>
          <a:p>
            <a:pPr lvl="1"/>
            <a:r>
              <a:rPr lang="sk-SK" altLang="cs-CZ" dirty="0" smtClean="0">
                <a:latin typeface="Arial Narrow" panose="020B0606020202030204" pitchFamily="34" charset="0"/>
              </a:rPr>
              <a:t>spojiť navrhovaný výskum s existujúcimi relevantnými poznatkami</a:t>
            </a:r>
          </a:p>
          <a:p>
            <a:pPr lvl="1" eaLnBrk="1" hangingPunct="1"/>
            <a:r>
              <a:rPr lang="sk-SK" altLang="cs-CZ" dirty="0" smtClean="0">
                <a:latin typeface="Arial Narrow" panose="020B0606020202030204" pitchFamily="34" charset="0"/>
              </a:rPr>
              <a:t>stanoviť rozdiel medzi doterajšími výskumami a tým naším </a:t>
            </a:r>
          </a:p>
          <a:p>
            <a:pPr lvl="1" eaLnBrk="1" hangingPunct="1"/>
            <a:r>
              <a:rPr lang="sk-SK" altLang="cs-CZ" dirty="0" smtClean="0">
                <a:latin typeface="Arial Narrow" panose="020B0606020202030204" pitchFamily="34" charset="0"/>
              </a:rPr>
              <a:t>uviesť čo najviac slabín, nedostatkov, prehliadnutých </a:t>
            </a:r>
            <a:r>
              <a:rPr lang="sk-SK" altLang="cs-CZ" dirty="0">
                <a:latin typeface="Arial Narrow" panose="020B0606020202030204" pitchFamily="34" charset="0"/>
              </a:rPr>
              <a:t>oblastí </a:t>
            </a:r>
          </a:p>
          <a:p>
            <a:pPr lvl="1" eaLnBrk="1" hangingPunct="1"/>
            <a:r>
              <a:rPr lang="sk-SK" altLang="cs-CZ" dirty="0">
                <a:latin typeface="Arial Narrow" panose="020B0606020202030204" pitchFamily="34" charset="0"/>
              </a:rPr>
              <a:t>opísať, ako náš výskum tieto nedostatky nahradí</a:t>
            </a:r>
          </a:p>
          <a:p>
            <a:pPr lvl="1" eaLnBrk="1" hangingPunct="1"/>
            <a:r>
              <a:rPr lang="sk-SK" altLang="cs-CZ" dirty="0">
                <a:latin typeface="Arial Narrow" panose="020B0606020202030204" pitchFamily="34" charset="0"/>
              </a:rPr>
              <a:t>možné odpovede na naše výskumné otázky (hypotézy) </a:t>
            </a:r>
          </a:p>
          <a:p>
            <a:pPr lvl="1" eaLnBrk="1" hangingPunct="1"/>
            <a:r>
              <a:rPr lang="sk-SK" altLang="cs-CZ" dirty="0" smtClean="0">
                <a:latin typeface="Arial Narrow" panose="020B0606020202030204" pitchFamily="34" charset="0"/>
              </a:rPr>
              <a:t>vyhnúť sa „objavovaniu objaveného“</a:t>
            </a:r>
          </a:p>
          <a:p>
            <a:pPr marL="319088" lvl="1" indent="0" eaLnBrk="1" hangingPunct="1">
              <a:buNone/>
            </a:pPr>
            <a:endParaRPr lang="sk-SK" altLang="cs-CZ" sz="2800" dirty="0" smtClean="0">
              <a:latin typeface="Arial Narrow" panose="020B0606020202030204" pitchFamily="34" charset="0"/>
            </a:endParaRPr>
          </a:p>
          <a:p>
            <a:pPr>
              <a:buFont typeface="Wingdings 2" panose="05020102010507070707" pitchFamily="18" charset="2"/>
              <a:buNone/>
            </a:pPr>
            <a:endParaRPr lang="cs-CZ" altLang="cs-CZ" sz="2800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cs-CZ" altLang="cs-CZ" sz="2400" dirty="0" smtClean="0"/>
          </a:p>
          <a:p>
            <a:endParaRPr lang="cs-CZ" altLang="cs-CZ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62"/>
          </a:xfrm>
        </p:spPr>
        <p:txBody>
          <a:bodyPr/>
          <a:lstStyle/>
          <a:p>
            <a:r>
              <a:rPr lang="sk-SK" altLang="cs-CZ" b="1" dirty="0" smtClean="0">
                <a:latin typeface="Arial Narrow" pitchFamily="34" charset="0"/>
              </a:rPr>
              <a:t>Teórie</a:t>
            </a:r>
            <a:r>
              <a:rPr lang="sk-SK" altLang="cs-CZ" b="1" dirty="0">
                <a:latin typeface="Arial Narrow" pitchFamily="34" charset="0"/>
              </a:rPr>
              <a:t>, </a:t>
            </a:r>
            <a:r>
              <a:rPr lang="sk-SK" altLang="cs-CZ" b="1" dirty="0" smtClean="0">
                <a:latin typeface="Arial Narrow" pitchFamily="34" charset="0"/>
              </a:rPr>
              <a:t>koncepty</a:t>
            </a:r>
            <a:endParaRPr lang="cs-CZ" altLang="cs-CZ" b="1" dirty="0">
              <a:latin typeface="Arial Narrow" pitchFamily="34" charset="0"/>
            </a:endParaRPr>
          </a:p>
        </p:txBody>
      </p:sp>
      <p:sp>
        <p:nvSpPr>
          <p:cNvPr id="2253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4800" y="1143000"/>
            <a:ext cx="8610600" cy="5410200"/>
          </a:xfrm>
        </p:spPr>
        <p:txBody>
          <a:bodyPr/>
          <a:lstStyle/>
          <a:p>
            <a:r>
              <a:rPr lang="sk-SK" altLang="cs-CZ" sz="2000" dirty="0" smtClean="0">
                <a:latin typeface="Arial Narrow" pitchFamily="34" charset="0"/>
              </a:rPr>
              <a:t>koncept: abstrakcia reprezentujúca nejaký objekt, jeho vlastnosť alebo fenomén</a:t>
            </a:r>
          </a:p>
          <a:p>
            <a:r>
              <a:rPr lang="sk-SK" altLang="cs-CZ" sz="2000" dirty="0" smtClean="0">
                <a:latin typeface="Arial Narrow" pitchFamily="34" charset="0"/>
              </a:rPr>
              <a:t>zachytáva základné črty sociálneho sveta a definuje ich</a:t>
            </a:r>
          </a:p>
          <a:p>
            <a:r>
              <a:rPr lang="sk-SK" altLang="cs-CZ" sz="2000" dirty="0" smtClean="0">
                <a:latin typeface="Arial Narrow" pitchFamily="34" charset="0"/>
              </a:rPr>
              <a:t>teória: špecifikuje vzťahy medzi konceptmi a vysvetľuje, prečo tieto vzťahy existujú</a:t>
            </a:r>
          </a:p>
        </p:txBody>
      </p:sp>
      <p:pic>
        <p:nvPicPr>
          <p:cNvPr id="2253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514600"/>
            <a:ext cx="71247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020762"/>
          </a:xfrm>
        </p:spPr>
        <p:txBody>
          <a:bodyPr/>
          <a:lstStyle/>
          <a:p>
            <a:r>
              <a:rPr lang="sk-SK" altLang="cs-CZ" b="1" dirty="0">
                <a:latin typeface="Arial Narrow" pitchFamily="34" charset="0"/>
              </a:rPr>
              <a:t>Cieľ výskumu</a:t>
            </a:r>
            <a:endParaRPr lang="cs-CZ" altLang="cs-CZ" b="1" dirty="0">
              <a:latin typeface="Arial Narrow" pitchFamily="34" charset="0"/>
            </a:endParaRPr>
          </a:p>
        </p:txBody>
      </p:sp>
      <p:sp>
        <p:nvSpPr>
          <p:cNvPr id="1741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k-SK" altLang="cs-CZ" sz="2800" dirty="0" smtClean="0">
                <a:latin typeface="Arial Narrow" panose="020B0606020202030204" pitchFamily="34" charset="0"/>
              </a:rPr>
              <a:t>mala by zaznieť veta „cieľom tohto výskumu je...(popísať, objasniť, vysvetliť, preskúmať, analyzovať, pochopiť, zhodnotiť, odhaliť, zmeniť...)“</a:t>
            </a:r>
          </a:p>
          <a:p>
            <a:r>
              <a:rPr lang="sk-SK" altLang="cs-CZ" sz="2800" dirty="0" smtClean="0">
                <a:latin typeface="Arial Narrow" panose="020B0606020202030204" pitchFamily="34" charset="0"/>
              </a:rPr>
              <a:t>nemiešať výskumné ciele s aktivitami, ktoré sú nevyhnutné pre samotné vykonanie výskumu</a:t>
            </a:r>
          </a:p>
          <a:p>
            <a:pPr>
              <a:buFont typeface="Wingdings 2" panose="05020102010507070707" pitchFamily="18" charset="2"/>
              <a:buNone/>
            </a:pPr>
            <a:endParaRPr lang="sk-SK" altLang="cs-CZ" sz="2800" dirty="0" smtClean="0">
              <a:latin typeface="Arial Narrow" panose="020B0606020202030204" pitchFamily="34" charset="0"/>
            </a:endParaRPr>
          </a:p>
          <a:p>
            <a:pPr marL="742950" lvl="1" indent="-285750"/>
            <a:r>
              <a:rPr lang="sk-SK" altLang="cs-CZ" sz="2800" dirty="0" smtClean="0">
                <a:latin typeface="Arial Narrow" panose="020B0606020202030204" pitchFamily="34" charset="0"/>
              </a:rPr>
              <a:t>preskúmať</a:t>
            </a:r>
          </a:p>
          <a:p>
            <a:pPr marL="742950" lvl="1" indent="-285750"/>
            <a:r>
              <a:rPr lang="sk-SK" altLang="cs-CZ" sz="2800" dirty="0" smtClean="0">
                <a:latin typeface="Arial Narrow" panose="020B0606020202030204" pitchFamily="34" charset="0"/>
              </a:rPr>
              <a:t>popísať</a:t>
            </a:r>
          </a:p>
          <a:p>
            <a:pPr marL="742950" lvl="1" indent="-285750"/>
            <a:r>
              <a:rPr lang="sk-SK" altLang="cs-CZ" sz="2800" dirty="0" smtClean="0">
                <a:latin typeface="Arial Narrow" panose="020B0606020202030204" pitchFamily="34" charset="0"/>
              </a:rPr>
              <a:t>vysvetliť</a:t>
            </a:r>
            <a:endParaRPr lang="cs-CZ" altLang="cs-CZ" dirty="0" smtClean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7772400" cy="990600"/>
          </a:xfrm>
        </p:spPr>
        <p:txBody>
          <a:bodyPr/>
          <a:lstStyle/>
          <a:p>
            <a:r>
              <a:rPr lang="sk-SK" altLang="cs-CZ" dirty="0" smtClean="0"/>
              <a:t/>
            </a:r>
            <a:br>
              <a:rPr lang="sk-SK" altLang="cs-CZ" dirty="0" smtClean="0"/>
            </a:br>
            <a:r>
              <a:rPr lang="sk-SK" altLang="cs-CZ" dirty="0" smtClean="0"/>
              <a:t/>
            </a:r>
            <a:br>
              <a:rPr lang="sk-SK" altLang="cs-CZ" dirty="0" smtClean="0"/>
            </a:br>
            <a:r>
              <a:rPr lang="sk-SK" altLang="cs-CZ" dirty="0" smtClean="0"/>
              <a:t/>
            </a:r>
            <a:br>
              <a:rPr lang="sk-SK" altLang="cs-CZ" dirty="0" smtClean="0"/>
            </a:br>
            <a:r>
              <a:rPr lang="sk-SK" altLang="cs-CZ" b="1" dirty="0" smtClean="0">
                <a:latin typeface="Arial Narrow" pitchFamily="34" charset="0"/>
              </a:rPr>
              <a:t>Výskumné </a:t>
            </a:r>
            <a:r>
              <a:rPr lang="sk-SK" altLang="cs-CZ" b="1" dirty="0">
                <a:latin typeface="Arial Narrow" pitchFamily="34" charset="0"/>
              </a:rPr>
              <a:t>otázky</a:t>
            </a:r>
            <a:endParaRPr lang="cs-CZ" altLang="cs-CZ" b="1" dirty="0">
              <a:latin typeface="Arial Narrow" pitchFamily="34" charset="0"/>
            </a:endParaRPr>
          </a:p>
        </p:txBody>
      </p:sp>
      <p:sp>
        <p:nvSpPr>
          <p:cNvPr id="2560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524000"/>
            <a:ext cx="77724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k-SK" altLang="cs-CZ" sz="2800" dirty="0" smtClean="0">
                <a:latin typeface="Arial Narrow" panose="020B0606020202030204" pitchFamily="34" charset="0"/>
              </a:rPr>
              <a:t>obsahujú </a:t>
            </a:r>
            <a:r>
              <a:rPr lang="sk-SK" altLang="cs-CZ" sz="2800" dirty="0" smtClean="0">
                <a:latin typeface="Arial Narrow" panose="020B0606020202030204" pitchFamily="34" charset="0"/>
              </a:rPr>
              <a:t>základné premenné (príp. koncepty), ktoré charakterizujú skúmaný problém  </a:t>
            </a:r>
          </a:p>
          <a:p>
            <a:pPr>
              <a:lnSpc>
                <a:spcPct val="90000"/>
              </a:lnSpc>
            </a:pPr>
            <a:r>
              <a:rPr lang="sk-SK" altLang="cs-CZ" sz="2800" dirty="0" smtClean="0">
                <a:latin typeface="Arial Narrow" panose="020B0606020202030204" pitchFamily="34" charset="0"/>
              </a:rPr>
              <a:t>od </a:t>
            </a:r>
            <a:r>
              <a:rPr lang="sk-SK" altLang="cs-CZ" sz="2800" dirty="0" smtClean="0">
                <a:latin typeface="Arial Narrow" panose="020B0606020202030204" pitchFamily="34" charset="0"/>
              </a:rPr>
              <a:t>nich </a:t>
            </a:r>
            <a:r>
              <a:rPr lang="sk-SK" altLang="cs-CZ" sz="2800" dirty="0" smtClean="0">
                <a:latin typeface="Arial Narrow" panose="020B0606020202030204" pitchFamily="34" charset="0"/>
              </a:rPr>
              <a:t>sa spravidla odvodzujú vedľajšie výskumné otázky, príp. hypotézy</a:t>
            </a:r>
          </a:p>
          <a:p>
            <a:r>
              <a:rPr lang="sk-SK" altLang="cs-CZ" sz="2800" dirty="0" smtClean="0">
                <a:latin typeface="Arial Narrow" panose="020B0606020202030204" pitchFamily="34" charset="0"/>
              </a:rPr>
              <a:t>tri základné typy otázok</a:t>
            </a:r>
          </a:p>
          <a:p>
            <a:pPr lvl="1"/>
            <a:r>
              <a:rPr lang="sk-SK" altLang="cs-CZ" sz="2800" dirty="0" smtClean="0">
                <a:latin typeface="Arial Narrow" panose="020B0606020202030204" pitchFamily="34" charset="0"/>
              </a:rPr>
              <a:t>čo? (popis)</a:t>
            </a:r>
          </a:p>
          <a:p>
            <a:pPr lvl="1"/>
            <a:r>
              <a:rPr lang="sk-SK" altLang="cs-CZ" sz="2800" dirty="0" smtClean="0">
                <a:latin typeface="Arial Narrow" panose="020B0606020202030204" pitchFamily="34" charset="0"/>
              </a:rPr>
              <a:t>prečo? (vysvetlenie)</a:t>
            </a:r>
          </a:p>
          <a:p>
            <a:pPr lvl="1"/>
            <a:r>
              <a:rPr lang="sk-SK" altLang="cs-CZ" sz="2800" dirty="0" smtClean="0">
                <a:latin typeface="Arial Narrow" panose="020B0606020202030204" pitchFamily="34" charset="0"/>
              </a:rPr>
              <a:t>ako? (intervencia</a:t>
            </a:r>
            <a:r>
              <a:rPr lang="sk-SK" altLang="cs-CZ" sz="2800" dirty="0" smtClean="0">
                <a:latin typeface="Arial Narrow" panose="020B0606020202030204" pitchFamily="34" charset="0"/>
              </a:rPr>
              <a:t>)</a:t>
            </a:r>
            <a:endParaRPr lang="sk-SK" altLang="cs-CZ" sz="2800" dirty="0" smtClean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915955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914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endParaRPr lang="cs-CZ" altLang="cs-CZ" sz="4800" dirty="0" smtClean="0">
              <a:solidFill>
                <a:srgbClr val="696464"/>
              </a:solidFill>
              <a:latin typeface="Franklin Gothic Book" pitchFamily="34" charset="0"/>
            </a:endParaRPr>
          </a:p>
          <a:p>
            <a:pPr eaLnBrk="1" hangingPunct="1">
              <a:buClrTx/>
              <a:buFontTx/>
              <a:buNone/>
            </a:pPr>
            <a:endParaRPr lang="cs-CZ" altLang="cs-CZ" sz="4800" dirty="0">
              <a:solidFill>
                <a:srgbClr val="696464"/>
              </a:solidFill>
              <a:latin typeface="Franklin Gothic Book" pitchFamily="34" charset="0"/>
            </a:endParaRPr>
          </a:p>
          <a:p>
            <a:pPr eaLnBrk="1" hangingPunct="1">
              <a:buClrTx/>
              <a:buFontTx/>
              <a:buNone/>
            </a:pPr>
            <a:r>
              <a:rPr lang="cs-CZ" altLang="cs-CZ" sz="4000" b="1" dirty="0" smtClean="0">
                <a:solidFill>
                  <a:schemeClr val="tx2"/>
                </a:solidFill>
                <a:latin typeface="Arial Narrow" pitchFamily="34" charset="0"/>
                <a:ea typeface="+mj-ea"/>
                <a:cs typeface="+mj-cs"/>
              </a:rPr>
              <a:t>Úloha</a:t>
            </a:r>
            <a:endParaRPr lang="sk-SK" altLang="cs-CZ" sz="4000" b="1" dirty="0">
              <a:solidFill>
                <a:schemeClr val="tx2"/>
              </a:solidFill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898849" y="1600200"/>
            <a:ext cx="77724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71463" indent="-27146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Skúste vo dvojiciach navrhnúť výskumný problém, ktorému by sa podľa Vás v súčasnosti mali venovať mediálne štúdiá. </a:t>
            </a:r>
          </a:p>
          <a:p>
            <a:pPr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Pripravte si stručné zdôvodnenie jeho relevancie.</a:t>
            </a:r>
          </a:p>
          <a:p>
            <a:pPr eaLnBrk="1" hangingPunct="1">
              <a:spcBef>
                <a:spcPts val="575"/>
              </a:spcBef>
              <a:buClr>
                <a:srgbClr val="D34817"/>
              </a:buClr>
              <a:buSzPct val="85000"/>
            </a:pPr>
            <a:endParaRPr lang="sk-SK" altLang="cs-CZ" sz="3200" dirty="0" smtClean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Na čo by ste pridelili peniaze, keby ste sedeli v Grantovej agentúre?</a:t>
            </a:r>
          </a:p>
          <a:p>
            <a:pPr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</a:pPr>
            <a:endParaRPr lang="sk-SK" altLang="cs-CZ" sz="3200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3835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1096962"/>
          </a:xfrm>
        </p:spPr>
        <p:txBody>
          <a:bodyPr/>
          <a:lstStyle/>
          <a:p>
            <a:r>
              <a:rPr lang="cs-CZ" altLang="cs-CZ" b="1" dirty="0" smtClean="0">
                <a:latin typeface="Arial Narrow" pitchFamily="34" charset="0"/>
              </a:rPr>
              <a:t>Hypotézy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610600" cy="5029200"/>
          </a:xfrm>
        </p:spPr>
        <p:txBody>
          <a:bodyPr/>
          <a:lstStyle/>
          <a:p>
            <a:r>
              <a:rPr lang="sk-SK" altLang="cs-CZ" sz="2400" dirty="0" smtClean="0">
                <a:latin typeface="Arial Narrow" pitchFamily="34" charset="0"/>
              </a:rPr>
              <a:t>predbežný predpoklad, domnienka o: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sk-SK" altLang="cs-CZ" sz="2400" dirty="0" smtClean="0">
                <a:latin typeface="Arial Narrow" pitchFamily="34" charset="0"/>
              </a:rPr>
              <a:t>	(1) existencii javu</a:t>
            </a:r>
          </a:p>
          <a:p>
            <a:pPr>
              <a:buFont typeface="Wingdings 2" panose="05020102010507070707" pitchFamily="18" charset="2"/>
              <a:buNone/>
            </a:pPr>
            <a:r>
              <a:rPr lang="sk-SK" altLang="cs-CZ" sz="2400" dirty="0" smtClean="0">
                <a:latin typeface="Arial Narrow" pitchFamily="34" charset="0"/>
              </a:rPr>
              <a:t>	(2) príčine javu</a:t>
            </a:r>
          </a:p>
          <a:p>
            <a:pPr>
              <a:buFont typeface="Wingdings 2" panose="05020102010507070707" pitchFamily="18" charset="2"/>
              <a:buNone/>
            </a:pPr>
            <a:r>
              <a:rPr lang="sk-SK" altLang="cs-CZ" sz="2400" dirty="0" smtClean="0">
                <a:latin typeface="Arial Narrow" pitchFamily="34" charset="0"/>
              </a:rPr>
              <a:t>	(3) vzťahu medzi javmi</a:t>
            </a:r>
          </a:p>
          <a:p>
            <a:pPr>
              <a:buFont typeface="Wingdings 2" panose="05020102010507070707" pitchFamily="18" charset="2"/>
              <a:buNone/>
            </a:pPr>
            <a:r>
              <a:rPr lang="sk-SK" altLang="cs-CZ" sz="2400" dirty="0" smtClean="0">
                <a:latin typeface="Arial Narrow" pitchFamily="34" charset="0"/>
              </a:rPr>
              <a:t>	(4) priebehu nejakého procesu</a:t>
            </a:r>
          </a:p>
          <a:p>
            <a:pPr>
              <a:buFont typeface="Wingdings 2" panose="05020102010507070707" pitchFamily="18" charset="2"/>
              <a:buNone/>
            </a:pPr>
            <a:r>
              <a:rPr lang="sk-SK" altLang="cs-CZ" sz="2400" dirty="0" smtClean="0">
                <a:latin typeface="Arial Narrow" pitchFamily="34" charset="0"/>
              </a:rPr>
              <a:t>	(5) zmene apod.</a:t>
            </a:r>
          </a:p>
          <a:p>
            <a:r>
              <a:rPr lang="sk-SK" altLang="cs-CZ" sz="2400" dirty="0" smtClean="0">
                <a:latin typeface="Arial Narrow" pitchFamily="34" charset="0"/>
              </a:rPr>
              <a:t>má charakter výroku, tvrdenia, ktoré ešte doteraz nebolo prijaté ako všeobecne platné</a:t>
            </a:r>
          </a:p>
          <a:p>
            <a:r>
              <a:rPr lang="sk-SK" altLang="cs-CZ" sz="2400" dirty="0" smtClean="0">
                <a:latin typeface="Arial Narrow" pitchFamily="34" charset="0"/>
              </a:rPr>
              <a:t>empiricky testovateľné</a:t>
            </a:r>
          </a:p>
          <a:p>
            <a:r>
              <a:rPr lang="sk-SK" altLang="cs-CZ" sz="2400" dirty="0" smtClean="0">
                <a:latin typeface="Arial Narrow" pitchFamily="34" charset="0"/>
              </a:rPr>
              <a:t>nulová hypotéza: medzi dvoma premennými neexistuje vzťah</a:t>
            </a:r>
          </a:p>
          <a:p>
            <a:r>
              <a:rPr lang="sk-SK" altLang="cs-CZ" sz="2400" dirty="0" smtClean="0">
                <a:latin typeface="Arial Narrow" pitchFamily="34" charset="0"/>
              </a:rPr>
              <a:t>alternatívna hypotéza: vzťah medzi premennými</a:t>
            </a:r>
          </a:p>
          <a:p>
            <a:endParaRPr lang="sk-SK" altLang="cs-CZ" sz="2800" dirty="0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82000" cy="944563"/>
          </a:xfrm>
        </p:spPr>
        <p:txBody>
          <a:bodyPr/>
          <a:lstStyle/>
          <a:p>
            <a:r>
              <a:rPr lang="sk-SK" altLang="cs-CZ" b="1" dirty="0" smtClean="0">
                <a:latin typeface="Arial Narrow" pitchFamily="34" charset="0"/>
              </a:rPr>
              <a:t>Kedy nie je hypotéza testovateľná?</a:t>
            </a:r>
            <a:endParaRPr lang="cs-CZ" altLang="cs-CZ" b="1" dirty="0" smtClean="0">
              <a:latin typeface="Arial Narrow" pitchFamily="34" charset="0"/>
            </a:endParaRPr>
          </a:p>
        </p:txBody>
      </p:sp>
      <p:sp>
        <p:nvSpPr>
          <p:cNvPr id="3789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5800" y="1752600"/>
            <a:ext cx="8001000" cy="4724400"/>
          </a:xfrm>
        </p:spPr>
        <p:txBody>
          <a:bodyPr/>
          <a:lstStyle/>
          <a:p>
            <a:r>
              <a:rPr lang="sk-SK" altLang="cs-CZ" sz="3200" dirty="0" smtClean="0">
                <a:latin typeface="Arial Narrow" pitchFamily="34" charset="0"/>
              </a:rPr>
              <a:t>keď obsahuje pojmy, ktoré sú príliš vágne, nejasné, všeobecné alebo mnohovýznamové</a:t>
            </a:r>
          </a:p>
          <a:p>
            <a:r>
              <a:rPr lang="sk-SK" altLang="cs-CZ" sz="3200" dirty="0" smtClean="0">
                <a:latin typeface="Arial Narrow" pitchFamily="34" charset="0"/>
              </a:rPr>
              <a:t>keď je vnútorne protirečivá</a:t>
            </a:r>
          </a:p>
          <a:p>
            <a:r>
              <a:rPr lang="sk-SK" altLang="cs-CZ" sz="3200" dirty="0" smtClean="0">
                <a:latin typeface="Arial Narrow" pitchFamily="34" charset="0"/>
              </a:rPr>
              <a:t>keď obsahuje dve a viac tvrdení</a:t>
            </a:r>
          </a:p>
          <a:p>
            <a:r>
              <a:rPr lang="sk-SK" altLang="cs-CZ" sz="3200" dirty="0" smtClean="0">
                <a:latin typeface="Arial Narrow" pitchFamily="34" charset="0"/>
              </a:rPr>
              <a:t>keď je tautologická (vysvetlenie sa točí v kruhu)</a:t>
            </a:r>
          </a:p>
          <a:p>
            <a:r>
              <a:rPr lang="sk-SK" altLang="cs-CZ" sz="3200" dirty="0" smtClean="0">
                <a:latin typeface="Arial Narrow" pitchFamily="34" charset="0"/>
              </a:rPr>
              <a:t>keď sa odvoláva na sily nebo idey, ktoré veda (doteraz) nepozná</a:t>
            </a:r>
          </a:p>
          <a:p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06438"/>
          </a:xfrm>
        </p:spPr>
        <p:txBody>
          <a:bodyPr/>
          <a:lstStyle/>
          <a:p>
            <a:r>
              <a:rPr lang="cs-CZ" altLang="cs-CZ" b="1" dirty="0" smtClean="0">
                <a:latin typeface="Arial Narrow" pitchFamily="34" charset="0"/>
              </a:rPr>
              <a:t>Konceptualizácia</a:t>
            </a:r>
            <a:r>
              <a:rPr lang="cs-CZ" altLang="cs-CZ" sz="3600" dirty="0" smtClean="0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k-SK" altLang="cs-CZ" sz="2800" dirty="0" smtClean="0">
                <a:latin typeface="Arial Narrow" pitchFamily="34" charset="0"/>
              </a:rPr>
              <a:t>špecifikácia toho, čo presne myslíme pod jednotlivými termínmi</a:t>
            </a:r>
          </a:p>
          <a:p>
            <a:pPr>
              <a:lnSpc>
                <a:spcPct val="80000"/>
              </a:lnSpc>
            </a:pPr>
            <a:r>
              <a:rPr lang="sk-SK" altLang="cs-CZ" sz="2800" dirty="0" smtClean="0">
                <a:latin typeface="Arial Narrow" pitchFamily="34" charset="0"/>
              </a:rPr>
              <a:t>koncept = jasne vymedzená myšlienka, odvodená z konkrétneho teoretického modelu</a:t>
            </a:r>
          </a:p>
          <a:p>
            <a:pPr>
              <a:lnSpc>
                <a:spcPct val="80000"/>
              </a:lnSpc>
            </a:pPr>
            <a:r>
              <a:rPr lang="sk-SK" altLang="cs-CZ" sz="2800" dirty="0" smtClean="0">
                <a:latin typeface="Arial Narrow" pitchFamily="34" charset="0"/>
              </a:rPr>
              <a:t>nebezpečenstvo „konceptuálnej anarchie“</a:t>
            </a:r>
          </a:p>
          <a:p>
            <a:pPr>
              <a:lnSpc>
                <a:spcPct val="80000"/>
              </a:lnSpc>
            </a:pPr>
            <a:r>
              <a:rPr lang="sk-SK" altLang="cs-CZ" sz="2800" dirty="0" smtClean="0">
                <a:latin typeface="Arial Narrow" pitchFamily="34" charset="0"/>
              </a:rPr>
              <a:t>postup:</a:t>
            </a:r>
          </a:p>
          <a:p>
            <a:pPr marL="609600" indent="-339725">
              <a:lnSpc>
                <a:spcPct val="90000"/>
              </a:lnSpc>
              <a:buFont typeface="Franklin Gothic Book" pitchFamily="34" charset="0"/>
              <a:buAutoNum type="arabicPeriod"/>
            </a:pPr>
            <a:r>
              <a:rPr lang="sk-SK" altLang="cs-CZ" sz="2800" dirty="0" smtClean="0">
                <a:latin typeface="Arial Narrow" pitchFamily="34" charset="0"/>
              </a:rPr>
              <a:t>získať čo najviac rôznych definícií konceptu</a:t>
            </a:r>
          </a:p>
          <a:p>
            <a:pPr marL="609600" indent="-339725">
              <a:lnSpc>
                <a:spcPct val="90000"/>
              </a:lnSpc>
              <a:buFont typeface="Franklin Gothic Book" pitchFamily="34" charset="0"/>
              <a:buAutoNum type="arabicPeriod"/>
            </a:pPr>
            <a:r>
              <a:rPr lang="sk-SK" altLang="cs-CZ" sz="2800" dirty="0" smtClean="0">
                <a:latin typeface="Arial Narrow" pitchFamily="34" charset="0"/>
              </a:rPr>
              <a:t>identifikovať spoločné prvky a klasifikovať definície do určitých kategórií</a:t>
            </a:r>
          </a:p>
          <a:p>
            <a:pPr marL="609600" indent="-339725">
              <a:lnSpc>
                <a:spcPct val="90000"/>
              </a:lnSpc>
              <a:buFont typeface="Franklin Gothic Book" pitchFamily="34" charset="0"/>
              <a:buAutoNum type="arabicPeriod"/>
            </a:pPr>
            <a:r>
              <a:rPr lang="sk-SK" altLang="cs-CZ" sz="2800" dirty="0" smtClean="0">
                <a:latin typeface="Arial Narrow" pitchFamily="34" charset="0"/>
              </a:rPr>
              <a:t>rozhodnúť sa pre určitú definíciu</a:t>
            </a:r>
          </a:p>
          <a:p>
            <a:pPr marL="609600" indent="-339725">
              <a:lnSpc>
                <a:spcPct val="90000"/>
              </a:lnSpc>
              <a:buFont typeface="Franklin Gothic Book" pitchFamily="34" charset="0"/>
              <a:buAutoNum type="arabicPeriod"/>
            </a:pPr>
            <a:r>
              <a:rPr lang="sk-SK" altLang="cs-CZ" sz="2800" dirty="0" smtClean="0">
                <a:latin typeface="Arial Narrow" pitchFamily="34" charset="0"/>
              </a:rPr>
              <a:t>načrtnúť dimenzie konceptu</a:t>
            </a:r>
          </a:p>
          <a:p>
            <a:pPr>
              <a:lnSpc>
                <a:spcPct val="80000"/>
              </a:lnSpc>
            </a:pPr>
            <a:endParaRPr lang="sk-SK" altLang="cs-CZ" sz="2800" dirty="0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534400" cy="914400"/>
          </a:xfrm>
        </p:spPr>
        <p:txBody>
          <a:bodyPr/>
          <a:lstStyle/>
          <a:p>
            <a:r>
              <a:rPr lang="sk-SK" altLang="cs-CZ" b="1" dirty="0" smtClean="0">
                <a:latin typeface="Arial Narrow" pitchFamily="34" charset="0"/>
              </a:rPr>
              <a:t>Operacionalizácia: od pojmu ku znaku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800600"/>
          </a:xfrm>
        </p:spPr>
        <p:txBody>
          <a:bodyPr/>
          <a:lstStyle/>
          <a:p>
            <a:r>
              <a:rPr lang="sk-SK" altLang="cs-CZ" dirty="0" smtClean="0">
                <a:latin typeface="Arial Narrow" pitchFamily="34" charset="0"/>
              </a:rPr>
              <a:t>proces definície konceptu (konceptov), vyjadrený popisom operácií, ktorými bude meraný</a:t>
            </a:r>
          </a:p>
          <a:p>
            <a:r>
              <a:rPr lang="sk-SK" altLang="cs-CZ" dirty="0" smtClean="0">
                <a:latin typeface="Arial Narrow" pitchFamily="34" charset="0"/>
              </a:rPr>
              <a:t>konceptualizácia - dimenzie – indikátory</a:t>
            </a:r>
          </a:p>
          <a:p>
            <a:r>
              <a:rPr lang="sk-SK" altLang="cs-CZ" dirty="0" smtClean="0">
                <a:latin typeface="Arial Narrow" pitchFamily="34" charset="0"/>
              </a:rPr>
              <a:t>Paul </a:t>
            </a:r>
            <a:r>
              <a:rPr lang="sk-SK" altLang="cs-CZ" dirty="0" err="1" smtClean="0">
                <a:latin typeface="Arial Narrow" pitchFamily="34" charset="0"/>
              </a:rPr>
              <a:t>Felix</a:t>
            </a:r>
            <a:r>
              <a:rPr lang="sk-SK" altLang="cs-CZ" dirty="0" smtClean="0">
                <a:latin typeface="Arial Narrow" pitchFamily="34" charset="0"/>
              </a:rPr>
              <a:t> </a:t>
            </a:r>
            <a:r>
              <a:rPr lang="sk-SK" altLang="cs-CZ" dirty="0" err="1" smtClean="0">
                <a:latin typeface="Arial Narrow" pitchFamily="34" charset="0"/>
              </a:rPr>
              <a:t>Lazarsfeld</a:t>
            </a:r>
            <a:r>
              <a:rPr lang="sk-SK" altLang="cs-CZ" dirty="0" smtClean="0">
                <a:latin typeface="Arial Narrow" pitchFamily="34" charset="0"/>
              </a:rPr>
              <a:t>: 4 etapy </a:t>
            </a:r>
            <a:r>
              <a:rPr lang="sk-SK" altLang="cs-CZ" dirty="0" err="1" smtClean="0">
                <a:latin typeface="Arial Narrow" pitchFamily="34" charset="0"/>
              </a:rPr>
              <a:t>operacionalizačnej</a:t>
            </a:r>
            <a:r>
              <a:rPr lang="sk-SK" altLang="cs-CZ" dirty="0" smtClean="0">
                <a:latin typeface="Arial Narrow" pitchFamily="34" charset="0"/>
              </a:rPr>
              <a:t> procedúry:</a:t>
            </a:r>
          </a:p>
          <a:p>
            <a:pPr marL="609600" indent="-249238">
              <a:buFont typeface="+mj-lt"/>
              <a:buAutoNum type="arabicPeriod"/>
            </a:pPr>
            <a:r>
              <a:rPr lang="sk-SK" altLang="cs-CZ" dirty="0" smtClean="0">
                <a:latin typeface="Arial Narrow" pitchFamily="34" charset="0"/>
              </a:rPr>
              <a:t>intuitívna predstava o objekte či jave (= </a:t>
            </a:r>
            <a:r>
              <a:rPr lang="sk-SK" altLang="cs-CZ" i="1" dirty="0" smtClean="0">
                <a:latin typeface="Arial Narrow" pitchFamily="34" charset="0"/>
              </a:rPr>
              <a:t>teoretická analýza</a:t>
            </a:r>
            <a:r>
              <a:rPr lang="sk-SK" altLang="cs-CZ" dirty="0" smtClean="0">
                <a:latin typeface="Arial Narrow" pitchFamily="34" charset="0"/>
              </a:rPr>
              <a:t>)</a:t>
            </a:r>
          </a:p>
          <a:p>
            <a:pPr marL="609600" indent="-249238">
              <a:buFont typeface="+mj-lt"/>
              <a:buAutoNum type="arabicPeriod"/>
            </a:pPr>
            <a:r>
              <a:rPr lang="sk-SK" altLang="cs-CZ" dirty="0" smtClean="0">
                <a:latin typeface="Arial Narrow" pitchFamily="34" charset="0"/>
              </a:rPr>
              <a:t>analytický rozklad tejto predstavy na čiastkové elementy (dimenzie) (= </a:t>
            </a:r>
            <a:r>
              <a:rPr lang="sk-SK" altLang="cs-CZ" i="1" dirty="0" smtClean="0">
                <a:latin typeface="Arial Narrow" pitchFamily="34" charset="0"/>
              </a:rPr>
              <a:t>konceptualizácia</a:t>
            </a:r>
            <a:r>
              <a:rPr lang="sk-SK" altLang="cs-CZ" dirty="0" smtClean="0">
                <a:latin typeface="Arial Narrow" pitchFamily="34" charset="0"/>
              </a:rPr>
              <a:t>)</a:t>
            </a:r>
          </a:p>
          <a:p>
            <a:pPr marL="609600" indent="-249238">
              <a:buFont typeface="+mj-lt"/>
              <a:buAutoNum type="arabicPeriod"/>
            </a:pPr>
            <a:r>
              <a:rPr lang="sk-SK" altLang="cs-CZ" dirty="0" smtClean="0">
                <a:latin typeface="Arial Narrow" pitchFamily="34" charset="0"/>
              </a:rPr>
              <a:t>hľadanie empirických indikátorov pre každú z dimenzií</a:t>
            </a:r>
          </a:p>
          <a:p>
            <a:pPr marL="609600" indent="-249238">
              <a:buFont typeface="+mj-lt"/>
              <a:buAutoNum type="arabicPeriod"/>
            </a:pPr>
            <a:r>
              <a:rPr lang="sk-SK" altLang="cs-CZ" dirty="0" smtClean="0">
                <a:latin typeface="Arial Narrow" pitchFamily="34" charset="0"/>
              </a:rPr>
              <a:t>zhrnutie empirických indikátorov v celok (index)</a:t>
            </a:r>
          </a:p>
          <a:p>
            <a:endParaRPr lang="cs-CZ" altLang="cs-CZ" dirty="0" smtClean="0"/>
          </a:p>
          <a:p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sk-SK" altLang="cs-CZ" b="1" dirty="0" smtClean="0">
                <a:latin typeface="Arial Narrow" pitchFamily="34" charset="0"/>
              </a:rPr>
              <a:t>Indikátor (ukazovateľ)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610600" cy="5105400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800" dirty="0" smtClean="0">
                <a:latin typeface="Arial Narrow" pitchFamily="34" charset="0"/>
              </a:rPr>
              <a:t>= empirická </a:t>
            </a:r>
            <a:r>
              <a:rPr lang="cs-CZ" altLang="cs-CZ" sz="2800" dirty="0" err="1" smtClean="0">
                <a:latin typeface="Arial Narrow" pitchFamily="34" charset="0"/>
              </a:rPr>
              <a:t>reprezentácia</a:t>
            </a:r>
            <a:r>
              <a:rPr lang="cs-CZ" altLang="cs-CZ" sz="2800" dirty="0" smtClean="0">
                <a:latin typeface="Arial Narrow" pitchFamily="34" charset="0"/>
              </a:rPr>
              <a:t> pojmu/konceptu</a:t>
            </a:r>
          </a:p>
          <a:p>
            <a:r>
              <a:rPr lang="sk-SK" altLang="cs-CZ" sz="2800" u="sng" dirty="0" smtClean="0">
                <a:latin typeface="Arial Narrow" pitchFamily="34" charset="0"/>
              </a:rPr>
              <a:t>koľko indikátorov?</a:t>
            </a:r>
          </a:p>
          <a:p>
            <a:r>
              <a:rPr lang="sk-SK" altLang="cs-CZ" sz="2800" dirty="0" smtClean="0">
                <a:latin typeface="Arial Narrow" pitchFamily="34" charset="0"/>
              </a:rPr>
              <a:t>ak neexistuje ustanovený spôsob, ako merať určitý koncept, môže byť nápomocné vytvoriť indikátory pre viacero definícií a sledovať, ako sa to prejaví vo výsledkoch a interpretácii</a:t>
            </a:r>
          </a:p>
          <a:p>
            <a:r>
              <a:rPr lang="sk-SK" altLang="cs-CZ" sz="2800" dirty="0" err="1" smtClean="0">
                <a:latin typeface="Arial Narrow" pitchFamily="34" charset="0"/>
              </a:rPr>
              <a:t>multidimenzionalita</a:t>
            </a:r>
            <a:endParaRPr lang="sk-SK" altLang="cs-CZ" sz="2800" dirty="0" smtClean="0">
              <a:latin typeface="Arial Narrow" pitchFamily="34" charset="0"/>
            </a:endParaRPr>
          </a:p>
          <a:p>
            <a:r>
              <a:rPr lang="sk-SK" altLang="cs-CZ" sz="2800" dirty="0" smtClean="0">
                <a:latin typeface="Arial Narrow" pitchFamily="34" charset="0"/>
              </a:rPr>
              <a:t>pilotáž – je možné, že časť indikátorov sa ukáže ako nepotrebná</a:t>
            </a:r>
          </a:p>
          <a:p>
            <a:r>
              <a:rPr lang="sk-SK" altLang="cs-CZ" sz="2800" dirty="0" smtClean="0">
                <a:latin typeface="Arial Narrow" pitchFamily="34" charset="0"/>
              </a:rPr>
              <a:t>záverečné rozhodnutie – praktická úvaha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1143000"/>
          </a:xfrm>
        </p:spPr>
        <p:txBody>
          <a:bodyPr/>
          <a:lstStyle/>
          <a:p>
            <a:r>
              <a:rPr lang="sk-SK" altLang="cs-CZ" b="1" dirty="0" smtClean="0">
                <a:latin typeface="Arial Narrow" pitchFamily="34" charset="0"/>
              </a:rPr>
              <a:t>Úloha</a:t>
            </a:r>
            <a:endParaRPr lang="cs-CZ" altLang="cs-CZ" b="1" dirty="0" smtClean="0">
              <a:latin typeface="Arial Narrow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610600" cy="5029200"/>
          </a:xfrm>
        </p:spPr>
        <p:txBody>
          <a:bodyPr/>
          <a:lstStyle/>
          <a:p>
            <a:pPr>
              <a:defRPr/>
            </a:pPr>
            <a:r>
              <a:rPr lang="sk-SK" sz="2800" dirty="0" smtClean="0">
                <a:latin typeface="Arial Narrow" pitchFamily="34" charset="0"/>
              </a:rPr>
              <a:t>Ako by ste </a:t>
            </a:r>
            <a:r>
              <a:rPr lang="sk-SK" sz="2800" dirty="0" err="1" smtClean="0">
                <a:latin typeface="Arial Narrow" pitchFamily="34" charset="0"/>
              </a:rPr>
              <a:t>operacionalizovali</a:t>
            </a:r>
            <a:r>
              <a:rPr lang="sk-SK" sz="2800" dirty="0" smtClean="0">
                <a:latin typeface="Arial Narrow" pitchFamily="34" charset="0"/>
              </a:rPr>
              <a:t> koncept </a:t>
            </a:r>
            <a:r>
              <a:rPr lang="sk-SK" sz="2800" dirty="0" err="1" smtClean="0">
                <a:latin typeface="Arial Narrow" pitchFamily="34" charset="0"/>
              </a:rPr>
              <a:t>bulvarizácie</a:t>
            </a:r>
            <a:r>
              <a:rPr lang="sk-SK" sz="2800" dirty="0" smtClean="0">
                <a:latin typeface="Arial Narrow" pitchFamily="34" charset="0"/>
              </a:rPr>
              <a:t>? Skúste navrhnúť indikátory, </a:t>
            </a:r>
            <a:r>
              <a:rPr lang="sk-SK" sz="2800" dirty="0" err="1" smtClean="0">
                <a:latin typeface="Arial Narrow" pitchFamily="34" charset="0"/>
              </a:rPr>
              <a:t>prostredn</a:t>
            </a:r>
            <a:r>
              <a:rPr lang="cs-CZ" sz="2800" dirty="0" smtClean="0">
                <a:latin typeface="Arial Narrow" pitchFamily="34" charset="0"/>
              </a:rPr>
              <a:t>í</a:t>
            </a:r>
            <a:r>
              <a:rPr lang="sk-SK" sz="2800" dirty="0" err="1" smtClean="0">
                <a:latin typeface="Arial Narrow" pitchFamily="34" charset="0"/>
              </a:rPr>
              <a:t>ctvom</a:t>
            </a:r>
            <a:r>
              <a:rPr lang="sk-SK" sz="2800" dirty="0" smtClean="0">
                <a:latin typeface="Arial Narrow" pitchFamily="34" charset="0"/>
              </a:rPr>
              <a:t> ktorých by ste merali a porovnávali mieru </a:t>
            </a:r>
            <a:r>
              <a:rPr lang="sk-SK" sz="2800" dirty="0" smtClean="0">
                <a:latin typeface="Arial Narrow" pitchFamily="34" charset="0"/>
              </a:rPr>
              <a:t>bulvarizácie </a:t>
            </a:r>
            <a:r>
              <a:rPr lang="sk-SK" sz="2800" dirty="0" smtClean="0">
                <a:latin typeface="Arial Narrow" pitchFamily="34" charset="0"/>
              </a:rPr>
              <a:t>MF Dnes a Blesku.</a:t>
            </a:r>
            <a:endParaRPr lang="sk-SK" sz="2000" dirty="0" smtClean="0">
              <a:latin typeface="Arial Narrow" pitchFamily="34" charset="0"/>
            </a:endParaRPr>
          </a:p>
          <a:p>
            <a:pPr>
              <a:defRPr/>
            </a:pPr>
            <a:endParaRPr lang="sk-SK" dirty="0" smtClean="0"/>
          </a:p>
          <a:p>
            <a:pPr>
              <a:defRPr/>
            </a:pPr>
            <a:endParaRPr lang="sk-SK" dirty="0" smtClean="0"/>
          </a:p>
          <a:p>
            <a:pPr>
              <a:defRPr/>
            </a:pPr>
            <a:endParaRPr lang="sk-SK" dirty="0" smtClean="0"/>
          </a:p>
          <a:p>
            <a:pPr>
              <a:defRPr/>
            </a:pPr>
            <a:endParaRPr lang="sk-SK" dirty="0" smtClean="0"/>
          </a:p>
          <a:p>
            <a:pPr>
              <a:defRPr/>
            </a:pPr>
            <a:endParaRPr lang="sk-SK" dirty="0" smtClean="0"/>
          </a:p>
          <a:p>
            <a:pPr>
              <a:defRPr/>
            </a:pPr>
            <a:endParaRPr lang="sk-SK" dirty="0" smtClean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1143000"/>
          </a:xfrm>
        </p:spPr>
        <p:txBody>
          <a:bodyPr/>
          <a:lstStyle/>
          <a:p>
            <a:r>
              <a:rPr lang="sk-SK" altLang="cs-CZ" b="1" dirty="0" smtClean="0">
                <a:latin typeface="Arial Narrow" pitchFamily="34" charset="0"/>
              </a:rPr>
              <a:t>Príklad operacionalizácie – bulvarizácia</a:t>
            </a:r>
            <a:endParaRPr lang="cs-CZ" altLang="cs-CZ" b="1" dirty="0" smtClean="0">
              <a:latin typeface="Arial Narrow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610600" cy="5029200"/>
          </a:xfrm>
        </p:spPr>
        <p:txBody>
          <a:bodyPr/>
          <a:lstStyle/>
          <a:p>
            <a:pPr>
              <a:defRPr/>
            </a:pPr>
            <a:r>
              <a:rPr lang="sk-SK" sz="2800" dirty="0" smtClean="0">
                <a:latin typeface="Arial Narrow" pitchFamily="34" charset="0"/>
              </a:rPr>
              <a:t>indikátory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sk-SK" sz="2400" dirty="0" smtClean="0">
                <a:latin typeface="Arial Narrow" pitchFamily="34" charset="0"/>
              </a:rPr>
              <a:t>skracovanie písaného textu (dĺžka článkov, počet slov)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sk-SK" sz="2400" dirty="0" smtClean="0">
                <a:latin typeface="Arial Narrow" pitchFamily="34" charset="0"/>
              </a:rPr>
              <a:t>vysoká miera vizualizácie správy (dĺžka článkov, prítomnosť fotografií, veľkosť fotografií, veľkosť titulku, pomer textu a obrazu)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sk-SK" sz="2400" dirty="0" smtClean="0">
                <a:latin typeface="Arial Narrow" pitchFamily="34" charset="0"/>
              </a:rPr>
              <a:t>posun k zábavnej funkcii článkov (podiel hard a soft news)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sk-SK" sz="2400" dirty="0" smtClean="0">
                <a:latin typeface="Arial Narrow" pitchFamily="34" charset="0"/>
              </a:rPr>
              <a:t>zmena spravodajských tém (podiel serióznych a bulvárnych tém)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sk-SK" sz="2400" dirty="0" smtClean="0">
                <a:latin typeface="Arial Narrow" pitchFamily="34" charset="0"/>
              </a:rPr>
              <a:t>negativita (pozitívne/negatívne vyznenie správ)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sk-SK" sz="2400" dirty="0" smtClean="0">
                <a:latin typeface="Arial Narrow" pitchFamily="34" charset="0"/>
              </a:rPr>
              <a:t>personalizácia (prítomnosť personalizácie)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sk-SK" sz="2400" dirty="0" smtClean="0">
                <a:latin typeface="Arial Narrow" pitchFamily="34" charset="0"/>
              </a:rPr>
              <a:t>premena citovaných zdrojov od expertov k vox populi (počet citácií jednotlivých typov zdrojov)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sk-SK" sz="2400" dirty="0" smtClean="0">
                <a:latin typeface="Arial Narrow" pitchFamily="34" charset="0"/>
              </a:rPr>
              <a:t>vysoké percento športových správ (počet/podiel športových správ)</a:t>
            </a:r>
            <a:endParaRPr lang="sk-SK" sz="2000" dirty="0" smtClean="0">
              <a:latin typeface="Arial Narrow" pitchFamily="34" charset="0"/>
            </a:endParaRPr>
          </a:p>
          <a:p>
            <a:pPr>
              <a:defRPr/>
            </a:pPr>
            <a:endParaRPr lang="sk-SK" dirty="0" smtClean="0"/>
          </a:p>
          <a:p>
            <a:pPr>
              <a:defRPr/>
            </a:pPr>
            <a:endParaRPr lang="sk-SK" dirty="0" smtClean="0"/>
          </a:p>
          <a:p>
            <a:pPr>
              <a:defRPr/>
            </a:pPr>
            <a:endParaRPr lang="sk-SK" dirty="0" smtClean="0"/>
          </a:p>
          <a:p>
            <a:pPr>
              <a:defRPr/>
            </a:pPr>
            <a:endParaRPr lang="sk-SK" dirty="0" smtClean="0"/>
          </a:p>
          <a:p>
            <a:pPr>
              <a:defRPr/>
            </a:pPr>
            <a:endParaRPr lang="sk-SK" dirty="0" smtClean="0"/>
          </a:p>
          <a:p>
            <a:pPr>
              <a:defRPr/>
            </a:pPr>
            <a:endParaRPr lang="sk-SK" dirty="0" smtClean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/>
          <p:cNvSpPr txBox="1">
            <a:spLocks noChangeArrowheads="1"/>
          </p:cNvSpPr>
          <p:nvPr/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 dirty="0" smtClean="0">
                <a:solidFill>
                  <a:schemeClr val="tx2"/>
                </a:solidFill>
                <a:latin typeface="Arial Narrow" pitchFamily="34" charset="0"/>
                <a:ea typeface="+mj-ea"/>
                <a:cs typeface="+mj-cs"/>
              </a:rPr>
              <a:t>Úloha</a:t>
            </a:r>
            <a:endParaRPr lang="sk-SK" altLang="cs-CZ" sz="4000" b="1" dirty="0">
              <a:solidFill>
                <a:schemeClr val="tx2"/>
              </a:solidFill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39939" name="Text Box 2"/>
          <p:cNvSpPr txBox="1">
            <a:spLocks noChangeArrowheads="1"/>
          </p:cNvSpPr>
          <p:nvPr/>
        </p:nvSpPr>
        <p:spPr bwMode="auto">
          <a:xfrm>
            <a:off x="914400" y="1676400"/>
            <a:ext cx="7772400" cy="434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79413" indent="-3794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1019175" algn="l"/>
                <a:tab pos="1933575" algn="l"/>
                <a:tab pos="2847975" algn="l"/>
                <a:tab pos="3762375" algn="l"/>
                <a:tab pos="4676775" algn="l"/>
                <a:tab pos="5591175" algn="l"/>
                <a:tab pos="6505575" algn="l"/>
                <a:tab pos="7419975" algn="l"/>
                <a:tab pos="8334375" algn="l"/>
                <a:tab pos="9248775" algn="l"/>
                <a:tab pos="10163175" algn="l"/>
              </a:tabLst>
            </a:pPr>
            <a:r>
              <a:rPr lang="sk-SK" sz="3600" dirty="0" smtClean="0">
                <a:solidFill>
                  <a:srgbClr val="000000"/>
                </a:solidFill>
                <a:latin typeface="Arial Narrow" pitchFamily="34" charset="0"/>
              </a:rPr>
              <a:t>Skúste vo dvojiciach </a:t>
            </a:r>
            <a:r>
              <a:rPr lang="sk-SK" sz="3600" dirty="0" err="1" smtClean="0">
                <a:solidFill>
                  <a:srgbClr val="000000"/>
                </a:solidFill>
                <a:latin typeface="Arial Narrow" pitchFamily="34" charset="0"/>
              </a:rPr>
              <a:t>operacionalizovať</a:t>
            </a:r>
            <a:r>
              <a:rPr lang="sk-SK" sz="3600" dirty="0" smtClean="0">
                <a:solidFill>
                  <a:srgbClr val="000000"/>
                </a:solidFill>
                <a:latin typeface="Arial Narrow" pitchFamily="34" charset="0"/>
              </a:rPr>
              <a:t> koncept politickej orientácie (pre jednoduchosť len osu pravica – ľavica). Ako (prostredníctvom akých otázok, indikátorov) by ste ju merali v dotazníkovom prieskume?</a:t>
            </a:r>
            <a:endParaRPr lang="sk-SK" sz="3600" dirty="0">
              <a:solidFill>
                <a:srgbClr val="000000"/>
              </a:solidFill>
              <a:latin typeface="Arial Narrow" pitchFamily="34" charset="0"/>
            </a:endParaRPr>
          </a:p>
          <a:p>
            <a:pPr marL="379413" indent="-379413" eaLnBrk="1" hangingPunct="1">
              <a:spcBef>
                <a:spcPts val="575"/>
              </a:spcBef>
              <a:buSzPct val="85000"/>
              <a:tabLst>
                <a:tab pos="1019175" algn="l"/>
                <a:tab pos="1933575" algn="l"/>
                <a:tab pos="2847975" algn="l"/>
                <a:tab pos="3762375" algn="l"/>
                <a:tab pos="4676775" algn="l"/>
                <a:tab pos="5591175" algn="l"/>
                <a:tab pos="6505575" algn="l"/>
                <a:tab pos="7419975" algn="l"/>
                <a:tab pos="8334375" algn="l"/>
                <a:tab pos="9248775" algn="l"/>
                <a:tab pos="10163175" algn="l"/>
              </a:tabLst>
            </a:pPr>
            <a:endParaRPr lang="sk-SK" sz="2800" dirty="0">
              <a:solidFill>
                <a:srgbClr val="000000"/>
              </a:solidFill>
              <a:latin typeface="Perpetua" pitchFamily="16" charset="0"/>
            </a:endParaRPr>
          </a:p>
          <a:p>
            <a:pPr marL="379413" indent="-379413" eaLnBrk="1" hangingPunct="1">
              <a:spcBef>
                <a:spcPts val="575"/>
              </a:spcBef>
              <a:buSzPct val="85000"/>
              <a:tabLst>
                <a:tab pos="1019175" algn="l"/>
                <a:tab pos="1933575" algn="l"/>
                <a:tab pos="2847975" algn="l"/>
                <a:tab pos="3762375" algn="l"/>
                <a:tab pos="4676775" algn="l"/>
                <a:tab pos="5591175" algn="l"/>
                <a:tab pos="6505575" algn="l"/>
                <a:tab pos="7419975" algn="l"/>
                <a:tab pos="8334375" algn="l"/>
                <a:tab pos="9248775" algn="l"/>
                <a:tab pos="10163175" algn="l"/>
              </a:tabLst>
            </a:pPr>
            <a:endParaRPr lang="sk-SK" sz="2800" dirty="0">
              <a:solidFill>
                <a:srgbClr val="000000"/>
              </a:solidFill>
              <a:latin typeface="Perpetua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 b="1" dirty="0" smtClean="0">
                <a:latin typeface="Arial Narrow" pitchFamily="34" charset="0"/>
              </a:rPr>
              <a:t>Metóda výskumu, technika zberu dát</a:t>
            </a:r>
            <a:endParaRPr lang="cs-CZ" altLang="cs-CZ" b="1" dirty="0" smtClean="0">
              <a:latin typeface="Arial Narrow" pitchFamily="34" charset="0"/>
            </a:endParaRPr>
          </a:p>
        </p:txBody>
      </p:sp>
      <p:sp>
        <p:nvSpPr>
          <p:cNvPr id="5222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05800" cy="4876800"/>
          </a:xfrm>
        </p:spPr>
        <p:txBody>
          <a:bodyPr/>
          <a:lstStyle/>
          <a:p>
            <a:pPr marL="342900" indent="-342900"/>
            <a:r>
              <a:rPr lang="sk-SK" altLang="cs-CZ" sz="2800" dirty="0" smtClean="0">
                <a:latin typeface="Arial Narrow" pitchFamily="34" charset="0"/>
              </a:rPr>
              <a:t>Kvantitatívne, kvalitatívne, zmiešané</a:t>
            </a:r>
          </a:p>
          <a:p>
            <a:pPr marL="342900" indent="-342900">
              <a:buNone/>
            </a:pPr>
            <a:r>
              <a:rPr lang="sk-SK" altLang="cs-CZ" sz="2800" dirty="0" smtClean="0">
                <a:latin typeface="Arial Narrow" pitchFamily="34" charset="0"/>
              </a:rPr>
              <a:t>Metódy:</a:t>
            </a:r>
          </a:p>
          <a:p>
            <a:pPr marL="342900" indent="-342900">
              <a:buFont typeface="Franklin Gothic Book" pitchFamily="34" charset="0"/>
              <a:buAutoNum type="arabicPeriod"/>
            </a:pPr>
            <a:r>
              <a:rPr lang="sk-SK" altLang="cs-CZ" sz="2800" dirty="0" smtClean="0">
                <a:latin typeface="Arial Narrow" pitchFamily="34" charset="0"/>
              </a:rPr>
              <a:t>Prípadová štúdia</a:t>
            </a:r>
          </a:p>
          <a:p>
            <a:pPr marL="342900" indent="-342900">
              <a:buFont typeface="Franklin Gothic Book" pitchFamily="34" charset="0"/>
              <a:buAutoNum type="arabicPeriod"/>
            </a:pPr>
            <a:r>
              <a:rPr lang="sk-SK" altLang="cs-CZ" sz="2800" dirty="0" err="1" smtClean="0">
                <a:latin typeface="Arial Narrow" pitchFamily="34" charset="0"/>
              </a:rPr>
              <a:t>Survey</a:t>
            </a:r>
            <a:endParaRPr lang="sk-SK" altLang="cs-CZ" sz="2800" dirty="0" smtClean="0">
              <a:latin typeface="Arial Narrow" pitchFamily="34" charset="0"/>
            </a:endParaRPr>
          </a:p>
          <a:p>
            <a:pPr marL="342900" indent="-342900">
              <a:buFont typeface="Franklin Gothic Book" pitchFamily="34" charset="0"/>
              <a:buAutoNum type="arabicPeriod"/>
            </a:pPr>
            <a:r>
              <a:rPr lang="sk-SK" altLang="cs-CZ" sz="2800" dirty="0" smtClean="0">
                <a:latin typeface="Arial Narrow" pitchFamily="34" charset="0"/>
              </a:rPr>
              <a:t>Experiment</a:t>
            </a:r>
          </a:p>
          <a:p>
            <a:pPr marL="342900" indent="-342900">
              <a:buNone/>
            </a:pPr>
            <a:endParaRPr lang="sk-SK" altLang="cs-CZ" sz="2800" dirty="0" smtClean="0">
              <a:latin typeface="Arial Narrow" pitchFamily="34" charset="0"/>
            </a:endParaRPr>
          </a:p>
          <a:p>
            <a:pPr marL="342900" indent="-342900">
              <a:buNone/>
            </a:pPr>
            <a:r>
              <a:rPr lang="sk-SK" altLang="cs-CZ" sz="2800" dirty="0" smtClean="0">
                <a:latin typeface="Arial Narrow" pitchFamily="34" charset="0"/>
              </a:rPr>
              <a:t>Techniky zberu dát: dotazník, štandardizovaný rozhovor, obsahová analýza, hĺbkový rozhovor, </a:t>
            </a:r>
            <a:r>
              <a:rPr lang="sk-SK" altLang="cs-CZ" sz="2800" dirty="0" err="1" smtClean="0">
                <a:latin typeface="Arial Narrow" pitchFamily="34" charset="0"/>
              </a:rPr>
              <a:t>focus</a:t>
            </a:r>
            <a:r>
              <a:rPr lang="sk-SK" altLang="cs-CZ" sz="2800" dirty="0" smtClean="0">
                <a:latin typeface="Arial Narrow" pitchFamily="34" charset="0"/>
              </a:rPr>
              <a:t> </a:t>
            </a:r>
            <a:r>
              <a:rPr lang="sk-SK" altLang="cs-CZ" sz="2800" dirty="0" err="1" smtClean="0">
                <a:latin typeface="Arial Narrow" pitchFamily="34" charset="0"/>
              </a:rPr>
              <a:t>group</a:t>
            </a:r>
            <a:r>
              <a:rPr lang="sk-SK" altLang="cs-CZ" sz="2800" dirty="0" smtClean="0">
                <a:latin typeface="Arial Narrow" pitchFamily="34" charset="0"/>
              </a:rPr>
              <a:t>....</a:t>
            </a:r>
          </a:p>
          <a:p>
            <a:pPr marL="342900" indent="-342900">
              <a:buNone/>
            </a:pPr>
            <a:endParaRPr lang="sk-SK" altLang="cs-CZ" sz="4000" dirty="0" smtClean="0">
              <a:latin typeface="Arial Narrow" pitchFamily="34" charset="0"/>
            </a:endParaRPr>
          </a:p>
          <a:p>
            <a:pPr marL="342900" indent="-342900"/>
            <a:endParaRPr lang="cs-CZ" altLang="cs-CZ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7772400" cy="1143000"/>
          </a:xfrm>
        </p:spPr>
        <p:txBody>
          <a:bodyPr/>
          <a:lstStyle/>
          <a:p>
            <a:r>
              <a:rPr lang="sk-SK" altLang="cs-CZ" b="1" dirty="0" smtClean="0">
                <a:latin typeface="Arial Narrow" pitchFamily="34" charset="0"/>
              </a:rPr>
              <a:t>Rozhodnutie o výskumnom súbore</a:t>
            </a:r>
            <a:endParaRPr lang="cs-CZ" altLang="cs-CZ" b="1" dirty="0" smtClean="0">
              <a:latin typeface="Arial Narrow" pitchFamily="34" charset="0"/>
            </a:endParaRPr>
          </a:p>
        </p:txBody>
      </p:sp>
      <p:sp>
        <p:nvSpPr>
          <p:cNvPr id="5427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sk-SK" altLang="cs-CZ" sz="3600" dirty="0" smtClean="0">
                <a:latin typeface="Arial Narrow" pitchFamily="34" charset="0"/>
              </a:rPr>
              <a:t>výber ľudí/artefaktov, ktoré chceme skúmať</a:t>
            </a:r>
          </a:p>
          <a:p>
            <a:r>
              <a:rPr lang="sk-SK" altLang="cs-CZ" sz="3600" dirty="0" smtClean="0">
                <a:latin typeface="Arial Narrow" pitchFamily="34" charset="0"/>
              </a:rPr>
              <a:t>definícia základného súboru</a:t>
            </a:r>
          </a:p>
          <a:p>
            <a:r>
              <a:rPr lang="sk-SK" altLang="cs-CZ" sz="3600" dirty="0" smtClean="0">
                <a:latin typeface="Arial Narrow" pitchFamily="34" charset="0"/>
              </a:rPr>
              <a:t>definícia výberového súboru:</a:t>
            </a:r>
          </a:p>
          <a:p>
            <a:pPr lvl="1">
              <a:buFont typeface="Franklin Gothic Book" pitchFamily="34" charset="0"/>
              <a:buAutoNum type="arabicPeriod"/>
            </a:pPr>
            <a:r>
              <a:rPr lang="sk-SK" altLang="cs-CZ" sz="3600" dirty="0" smtClean="0">
                <a:latin typeface="Arial Narrow" pitchFamily="34" charset="0"/>
              </a:rPr>
              <a:t>náhodný výber</a:t>
            </a:r>
          </a:p>
          <a:p>
            <a:pPr lvl="1">
              <a:buFont typeface="Franklin Gothic Book" pitchFamily="34" charset="0"/>
              <a:buAutoNum type="arabicPeriod"/>
            </a:pPr>
            <a:r>
              <a:rPr lang="sk-SK" altLang="cs-CZ" sz="3600" dirty="0" smtClean="0">
                <a:latin typeface="Arial Narrow" pitchFamily="34" charset="0"/>
              </a:rPr>
              <a:t>nenáhodný výber</a:t>
            </a:r>
          </a:p>
          <a:p>
            <a:r>
              <a:rPr lang="sk-SK" altLang="cs-CZ" sz="3600" dirty="0" smtClean="0">
                <a:latin typeface="Arial Narrow" pitchFamily="34" charset="0"/>
              </a:rPr>
              <a:t>konkrétna technika výberu, zdôvodnenie</a:t>
            </a:r>
            <a:endParaRPr lang="cs-CZ" altLang="cs-CZ" sz="3600" dirty="0" smtClean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915955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914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endParaRPr lang="cs-CZ" altLang="cs-CZ" sz="4800" dirty="0" smtClean="0">
              <a:solidFill>
                <a:srgbClr val="696464"/>
              </a:solidFill>
              <a:latin typeface="Franklin Gothic Book" pitchFamily="34" charset="0"/>
            </a:endParaRPr>
          </a:p>
          <a:p>
            <a:pPr eaLnBrk="1" hangingPunct="1">
              <a:buClrTx/>
              <a:buFontTx/>
              <a:buNone/>
            </a:pPr>
            <a:endParaRPr lang="cs-CZ" altLang="cs-CZ" sz="4800" dirty="0">
              <a:solidFill>
                <a:srgbClr val="696464"/>
              </a:solidFill>
              <a:latin typeface="Franklin Gothic Book" pitchFamily="34" charset="0"/>
            </a:endParaRPr>
          </a:p>
          <a:p>
            <a:pPr eaLnBrk="1" hangingPunct="1">
              <a:buClrTx/>
              <a:buFontTx/>
              <a:buNone/>
            </a:pPr>
            <a:r>
              <a:rPr lang="cs-CZ" altLang="cs-CZ" sz="4000" b="1" dirty="0">
                <a:solidFill>
                  <a:schemeClr val="tx2"/>
                </a:solidFill>
                <a:latin typeface="Arial Narrow" pitchFamily="34" charset="0"/>
                <a:ea typeface="+mj-ea"/>
                <a:cs typeface="+mj-cs"/>
              </a:rPr>
              <a:t>Osnova</a:t>
            </a:r>
            <a:endParaRPr lang="sk-SK" altLang="cs-CZ" sz="4000" b="1" dirty="0">
              <a:solidFill>
                <a:schemeClr val="tx2"/>
              </a:solidFill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887052" y="1600200"/>
            <a:ext cx="77724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71463" indent="-27146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514350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</a:pPr>
            <a:r>
              <a:rPr lang="sk-SK" altLang="cs-CZ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Účel a použitie výskumu</a:t>
            </a:r>
          </a:p>
          <a:p>
            <a:pPr marL="514350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</a:pPr>
            <a:r>
              <a:rPr lang="sk-SK" altLang="cs-CZ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Výskumné stratégie</a:t>
            </a:r>
          </a:p>
          <a:p>
            <a:pPr marL="514350" indent="-514350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</a:pPr>
            <a:r>
              <a:rPr lang="sk-SK" altLang="cs-CZ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Design empirického výskumu</a:t>
            </a:r>
            <a:endParaRPr lang="sk-SK" altLang="cs-CZ" sz="3200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3835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/>
          <p:cNvSpPr txBox="1">
            <a:spLocks noChangeArrowheads="1"/>
          </p:cNvSpPr>
          <p:nvPr/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 dirty="0" smtClean="0">
                <a:solidFill>
                  <a:schemeClr val="tx2"/>
                </a:solidFill>
                <a:latin typeface="Arial Narrow" pitchFamily="34" charset="0"/>
                <a:ea typeface="+mj-ea"/>
                <a:cs typeface="+mj-cs"/>
              </a:rPr>
              <a:t>Zber dát a analýza dát</a:t>
            </a:r>
            <a:endParaRPr lang="sk-SK" altLang="cs-CZ" sz="4000" b="1" dirty="0">
              <a:solidFill>
                <a:schemeClr val="tx2"/>
              </a:solidFill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39939" name="Text Box 2"/>
          <p:cNvSpPr txBox="1">
            <a:spLocks noChangeArrowheads="1"/>
          </p:cNvSpPr>
          <p:nvPr/>
        </p:nvSpPr>
        <p:spPr bwMode="auto">
          <a:xfrm>
            <a:off x="914400" y="1676400"/>
            <a:ext cx="7772400" cy="434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79413" indent="-3794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1019175" algn="l"/>
                <a:tab pos="1933575" algn="l"/>
                <a:tab pos="2847975" algn="l"/>
                <a:tab pos="3762375" algn="l"/>
                <a:tab pos="4676775" algn="l"/>
                <a:tab pos="5591175" algn="l"/>
                <a:tab pos="6505575" algn="l"/>
                <a:tab pos="7419975" algn="l"/>
                <a:tab pos="8334375" algn="l"/>
                <a:tab pos="9248775" algn="l"/>
                <a:tab pos="10163175" algn="l"/>
              </a:tabLst>
            </a:pPr>
            <a:r>
              <a:rPr lang="sk-SK" sz="3600" dirty="0">
                <a:solidFill>
                  <a:srgbClr val="000000"/>
                </a:solidFill>
                <a:latin typeface="Arial Narrow" pitchFamily="34" charset="0"/>
              </a:rPr>
              <a:t>ak používame už overený a vyskúšaný výskumný nástroj, uvedieme jeho zdroj</a:t>
            </a:r>
          </a:p>
          <a:p>
            <a:pPr marL="379413" indent="-3794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1019175" algn="l"/>
                <a:tab pos="1933575" algn="l"/>
                <a:tab pos="2847975" algn="l"/>
                <a:tab pos="3762375" algn="l"/>
                <a:tab pos="4676775" algn="l"/>
                <a:tab pos="5591175" algn="l"/>
                <a:tab pos="6505575" algn="l"/>
                <a:tab pos="7419975" algn="l"/>
                <a:tab pos="8334375" algn="l"/>
                <a:tab pos="9248775" algn="l"/>
                <a:tab pos="10163175" algn="l"/>
              </a:tabLst>
            </a:pPr>
            <a:r>
              <a:rPr lang="sk-SK" sz="3600" dirty="0">
                <a:solidFill>
                  <a:srgbClr val="000000"/>
                </a:solidFill>
                <a:latin typeface="Arial Narrow" pitchFamily="34" charset="0"/>
              </a:rPr>
              <a:t>ak tvoríme nový výskumný nástroj, musíme ho najprv otestovať (pilotáž</a:t>
            </a:r>
            <a:r>
              <a:rPr lang="sk-SK" sz="3600" dirty="0" smtClean="0">
                <a:solidFill>
                  <a:srgbClr val="000000"/>
                </a:solidFill>
                <a:latin typeface="Arial Narrow" pitchFamily="34" charset="0"/>
              </a:rPr>
              <a:t>)</a:t>
            </a:r>
          </a:p>
          <a:p>
            <a:pPr marL="379413" indent="-3794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1019175" algn="l"/>
                <a:tab pos="1933575" algn="l"/>
                <a:tab pos="2847975" algn="l"/>
                <a:tab pos="3762375" algn="l"/>
                <a:tab pos="4676775" algn="l"/>
                <a:tab pos="5591175" algn="l"/>
                <a:tab pos="6505575" algn="l"/>
                <a:tab pos="7419975" algn="l"/>
                <a:tab pos="8334375" algn="l"/>
                <a:tab pos="9248775" algn="l"/>
                <a:tab pos="10163175" algn="l"/>
              </a:tabLst>
            </a:pPr>
            <a:r>
              <a:rPr lang="cs-CZ" sz="3600" dirty="0" smtClean="0">
                <a:solidFill>
                  <a:srgbClr val="000000"/>
                </a:solidFill>
                <a:latin typeface="Arial Narrow" pitchFamily="34" charset="0"/>
              </a:rPr>
              <a:t>analýza dát: </a:t>
            </a:r>
            <a:r>
              <a:rPr lang="cs-CZ" sz="3600" dirty="0" err="1" smtClean="0">
                <a:solidFill>
                  <a:srgbClr val="000000"/>
                </a:solidFill>
                <a:latin typeface="Arial Narrow" pitchFamily="34" charset="0"/>
              </a:rPr>
              <a:t>kvantitatívna</a:t>
            </a:r>
            <a:r>
              <a:rPr lang="cs-CZ" sz="3600" dirty="0" smtClean="0">
                <a:solidFill>
                  <a:srgbClr val="000000"/>
                </a:solidFill>
                <a:latin typeface="Arial Narrow" pitchFamily="34" charset="0"/>
              </a:rPr>
              <a:t>, </a:t>
            </a:r>
            <a:r>
              <a:rPr lang="cs-CZ" sz="3600" dirty="0" err="1" smtClean="0">
                <a:solidFill>
                  <a:srgbClr val="000000"/>
                </a:solidFill>
                <a:latin typeface="Arial Narrow" pitchFamily="34" charset="0"/>
              </a:rPr>
              <a:t>kvalitatívna</a:t>
            </a:r>
            <a:endParaRPr lang="sk-SK" sz="3600" dirty="0">
              <a:solidFill>
                <a:srgbClr val="000000"/>
              </a:solidFill>
              <a:latin typeface="Arial Narrow" pitchFamily="34" charset="0"/>
            </a:endParaRPr>
          </a:p>
          <a:p>
            <a:pPr marL="379413" indent="-379413" eaLnBrk="1" hangingPunct="1">
              <a:spcBef>
                <a:spcPts val="575"/>
              </a:spcBef>
              <a:buSzPct val="85000"/>
              <a:tabLst>
                <a:tab pos="1019175" algn="l"/>
                <a:tab pos="1933575" algn="l"/>
                <a:tab pos="2847975" algn="l"/>
                <a:tab pos="3762375" algn="l"/>
                <a:tab pos="4676775" algn="l"/>
                <a:tab pos="5591175" algn="l"/>
                <a:tab pos="6505575" algn="l"/>
                <a:tab pos="7419975" algn="l"/>
                <a:tab pos="8334375" algn="l"/>
                <a:tab pos="9248775" algn="l"/>
                <a:tab pos="10163175" algn="l"/>
              </a:tabLst>
            </a:pPr>
            <a:endParaRPr lang="sk-SK" sz="2800" dirty="0">
              <a:solidFill>
                <a:srgbClr val="000000"/>
              </a:solidFill>
              <a:latin typeface="Perpetua" pitchFamily="16" charset="0"/>
            </a:endParaRPr>
          </a:p>
          <a:p>
            <a:pPr marL="379413" indent="-379413" eaLnBrk="1" hangingPunct="1">
              <a:spcBef>
                <a:spcPts val="575"/>
              </a:spcBef>
              <a:buSzPct val="85000"/>
              <a:tabLst>
                <a:tab pos="1019175" algn="l"/>
                <a:tab pos="1933575" algn="l"/>
                <a:tab pos="2847975" algn="l"/>
                <a:tab pos="3762375" algn="l"/>
                <a:tab pos="4676775" algn="l"/>
                <a:tab pos="5591175" algn="l"/>
                <a:tab pos="6505575" algn="l"/>
                <a:tab pos="7419975" algn="l"/>
                <a:tab pos="8334375" algn="l"/>
                <a:tab pos="9248775" algn="l"/>
                <a:tab pos="10163175" algn="l"/>
              </a:tabLst>
            </a:pPr>
            <a:endParaRPr lang="sk-SK" sz="2800" dirty="0">
              <a:solidFill>
                <a:srgbClr val="000000"/>
              </a:solidFill>
              <a:latin typeface="Perpetua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/>
          <p:cNvSpPr txBox="1">
            <a:spLocks noChangeArrowheads="1"/>
          </p:cNvSpPr>
          <p:nvPr/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 dirty="0" smtClean="0">
                <a:solidFill>
                  <a:schemeClr val="tx2"/>
                </a:solidFill>
                <a:latin typeface="Arial Narrow" pitchFamily="34" charset="0"/>
                <a:ea typeface="+mj-ea"/>
                <a:cs typeface="+mj-cs"/>
              </a:rPr>
              <a:t>Interpretácia a závery</a:t>
            </a:r>
            <a:endParaRPr lang="sk-SK" altLang="cs-CZ" sz="4000" b="1" dirty="0">
              <a:solidFill>
                <a:schemeClr val="tx2"/>
              </a:solidFill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39939" name="Text Box 2"/>
          <p:cNvSpPr txBox="1">
            <a:spLocks noChangeArrowheads="1"/>
          </p:cNvSpPr>
          <p:nvPr/>
        </p:nvSpPr>
        <p:spPr bwMode="auto">
          <a:xfrm>
            <a:off x="381000" y="1524000"/>
            <a:ext cx="7772400" cy="434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ts val="575"/>
              </a:spcBef>
              <a:buClr>
                <a:srgbClr val="D34817"/>
              </a:buClr>
              <a:buSzPct val="85000"/>
              <a:tabLst>
                <a:tab pos="1019175" algn="l"/>
                <a:tab pos="1933575" algn="l"/>
                <a:tab pos="2847975" algn="l"/>
                <a:tab pos="3762375" algn="l"/>
                <a:tab pos="4676775" algn="l"/>
                <a:tab pos="5591175" algn="l"/>
                <a:tab pos="6505575" algn="l"/>
                <a:tab pos="7419975" algn="l"/>
                <a:tab pos="8334375" algn="l"/>
                <a:tab pos="9248775" algn="l"/>
                <a:tab pos="10163175" algn="l"/>
              </a:tabLst>
            </a:pPr>
            <a:endParaRPr lang="sk-SK" sz="3600" dirty="0">
              <a:solidFill>
                <a:srgbClr val="000000"/>
              </a:solidFill>
              <a:latin typeface="Arial Narrow" pitchFamily="34" charset="0"/>
            </a:endParaRPr>
          </a:p>
          <a:p>
            <a:pPr marL="379413" indent="-379413" eaLnBrk="1" hangingPunct="1">
              <a:spcBef>
                <a:spcPts val="575"/>
              </a:spcBef>
              <a:buSzPct val="85000"/>
              <a:tabLst>
                <a:tab pos="1019175" algn="l"/>
                <a:tab pos="1933575" algn="l"/>
                <a:tab pos="2847975" algn="l"/>
                <a:tab pos="3762375" algn="l"/>
                <a:tab pos="4676775" algn="l"/>
                <a:tab pos="5591175" algn="l"/>
                <a:tab pos="6505575" algn="l"/>
                <a:tab pos="7419975" algn="l"/>
                <a:tab pos="8334375" algn="l"/>
                <a:tab pos="9248775" algn="l"/>
                <a:tab pos="10163175" algn="l"/>
              </a:tabLst>
            </a:pPr>
            <a:endParaRPr lang="sk-SK" sz="2800" dirty="0">
              <a:solidFill>
                <a:srgbClr val="000000"/>
              </a:solidFill>
              <a:latin typeface="Perpetua" pitchFamily="16" charset="0"/>
            </a:endParaRPr>
          </a:p>
          <a:p>
            <a:pPr marL="379413" indent="-379413" eaLnBrk="1" hangingPunct="1">
              <a:spcBef>
                <a:spcPts val="575"/>
              </a:spcBef>
              <a:buSzPct val="85000"/>
              <a:tabLst>
                <a:tab pos="1019175" algn="l"/>
                <a:tab pos="1933575" algn="l"/>
                <a:tab pos="2847975" algn="l"/>
                <a:tab pos="3762375" algn="l"/>
                <a:tab pos="4676775" algn="l"/>
                <a:tab pos="5591175" algn="l"/>
                <a:tab pos="6505575" algn="l"/>
                <a:tab pos="7419975" algn="l"/>
                <a:tab pos="8334375" algn="l"/>
                <a:tab pos="9248775" algn="l"/>
                <a:tab pos="10163175" algn="l"/>
              </a:tabLst>
            </a:pPr>
            <a:endParaRPr lang="sk-SK" sz="2800" dirty="0">
              <a:solidFill>
                <a:srgbClr val="000000"/>
              </a:solidFill>
              <a:latin typeface="Perpetua" pitchFamily="16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81000" y="1752600"/>
            <a:ext cx="8305800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79413" indent="-3794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1019175" algn="l"/>
                <a:tab pos="1933575" algn="l"/>
                <a:tab pos="2847975" algn="l"/>
                <a:tab pos="3762375" algn="l"/>
                <a:tab pos="4676775" algn="l"/>
                <a:tab pos="5591175" algn="l"/>
                <a:tab pos="6505575" algn="l"/>
                <a:tab pos="7419975" algn="l"/>
                <a:tab pos="8334375" algn="l"/>
                <a:tab pos="9248775" algn="l"/>
                <a:tab pos="10163175" algn="l"/>
              </a:tabLst>
            </a:pPr>
            <a:r>
              <a:rPr lang="sk-SK" sz="3200" dirty="0" smtClean="0">
                <a:solidFill>
                  <a:srgbClr val="000000"/>
                </a:solidFill>
                <a:latin typeface="Arial Narrow" pitchFamily="34" charset="0"/>
              </a:rPr>
              <a:t>Zodpovedanie položených výskumných otázok</a:t>
            </a:r>
          </a:p>
          <a:p>
            <a:pPr marL="379413" indent="-3794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1019175" algn="l"/>
                <a:tab pos="1933575" algn="l"/>
                <a:tab pos="2847975" algn="l"/>
                <a:tab pos="3762375" algn="l"/>
                <a:tab pos="4676775" algn="l"/>
                <a:tab pos="5591175" algn="l"/>
                <a:tab pos="6505575" algn="l"/>
                <a:tab pos="7419975" algn="l"/>
                <a:tab pos="8334375" algn="l"/>
                <a:tab pos="9248775" algn="l"/>
                <a:tab pos="10163175" algn="l"/>
              </a:tabLst>
            </a:pPr>
            <a:r>
              <a:rPr lang="sk-SK" sz="3200" dirty="0" smtClean="0">
                <a:solidFill>
                  <a:srgbClr val="000000"/>
                </a:solidFill>
                <a:latin typeface="Arial Narrow" pitchFamily="34" charset="0"/>
              </a:rPr>
              <a:t>Zhrnutie testovania hypotéz</a:t>
            </a:r>
          </a:p>
          <a:p>
            <a:pPr marL="379413" indent="-3794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1019175" algn="l"/>
                <a:tab pos="1933575" algn="l"/>
                <a:tab pos="2847975" algn="l"/>
                <a:tab pos="3762375" algn="l"/>
                <a:tab pos="4676775" algn="l"/>
                <a:tab pos="5591175" algn="l"/>
                <a:tab pos="6505575" algn="l"/>
                <a:tab pos="7419975" algn="l"/>
                <a:tab pos="8334375" algn="l"/>
                <a:tab pos="9248775" algn="l"/>
                <a:tab pos="10163175" algn="l"/>
              </a:tabLst>
            </a:pPr>
            <a:r>
              <a:rPr lang="sk-SK" sz="3200" dirty="0" smtClean="0">
                <a:solidFill>
                  <a:srgbClr val="000000"/>
                </a:solidFill>
                <a:latin typeface="Arial Narrow" pitchFamily="34" charset="0"/>
              </a:rPr>
              <a:t>Porovnanie </a:t>
            </a:r>
            <a:r>
              <a:rPr lang="sk-SK" sz="3200" dirty="0" smtClean="0">
                <a:solidFill>
                  <a:srgbClr val="000000"/>
                </a:solidFill>
                <a:latin typeface="Arial Narrow" pitchFamily="34" charset="0"/>
              </a:rPr>
              <a:t>výsledkov s </a:t>
            </a:r>
            <a:r>
              <a:rPr lang="sk-SK" sz="3200" dirty="0" smtClean="0">
                <a:solidFill>
                  <a:srgbClr val="000000"/>
                </a:solidFill>
                <a:latin typeface="Arial Narrow" pitchFamily="34" charset="0"/>
              </a:rPr>
              <a:t>predchádzajúcimi výskumami</a:t>
            </a:r>
          </a:p>
          <a:p>
            <a:pPr marL="379413" indent="-3794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1019175" algn="l"/>
                <a:tab pos="1933575" algn="l"/>
                <a:tab pos="2847975" algn="l"/>
                <a:tab pos="3762375" algn="l"/>
                <a:tab pos="4676775" algn="l"/>
                <a:tab pos="5591175" algn="l"/>
                <a:tab pos="6505575" algn="l"/>
                <a:tab pos="7419975" algn="l"/>
                <a:tab pos="8334375" algn="l"/>
                <a:tab pos="9248775" algn="l"/>
                <a:tab pos="10163175" algn="l"/>
              </a:tabLst>
            </a:pPr>
            <a:r>
              <a:rPr lang="sk-SK" sz="3200" dirty="0" smtClean="0">
                <a:solidFill>
                  <a:srgbClr val="000000"/>
                </a:solidFill>
                <a:latin typeface="Arial Narrow" pitchFamily="34" charset="0"/>
              </a:rPr>
              <a:t>Implikácie pre teóriu: podpora? falzifikácia? zmena?</a:t>
            </a:r>
          </a:p>
          <a:p>
            <a:pPr marL="379413" indent="-3794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1019175" algn="l"/>
                <a:tab pos="1933575" algn="l"/>
                <a:tab pos="2847975" algn="l"/>
                <a:tab pos="3762375" algn="l"/>
                <a:tab pos="4676775" algn="l"/>
                <a:tab pos="5591175" algn="l"/>
                <a:tab pos="6505575" algn="l"/>
                <a:tab pos="7419975" algn="l"/>
                <a:tab pos="8334375" algn="l"/>
                <a:tab pos="9248775" algn="l"/>
                <a:tab pos="10163175" algn="l"/>
              </a:tabLst>
            </a:pPr>
            <a:r>
              <a:rPr lang="sk-SK" sz="3200" dirty="0" smtClean="0">
                <a:solidFill>
                  <a:srgbClr val="000000"/>
                </a:solidFill>
                <a:latin typeface="Arial Narrow" pitchFamily="34" charset="0"/>
              </a:rPr>
              <a:t>Špekulatívne (hypotetické) vysvetlenia</a:t>
            </a:r>
          </a:p>
          <a:p>
            <a:pPr marL="379413" indent="-3794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1019175" algn="l"/>
                <a:tab pos="1933575" algn="l"/>
                <a:tab pos="2847975" algn="l"/>
                <a:tab pos="3762375" algn="l"/>
                <a:tab pos="4676775" algn="l"/>
                <a:tab pos="5591175" algn="l"/>
                <a:tab pos="6505575" algn="l"/>
                <a:tab pos="7419975" algn="l"/>
                <a:tab pos="8334375" algn="l"/>
                <a:tab pos="9248775" algn="l"/>
                <a:tab pos="10163175" algn="l"/>
              </a:tabLst>
            </a:pPr>
            <a:r>
              <a:rPr lang="sk-SK" sz="3200" dirty="0" smtClean="0">
                <a:solidFill>
                  <a:srgbClr val="000000"/>
                </a:solidFill>
                <a:latin typeface="Arial Narrow" pitchFamily="34" charset="0"/>
              </a:rPr>
              <a:t>Limity výskumu</a:t>
            </a:r>
          </a:p>
          <a:p>
            <a:pPr marL="379413" indent="-3794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1019175" algn="l"/>
                <a:tab pos="1933575" algn="l"/>
                <a:tab pos="2847975" algn="l"/>
                <a:tab pos="3762375" algn="l"/>
                <a:tab pos="4676775" algn="l"/>
                <a:tab pos="5591175" algn="l"/>
                <a:tab pos="6505575" algn="l"/>
                <a:tab pos="7419975" algn="l"/>
                <a:tab pos="8334375" algn="l"/>
                <a:tab pos="9248775" algn="l"/>
                <a:tab pos="10163175" algn="l"/>
              </a:tabLst>
            </a:pPr>
            <a:r>
              <a:rPr lang="sk-SK" sz="3200" dirty="0" smtClean="0">
                <a:solidFill>
                  <a:srgbClr val="000000"/>
                </a:solidFill>
                <a:latin typeface="Arial Narrow" pitchFamily="34" charset="0"/>
              </a:rPr>
              <a:t>Návrhy na ďalší výskum</a:t>
            </a:r>
          </a:p>
          <a:p>
            <a:pPr eaLnBrk="1" hangingPunct="1">
              <a:spcBef>
                <a:spcPts val="575"/>
              </a:spcBef>
              <a:buClr>
                <a:srgbClr val="D34817"/>
              </a:buClr>
              <a:buSzPct val="85000"/>
              <a:tabLst>
                <a:tab pos="1019175" algn="l"/>
                <a:tab pos="1933575" algn="l"/>
                <a:tab pos="2847975" algn="l"/>
                <a:tab pos="3762375" algn="l"/>
                <a:tab pos="4676775" algn="l"/>
                <a:tab pos="5591175" algn="l"/>
                <a:tab pos="6505575" algn="l"/>
                <a:tab pos="7419975" algn="l"/>
                <a:tab pos="8334375" algn="l"/>
                <a:tab pos="9248775" algn="l"/>
                <a:tab pos="10163175" algn="l"/>
              </a:tabLst>
            </a:pPr>
            <a:endParaRPr lang="sk-SK" sz="3600" dirty="0">
              <a:solidFill>
                <a:srgbClr val="000000"/>
              </a:solidFill>
              <a:latin typeface="Arial Narrow" pitchFamily="34" charset="0"/>
            </a:endParaRPr>
          </a:p>
          <a:p>
            <a:pPr marL="379413" indent="-379413" eaLnBrk="1" hangingPunct="1">
              <a:spcBef>
                <a:spcPts val="575"/>
              </a:spcBef>
              <a:buSzPct val="85000"/>
              <a:tabLst>
                <a:tab pos="1019175" algn="l"/>
                <a:tab pos="1933575" algn="l"/>
                <a:tab pos="2847975" algn="l"/>
                <a:tab pos="3762375" algn="l"/>
                <a:tab pos="4676775" algn="l"/>
                <a:tab pos="5591175" algn="l"/>
                <a:tab pos="6505575" algn="l"/>
                <a:tab pos="7419975" algn="l"/>
                <a:tab pos="8334375" algn="l"/>
                <a:tab pos="9248775" algn="l"/>
                <a:tab pos="10163175" algn="l"/>
              </a:tabLst>
            </a:pPr>
            <a:endParaRPr lang="sk-SK" sz="2800" dirty="0">
              <a:solidFill>
                <a:srgbClr val="000000"/>
              </a:solidFill>
              <a:latin typeface="Perpetua" pitchFamily="16" charset="0"/>
            </a:endParaRPr>
          </a:p>
          <a:p>
            <a:pPr marL="379413" indent="-379413" eaLnBrk="1" hangingPunct="1">
              <a:spcBef>
                <a:spcPts val="575"/>
              </a:spcBef>
              <a:buSzPct val="85000"/>
              <a:tabLst>
                <a:tab pos="1019175" algn="l"/>
                <a:tab pos="1933575" algn="l"/>
                <a:tab pos="2847975" algn="l"/>
                <a:tab pos="3762375" algn="l"/>
                <a:tab pos="4676775" algn="l"/>
                <a:tab pos="5591175" algn="l"/>
                <a:tab pos="6505575" algn="l"/>
                <a:tab pos="7419975" algn="l"/>
                <a:tab pos="8334375" algn="l"/>
                <a:tab pos="9248775" algn="l"/>
                <a:tab pos="10163175" algn="l"/>
              </a:tabLst>
            </a:pPr>
            <a:endParaRPr lang="sk-SK" sz="2800" dirty="0">
              <a:solidFill>
                <a:srgbClr val="000000"/>
              </a:solidFill>
              <a:latin typeface="Perpetua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7095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533400" y="2276475"/>
            <a:ext cx="8153400" cy="2520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514350" indent="-514350" algn="ctr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/>
            </a:pPr>
            <a:r>
              <a:rPr lang="sk-SK" altLang="cs-CZ" sz="36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Účel </a:t>
            </a:r>
            <a:r>
              <a:rPr lang="en-GB" altLang="cs-CZ" sz="36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a </a:t>
            </a:r>
            <a:r>
              <a:rPr lang="sk-SK" altLang="cs-CZ" sz="36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použitie výskumu</a:t>
            </a:r>
            <a:endParaRPr lang="en-GB" altLang="cs-CZ" sz="3600" b="1" dirty="0" smtClean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381000" y="334963"/>
            <a:ext cx="8229600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914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sk-SK" altLang="cs-CZ" sz="4000" b="1" dirty="0" smtClean="0">
                <a:solidFill>
                  <a:schemeClr val="tx2"/>
                </a:solidFill>
                <a:latin typeface="Arial Narrow" pitchFamily="34" charset="0"/>
                <a:ea typeface="+mj-ea"/>
                <a:cs typeface="+mj-cs"/>
              </a:rPr>
              <a:t>Účel výskumu</a:t>
            </a:r>
            <a:endParaRPr lang="sk-SK" altLang="cs-CZ" sz="4000" b="1" dirty="0">
              <a:solidFill>
                <a:schemeClr val="tx2"/>
              </a:solidFill>
              <a:latin typeface="Arial Narrow" pitchFamily="34" charset="0"/>
              <a:ea typeface="+mj-ea"/>
              <a:cs typeface="+mj-cs"/>
            </a:endParaRPr>
          </a:p>
        </p:txBody>
      </p:sp>
      <p:graphicFrame>
        <p:nvGraphicFramePr>
          <p:cNvPr id="10242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842394"/>
              </p:ext>
            </p:extLst>
          </p:nvPr>
        </p:nvGraphicFramePr>
        <p:xfrm>
          <a:off x="228600" y="1295400"/>
          <a:ext cx="8764588" cy="4495801"/>
        </p:xfrm>
        <a:graphic>
          <a:graphicData uri="http://schemas.openxmlformats.org/drawingml/2006/table">
            <a:tbl>
              <a:tblPr/>
              <a:tblGrid>
                <a:gridCol w="1558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90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2945">
                <a:tc>
                  <a:txBody>
                    <a:bodyPr/>
                    <a:lstStyle/>
                    <a:p>
                      <a:pPr marL="107950" marR="0" lvl="0" indent="-106363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107950" algn="l"/>
                          <a:tab pos="1022350" algn="l"/>
                          <a:tab pos="1936750" algn="l"/>
                          <a:tab pos="2851150" algn="l"/>
                          <a:tab pos="3765550" algn="l"/>
                          <a:tab pos="4679950" algn="l"/>
                          <a:tab pos="5594350" algn="l"/>
                          <a:tab pos="6508750" algn="l"/>
                          <a:tab pos="7423150" algn="l"/>
                          <a:tab pos="8337550" algn="l"/>
                          <a:tab pos="9251950" algn="l"/>
                          <a:tab pos="10166350" algn="l"/>
                        </a:tabLst>
                      </a:pPr>
                      <a:endParaRPr kumimoji="0" lang="sk-SK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Times New Roman" pitchFamily="16" charset="0"/>
                      </a:endParaRPr>
                    </a:p>
                  </a:txBody>
                  <a:tcPr marL="82800" marR="82800" marT="50980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1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exploratórny</a:t>
                      </a:r>
                      <a:endParaRPr kumimoji="0" lang="sk-SK" sz="24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Times New Roman" pitchFamily="16" charset="0"/>
                      </a:endParaRPr>
                    </a:p>
                  </a:txBody>
                  <a:tcPr marL="82800" marR="82800" marT="53359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deskriptívny</a:t>
                      </a:r>
                    </a:p>
                  </a:txBody>
                  <a:tcPr marL="82800" marR="82800" marT="53359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explanačný</a:t>
                      </a:r>
                    </a:p>
                  </a:txBody>
                  <a:tcPr marL="82800" marR="82800" marT="53359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250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existujúci výskum</a:t>
                      </a:r>
                    </a:p>
                  </a:txBody>
                  <a:tcPr marL="82800" marR="82800" marT="53359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veľmi obmezený či vôbec neexistujúci</a:t>
                      </a:r>
                    </a:p>
                  </a:txBody>
                  <a:tcPr marL="82800" marR="82800" marT="50980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existuje, ale je nekompletný, s trhlinami</a:t>
                      </a:r>
                    </a:p>
                  </a:txBody>
                  <a:tcPr marL="82800" marR="82800" marT="50980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veľmi rozpracovaný</a:t>
                      </a:r>
                    </a:p>
                  </a:txBody>
                  <a:tcPr marL="82800" marR="82800" marT="50980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0104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hlavné otázky</a:t>
                      </a:r>
                    </a:p>
                  </a:txBody>
                  <a:tcPr marL="82800" marR="82800" marT="53359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ČO?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čo sa deje? </a:t>
                      </a:r>
                    </a:p>
                  </a:txBody>
                  <a:tcPr marL="82800" marR="82800" marT="50980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AKO? KTO? KDE? KEDY?</a:t>
                      </a:r>
                    </a:p>
                  </a:txBody>
                  <a:tcPr marL="82800" marR="82800" marT="50980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PREČO?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prečo sa niečo deje?</a:t>
                      </a:r>
                    </a:p>
                  </a:txBody>
                  <a:tcPr marL="82800" marR="82800" marT="50980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0247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ciele </a:t>
                      </a:r>
                    </a:p>
                  </a:txBody>
                  <a:tcPr marL="82800" marR="82800" marT="53359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dosiahnuť počiatočné zoznámenie s témou; rozvinúť/precizovať teóriu</a:t>
                      </a:r>
                    </a:p>
                  </a:txBody>
                  <a:tcPr marL="82800" marR="82800" marT="50980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dosiahnuť presný popis udalostí/javov;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kategorizovať, klasifikovať ich</a:t>
                      </a:r>
                    </a:p>
                  </a:txBody>
                  <a:tcPr marL="82800" marR="82800" marT="50980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testovať teóriu/hypotézu; snaha vysvetliť javy a situácie</a:t>
                      </a:r>
                    </a:p>
                  </a:txBody>
                  <a:tcPr marL="82800" marR="82800" marT="50980" marB="39084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294" name="Rectangle 59"/>
          <p:cNvSpPr>
            <a:spLocks noChangeArrowheads="1"/>
          </p:cNvSpPr>
          <p:nvPr/>
        </p:nvSpPr>
        <p:spPr bwMode="auto">
          <a:xfrm>
            <a:off x="2319338" y="6400800"/>
            <a:ext cx="6824662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2800" tIns="41400" rIns="82800" bIns="41400" anchor="ctr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 sz="11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Podlľa Mihelj, S.: Linking Theory and Empirical Data. Loughborough University</a:t>
            </a:r>
          </a:p>
        </p:txBody>
      </p:sp>
    </p:spTree>
    <p:extLst>
      <p:ext uri="{BB962C8B-B14F-4D97-AF65-F5344CB8AC3E}">
        <p14:creationId xmlns:p14="http://schemas.microsoft.com/office/powerpoint/2010/main" val="3527194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762000" y="166688"/>
            <a:ext cx="7772400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914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sk-SK" altLang="cs-CZ" sz="4000" b="1" dirty="0">
                <a:solidFill>
                  <a:schemeClr val="tx2"/>
                </a:solidFill>
                <a:latin typeface="Arial Narrow" pitchFamily="34" charset="0"/>
                <a:ea typeface="+mj-ea"/>
                <a:cs typeface="+mj-cs"/>
              </a:rPr>
              <a:t>Použitie výskumu</a:t>
            </a:r>
          </a:p>
        </p:txBody>
      </p:sp>
      <p:graphicFrame>
        <p:nvGraphicFramePr>
          <p:cNvPr id="11266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100436"/>
              </p:ext>
            </p:extLst>
          </p:nvPr>
        </p:nvGraphicFramePr>
        <p:xfrm>
          <a:off x="228600" y="990600"/>
          <a:ext cx="8459788" cy="5287705"/>
        </p:xfrm>
        <a:graphic>
          <a:graphicData uri="http://schemas.openxmlformats.org/drawingml/2006/table">
            <a:tbl>
              <a:tblPr/>
              <a:tblGrid>
                <a:gridCol w="1720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6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92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1863">
                <a:tc>
                  <a:txBody>
                    <a:bodyPr/>
                    <a:lstStyle/>
                    <a:p>
                      <a:pPr marL="107950" marR="0" lvl="0" indent="-106363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107950" algn="l"/>
                          <a:tab pos="1022350" algn="l"/>
                          <a:tab pos="1936750" algn="l"/>
                          <a:tab pos="2851150" algn="l"/>
                          <a:tab pos="3765550" algn="l"/>
                          <a:tab pos="4679950" algn="l"/>
                          <a:tab pos="5594350" algn="l"/>
                          <a:tab pos="6508750" algn="l"/>
                          <a:tab pos="7423150" algn="l"/>
                          <a:tab pos="8337550" algn="l"/>
                          <a:tab pos="9251950" algn="l"/>
                          <a:tab pos="10166350" algn="l"/>
                        </a:tabLst>
                      </a:pPr>
                      <a:endParaRPr kumimoji="0" lang="sk-SK" sz="28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Times New Roman" pitchFamily="16" charset="0"/>
                      </a:endParaRPr>
                    </a:p>
                  </a:txBody>
                  <a:tcPr marL="82800" marR="82800" marT="53279" marB="3902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základný</a:t>
                      </a:r>
                    </a:p>
                  </a:txBody>
                  <a:tcPr marL="82800" marR="82800" marT="50903" marB="3902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aplikovaný</a:t>
                      </a:r>
                    </a:p>
                  </a:txBody>
                  <a:tcPr marL="82800" marR="82800" marT="50903" marB="3902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056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použitie</a:t>
                      </a:r>
                    </a:p>
                  </a:txBody>
                  <a:tcPr marL="82800" marR="82800" marT="50903" marB="3902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nepriame; „poznanie pre poznanie“</a:t>
                      </a:r>
                    </a:p>
                  </a:txBody>
                  <a:tcPr marL="82800" marR="82800" marT="49716" marB="3902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bezprostredné praktické použitie: podklad pre rozhodnutia, zhodnotenie sociálnych dopadov</a:t>
                      </a:r>
                    </a:p>
                  </a:txBody>
                  <a:tcPr marL="82800" marR="82800" marT="49716" marB="3902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7346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publikum; kto definuje otázky?</a:t>
                      </a:r>
                    </a:p>
                  </a:txBody>
                  <a:tcPr marL="82800" marR="82800" marT="50903" marB="3902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vedecká komunita</a:t>
                      </a:r>
                    </a:p>
                  </a:txBody>
                  <a:tcPr marL="82800" marR="82800" marT="49716" marB="3902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politickí činitelia, </a:t>
                      </a:r>
                      <a:r>
                        <a:rPr kumimoji="0" lang="en-GB" sz="20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verejn</a:t>
                      </a:r>
                      <a:r>
                        <a:rPr kumimoji="0" lang="cs-CZ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á správa, </a:t>
                      </a:r>
                      <a:r>
                        <a:rPr kumimoji="0" lang="cs-CZ" sz="20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komerčná</a:t>
                      </a:r>
                      <a:r>
                        <a:rPr kumimoji="0" lang="cs-CZ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 sféra</a:t>
                      </a:r>
                      <a:r>
                        <a:rPr kumimoji="0" lang="sk-SK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, NNO...</a:t>
                      </a:r>
                    </a:p>
                  </a:txBody>
                  <a:tcPr marL="82800" marR="82800" marT="49716" marB="3902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9210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pre a proti</a:t>
                      </a:r>
                    </a:p>
                  </a:txBody>
                  <a:tcPr marL="82800" marR="82800" marT="50903" marB="3902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1313" marR="0" lvl="0" indent="-341313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ahoma" pitchFamily="32" charset="0"/>
                        <a:buChar char="•"/>
                        <a:tabLst>
                          <a:tab pos="341313" algn="l"/>
                          <a:tab pos="1255713" algn="l"/>
                          <a:tab pos="2170113" algn="l"/>
                          <a:tab pos="3084513" algn="l"/>
                          <a:tab pos="3998913" algn="l"/>
                          <a:tab pos="4913313" algn="l"/>
                          <a:tab pos="5827713" algn="l"/>
                          <a:tab pos="6742113" algn="l"/>
                          <a:tab pos="7656513" algn="l"/>
                          <a:tab pos="8570913" algn="l"/>
                          <a:tab pos="9485313" algn="l"/>
                          <a:tab pos="10399713" algn="l"/>
                        </a:tabLst>
                      </a:pPr>
                      <a:r>
                        <a:rPr kumimoji="0" lang="sk-SK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pre: vysoká kontrola výskumníka nad charakterom výskumu a jeho použitím</a:t>
                      </a:r>
                    </a:p>
                    <a:p>
                      <a:pPr marL="341313" marR="0" lvl="0" indent="-341313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ahoma" pitchFamily="32" charset="0"/>
                        <a:buChar char="•"/>
                        <a:tabLst>
                          <a:tab pos="341313" algn="l"/>
                          <a:tab pos="1255713" algn="l"/>
                          <a:tab pos="2170113" algn="l"/>
                          <a:tab pos="3084513" algn="l"/>
                          <a:tab pos="3998913" algn="l"/>
                          <a:tab pos="4913313" algn="l"/>
                          <a:tab pos="5827713" algn="l"/>
                          <a:tab pos="6742113" algn="l"/>
                          <a:tab pos="7656513" algn="l"/>
                          <a:tab pos="8570913" algn="l"/>
                          <a:tab pos="9485313" algn="l"/>
                          <a:tab pos="10399713" algn="l"/>
                        </a:tabLst>
                      </a:pPr>
                      <a:r>
                        <a:rPr kumimoji="0" lang="sk-SK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pre: nízke riziko zneužitia</a:t>
                      </a:r>
                    </a:p>
                    <a:p>
                      <a:pPr marL="341313" marR="0" lvl="0" indent="-341313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ahoma" pitchFamily="32" charset="0"/>
                        <a:buChar char="•"/>
                        <a:tabLst>
                          <a:tab pos="341313" algn="l"/>
                          <a:tab pos="1255713" algn="l"/>
                          <a:tab pos="2170113" algn="l"/>
                          <a:tab pos="3084513" algn="l"/>
                          <a:tab pos="3998913" algn="l"/>
                          <a:tab pos="4913313" algn="l"/>
                          <a:tab pos="5827713" algn="l"/>
                          <a:tab pos="6742113" algn="l"/>
                          <a:tab pos="7656513" algn="l"/>
                          <a:tab pos="8570913" algn="l"/>
                          <a:tab pos="9485313" algn="l"/>
                          <a:tab pos="10399713" algn="l"/>
                        </a:tabLst>
                      </a:pPr>
                      <a:r>
                        <a:rPr kumimoji="0" lang="sk-SK" sz="20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proti: nízka miera prepojenia s praxou</a:t>
                      </a:r>
                    </a:p>
                  </a:txBody>
                  <a:tcPr marL="82800" marR="82800" marT="49716" marB="3902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1313" marR="0" lvl="0" indent="-341313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ahoma" pitchFamily="32" charset="0"/>
                        <a:buChar char="•"/>
                        <a:tabLst>
                          <a:tab pos="341313" algn="l"/>
                          <a:tab pos="1255713" algn="l"/>
                          <a:tab pos="2170113" algn="l"/>
                          <a:tab pos="3084513" algn="l"/>
                          <a:tab pos="3998913" algn="l"/>
                          <a:tab pos="4913313" algn="l"/>
                          <a:tab pos="5827713" algn="l"/>
                          <a:tab pos="6742113" algn="l"/>
                          <a:tab pos="7656513" algn="l"/>
                          <a:tab pos="8570913" algn="l"/>
                          <a:tab pos="9485313" algn="l"/>
                          <a:tab pos="10399713" algn="l"/>
                        </a:tabLst>
                      </a:pPr>
                      <a:r>
                        <a:rPr kumimoji="0" lang="sk-SK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pre: zaoberá sa reálnymi problémami, poskytuje reálne riešenia</a:t>
                      </a:r>
                    </a:p>
                    <a:p>
                      <a:pPr marL="341313" marR="0" lvl="0" indent="-341313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ahoma" pitchFamily="32" charset="0"/>
                        <a:buChar char="•"/>
                        <a:tabLst>
                          <a:tab pos="341313" algn="l"/>
                          <a:tab pos="1255713" algn="l"/>
                          <a:tab pos="2170113" algn="l"/>
                          <a:tab pos="3084513" algn="l"/>
                          <a:tab pos="3998913" algn="l"/>
                          <a:tab pos="4913313" algn="l"/>
                          <a:tab pos="5827713" algn="l"/>
                          <a:tab pos="6742113" algn="l"/>
                          <a:tab pos="7656513" algn="l"/>
                          <a:tab pos="8570913" algn="l"/>
                          <a:tab pos="9485313" algn="l"/>
                          <a:tab pos="10399713" algn="l"/>
                        </a:tabLst>
                      </a:pPr>
                      <a:r>
                        <a:rPr kumimoji="0" lang="sk-SK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proti: nízka miera kontroly na strane výskumníka</a:t>
                      </a:r>
                    </a:p>
                    <a:p>
                      <a:pPr marL="341313" marR="0" lvl="0" indent="-341313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ahoma" pitchFamily="32" charset="0"/>
                        <a:buChar char="•"/>
                        <a:tabLst>
                          <a:tab pos="341313" algn="l"/>
                          <a:tab pos="1255713" algn="l"/>
                          <a:tab pos="2170113" algn="l"/>
                          <a:tab pos="3084513" algn="l"/>
                          <a:tab pos="3998913" algn="l"/>
                          <a:tab pos="4913313" algn="l"/>
                          <a:tab pos="5827713" algn="l"/>
                          <a:tab pos="6742113" algn="l"/>
                          <a:tab pos="7656513" algn="l"/>
                          <a:tab pos="8570913" algn="l"/>
                          <a:tab pos="9485313" algn="l"/>
                          <a:tab pos="10399713" algn="l"/>
                        </a:tabLst>
                      </a:pPr>
                      <a:r>
                        <a:rPr kumimoji="0" lang="sk-SK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proti: nebezpečenstvo zneužitia pre súkromné či politické ciele</a:t>
                      </a:r>
                    </a:p>
                  </a:txBody>
                  <a:tcPr marL="82800" marR="82800" marT="49716" marB="3902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313" name="Text Box 46"/>
          <p:cNvSpPr txBox="1">
            <a:spLocks noChangeArrowheads="1"/>
          </p:cNvSpPr>
          <p:nvPr/>
        </p:nvSpPr>
        <p:spPr bwMode="auto">
          <a:xfrm>
            <a:off x="304800" y="6400800"/>
            <a:ext cx="5334000" cy="340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GB" altLang="cs-CZ" sz="1600">
                <a:solidFill>
                  <a:srgbClr val="000000"/>
                </a:solidFill>
                <a:cs typeface="Times New Roman" panose="02020603050405020304" pitchFamily="18" charset="0"/>
              </a:rPr>
              <a:t>Pod</a:t>
            </a:r>
            <a:r>
              <a:rPr lang="sk-SK" altLang="cs-CZ" sz="1600">
                <a:solidFill>
                  <a:srgbClr val="000000"/>
                </a:solidFill>
                <a:cs typeface="Times New Roman" panose="02020603050405020304" pitchFamily="18" charset="0"/>
              </a:rPr>
              <a:t>ľa</a:t>
            </a:r>
            <a:r>
              <a:rPr lang="en-GB" altLang="cs-CZ" sz="1600">
                <a:solidFill>
                  <a:srgbClr val="000000"/>
                </a:solidFill>
                <a:cs typeface="Times New Roman" panose="02020603050405020304" pitchFamily="18" charset="0"/>
              </a:rPr>
              <a:t>: Deacon et al. 1999, 367-72; Neuman 1997, 21-28</a:t>
            </a:r>
          </a:p>
        </p:txBody>
      </p:sp>
    </p:spTree>
    <p:extLst>
      <p:ext uri="{BB962C8B-B14F-4D97-AF65-F5344CB8AC3E}">
        <p14:creationId xmlns:p14="http://schemas.microsoft.com/office/powerpoint/2010/main" val="8236660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228600" y="609600"/>
            <a:ext cx="8686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914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sk-SK" altLang="cs-CZ" sz="4000" b="1" dirty="0">
                <a:solidFill>
                  <a:schemeClr val="tx2"/>
                </a:solidFill>
                <a:latin typeface="Arial Narrow" pitchFamily="34" charset="0"/>
                <a:ea typeface="+mj-ea"/>
                <a:cs typeface="+mj-cs"/>
              </a:rPr>
              <a:t>Typy organizácií zaoberajúcich sa mediálnym výskumom</a:t>
            </a:r>
          </a:p>
        </p:txBody>
      </p:sp>
      <p:graphicFrame>
        <p:nvGraphicFramePr>
          <p:cNvPr id="12290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520972"/>
              </p:ext>
            </p:extLst>
          </p:nvPr>
        </p:nvGraphicFramePr>
        <p:xfrm>
          <a:off x="152400" y="1524000"/>
          <a:ext cx="8764588" cy="4984145"/>
        </p:xfrm>
        <a:graphic>
          <a:graphicData uri="http://schemas.openxmlformats.org/drawingml/2006/table">
            <a:tbl>
              <a:tblPr/>
              <a:tblGrid>
                <a:gridCol w="1899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65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8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112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Podľa: </a:t>
                      </a:r>
                      <a:r>
                        <a:rPr kumimoji="0" lang="sk-SK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Jensen</a:t>
                      </a:r>
                      <a:r>
                        <a:rPr kumimoji="0" lang="sk-SK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 2003: 283</a:t>
                      </a:r>
                    </a:p>
                  </a:txBody>
                  <a:tcPr marL="90000" marR="90000" marT="49103" marB="4104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Komerčná spoločnosť</a:t>
                      </a:r>
                    </a:p>
                  </a:txBody>
                  <a:tcPr marL="90000" marR="90000" marT="50112" marB="4104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Univerzitné pracovisko</a:t>
                      </a:r>
                    </a:p>
                  </a:txBody>
                  <a:tcPr marL="90000" marR="90000" marT="50112" marB="4104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Nezávislé výskumné centrum</a:t>
                      </a:r>
                    </a:p>
                  </a:txBody>
                  <a:tcPr marL="90000" marR="90000" marT="50112" marB="4104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Dokumentačné stredisko</a:t>
                      </a:r>
                    </a:p>
                  </a:txBody>
                  <a:tcPr marL="90000" marR="90000" marT="50112" marB="4104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48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Financovanie</a:t>
                      </a:r>
                    </a:p>
                  </a:txBody>
                  <a:tcPr marL="90000" marR="90000" marT="51120" marB="4104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príjmy od klientov</a:t>
                      </a:r>
                    </a:p>
                  </a:txBody>
                  <a:tcPr marL="90000" marR="90000" marT="50112" marB="4104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verejné zdroje</a:t>
                      </a:r>
                    </a:p>
                  </a:txBody>
                  <a:tcPr marL="90000" marR="90000" marT="50112" marB="4104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príjem z </a:t>
                      </a:r>
                      <a:r>
                        <a:rPr kumimoji="0" lang="sk-SK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komercie</a:t>
                      </a:r>
                      <a:r>
                        <a:rPr kumimoji="0" lang="sk-SK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 a/alebo verejné zdroje</a:t>
                      </a:r>
                    </a:p>
                  </a:txBody>
                  <a:tcPr marL="90000" marR="90000" marT="50112" marB="4104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príjem z komercie a/alebo verejné zdroje</a:t>
                      </a:r>
                    </a:p>
                  </a:txBody>
                  <a:tcPr marL="90000" marR="90000" marT="50112" marB="4104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833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Očakávané využitie výsledkov</a:t>
                      </a:r>
                    </a:p>
                  </a:txBody>
                  <a:tcPr marL="90000" marR="90000" marT="51120" marB="4104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strategické plánovanie, vývoj produktov</a:t>
                      </a:r>
                    </a:p>
                  </a:txBody>
                  <a:tcPr marL="90000" marR="90000" marT="50112" marB="4104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popis a kritika minulých a súčasných mediálnych </a:t>
                      </a:r>
                      <a:r>
                        <a:rPr kumimoji="0" lang="sk-SK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for</a:t>
                      </a:r>
                      <a:r>
                        <a:rPr kumimoji="0" lang="en-GB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i</a:t>
                      </a:r>
                      <a:r>
                        <a:rPr kumimoji="0" lang="sk-SK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em</a:t>
                      </a:r>
                      <a:endParaRPr kumimoji="0" lang="sk-SK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Times New Roman" pitchFamily="16" charset="0"/>
                      </a:endParaRPr>
                    </a:p>
                  </a:txBody>
                  <a:tcPr marL="90000" marR="90000" marT="50112" marB="4104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deskriptívne i proaktívne analýzy</a:t>
                      </a:r>
                    </a:p>
                  </a:txBody>
                  <a:tcPr marL="90000" marR="90000" marT="50112" marB="4104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popis a dokumentácia mediálnych obsahov a užívania médií</a:t>
                      </a:r>
                    </a:p>
                  </a:txBody>
                  <a:tcPr marL="90000" marR="90000" marT="50112" marB="4104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87952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533400" y="2276475"/>
            <a:ext cx="8153400" cy="2520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indent="-742950" algn="ctr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 startAt="2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600" b="1" dirty="0" smtClean="0">
                <a:solidFill>
                  <a:srgbClr val="000000"/>
                </a:solidFill>
                <a:latin typeface="Arial Narrow" pitchFamily="34" charset="0"/>
              </a:rPr>
              <a:t>Výskumné stratégie</a:t>
            </a:r>
            <a:endParaRPr lang="sk-SK" altLang="cs-CZ" sz="3600" b="1" dirty="0">
              <a:solidFill>
                <a:srgbClr val="00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914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sk-SK" altLang="cs-CZ" sz="4000" b="1" dirty="0">
                <a:solidFill>
                  <a:schemeClr val="tx2"/>
                </a:solidFill>
                <a:latin typeface="Arial Narrow" pitchFamily="34" charset="0"/>
                <a:ea typeface="+mj-ea"/>
                <a:cs typeface="+mj-cs"/>
              </a:rPr>
              <a:t>Výskumné stratégie</a:t>
            </a: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304800" y="1214535"/>
            <a:ext cx="79248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71463" indent="-27146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1363" indent="-28416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83000"/>
              </a:lnSpc>
              <a:spcBef>
                <a:spcPts val="575"/>
              </a:spcBef>
              <a:buClr>
                <a:srgbClr val="D34817"/>
              </a:buClr>
              <a:buSzPct val="85000"/>
            </a:pPr>
            <a:endParaRPr lang="sk-SK" altLang="cs-CZ" sz="3200" b="1" u="sng" dirty="0" smtClean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eaLnBrk="1" hangingPunct="1">
              <a:lnSpc>
                <a:spcPct val="83000"/>
              </a:lnSpc>
              <a:spcBef>
                <a:spcPts val="575"/>
              </a:spcBef>
              <a:buClr>
                <a:srgbClr val="D34817"/>
              </a:buClr>
              <a:buSzPct val="85000"/>
            </a:pPr>
            <a:r>
              <a:rPr lang="sk-SK" altLang="cs-CZ" sz="3200" b="1" u="sng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Indukcia</a:t>
            </a:r>
            <a:r>
              <a:rPr lang="sk-SK" altLang="cs-CZ" sz="36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  <a:r>
              <a:rPr lang="sk-SK" altLang="cs-CZ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(od jednotlivého k všeobecnému):</a:t>
            </a:r>
            <a:r>
              <a:rPr lang="sk-SK" altLang="cs-CZ" sz="36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	</a:t>
            </a:r>
          </a:p>
          <a:p>
            <a:pPr lvl="1" eaLnBrk="1" hangingPunct="1">
              <a:lnSpc>
                <a:spcPct val="83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tieto fazule sú biele →</a:t>
            </a:r>
          </a:p>
          <a:p>
            <a:pPr lvl="1" eaLnBrk="1" hangingPunct="1">
              <a:lnSpc>
                <a:spcPct val="83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tieto fazule sú z tejto misy → </a:t>
            </a:r>
          </a:p>
          <a:p>
            <a:pPr lvl="1" eaLnBrk="1" hangingPunct="1">
              <a:lnSpc>
                <a:spcPct val="83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všetky fazule v tejto mise sú biele</a:t>
            </a:r>
            <a:r>
              <a:rPr lang="sk-SK" altLang="cs-CZ" sz="3200" dirty="0" smtClean="0">
                <a:solidFill>
                  <a:srgbClr val="000000"/>
                </a:solidFill>
                <a:latin typeface="Perpetua" panose="02020502060401020303" pitchFamily="18" charset="0"/>
              </a:rPr>
              <a:t> </a:t>
            </a:r>
          </a:p>
          <a:p>
            <a:pPr lvl="1" eaLnBrk="1" hangingPunct="1">
              <a:lnSpc>
                <a:spcPct val="83000"/>
              </a:lnSpc>
              <a:spcBef>
                <a:spcPts val="375"/>
              </a:spcBef>
              <a:buClr>
                <a:srgbClr val="9B2D1F"/>
              </a:buClr>
              <a:buSzPct val="85000"/>
            </a:pPr>
            <a:endParaRPr lang="sk-SK" altLang="cs-CZ" sz="3200" dirty="0" smtClean="0">
              <a:solidFill>
                <a:srgbClr val="000000"/>
              </a:solidFill>
              <a:latin typeface="Perpetua" panose="02020502060401020303" pitchFamily="18" charset="0"/>
            </a:endParaRPr>
          </a:p>
          <a:p>
            <a:pPr eaLnBrk="1" hangingPunct="1">
              <a:lnSpc>
                <a:spcPct val="83000"/>
              </a:lnSpc>
              <a:spcBef>
                <a:spcPts val="575"/>
              </a:spcBef>
              <a:buClr>
                <a:srgbClr val="D34817"/>
              </a:buClr>
              <a:buSzPct val="85000"/>
            </a:pPr>
            <a:r>
              <a:rPr lang="sk-SK" altLang="cs-CZ" sz="3200" b="1" u="sng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Dedukcia</a:t>
            </a:r>
            <a:r>
              <a:rPr lang="sk-SK" altLang="cs-CZ" sz="36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(</a:t>
            </a:r>
            <a:r>
              <a:rPr lang="sk-SK" altLang="cs-CZ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od všeobecného k jednotlivému):</a:t>
            </a:r>
            <a:r>
              <a:rPr lang="sk-SK" altLang="cs-CZ" sz="36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</a:p>
          <a:p>
            <a:pPr lvl="1" eaLnBrk="1" hangingPunct="1">
              <a:lnSpc>
                <a:spcPct val="83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všetky fazule v tejto mise sú biele → </a:t>
            </a:r>
          </a:p>
          <a:p>
            <a:pPr lvl="1" eaLnBrk="1" hangingPunct="1">
              <a:lnSpc>
                <a:spcPct val="83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tieto fazule sú z tejto misy → 		</a:t>
            </a:r>
          </a:p>
          <a:p>
            <a:pPr lvl="1" eaLnBrk="1" hangingPunct="1">
              <a:lnSpc>
                <a:spcPct val="83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tieto fazule sú biele </a:t>
            </a:r>
          </a:p>
          <a:p>
            <a:pPr eaLnBrk="1" hangingPunct="1">
              <a:spcBef>
                <a:spcPts val="575"/>
              </a:spcBef>
              <a:buClrTx/>
              <a:buSzPct val="85000"/>
              <a:buFontTx/>
              <a:buNone/>
            </a:pPr>
            <a:endParaRPr lang="sk-SK" altLang="cs-CZ" sz="3000" dirty="0">
              <a:solidFill>
                <a:srgbClr val="000000"/>
              </a:solidFill>
              <a:latin typeface="Perpetua" panose="02020502060401020303" pitchFamily="18" charset="0"/>
            </a:endParaRPr>
          </a:p>
          <a:p>
            <a:pPr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anose="05020102010507070707" pitchFamily="18" charset="2"/>
              <a:buNone/>
            </a:pPr>
            <a:endParaRPr lang="sk-SK" altLang="cs-CZ" sz="2600" dirty="0">
              <a:solidFill>
                <a:srgbClr val="000000"/>
              </a:solidFill>
              <a:latin typeface="Perpetua" panose="02020502060401020303" pitchFamily="18" charset="0"/>
            </a:endParaRPr>
          </a:p>
          <a:p>
            <a:pPr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anose="05020102010507070707" pitchFamily="18" charset="2"/>
              <a:buNone/>
            </a:pPr>
            <a:endParaRPr lang="sk-SK" altLang="cs-CZ" sz="2600" dirty="0">
              <a:solidFill>
                <a:srgbClr val="000000"/>
              </a:solidFill>
              <a:latin typeface="Perpetua" panose="0202050206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2675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2112</TotalTime>
  <Words>1141</Words>
  <Application>Microsoft Office PowerPoint</Application>
  <PresentationFormat>Předvádění na obrazovce (4:3)</PresentationFormat>
  <Paragraphs>258</Paragraphs>
  <Slides>31</Slides>
  <Notes>14</Notes>
  <HiddenSlides>0</HiddenSlides>
  <MMClips>0</MMClips>
  <ScaleCrop>false</ScaleCrop>
  <HeadingPairs>
    <vt:vector size="8" baseType="variant">
      <vt:variant>
        <vt:lpstr>Použitá písma</vt:lpstr>
      </vt:variant>
      <vt:variant>
        <vt:i4>11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44" baseType="lpstr">
      <vt:lpstr>Microsoft YaHei</vt:lpstr>
      <vt:lpstr>Arial</vt:lpstr>
      <vt:lpstr>Arial Black</vt:lpstr>
      <vt:lpstr>Arial Narrow</vt:lpstr>
      <vt:lpstr>Arial Unicode MS</vt:lpstr>
      <vt:lpstr>Calibri</vt:lpstr>
      <vt:lpstr>Franklin Gothic Book</vt:lpstr>
      <vt:lpstr>Perpetua</vt:lpstr>
      <vt:lpstr>Tahoma</vt:lpstr>
      <vt:lpstr>Times New Roman</vt:lpstr>
      <vt:lpstr>Wingdings 2</vt:lpstr>
      <vt:lpstr>Equity</vt:lpstr>
      <vt:lpstr>Dokument aplikace Microsoft Word 97–2003</vt:lpstr>
      <vt:lpstr>Prednáška 3: Logika a design sociálno-vedného výskumu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Hlavné fázy empirického výskumu</vt:lpstr>
      <vt:lpstr>Stanovenie výskumnej témy a problému</vt:lpstr>
      <vt:lpstr>Motívy a význam</vt:lpstr>
      <vt:lpstr>Teoretický kontext výskumu </vt:lpstr>
      <vt:lpstr>Teórie, koncepty</vt:lpstr>
      <vt:lpstr>Cieľ výskumu</vt:lpstr>
      <vt:lpstr>   Výskumné otázky</vt:lpstr>
      <vt:lpstr>Hypotézy</vt:lpstr>
      <vt:lpstr>Kedy nie je hypotéza testovateľná?</vt:lpstr>
      <vt:lpstr>Konceptualizácia </vt:lpstr>
      <vt:lpstr>Operacionalizácia: od pojmu ku znaku</vt:lpstr>
      <vt:lpstr>Indikátor (ukazovateľ)</vt:lpstr>
      <vt:lpstr>Úloha</vt:lpstr>
      <vt:lpstr>Príklad operacionalizácie – bulvarizácia</vt:lpstr>
      <vt:lpstr>Prezentace aplikace PowerPoint</vt:lpstr>
      <vt:lpstr>Metóda výskumu, technika zberu dát</vt:lpstr>
      <vt:lpstr>Rozhodnutie o výskumnom súbore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Logika sociálně-vědného výzkumu (dedukce, indukce, retrodukce, abdukce); účel výzkumu (explorativní, deskriptivní, explanační); přehled hlavních kvantitativních, kvalitativních a smíšených výzkumných technik; metodologická triangulace.</dc:title>
  <dc:creator>Marina Urbanikova</dc:creator>
  <cp:lastModifiedBy>Marina Urbanikova</cp:lastModifiedBy>
  <cp:revision>167</cp:revision>
  <dcterms:created xsi:type="dcterms:W3CDTF">2012-03-03T13:51:32Z</dcterms:created>
  <dcterms:modified xsi:type="dcterms:W3CDTF">2019-10-03T06:40:54Z</dcterms:modified>
</cp:coreProperties>
</file>