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</p:sldMasterIdLst>
  <p:notesMasterIdLst>
    <p:notesMasterId r:id="rId49"/>
  </p:notesMasterIdLst>
  <p:sldIdLst>
    <p:sldId id="290" r:id="rId7"/>
    <p:sldId id="324" r:id="rId8"/>
    <p:sldId id="339" r:id="rId9"/>
    <p:sldId id="337" r:id="rId10"/>
    <p:sldId id="338" r:id="rId11"/>
    <p:sldId id="325" r:id="rId12"/>
    <p:sldId id="271" r:id="rId13"/>
    <p:sldId id="272" r:id="rId14"/>
    <p:sldId id="273" r:id="rId15"/>
    <p:sldId id="326" r:id="rId16"/>
    <p:sldId id="275" r:id="rId17"/>
    <p:sldId id="329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357" r:id="rId31"/>
    <p:sldId id="341" r:id="rId32"/>
    <p:sldId id="342" r:id="rId33"/>
    <p:sldId id="343" r:id="rId34"/>
    <p:sldId id="345" r:id="rId35"/>
    <p:sldId id="346" r:id="rId36"/>
    <p:sldId id="347" r:id="rId37"/>
    <p:sldId id="348" r:id="rId38"/>
    <p:sldId id="349" r:id="rId39"/>
    <p:sldId id="359" r:id="rId40"/>
    <p:sldId id="350" r:id="rId41"/>
    <p:sldId id="351" r:id="rId42"/>
    <p:sldId id="352" r:id="rId43"/>
    <p:sldId id="353" r:id="rId44"/>
    <p:sldId id="354" r:id="rId45"/>
    <p:sldId id="355" r:id="rId46"/>
    <p:sldId id="356" r:id="rId47"/>
    <p:sldId id="358" r:id="rId48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icrosoft YaHei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50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3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8" Type="http://schemas.openxmlformats.org/officeDocument/2006/relationships/slide" Target="slides/slide2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Calibri" pitchFamily="32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813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 Unicode MS" charset="0"/>
              </a:defRPr>
            </a:lvl1pPr>
          </a:lstStyle>
          <a:p>
            <a:pPr>
              <a:defRPr/>
            </a:pPr>
            <a:fld id="{9F7FF9E2-84C6-4EEF-8D9D-3AEB934533D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89A65BD5-21F8-48B2-9361-0CEC101EEC7B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2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91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91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82F96D4-09D9-440B-A9EB-99284EF006F8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11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75D218C8-9BB7-425E-A7DE-6BD10BF00982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12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83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218D8C35-BBEC-4F47-BEC3-2BF2B71590AC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13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93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93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036D10E-D1DC-4026-88F5-57658A5837DF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14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04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04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F08B68E1-3645-449C-AD15-5DE9575C710F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15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16BCC92-506C-4D74-BAA7-699FB2E912BB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16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24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24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AB00D114-BD9C-46EE-B1C3-7C77AAE09FEA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17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34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34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046150A-3511-42B8-8887-DBE2C5787C01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18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45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45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B90D43E3-11A6-4648-B158-6389B94FF3E6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19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55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55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A74D2D2C-6C7F-4D6F-BC44-003528816DE8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20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65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65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303C6188-ABD5-404D-972A-5596589F15A2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3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01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01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D1859CF4-93BA-4349-87DA-8CC3DA00BFC7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21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75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75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93B3905B-31A1-42CD-ABAF-8779B221373E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22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86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86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4DC1B54-A6E4-464A-A438-D08583F16F5F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23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96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96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A0F0B68E-DEA3-4440-B36E-B480ADB0DE06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24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06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06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75D218C8-9BB7-425E-A7DE-6BD10BF00982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25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83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29EFB7F6-B708-427D-B227-B708A0934B63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26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27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27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8C0AF63D-3B1F-45D6-81E4-48C661E0926E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27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37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37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7B41ED8C-E75D-46C0-BAEC-FF74F362CE8F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28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47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47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C1EDE21C-B397-4304-8CEB-67C779B5590C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29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68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68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396A7E37-FF7B-4368-B197-C02502B9C704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30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78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78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371251E8-2DE7-4B6B-9721-2E0D889B24ED}" type="slidenum">
              <a:rPr lang="cs-CZ" altLang="cs-CZ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4</a:t>
            </a:fld>
            <a:endParaRPr lang="cs-CZ" altLang="cs-CZ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813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813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13058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AE142788-7EBD-407B-8B61-D6F3B32ECD8C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31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88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88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510E9FC0-5B8F-4201-A368-54CAE40D3AAE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32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98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98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EC8CEE06-146A-4233-AD21-D0A8CD0F2298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33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08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809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19E6042-E907-4740-8A62-675F2BE7119B}" type="slidenum">
              <a:rPr lang="cs-CZ">
                <a:ea typeface="Microsoft YaHei" charset="-122"/>
              </a:rPr>
              <a:pPr/>
              <a:t>34</a:t>
            </a:fld>
            <a:endParaRPr lang="cs-CZ">
              <a:ea typeface="Microsoft YaHei" charset="-122"/>
            </a:endParaRPr>
          </a:p>
        </p:txBody>
      </p:sp>
      <p:sp>
        <p:nvSpPr>
          <p:cNvPr id="7680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7680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46999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CB35AA91-5399-4AF7-9927-EF9AA7E318D9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35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19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819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7858E43-6226-481B-A723-2776DC726ADD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36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29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829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4AF5B591-527D-4C6E-B6D9-490E9CF5156F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37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39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839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27A71CA-5C3D-42DE-A707-6892444192BC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38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49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849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2E4ECCC7-813F-4B88-9873-0DC25123377A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39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60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860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4DD7ED0-6B0E-4F4E-AF5C-5320F06D7E7D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40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70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870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7E82A99C-FADC-4871-9AF1-F6C1B9637FB1}" type="slidenum">
              <a:rPr lang="cs-CZ" altLang="cs-CZ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5</a:t>
            </a:fld>
            <a:endParaRPr lang="cs-CZ" altLang="cs-CZ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915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4915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69400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1A0CED4F-7957-4A9F-800B-CD48E21F6958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41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80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880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61DB0DDC-6D9F-4FE5-B61C-BE684DC024A6}" type="slidenum">
              <a:rPr lang="cs-CZ">
                <a:ea typeface="Microsoft YaHei" charset="-122"/>
              </a:rPr>
              <a:pPr/>
              <a:t>42</a:t>
            </a:fld>
            <a:endParaRPr lang="cs-CZ">
              <a:ea typeface="Microsoft YaHei" charset="-122"/>
            </a:endParaRPr>
          </a:p>
        </p:txBody>
      </p:sp>
      <p:sp>
        <p:nvSpPr>
          <p:cNvPr id="8294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8294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143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303C6188-ABD5-404D-972A-5596589F15A2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6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01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01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5B834688-7B2C-4B2E-A46C-BBF787C09512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7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120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926E140-4172-451D-B6B8-AC949301CCDE}" type="slidenum">
              <a:rPr lang="cs-CZ" altLang="cs-CZ" sz="1200">
                <a:solidFill>
                  <a:srgbClr val="000000"/>
                </a:solidFill>
                <a:latin typeface="Calibri" pitchFamily="34" charset="0"/>
              </a:rPr>
              <a:pPr algn="r" eaLnBrk="1" hangingPunct="1"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7</a:t>
            </a:fld>
            <a:endParaRPr lang="cs-CZ" altLang="cs-CZ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12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9213" y="877888"/>
            <a:ext cx="4219575" cy="3165475"/>
          </a:xfrm>
          <a:solidFill>
            <a:srgbClr val="FFFFFF"/>
          </a:solidFill>
          <a:ln/>
        </p:spPr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2038" y="4349750"/>
            <a:ext cx="4740275" cy="3514725"/>
          </a:xfrm>
          <a:noFill/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altLang="cs-CZ">
              <a:latin typeface="Calibri" pitchFamily="34" charset="0"/>
              <a:ea typeface="Microsoft YaHei" pitchFamily="34" charset="-12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9C420DD7-4726-405B-BFFE-89DB9A370016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8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22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22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B4423C48-F216-4977-A070-CE869BAB7C99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9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32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32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E9C32F93-E7B7-4139-8DAD-06B7896C0057}" type="slidenum">
              <a:rPr lang="cs-CZ" altLang="cs-CZ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/>
              <a:t>10</a:t>
            </a:fld>
            <a:endParaRPr lang="cs-CZ" altLang="cs-CZ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42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42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en-US" altLang="cs-CZ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/>
              <a:t>Kliknite sem a upravte štýl predlohy podnadpisov.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69A6A-79C9-4A8D-8434-05A0E7FE921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ACA95-CE79-409E-B4F5-75F12C08A8D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43700" y="60325"/>
            <a:ext cx="1941513" cy="5957888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914400" y="60325"/>
            <a:ext cx="5676900" cy="595788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91AE8-9053-4789-935E-C594F9B341F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/>
              <a:t>Kliknite sem a upravte štýl predlohy podnadpisov.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4D655-64E9-41FF-85EE-ACB8EDB01A8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1FCE9-FABE-4303-B7D5-091940A3903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40B93-CB17-46E7-BE8B-476B8D61C4D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914400" y="1447800"/>
            <a:ext cx="380841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875213" y="1447800"/>
            <a:ext cx="3810000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500A4-A917-454B-9C47-51AADD6E223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CAB99-3231-4751-BF02-65DA6990267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7843E-9A3E-418C-A932-B749D6B903F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E0AAC-CB84-4A3C-A975-94D5D0016DF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BF327-E33E-4524-9E44-C05EC198BEA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BF808-9472-40D6-B783-A95B445B94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AD6B9-AEE2-49E6-A70D-6C81DEAE279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AAAA1A-1A43-4EA0-9F0E-8AB86DA0F6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43700" y="60325"/>
            <a:ext cx="1941513" cy="5957888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914400" y="60325"/>
            <a:ext cx="5676900" cy="595788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8AA32-517A-4EE4-BE65-D891BD48F19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/>
              <a:t>Kliknite sem a upravte štýl predlohy podnadpisov.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955DD-0530-49F6-A3FD-502F2A441AB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7D801E-8AB6-4B07-A5DC-F17FB720BE5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EC9B2-2F3D-4A79-A1A0-A41F8822714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914400" y="1447800"/>
            <a:ext cx="380841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875213" y="1447800"/>
            <a:ext cx="3810000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093B1-19E8-4711-A987-5B4E48182E4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6DF8B-FDFD-46C3-9A4E-BD6D6AA7306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D4CA4-7E67-4A75-84BE-E12E10F4CD5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6608A-E530-4F3C-90C8-143C1374818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689A0-BAFC-4EF9-8149-6B02BBA75B9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F274F-FFD1-43F5-95D9-1ED272AD98D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5BB54-44F0-4277-AFA5-39F870D7D13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D6735-161C-4903-AB32-6BF534E94FB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43700" y="60325"/>
            <a:ext cx="1941513" cy="5957888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914400" y="60325"/>
            <a:ext cx="5676900" cy="595788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E52B9-0197-45FE-A5E3-E1940564E10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/>
              <a:t>Kliknite sem a upravte štýl predlohy podnadpisov.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FD06A-D881-4E5C-938A-A90E5755BB4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0678C-0A7B-4156-B186-CE247FDD4A3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26389-A368-42C5-A69E-135C5530D56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914400" y="1447800"/>
            <a:ext cx="380841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875213" y="1447800"/>
            <a:ext cx="3810000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105DC-73DE-4E39-BE29-53B0008DC34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20C1B7-6C1E-47C8-AAB5-6C3BE8B1852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6F256-23A1-4E1E-A6F2-C4B59636233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914400" y="1447800"/>
            <a:ext cx="380841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875213" y="1447800"/>
            <a:ext cx="3810000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13A58-F8BE-4A57-8F42-620BBA6B202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89834-363F-4078-A87E-24C9F91B417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ECFAA-1E29-4A83-B074-3962256B885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9B8D5-4349-46A5-9717-6ADA6565E8D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856CB-4B5F-4D31-B114-930D6D0DF0B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43700" y="60325"/>
            <a:ext cx="1941513" cy="5957888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914400" y="60325"/>
            <a:ext cx="5676900" cy="595788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6EF91-D6F2-4E35-9654-9527B8109D1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/>
              <a:t>Kliknite sem a upravte štýl predlohy podnadpisov.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7C0B5B-AE4F-4242-B135-E4F6C8CBC42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3060B-EE23-4D64-8DBC-6149D49F4BE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D9AD3B-CAFD-450A-94CD-E1F346AF1CE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914400" y="1447800"/>
            <a:ext cx="380841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875213" y="1447800"/>
            <a:ext cx="3810000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7DB894-E5A5-4E4E-804F-B2E29C6993D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4B245-826A-45C9-9B8A-80E8143853B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9A081-69B8-40DF-A744-74EC4795C2F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DC98E-BDE6-42A8-9FCB-1299970D61B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D2A896-C3C8-4AA9-A2B9-000208A9CA9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B598F-3DE6-43FD-AF94-9325EB5C0D7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6C128-8EEE-47DE-B5BB-594232C1060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54825-927E-4182-BE5B-57A4AEC71CA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43700" y="60325"/>
            <a:ext cx="1941513" cy="5957888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914400" y="60325"/>
            <a:ext cx="5676900" cy="595788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7A410-8FE0-4E1A-A68E-BD69B329915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/>
              <a:t>Kliknite sem a upravte štýl predlohy podnadpisov.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4F434-0C66-4A3C-AE86-A23BBEC2FF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8F14E6-1B67-4079-8AFF-68F61065C75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285739-C4D3-4AFF-8FB1-B6A333818A1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914400" y="1447800"/>
            <a:ext cx="380841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875213" y="1447800"/>
            <a:ext cx="3810000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4056C-4E01-41F7-8569-CC83C0D2A04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92CA1-9F83-4EAD-8202-59F701FD5C1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E50FE-3FA0-46B9-BF2E-8B44554AD64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C95D0-56FA-4B68-AB99-1361FC7477D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AB2F4-8870-4F7D-823B-88408BD9921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D6FF6-E1CB-45B8-8F47-F7019DAA547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BCE94-419F-4171-B2BE-9B500A3F53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98A98C-EAEA-4545-B100-654FF1F5BD2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43700" y="60325"/>
            <a:ext cx="1941513" cy="5957888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914400" y="60325"/>
            <a:ext cx="5676900" cy="595788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B6AA3-E670-44CF-B7C4-05EC3E851DF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E7201-746E-4BB3-9A29-724A48CB068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DFDDE-9626-43F7-98D6-8B48E449AC3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  <a:endParaRPr lang="en-GB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A5880-C52B-4602-BD3D-67D8AF768F4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1027" name="AutoShape 2"/>
          <p:cNvSpPr>
            <a:spLocks noChangeArrowheads="1"/>
          </p:cNvSpPr>
          <p:nvPr/>
        </p:nvSpPr>
        <p:spPr bwMode="auto">
          <a:xfrm>
            <a:off x="63500" y="69850"/>
            <a:ext cx="9013825" cy="6692900"/>
          </a:xfrm>
          <a:prstGeom prst="roundRect">
            <a:avLst>
              <a:gd name="adj" fmla="val 4931"/>
            </a:avLst>
          </a:prstGeom>
          <a:noFill/>
          <a:ln w="648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325"/>
            <a:ext cx="7770813" cy="1355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Kliknúť na editáciu formátu textu titulku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447800"/>
            <a:ext cx="7770813" cy="4570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Kliknúť na editáciu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Tretia úroveň</a:t>
            </a:r>
          </a:p>
          <a:p>
            <a:pPr lvl="3"/>
            <a:r>
              <a:rPr lang="en-GB" altLang="cs-CZ"/>
              <a:t>Štvrtá úroveň osnovy</a:t>
            </a:r>
          </a:p>
          <a:p>
            <a:pPr lvl="4"/>
            <a:r>
              <a:rPr lang="en-GB" altLang="cs-CZ"/>
              <a:t>Piata úroveň osnovy</a:t>
            </a:r>
          </a:p>
          <a:p>
            <a:pPr lvl="4"/>
            <a:r>
              <a:rPr lang="en-GB" altLang="cs-CZ"/>
              <a:t>Šiesta úroveň</a:t>
            </a:r>
          </a:p>
          <a:p>
            <a:pPr lvl="4"/>
            <a:r>
              <a:rPr lang="en-GB" altLang="cs-CZ"/>
              <a:t>Siedma úroveň</a:t>
            </a:r>
          </a:p>
          <a:p>
            <a:pPr lvl="4"/>
            <a:r>
              <a:rPr lang="en-GB" altLang="cs-CZ"/>
              <a:t>Ȏsma úroveň textu</a:t>
            </a:r>
          </a:p>
          <a:p>
            <a:pPr lvl="4"/>
            <a:r>
              <a:rPr lang="en-GB" altLang="cs-CZ"/>
              <a:t>Deviata úroveň</a:t>
            </a:r>
          </a:p>
        </p:txBody>
      </p:sp>
      <p:sp>
        <p:nvSpPr>
          <p:cNvPr id="2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6172200" y="6191250"/>
            <a:ext cx="2474913" cy="4746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914400" y="6172200"/>
            <a:ext cx="39624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212725" y="6276975"/>
            <a:ext cx="322263" cy="322263"/>
          </a:xfrm>
          <a:prstGeom prst="rect">
            <a:avLst/>
          </a:prstGeom>
          <a:solidFill>
            <a:srgbClr val="D34817"/>
          </a:solidFill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eaLnBrk="1" hangingPunct="1">
              <a:buSzPct val="100000"/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</a:lstStyle>
          <a:p>
            <a:pPr>
              <a:defRPr/>
            </a:pPr>
            <a:fld id="{FFB7C534-B55E-49CC-87BB-4A7C3F7CFC5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2051" name="AutoShape 2"/>
          <p:cNvSpPr>
            <a:spLocks noChangeArrowheads="1"/>
          </p:cNvSpPr>
          <p:nvPr/>
        </p:nvSpPr>
        <p:spPr bwMode="auto">
          <a:xfrm>
            <a:off x="65088" y="69850"/>
            <a:ext cx="9013825" cy="6691313"/>
          </a:xfrm>
          <a:prstGeom prst="roundRect">
            <a:avLst>
              <a:gd name="adj" fmla="val 4931"/>
            </a:avLst>
          </a:prstGeom>
          <a:noFill/>
          <a:ln w="648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63500" y="1449388"/>
            <a:ext cx="9020175" cy="1527175"/>
          </a:xfrm>
          <a:prstGeom prst="rect">
            <a:avLst/>
          </a:prstGeom>
          <a:solidFill>
            <a:srgbClr val="D34817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63500" y="1397000"/>
            <a:ext cx="9020175" cy="120650"/>
          </a:xfrm>
          <a:prstGeom prst="rect">
            <a:avLst/>
          </a:prstGeom>
          <a:solidFill>
            <a:srgbClr val="E6B1AB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63500" y="2976563"/>
            <a:ext cx="9020175" cy="111125"/>
          </a:xfrm>
          <a:prstGeom prst="rect">
            <a:avLst/>
          </a:prstGeom>
          <a:solidFill>
            <a:srgbClr val="918485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2055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325"/>
            <a:ext cx="7770813" cy="1355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Kliknúť na editáciu formátu textu titulku</a:t>
            </a:r>
          </a:p>
        </p:txBody>
      </p:sp>
      <p:sp>
        <p:nvSpPr>
          <p:cNvPr id="2056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447800"/>
            <a:ext cx="7770813" cy="4570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Kliknúť na editáciu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Tretia úroveň</a:t>
            </a:r>
          </a:p>
          <a:p>
            <a:pPr lvl="3"/>
            <a:r>
              <a:rPr lang="en-GB" altLang="cs-CZ"/>
              <a:t>Štvrtá úroveň osnovy</a:t>
            </a:r>
          </a:p>
          <a:p>
            <a:pPr lvl="4"/>
            <a:r>
              <a:rPr lang="en-GB" altLang="cs-CZ"/>
              <a:t>Piata úroveň osnovy</a:t>
            </a:r>
          </a:p>
          <a:p>
            <a:pPr lvl="4"/>
            <a:r>
              <a:rPr lang="en-GB" altLang="cs-CZ"/>
              <a:t>Šiesta úroveň</a:t>
            </a:r>
          </a:p>
          <a:p>
            <a:pPr lvl="4"/>
            <a:r>
              <a:rPr lang="en-GB" altLang="cs-CZ"/>
              <a:t>Siedma úroveň</a:t>
            </a:r>
          </a:p>
          <a:p>
            <a:pPr lvl="4"/>
            <a:r>
              <a:rPr lang="en-GB" altLang="cs-CZ"/>
              <a:t>Ȏsma úroveň textu</a:t>
            </a:r>
          </a:p>
          <a:p>
            <a:pPr lvl="4"/>
            <a:r>
              <a:rPr lang="en-GB" altLang="cs-CZ"/>
              <a:t>Deviata úroveň</a:t>
            </a:r>
          </a:p>
        </p:txBody>
      </p:sp>
      <p:sp>
        <p:nvSpPr>
          <p:cNvPr id="2" name="Rectangle 8"/>
          <p:cNvSpPr>
            <a:spLocks noGrp="1" noChangeArrowheads="1"/>
          </p:cNvSpPr>
          <p:nvPr>
            <p:ph type="dt"/>
          </p:nvPr>
        </p:nvSpPr>
        <p:spPr bwMode="auto">
          <a:xfrm>
            <a:off x="6172200" y="6191250"/>
            <a:ext cx="2474913" cy="4746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696464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8" name="Text Box 9"/>
          <p:cNvSpPr txBox="1">
            <a:spLocks noChangeArrowheads="1"/>
          </p:cNvSpPr>
          <p:nvPr/>
        </p:nvSpPr>
        <p:spPr bwMode="auto">
          <a:xfrm>
            <a:off x="914400" y="6172200"/>
            <a:ext cx="39624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212725" y="6276975"/>
            <a:ext cx="322263" cy="322263"/>
          </a:xfrm>
          <a:prstGeom prst="rect">
            <a:avLst/>
          </a:prstGeom>
          <a:solidFill>
            <a:srgbClr val="D34817"/>
          </a:solidFill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defRPr sz="1400">
                <a:solidFill>
                  <a:srgbClr val="FFFFFF"/>
                </a:solidFill>
                <a:latin typeface="Franklin Gothic Book" pitchFamily="32" charset="0"/>
                <a:ea typeface="Microsoft YaHei" charset="-122"/>
                <a:cs typeface="Arial Unicode MS" charset="0"/>
              </a:defRPr>
            </a:lvl1pPr>
          </a:lstStyle>
          <a:p>
            <a:pPr>
              <a:defRPr/>
            </a:pPr>
            <a:fld id="{1C3E7A37-7436-4A2F-A4FD-AFF0A5949B1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grpSp>
        <p:nvGrpSpPr>
          <p:cNvPr id="3075" name="Group 2"/>
          <p:cNvGrpSpPr>
            <a:grpSpLocks/>
          </p:cNvGrpSpPr>
          <p:nvPr/>
        </p:nvGrpSpPr>
        <p:grpSpPr bwMode="auto">
          <a:xfrm>
            <a:off x="66675" y="66675"/>
            <a:ext cx="9015413" cy="6697663"/>
            <a:chOff x="42" y="42"/>
            <a:chExt cx="5679" cy="4219"/>
          </a:xfrm>
        </p:grpSpPr>
        <p:pic>
          <p:nvPicPr>
            <p:cNvPr id="2" name="Picture 3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42" y="42"/>
              <a:ext cx="5679" cy="421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3085" name="Text Box 4"/>
            <p:cNvSpPr txBox="1">
              <a:spLocks noChangeArrowheads="1"/>
            </p:cNvSpPr>
            <p:nvPr/>
          </p:nvSpPr>
          <p:spPr bwMode="auto">
            <a:xfrm>
              <a:off x="102" y="105"/>
              <a:ext cx="5555" cy="409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cs-CZ" altLang="cs-CZ">
                <a:latin typeface="Arial" charset="0"/>
                <a:ea typeface="Microsoft YaHei" charset="-122"/>
                <a:cs typeface="Arial" charset="0"/>
              </a:endParaRPr>
            </a:p>
          </p:txBody>
        </p:sp>
      </p:grpSp>
      <p:sp>
        <p:nvSpPr>
          <p:cNvPr id="3076" name="Rectangle 5"/>
          <p:cNvSpPr>
            <a:spLocks noChangeArrowheads="1"/>
          </p:cNvSpPr>
          <p:nvPr/>
        </p:nvSpPr>
        <p:spPr bwMode="auto">
          <a:xfrm flipV="1">
            <a:off x="69850" y="2376488"/>
            <a:ext cx="9013825" cy="92075"/>
          </a:xfrm>
          <a:prstGeom prst="rect">
            <a:avLst/>
          </a:prstGeom>
          <a:solidFill>
            <a:srgbClr val="D34817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69850" y="2341563"/>
            <a:ext cx="9013825" cy="46037"/>
          </a:xfrm>
          <a:prstGeom prst="rect">
            <a:avLst/>
          </a:prstGeom>
          <a:solidFill>
            <a:srgbClr val="E6B1AB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3078" name="Rectangle 7"/>
          <p:cNvSpPr>
            <a:spLocks noChangeArrowheads="1"/>
          </p:cNvSpPr>
          <p:nvPr/>
        </p:nvSpPr>
        <p:spPr bwMode="auto">
          <a:xfrm>
            <a:off x="68263" y="2468563"/>
            <a:ext cx="9015412" cy="46037"/>
          </a:xfrm>
          <a:prstGeom prst="rect">
            <a:avLst/>
          </a:prstGeom>
          <a:solidFill>
            <a:srgbClr val="918485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3079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325"/>
            <a:ext cx="7770813" cy="1355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Kliknúť na editáciu formátu textu titulku</a:t>
            </a:r>
          </a:p>
        </p:txBody>
      </p:sp>
      <p:sp>
        <p:nvSpPr>
          <p:cNvPr id="3080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447800"/>
            <a:ext cx="7770813" cy="4570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Kliknúť na editáciu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Tretia úroveň</a:t>
            </a:r>
          </a:p>
          <a:p>
            <a:pPr lvl="3"/>
            <a:r>
              <a:rPr lang="en-GB" altLang="cs-CZ"/>
              <a:t>Štvrtá úroveň osnovy</a:t>
            </a:r>
          </a:p>
          <a:p>
            <a:pPr lvl="4"/>
            <a:r>
              <a:rPr lang="en-GB" altLang="cs-CZ"/>
              <a:t>Piata úroveň osnovy</a:t>
            </a:r>
          </a:p>
          <a:p>
            <a:pPr lvl="4"/>
            <a:r>
              <a:rPr lang="en-GB" altLang="cs-CZ"/>
              <a:t>Šiesta úroveň</a:t>
            </a:r>
          </a:p>
          <a:p>
            <a:pPr lvl="4"/>
            <a:r>
              <a:rPr lang="en-GB" altLang="cs-CZ"/>
              <a:t>Siedma úroveň</a:t>
            </a:r>
          </a:p>
          <a:p>
            <a:pPr lvl="4"/>
            <a:r>
              <a:rPr lang="en-GB" altLang="cs-CZ"/>
              <a:t>Ȏsma úroveň textu</a:t>
            </a:r>
          </a:p>
          <a:p>
            <a:pPr lvl="4"/>
            <a:r>
              <a:rPr lang="en-GB" altLang="cs-CZ"/>
              <a:t>Deviata úroveň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dt"/>
          </p:nvPr>
        </p:nvSpPr>
        <p:spPr bwMode="auto">
          <a:xfrm>
            <a:off x="6172200" y="6191250"/>
            <a:ext cx="2474913" cy="4746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696464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800100" y="6172200"/>
            <a:ext cx="40005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ldNum"/>
          </p:nvPr>
        </p:nvSpPr>
        <p:spPr bwMode="auto">
          <a:xfrm>
            <a:off x="212725" y="6275388"/>
            <a:ext cx="322263" cy="322262"/>
          </a:xfrm>
          <a:prstGeom prst="rect">
            <a:avLst/>
          </a:prstGeom>
          <a:solidFill>
            <a:srgbClr val="D34817"/>
          </a:solidFill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defRPr sz="1400">
                <a:solidFill>
                  <a:srgbClr val="FFFFFF"/>
                </a:solidFill>
                <a:latin typeface="Franklin Gothic Book" pitchFamily="32" charset="0"/>
                <a:ea typeface="Microsoft YaHei" charset="-122"/>
                <a:cs typeface="Arial Unicode MS" charset="0"/>
              </a:defRPr>
            </a:lvl1pPr>
          </a:lstStyle>
          <a:p>
            <a:pPr>
              <a:defRPr/>
            </a:pPr>
            <a:fld id="{532F8DAE-22BC-4A5F-8B14-E84B441ABAA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4099" name="AutoShape 2"/>
          <p:cNvSpPr>
            <a:spLocks noChangeArrowheads="1"/>
          </p:cNvSpPr>
          <p:nvPr/>
        </p:nvSpPr>
        <p:spPr bwMode="auto">
          <a:xfrm>
            <a:off x="63500" y="69850"/>
            <a:ext cx="9013825" cy="6692900"/>
          </a:xfrm>
          <a:prstGeom prst="roundRect">
            <a:avLst>
              <a:gd name="adj" fmla="val 4931"/>
            </a:avLst>
          </a:prstGeom>
          <a:noFill/>
          <a:ln w="648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4101" name="AutoShape 4"/>
          <p:cNvSpPr>
            <a:spLocks noChangeArrowheads="1"/>
          </p:cNvSpPr>
          <p:nvPr/>
        </p:nvSpPr>
        <p:spPr bwMode="auto">
          <a:xfrm>
            <a:off x="63500" y="69850"/>
            <a:ext cx="9013825" cy="6692900"/>
          </a:xfrm>
          <a:prstGeom prst="roundRect">
            <a:avLst>
              <a:gd name="adj" fmla="val 4931"/>
            </a:avLst>
          </a:prstGeom>
          <a:noFill/>
          <a:ln w="648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410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325"/>
            <a:ext cx="7770813" cy="1355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Kliknúť na editáciu formátu textu titulku</a:t>
            </a:r>
          </a:p>
        </p:txBody>
      </p:sp>
      <p:sp>
        <p:nvSpPr>
          <p:cNvPr id="4103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447800"/>
            <a:ext cx="7770813" cy="4570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Kliknúť na editáciu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Tretia úroveň</a:t>
            </a:r>
          </a:p>
          <a:p>
            <a:pPr lvl="3"/>
            <a:r>
              <a:rPr lang="en-GB" altLang="cs-CZ"/>
              <a:t>Štvrtá úroveň osnovy</a:t>
            </a:r>
          </a:p>
          <a:p>
            <a:pPr lvl="4"/>
            <a:r>
              <a:rPr lang="en-GB" altLang="cs-CZ"/>
              <a:t>Piata úroveň osnovy</a:t>
            </a:r>
          </a:p>
          <a:p>
            <a:pPr lvl="4"/>
            <a:r>
              <a:rPr lang="en-GB" altLang="cs-CZ"/>
              <a:t>Šiesta úroveň</a:t>
            </a:r>
          </a:p>
          <a:p>
            <a:pPr lvl="4"/>
            <a:r>
              <a:rPr lang="en-GB" altLang="cs-CZ"/>
              <a:t>Siedma úroveň</a:t>
            </a:r>
          </a:p>
          <a:p>
            <a:pPr lvl="4"/>
            <a:r>
              <a:rPr lang="en-GB" altLang="cs-CZ"/>
              <a:t>Ȏsma úroveň textu</a:t>
            </a:r>
          </a:p>
          <a:p>
            <a:pPr lvl="4"/>
            <a:r>
              <a:rPr lang="en-GB" altLang="cs-CZ"/>
              <a:t>Deviata úroveň</a:t>
            </a:r>
          </a:p>
        </p:txBody>
      </p:sp>
      <p:sp>
        <p:nvSpPr>
          <p:cNvPr id="2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6172200" y="6191250"/>
            <a:ext cx="2474913" cy="4746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696464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5" name="Text Box 8"/>
          <p:cNvSpPr txBox="1">
            <a:spLocks noChangeArrowheads="1"/>
          </p:cNvSpPr>
          <p:nvPr/>
        </p:nvSpPr>
        <p:spPr bwMode="auto">
          <a:xfrm>
            <a:off x="914400" y="6172200"/>
            <a:ext cx="39624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212725" y="6276975"/>
            <a:ext cx="322263" cy="322263"/>
          </a:xfrm>
          <a:prstGeom prst="rect">
            <a:avLst/>
          </a:prstGeom>
          <a:solidFill>
            <a:srgbClr val="D34817"/>
          </a:solidFill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defRPr sz="1400">
                <a:solidFill>
                  <a:srgbClr val="FFFFFF"/>
                </a:solidFill>
                <a:latin typeface="Franklin Gothic Book" pitchFamily="32" charset="0"/>
                <a:ea typeface="Microsoft YaHei" charset="-122"/>
                <a:cs typeface="Arial Unicode MS" charset="0"/>
              </a:defRPr>
            </a:lvl1pPr>
          </a:lstStyle>
          <a:p>
            <a:pPr>
              <a:defRPr/>
            </a:pPr>
            <a:fld id="{D9946790-CE05-49AF-8DB7-9254EE37E95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5123" name="AutoShape 2"/>
          <p:cNvSpPr>
            <a:spLocks noChangeArrowheads="1"/>
          </p:cNvSpPr>
          <p:nvPr/>
        </p:nvSpPr>
        <p:spPr bwMode="auto">
          <a:xfrm>
            <a:off x="63500" y="69850"/>
            <a:ext cx="9013825" cy="6692900"/>
          </a:xfrm>
          <a:prstGeom prst="roundRect">
            <a:avLst>
              <a:gd name="adj" fmla="val 4931"/>
            </a:avLst>
          </a:prstGeom>
          <a:noFill/>
          <a:ln w="648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 flipV="1">
            <a:off x="68263" y="4683125"/>
            <a:ext cx="9007475" cy="92075"/>
          </a:xfrm>
          <a:prstGeom prst="rect">
            <a:avLst/>
          </a:prstGeom>
          <a:solidFill>
            <a:srgbClr val="D34817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68263" y="4649788"/>
            <a:ext cx="9007475" cy="46037"/>
          </a:xfrm>
          <a:prstGeom prst="rect">
            <a:avLst/>
          </a:prstGeom>
          <a:solidFill>
            <a:srgbClr val="E6B1AB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5126" name="Rectangle 5"/>
          <p:cNvSpPr>
            <a:spLocks noChangeArrowheads="1"/>
          </p:cNvSpPr>
          <p:nvPr/>
        </p:nvSpPr>
        <p:spPr bwMode="auto">
          <a:xfrm>
            <a:off x="68263" y="4773613"/>
            <a:ext cx="9007475" cy="47625"/>
          </a:xfrm>
          <a:prstGeom prst="rect">
            <a:avLst/>
          </a:prstGeom>
          <a:solidFill>
            <a:srgbClr val="918485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51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325"/>
            <a:ext cx="7770813" cy="1355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Kliknúť na editáciu formátu textu titulku</a:t>
            </a:r>
          </a:p>
        </p:txBody>
      </p:sp>
      <p:sp>
        <p:nvSpPr>
          <p:cNvPr id="51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447800"/>
            <a:ext cx="7770813" cy="4570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Kliknúť na editáciu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Tretia úroveň</a:t>
            </a:r>
          </a:p>
          <a:p>
            <a:pPr lvl="3"/>
            <a:r>
              <a:rPr lang="en-GB" altLang="cs-CZ"/>
              <a:t>Štvrtá úroveň osnovy</a:t>
            </a:r>
          </a:p>
          <a:p>
            <a:pPr lvl="4"/>
            <a:r>
              <a:rPr lang="en-GB" altLang="cs-CZ"/>
              <a:t>Piata úroveň osnovy</a:t>
            </a:r>
          </a:p>
          <a:p>
            <a:pPr lvl="4"/>
            <a:r>
              <a:rPr lang="en-GB" altLang="cs-CZ"/>
              <a:t>Šiesta úroveň</a:t>
            </a:r>
          </a:p>
          <a:p>
            <a:pPr lvl="4"/>
            <a:r>
              <a:rPr lang="en-GB" altLang="cs-CZ"/>
              <a:t>Siedma úroveň</a:t>
            </a:r>
          </a:p>
          <a:p>
            <a:pPr lvl="4"/>
            <a:r>
              <a:rPr lang="en-GB" altLang="cs-CZ"/>
              <a:t>Ȏsma úroveň textu</a:t>
            </a:r>
          </a:p>
          <a:p>
            <a:pPr lvl="4"/>
            <a:r>
              <a:rPr lang="en-GB" altLang="cs-CZ"/>
              <a:t>Deviata úroveň</a:t>
            </a:r>
          </a:p>
        </p:txBody>
      </p:sp>
      <p:sp>
        <p:nvSpPr>
          <p:cNvPr id="2" name="Rectangle 8"/>
          <p:cNvSpPr>
            <a:spLocks noGrp="1" noChangeArrowheads="1"/>
          </p:cNvSpPr>
          <p:nvPr>
            <p:ph type="dt"/>
          </p:nvPr>
        </p:nvSpPr>
        <p:spPr bwMode="auto">
          <a:xfrm>
            <a:off x="6172200" y="6191250"/>
            <a:ext cx="2474913" cy="4746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696464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914400" y="6172200"/>
            <a:ext cx="38862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212725" y="6275388"/>
            <a:ext cx="322263" cy="322262"/>
          </a:xfrm>
          <a:prstGeom prst="rect">
            <a:avLst/>
          </a:prstGeom>
          <a:solidFill>
            <a:srgbClr val="D34817"/>
          </a:solidFill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defRPr sz="1400">
                <a:solidFill>
                  <a:srgbClr val="FFFFFF"/>
                </a:solidFill>
                <a:latin typeface="Franklin Gothic Book" pitchFamily="32" charset="0"/>
                <a:ea typeface="Microsoft YaHei" charset="-122"/>
                <a:cs typeface="Arial Unicode MS" charset="0"/>
              </a:defRPr>
            </a:lvl1pPr>
          </a:lstStyle>
          <a:p>
            <a:pPr>
              <a:defRPr/>
            </a:pPr>
            <a:fld id="{61667443-BB6B-4267-B276-DA90DB8B0D6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6147" name="AutoShape 2"/>
          <p:cNvSpPr>
            <a:spLocks noChangeArrowheads="1"/>
          </p:cNvSpPr>
          <p:nvPr/>
        </p:nvSpPr>
        <p:spPr bwMode="auto">
          <a:xfrm>
            <a:off x="63500" y="69850"/>
            <a:ext cx="9013825" cy="6692900"/>
          </a:xfrm>
          <a:prstGeom prst="roundRect">
            <a:avLst>
              <a:gd name="adj" fmla="val 4931"/>
            </a:avLst>
          </a:prstGeom>
          <a:noFill/>
          <a:ln w="648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325"/>
            <a:ext cx="7770813" cy="1355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Kliknúť na editáciu formátu textu titulku</a:t>
            </a:r>
          </a:p>
        </p:txBody>
      </p:sp>
      <p:sp>
        <p:nvSpPr>
          <p:cNvPr id="614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447800"/>
            <a:ext cx="7770813" cy="4570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Kliknúť na editáciu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Tretia úroveň</a:t>
            </a:r>
          </a:p>
          <a:p>
            <a:pPr lvl="3"/>
            <a:r>
              <a:rPr lang="en-GB" altLang="cs-CZ"/>
              <a:t>Štvrtá úroveň osnovy</a:t>
            </a:r>
          </a:p>
          <a:p>
            <a:pPr lvl="4"/>
            <a:r>
              <a:rPr lang="en-GB" altLang="cs-CZ"/>
              <a:t>Piata úroveň osnovy</a:t>
            </a:r>
          </a:p>
          <a:p>
            <a:pPr lvl="4"/>
            <a:r>
              <a:rPr lang="en-GB" altLang="cs-CZ"/>
              <a:t>Šiesta úroveň</a:t>
            </a:r>
          </a:p>
          <a:p>
            <a:pPr lvl="4"/>
            <a:r>
              <a:rPr lang="en-GB" altLang="cs-CZ"/>
              <a:t>Siedma úroveň</a:t>
            </a:r>
          </a:p>
          <a:p>
            <a:pPr lvl="4"/>
            <a:r>
              <a:rPr lang="en-GB" altLang="cs-CZ"/>
              <a:t>Ȏsma úroveň textu</a:t>
            </a:r>
          </a:p>
          <a:p>
            <a:pPr lvl="4"/>
            <a:r>
              <a:rPr lang="en-GB" altLang="cs-CZ"/>
              <a:t>Deviata úroveň</a:t>
            </a: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6151" name="Text Box 6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 altLang="cs-CZ">
              <a:latin typeface="Arial" charset="0"/>
              <a:ea typeface="Microsoft YaHei" charset="-122"/>
              <a:cs typeface="Arial" charset="0"/>
            </a:endParaRPr>
          </a:p>
        </p:txBody>
      </p:sp>
      <p:sp>
        <p:nvSpPr>
          <p:cNvPr id="2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6865938" y="6313488"/>
            <a:ext cx="1506537" cy="336550"/>
          </a:xfrm>
          <a:prstGeom prst="rect">
            <a:avLst/>
          </a:prstGeom>
          <a:solidFill>
            <a:srgbClr val="D34817"/>
          </a:solidFill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defRPr sz="1400">
                <a:solidFill>
                  <a:srgbClr val="FFFFFF"/>
                </a:solidFill>
                <a:latin typeface="Franklin Gothic Book" pitchFamily="32" charset="0"/>
                <a:ea typeface="Microsoft YaHei" charset="-122"/>
                <a:cs typeface="Arial Unicode MS" charset="0"/>
              </a:defRPr>
            </a:lvl1pPr>
          </a:lstStyle>
          <a:p>
            <a:pPr>
              <a:defRPr/>
            </a:pPr>
            <a:fld id="{488CA0A2-2464-4734-ABB6-EC30D4DF579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696464"/>
          </a:solidFill>
          <a:latin typeface="Franklin Gothic Book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ssresearch.com/resources/calculators/sample-error-calculator/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dssresearch.com/KnowledgeCenter/toolkitcalculators/sampleerrorcalculators.aspx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richardjung.cz/Statisticka_chyba.pdf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ssresearch.com/resources/calculators/sample-error-calculator/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dssresearch.com/KnowledgeCenter/toolkitcalculators/sampleerrorcalculators.aspx" TargetMode="External"/><Relationship Id="rId4" Type="http://schemas.openxmlformats.org/officeDocument/2006/relationships/hyperlink" Target="http://rocknpoll.graphics/" TargetMode="Externa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ubtitle 2"/>
          <p:cNvSpPr>
            <a:spLocks noGrp="1"/>
          </p:cNvSpPr>
          <p:nvPr>
            <p:ph type="subTitle" idx="1"/>
          </p:nvPr>
        </p:nvSpPr>
        <p:spPr>
          <a:xfrm>
            <a:off x="533400" y="3886200"/>
            <a:ext cx="7696200" cy="1752600"/>
          </a:xfrm>
        </p:spPr>
        <p:txBody>
          <a:bodyPr/>
          <a:lstStyle/>
          <a:p>
            <a:pPr eaLnBrk="1" hangingPunct="1"/>
            <a:r>
              <a:rPr lang="sk-SK" altLang="cs-CZ" sz="2800" dirty="0">
                <a:latin typeface="Arial Narrow" pitchFamily="34" charset="0"/>
              </a:rPr>
              <a:t>ZUR 434 </a:t>
            </a:r>
            <a:r>
              <a:rPr lang="sk-SK" altLang="cs-CZ" sz="2800" dirty="0" err="1">
                <a:latin typeface="Arial Narrow" pitchFamily="34" charset="0"/>
              </a:rPr>
              <a:t>Metodologie</a:t>
            </a:r>
            <a:r>
              <a:rPr lang="sk-SK" altLang="cs-CZ" sz="2800" dirty="0">
                <a:latin typeface="Arial Narrow" pitchFamily="34" charset="0"/>
              </a:rPr>
              <a:t> </a:t>
            </a:r>
            <a:r>
              <a:rPr lang="sk-SK" altLang="cs-CZ" sz="2800" dirty="0" err="1">
                <a:latin typeface="Arial Narrow" pitchFamily="34" charset="0"/>
              </a:rPr>
              <a:t>mediálního</a:t>
            </a:r>
            <a:r>
              <a:rPr lang="sk-SK" altLang="cs-CZ" sz="2800" dirty="0">
                <a:latin typeface="Arial Narrow" pitchFamily="34" charset="0"/>
              </a:rPr>
              <a:t> </a:t>
            </a:r>
            <a:r>
              <a:rPr lang="sk-SK" altLang="cs-CZ" sz="2800" dirty="0" err="1">
                <a:latin typeface="Arial Narrow" pitchFamily="34" charset="0"/>
              </a:rPr>
              <a:t>výzkumu</a:t>
            </a:r>
            <a:endParaRPr lang="sk-SK" altLang="cs-CZ" sz="2800" dirty="0">
              <a:latin typeface="Arial Narrow" pitchFamily="34" charset="0"/>
            </a:endParaRPr>
          </a:p>
        </p:txBody>
      </p:sp>
      <p:sp>
        <p:nvSpPr>
          <p:cNvPr id="6147" name="Title 1"/>
          <p:cNvSpPr>
            <a:spLocks noGrp="1"/>
          </p:cNvSpPr>
          <p:nvPr>
            <p:ph type="ctrTitle"/>
          </p:nvPr>
        </p:nvSpPr>
        <p:spPr>
          <a:xfrm>
            <a:off x="0" y="2060848"/>
            <a:ext cx="9144000" cy="779462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altLang="cs-CZ" sz="3200" b="1" kern="1200" dirty="0" err="1">
                <a:solidFill>
                  <a:srgbClr val="FFFFFF"/>
                </a:solidFill>
              </a:rPr>
              <a:t>Prednáška</a:t>
            </a:r>
            <a:r>
              <a:rPr lang="cs-CZ" altLang="cs-CZ" sz="3200" b="1" kern="1200" dirty="0">
                <a:solidFill>
                  <a:srgbClr val="FFFFFF"/>
                </a:solidFill>
              </a:rPr>
              <a:t> 4: Hlavní výzkumné metody a techniky. Výběr výzkumného souboru, validita, reliabilita.</a:t>
            </a:r>
            <a:endParaRPr lang="cs-CZ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835150" y="2420938"/>
            <a:ext cx="4824413" cy="2663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indent="-742950" algn="ctr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 startAt="3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600" b="1" dirty="0">
                <a:solidFill>
                  <a:srgbClr val="000000"/>
                </a:solidFill>
                <a:latin typeface="Arial Narrow" pitchFamily="34" charset="0"/>
              </a:rPr>
              <a:t>Hlavné výskumné metódy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0" y="590550"/>
            <a:ext cx="91567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algn="ctr"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>
                <a:solidFill>
                  <a:srgbClr val="696464"/>
                </a:solidFill>
                <a:latin typeface="Arial Narrow" pitchFamily="34" charset="0"/>
              </a:rPr>
              <a:t>Základné metódy a techniky (kvant.) výskumu</a:t>
            </a:r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2463" y="1219200"/>
            <a:ext cx="7832725" cy="533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4340" name="WordArt 3"/>
          <p:cNvSpPr>
            <a:spLocks noChangeArrowheads="1" noChangeShapeType="1" noTextEdit="1"/>
          </p:cNvSpPr>
          <p:nvPr/>
        </p:nvSpPr>
        <p:spPr bwMode="auto">
          <a:xfrm rot="5400000">
            <a:off x="-468375" y="3213164"/>
            <a:ext cx="1634481" cy="2373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k-SK" sz="3600" b="1" kern="10"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METODA</a:t>
            </a:r>
          </a:p>
        </p:txBody>
      </p:sp>
      <p:sp>
        <p:nvSpPr>
          <p:cNvPr id="14341" name="WordArt 4"/>
          <p:cNvSpPr>
            <a:spLocks noChangeArrowheads="1" noChangeShapeType="1" noTextEdit="1"/>
          </p:cNvSpPr>
          <p:nvPr/>
        </p:nvSpPr>
        <p:spPr bwMode="auto">
          <a:xfrm rot="5400000">
            <a:off x="7435974" y="5388918"/>
            <a:ext cx="2264296" cy="21666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k-SK" sz="3600" b="1" kern="10" dirty="0"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TECHNIKA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475656" y="2420938"/>
            <a:ext cx="5760640" cy="2663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indent="-742950" algn="ctr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 startAt="4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600" b="1" dirty="0">
                <a:solidFill>
                  <a:srgbClr val="000000"/>
                </a:solidFill>
                <a:latin typeface="Arial Narrow" pitchFamily="34" charset="0"/>
              </a:rPr>
              <a:t>Hlavné kvantitatívne a kvalitatívne techniky zberu dát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609600" y="379413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>
                <a:solidFill>
                  <a:srgbClr val="696464"/>
                </a:solidFill>
                <a:latin typeface="Arial Narrow" pitchFamily="34" charset="0"/>
              </a:rPr>
              <a:t>Kvantitatívne techniky zberu dát</a:t>
            </a: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652463" y="1795463"/>
            <a:ext cx="7807325" cy="4625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dotazník 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štruktúrovaný (štandardizovaný) rozhovor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štruktúrované (štandardizované) pozorovanie 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obsahová analýza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684213" y="228600"/>
            <a:ext cx="7807325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4000" b="1">
                <a:solidFill>
                  <a:srgbClr val="696464"/>
                </a:solidFill>
                <a:latin typeface="Arial Narrow" pitchFamily="34" charset="0"/>
              </a:rPr>
              <a:t>Dotazník</a:t>
            </a: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457200" y="1341438"/>
            <a:ext cx="8305800" cy="4884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(+) efektívna technika pre zber:</a:t>
            </a:r>
          </a:p>
          <a:p>
            <a:pPr marL="741363" lvl="1" indent="-284163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veľkého množstva dát </a:t>
            </a:r>
          </a:p>
          <a:p>
            <a:pPr marL="741363" lvl="1" indent="-284163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pri relatívne malých nákladoch</a:t>
            </a:r>
          </a:p>
          <a:p>
            <a:pPr marL="741363" lvl="1" indent="-284163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v relatívne krátkom čase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(-) nízka návratnosť (najmä pri posielaní poštou)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(-) nedostatočná kontrola nad získavanými dátami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2" dur="500"/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7" dur="500"/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32" dur="500"/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327025" y="395288"/>
            <a:ext cx="8153400" cy="1355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algn="ctr"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>
                <a:solidFill>
                  <a:srgbClr val="696464"/>
                </a:solidFill>
                <a:latin typeface="Arial Narrow" pitchFamily="34" charset="0"/>
              </a:rPr>
              <a:t>Štruktúrovaný (štandardizovaný) rozhovor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539750" y="1989138"/>
            <a:ext cx="8229600" cy="4525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priamy kontakt s respondentom (face-to-face či telefonicky)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každý respondent odpovedá na rovnakú sadu otázok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prevažujú uzavreté otázky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výhoda: možnosť vysvetliť otázku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000">
              <a:solidFill>
                <a:srgbClr val="000000"/>
              </a:solidFill>
              <a:latin typeface="Perpetua" pitchFamily="18" charset="0"/>
            </a:endParaRP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600">
              <a:solidFill>
                <a:srgbClr val="000000"/>
              </a:solidFill>
              <a:latin typeface="Perpetua" pitchFamily="18" charset="0"/>
            </a:endParaRP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600">
              <a:solidFill>
                <a:srgbClr val="000000"/>
              </a:solidFill>
              <a:latin typeface="Perpetua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2" dur="5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685800" y="333375"/>
            <a:ext cx="7848600" cy="1355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>
                <a:solidFill>
                  <a:srgbClr val="696464"/>
                </a:solidFill>
                <a:latin typeface="Arial Narrow" pitchFamily="34" charset="0"/>
              </a:rPr>
              <a:t>Štruktúrované (štandardizované) pozorovanie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685800" y="1905000"/>
            <a:ext cx="7807325" cy="431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Arial Narrow" pitchFamily="34" charset="0"/>
              </a:rPr>
              <a:t>korene v experimentálnej psychológii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Arial Narrow" pitchFamily="34" charset="0"/>
              </a:rPr>
              <a:t>využívaný v marketingových výskumoch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Arial Narrow" pitchFamily="34" charset="0"/>
              </a:rPr>
              <a:t>experimentálne situácie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altLang="cs-CZ" sz="3200" dirty="0">
              <a:solidFill>
                <a:srgbClr val="000000"/>
              </a:solidFill>
              <a:latin typeface="Arial Narrow" pitchFamily="34" charset="0"/>
            </a:endParaRP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3200" dirty="0">
                <a:solidFill>
                  <a:srgbClr val="000000"/>
                </a:solidFill>
                <a:latin typeface="Perpetua" pitchFamily="18" charset="0"/>
              </a:rPr>
              <a:t>https://www.youtube.com/watch?v=NjTxQy_U3ac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k-SK" altLang="cs-CZ" sz="3200" dirty="0">
              <a:solidFill>
                <a:srgbClr val="000000"/>
              </a:solidFill>
              <a:latin typeface="Arial Narrow" pitchFamily="34" charset="0"/>
            </a:endParaRP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3200" dirty="0">
              <a:solidFill>
                <a:srgbClr val="000000"/>
              </a:solidFill>
              <a:latin typeface="Perpetua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2" dur="500"/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944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4000" b="1">
                <a:solidFill>
                  <a:srgbClr val="696464"/>
                </a:solidFill>
                <a:latin typeface="Arial Narrow" pitchFamily="34" charset="0"/>
              </a:rPr>
              <a:t>Obsahová analýza</a:t>
            </a:r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3050" indent="-271463" eaLnBrk="1" hangingPunct="1">
              <a:lnSpc>
                <a:spcPct val="85000"/>
              </a:lnSpc>
              <a:spcBef>
                <a:spcPts val="575"/>
              </a:spcBef>
              <a:buSzPct val="85000"/>
              <a:tabLst>
                <a:tab pos="27305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	</a:t>
            </a:r>
            <a:r>
              <a:rPr lang="sk-SK" altLang="cs-CZ" sz="3200" i="1">
                <a:solidFill>
                  <a:srgbClr val="000000"/>
                </a:solidFill>
                <a:latin typeface="Arial Narrow" pitchFamily="34" charset="0"/>
              </a:rPr>
              <a:t>„Obsahová analýza je výskumná technika pre objektívny, systematický a kvantitatívny popis manifestného obsahu komunikácie.“</a:t>
            </a: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 </a:t>
            </a:r>
          </a:p>
          <a:p>
            <a:pPr marL="273050" indent="-271463" eaLnBrk="1" hangingPunct="1">
              <a:lnSpc>
                <a:spcPct val="85000"/>
              </a:lnSpc>
              <a:spcBef>
                <a:spcPts val="575"/>
              </a:spcBef>
              <a:buSzPct val="85000"/>
              <a:tabLst>
                <a:tab pos="27305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						B. Berelson</a:t>
            </a:r>
          </a:p>
          <a:p>
            <a:pPr marL="273050" indent="-271463" eaLnBrk="1" hangingPunct="1">
              <a:lnSpc>
                <a:spcPct val="85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27305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sk-SK" altLang="cs-CZ" sz="3200">
              <a:solidFill>
                <a:srgbClr val="000000"/>
              </a:solidFill>
            </a:endParaRPr>
          </a:p>
          <a:p>
            <a:pPr marL="273050" indent="-271463" eaLnBrk="1" hangingPunct="1">
              <a:lnSpc>
                <a:spcPct val="85000"/>
              </a:lnSpc>
              <a:spcBef>
                <a:spcPts val="575"/>
              </a:spcBef>
              <a:buSzPct val="85000"/>
              <a:tabLst>
                <a:tab pos="27305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sk-SK" altLang="cs-CZ" sz="3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>
                <a:solidFill>
                  <a:srgbClr val="696464"/>
                </a:solidFill>
                <a:latin typeface="Arial Narrow" pitchFamily="34" charset="0"/>
              </a:rPr>
              <a:t>Kvalitatívne techniky zberu dát</a:t>
            </a: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719138" y="1730375"/>
            <a:ext cx="7807325" cy="431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 eaLnBrk="1" hangingPunct="1">
              <a:lnSpc>
                <a:spcPct val="85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(neštruktúrované) pozorovanie </a:t>
            </a:r>
          </a:p>
          <a:p>
            <a:pPr marL="271463" indent="-271463" eaLnBrk="1" hangingPunct="1">
              <a:lnSpc>
                <a:spcPct val="85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hĺbkový/neštruktúrovaný rozhovor</a:t>
            </a:r>
          </a:p>
          <a:p>
            <a:pPr marL="271463" indent="-271463" eaLnBrk="1" hangingPunct="1">
              <a:lnSpc>
                <a:spcPct val="85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etnografický výskum</a:t>
            </a:r>
          </a:p>
          <a:p>
            <a:pPr marL="271463" indent="-271463" eaLnBrk="1" hangingPunct="1">
              <a:lnSpc>
                <a:spcPct val="85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focus groups/skupinové interview </a:t>
            </a:r>
          </a:p>
          <a:p>
            <a:pPr marL="271463" indent="-271463" eaLnBrk="1" hangingPunct="1">
              <a:lnSpc>
                <a:spcPct val="85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orálna história/biografia</a:t>
            </a:r>
          </a:p>
          <a:p>
            <a:pPr marL="271463" indent="-271463" eaLnBrk="1" hangingPunct="1">
              <a:lnSpc>
                <a:spcPct val="85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textuálne analýzy: </a:t>
            </a:r>
          </a:p>
          <a:p>
            <a:pPr marL="546100" lvl="1" indent="-228600" eaLnBrk="1" hangingPunct="1">
              <a:lnSpc>
                <a:spcPct val="85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sémiotická/štrukturalistická analýza</a:t>
            </a:r>
          </a:p>
          <a:p>
            <a:pPr marL="546100" lvl="1" indent="-228600" eaLnBrk="1" hangingPunct="1">
              <a:lnSpc>
                <a:spcPct val="85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(kritická) diskurzívna analýza</a:t>
            </a:r>
          </a:p>
          <a:p>
            <a:pPr marL="546100" lvl="1" indent="-228600" eaLnBrk="1" hangingPunct="1">
              <a:lnSpc>
                <a:spcPct val="85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naratívna analýza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>
                <a:solidFill>
                  <a:srgbClr val="696464"/>
                </a:solidFill>
                <a:latin typeface="Arial Narrow" pitchFamily="34" charset="0"/>
              </a:rPr>
              <a:t>(Neštruktúrované) pozorovanie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3050" indent="-271463" eaLnBrk="1" hangingPunct="1">
              <a:spcBef>
                <a:spcPts val="575"/>
              </a:spcBef>
              <a:buSzPct val="8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1. nezúčastnené pozorovanie („fly on the wall“)</a:t>
            </a:r>
          </a:p>
          <a:p>
            <a:pPr marL="546100" lvl="1" indent="-228600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altLang="cs-CZ" sz="3000">
                <a:solidFill>
                  <a:srgbClr val="000000"/>
                </a:solidFill>
                <a:latin typeface="Arial Narrow" pitchFamily="34" charset="0"/>
              </a:rPr>
              <a:t>subjekt nevie, že je pozorovaný</a:t>
            </a:r>
          </a:p>
          <a:p>
            <a:pPr marL="546100" lvl="1" indent="-228600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altLang="cs-CZ" sz="3000">
                <a:solidFill>
                  <a:srgbClr val="000000"/>
                </a:solidFill>
                <a:latin typeface="Arial Narrow" pitchFamily="34" charset="0"/>
              </a:rPr>
              <a:t>sleduje vzorce každodenných aktivít</a:t>
            </a:r>
          </a:p>
          <a:p>
            <a:pPr marL="273050" indent="-271463" eaLnBrk="1" hangingPunct="1">
              <a:spcBef>
                <a:spcPts val="575"/>
              </a:spcBef>
              <a:buSzPct val="8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sk-SK" altLang="cs-CZ" sz="3200">
              <a:solidFill>
                <a:srgbClr val="000000"/>
              </a:solidFill>
              <a:latin typeface="Arial Narrow" pitchFamily="34" charset="0"/>
            </a:endParaRPr>
          </a:p>
          <a:p>
            <a:pPr marL="273050" indent="-271463" eaLnBrk="1" hangingPunct="1">
              <a:spcBef>
                <a:spcPts val="575"/>
              </a:spcBef>
              <a:buSzPct val="8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2. zúčastnené pozorovanie: rôzne stupne participácie výskumníka na aktivitách pozorovanej skupiny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36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944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>
                <a:solidFill>
                  <a:srgbClr val="696464"/>
                </a:solidFill>
                <a:latin typeface="Arial Narrow" pitchFamily="34" charset="0"/>
              </a:rPr>
              <a:t>Štruktúra prednášky</a:t>
            </a: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533400" y="1628800"/>
            <a:ext cx="8153400" cy="47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608013" indent="-6080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Franklin Gothic Book" pitchFamily="34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Arial Narrow" pitchFamily="34" charset="0"/>
              </a:rPr>
              <a:t>Časová dimenzia výskumu</a:t>
            </a:r>
          </a:p>
          <a:p>
            <a:pPr marL="608013" indent="-6080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Franklin Gothic Book" pitchFamily="34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Arial Narrow" pitchFamily="34" charset="0"/>
              </a:rPr>
              <a:t>Kvantitatívny, kvalitatívny a zmiešaný výskum (</a:t>
            </a:r>
            <a:r>
              <a:rPr lang="sk-SK" altLang="cs-CZ" sz="3200" dirty="0">
                <a:solidFill>
                  <a:srgbClr val="FF0000"/>
                </a:solidFill>
                <a:latin typeface="Arial Narrow" pitchFamily="34" charset="0"/>
              </a:rPr>
              <a:t>povinná literatúra</a:t>
            </a:r>
            <a:r>
              <a:rPr lang="sk-SK" altLang="cs-CZ" sz="3200" dirty="0">
                <a:solidFill>
                  <a:srgbClr val="000000"/>
                </a:solidFill>
                <a:latin typeface="Arial Narrow" pitchFamily="34" charset="0"/>
              </a:rPr>
              <a:t>)</a:t>
            </a:r>
          </a:p>
          <a:p>
            <a:pPr marL="608013" indent="-6080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Franklin Gothic Book" pitchFamily="34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Arial Narrow" pitchFamily="34" charset="0"/>
              </a:rPr>
              <a:t>Hlavné výskumné metódy</a:t>
            </a:r>
          </a:p>
          <a:p>
            <a:pPr marL="608013" indent="-6080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Franklin Gothic Book" pitchFamily="34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Arial Narrow" pitchFamily="34" charset="0"/>
              </a:rPr>
              <a:t>Hlavné techniky zberu dát</a:t>
            </a:r>
          </a:p>
          <a:p>
            <a:pPr marL="608013" indent="-6080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Franklin Gothic Book" pitchFamily="34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Arial Narrow" pitchFamily="34" charset="0"/>
              </a:rPr>
              <a:t>Výber výskumného súboru (</a:t>
            </a:r>
            <a:r>
              <a:rPr lang="sk-SK" altLang="cs-CZ" sz="3200" dirty="0">
                <a:solidFill>
                  <a:srgbClr val="FF0000"/>
                </a:solidFill>
                <a:latin typeface="Arial Narrow" pitchFamily="34" charset="0"/>
              </a:rPr>
              <a:t>povinná literatúra</a:t>
            </a:r>
            <a:r>
              <a:rPr lang="sk-SK" altLang="cs-CZ" sz="3200" dirty="0">
                <a:solidFill>
                  <a:srgbClr val="000000"/>
                </a:solidFill>
                <a:latin typeface="Arial Narrow" pitchFamily="34" charset="0"/>
              </a:rPr>
              <a:t>) a </a:t>
            </a:r>
            <a:r>
              <a:rPr lang="sk-SK" altLang="cs-CZ" sz="3200" dirty="0" err="1">
                <a:solidFill>
                  <a:srgbClr val="000000"/>
                </a:solidFill>
                <a:latin typeface="Arial Narrow" pitchFamily="34" charset="0"/>
              </a:rPr>
              <a:t>reprezentativita</a:t>
            </a:r>
            <a:endParaRPr lang="sk-SK" altLang="cs-CZ" sz="3200" dirty="0">
              <a:solidFill>
                <a:srgbClr val="000000"/>
              </a:solidFill>
              <a:latin typeface="Arial Narrow" pitchFamily="34" charset="0"/>
            </a:endParaRPr>
          </a:p>
          <a:p>
            <a:pPr marL="608013" indent="-6080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Franklin Gothic Book" pitchFamily="34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200" dirty="0">
                <a:solidFill>
                  <a:srgbClr val="000000"/>
                </a:solidFill>
                <a:latin typeface="Arial Narrow" pitchFamily="34" charset="0"/>
              </a:rPr>
              <a:t>Kvalita merania: </a:t>
            </a:r>
            <a:r>
              <a:rPr lang="sk-SK" altLang="cs-CZ" sz="3200" dirty="0" err="1">
                <a:solidFill>
                  <a:srgbClr val="000000"/>
                </a:solidFill>
                <a:latin typeface="Arial Narrow" pitchFamily="34" charset="0"/>
              </a:rPr>
              <a:t>validita</a:t>
            </a:r>
            <a:r>
              <a:rPr lang="sk-SK" altLang="cs-CZ" sz="3200" dirty="0">
                <a:solidFill>
                  <a:srgbClr val="000000"/>
                </a:solidFill>
                <a:latin typeface="Arial Narrow" pitchFamily="34" charset="0"/>
              </a:rPr>
              <a:t>, </a:t>
            </a:r>
            <a:r>
              <a:rPr lang="sk-SK" altLang="cs-CZ" sz="3200" dirty="0" err="1">
                <a:solidFill>
                  <a:srgbClr val="000000"/>
                </a:solidFill>
                <a:latin typeface="Arial Narrow" pitchFamily="34" charset="0"/>
              </a:rPr>
              <a:t>reliabilita</a:t>
            </a:r>
            <a:endParaRPr lang="sk-SK" altLang="cs-CZ" sz="3200" dirty="0">
              <a:solidFill>
                <a:srgbClr val="000000"/>
              </a:solidFill>
              <a:latin typeface="Arial Narrow" pitchFamily="34" charset="0"/>
            </a:endParaRPr>
          </a:p>
          <a:p>
            <a:pPr marL="608013" indent="-6080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Franklin Gothic Book" pitchFamily="34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endParaRPr lang="sk-SK" altLang="cs-CZ" sz="3200" dirty="0">
              <a:solidFill>
                <a:srgbClr val="00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914400" y="4572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>
                <a:solidFill>
                  <a:srgbClr val="696464"/>
                </a:solidFill>
                <a:latin typeface="Arial Narrow" pitchFamily="34" charset="0"/>
              </a:rPr>
              <a:t>Hĺbkový (neštruktúrovaný) rozhovor</a:t>
            </a:r>
          </a:p>
        </p:txBody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838200" y="1828800"/>
            <a:ext cx="7848600" cy="472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malá vzorka respondentov (často &lt; 20) 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vopred pripravená len téma, čiastkové koncepty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konkrétne otázky sa odvodzujú z priebehu rozhovoru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často sa používa ako doplnok kvantitatívnej analýzy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37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2" dur="500"/>
                                        <p:tgtEl>
                                          <p:spTgt spid="378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020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4000" b="1">
                <a:solidFill>
                  <a:srgbClr val="696464"/>
                </a:solidFill>
                <a:latin typeface="Arial Narrow" pitchFamily="34" charset="0"/>
              </a:rPr>
              <a:t>Etnografický výzkum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685800" y="1447800"/>
            <a:ext cx="8001000" cy="5181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korene v antropológii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cieľ: účasť výskumníka na živote skúmanej skupiny (B.Malinowski, R. Park)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dnes termín často označujúci akýkoľvek kvalitatívny výskum zahŕňajúci techniky dlhodobého (často longitudinálneho) pozorovania a/nebo interview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podstatný prvok – „práca v teréne“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3200">
              <a:solidFill>
                <a:srgbClr val="000000"/>
              </a:solidFill>
              <a:latin typeface="Perpetua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38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2" dur="500"/>
                                        <p:tgtEl>
                                          <p:spTgt spid="38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533400" y="-2346325"/>
            <a:ext cx="8229600" cy="3794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br>
              <a:rPr lang="cs-CZ" altLang="cs-CZ" sz="4000" b="1">
                <a:solidFill>
                  <a:srgbClr val="696464"/>
                </a:solidFill>
                <a:latin typeface="Franklin Gothic Book" pitchFamily="34" charset="0"/>
              </a:rPr>
            </a:br>
            <a:br>
              <a:rPr lang="cs-CZ" altLang="cs-CZ" sz="4000" b="1">
                <a:solidFill>
                  <a:srgbClr val="696464"/>
                </a:solidFill>
                <a:latin typeface="Franklin Gothic Book" pitchFamily="34" charset="0"/>
              </a:rPr>
            </a:br>
            <a:br>
              <a:rPr lang="cs-CZ" altLang="cs-CZ" sz="4000" b="1">
                <a:solidFill>
                  <a:srgbClr val="696464"/>
                </a:solidFill>
                <a:latin typeface="Franklin Gothic Book" pitchFamily="34" charset="0"/>
              </a:rPr>
            </a:br>
            <a:br>
              <a:rPr lang="cs-CZ" altLang="cs-CZ" sz="4000" b="1">
                <a:solidFill>
                  <a:srgbClr val="696464"/>
                </a:solidFill>
                <a:latin typeface="Franklin Gothic Book" pitchFamily="34" charset="0"/>
              </a:rPr>
            </a:br>
            <a:br>
              <a:rPr lang="cs-CZ" altLang="cs-CZ" sz="4000" b="1">
                <a:solidFill>
                  <a:srgbClr val="696464"/>
                </a:solidFill>
                <a:latin typeface="Franklin Gothic Book" pitchFamily="34" charset="0"/>
              </a:rPr>
            </a:br>
            <a:r>
              <a:rPr lang="cs-CZ" altLang="cs-CZ" sz="4000" b="1">
                <a:solidFill>
                  <a:srgbClr val="696464"/>
                </a:solidFill>
                <a:latin typeface="Arial Narrow" pitchFamily="34" charset="0"/>
              </a:rPr>
              <a:t>Focus groups / skupinové interview </a:t>
            </a:r>
          </a:p>
        </p:txBody>
      </p:sp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457200" y="1752600"/>
            <a:ext cx="77724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 eaLnBrk="1" hangingPunct="1">
              <a:lnSpc>
                <a:spcPct val="85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moderovaný skupinový rozhovor</a:t>
            </a:r>
          </a:p>
          <a:p>
            <a:pPr marL="271463" indent="-271463" eaLnBrk="1" hangingPunct="1">
              <a:lnSpc>
                <a:spcPct val="85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predpoklad: ľudia si uvedomia lepšie svoju vlastnú perspektívu, keď je konfrontovaná s ostatnými názormi </a:t>
            </a:r>
          </a:p>
          <a:p>
            <a:pPr marL="271463" indent="-271463" eaLnBrk="1" hangingPunct="1">
              <a:lnSpc>
                <a:spcPct val="85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pôvod focus groups:</a:t>
            </a:r>
          </a:p>
          <a:p>
            <a:pPr marL="741363" lvl="1" indent="-284163" eaLnBrk="1" hangingPunct="1">
              <a:lnSpc>
                <a:spcPct val="85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pre-existujúce </a:t>
            </a:r>
          </a:p>
          <a:p>
            <a:pPr marL="741363" lvl="1" indent="-284163" eaLnBrk="1" hangingPunct="1">
              <a:lnSpc>
                <a:spcPct val="85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vytvorené výskumníkom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7" dur="2000"/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2" dur="500"/>
                                        <p:tgtEl>
                                          <p:spTgt spid="39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cs-CZ" sz="4000" b="1" noProof="1">
                <a:solidFill>
                  <a:srgbClr val="696464"/>
                </a:solidFill>
                <a:latin typeface="Arial Narrow" pitchFamily="34" charset="0"/>
              </a:rPr>
              <a:t>Orálna história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609600" y="1524000"/>
            <a:ext cx="77724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preferencia subjektívnej „history from below“ pred oficiálnou „history from above“; 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rekonštrukcia historických udalostí prostredníctvom ich priamych svedkov, ich pamäti a významov, ktoré pre nich dotyčné udalosti mali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>
                <a:solidFill>
                  <a:srgbClr val="696464"/>
                </a:solidFill>
                <a:latin typeface="Arial Narrow" pitchFamily="34" charset="0"/>
              </a:rPr>
              <a:t>Kvalitatívne textuálne analýzy</a:t>
            </a:r>
          </a:p>
        </p:txBody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1219200" y="1676400"/>
            <a:ext cx="67818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sémiotická/štrukturálna analýza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(kritická) diskurzívna analýza (DA, CDA)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naratívna analýza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7" dur="2000"/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2" dur="2000"/>
                                        <p:tgtEl>
                                          <p:spTgt spid="41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683568" y="2420938"/>
            <a:ext cx="7272808" cy="2663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857250" indent="-857250" algn="ctr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 startAt="5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600" b="1" dirty="0">
                <a:solidFill>
                  <a:srgbClr val="000000"/>
                </a:solidFill>
                <a:latin typeface="Arial Narrow" pitchFamily="34" charset="0"/>
              </a:rPr>
              <a:t>Techniky výberu výskumného súboru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755650" y="1844675"/>
            <a:ext cx="7797800" cy="4248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b="1" i="1">
                <a:solidFill>
                  <a:srgbClr val="000000"/>
                </a:solidFill>
                <a:latin typeface="Arial Narrow" pitchFamily="34" charset="0"/>
              </a:rPr>
              <a:t>základný súbor (populácia)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b="1" i="1">
                <a:solidFill>
                  <a:srgbClr val="000000"/>
                </a:solidFill>
                <a:latin typeface="Arial Narrow" pitchFamily="34" charset="0"/>
              </a:rPr>
              <a:t>výberový súbor (vzorka)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b="1" i="1">
                <a:solidFill>
                  <a:srgbClr val="000000"/>
                </a:solidFill>
                <a:latin typeface="Arial Narrow" pitchFamily="34" charset="0"/>
              </a:rPr>
              <a:t>výberová jednotka (sampling unit)</a:t>
            </a: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SzPct val="85000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2800">
              <a:solidFill>
                <a:srgbClr val="000000"/>
              </a:solidFill>
              <a:latin typeface="Arial Narrow" pitchFamily="34" charset="0"/>
            </a:endParaRP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b="1" i="1">
                <a:solidFill>
                  <a:srgbClr val="000000"/>
                </a:solidFill>
                <a:latin typeface="Arial Narrow" pitchFamily="34" charset="0"/>
              </a:rPr>
              <a:t>parameter</a:t>
            </a: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 = empirická charakteristika základného súboru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b="1" i="1">
                <a:solidFill>
                  <a:srgbClr val="000000"/>
                </a:solidFill>
                <a:latin typeface="Arial Narrow" pitchFamily="34" charset="0"/>
              </a:rPr>
              <a:t>štatistika</a:t>
            </a: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 = naše výsledky vo výberovom súbore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2800">
              <a:solidFill>
                <a:srgbClr val="000000"/>
              </a:solidFill>
              <a:latin typeface="Perpetua" pitchFamily="18" charset="0"/>
            </a:endParaRP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2800">
              <a:solidFill>
                <a:srgbClr val="000000"/>
              </a:solidFill>
              <a:latin typeface="Perpetua" pitchFamily="18" charset="0"/>
            </a:endParaRPr>
          </a:p>
        </p:txBody>
      </p:sp>
      <p:sp>
        <p:nvSpPr>
          <p:cNvPr id="31747" name="Text Box 2"/>
          <p:cNvSpPr txBox="1">
            <a:spLocks noChangeArrowheads="1"/>
          </p:cNvSpPr>
          <p:nvPr/>
        </p:nvSpPr>
        <p:spPr bwMode="auto">
          <a:xfrm>
            <a:off x="1389063" y="333375"/>
            <a:ext cx="7772400" cy="944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4000" b="1">
                <a:solidFill>
                  <a:srgbClr val="696464"/>
                </a:solidFill>
                <a:latin typeface="Arial Narrow" pitchFamily="34" charset="0"/>
              </a:rPr>
              <a:t>Základné pojmy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2" dur="500"/>
                                        <p:tgtEl>
                                          <p:spTgt spid="10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7" dur="500"/>
                                        <p:tgtEl>
                                          <p:spTgt spid="1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2" dur="500"/>
                                        <p:tgtEl>
                                          <p:spTgt spid="10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7" dur="500"/>
                                        <p:tgtEl>
                                          <p:spTgt spid="102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381000" y="4786313"/>
            <a:ext cx="8496300" cy="1660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br>
              <a:rPr lang="cs-CZ" altLang="cs-CZ" sz="3600">
                <a:solidFill>
                  <a:srgbClr val="696464"/>
                </a:solidFill>
                <a:latin typeface="Franklin Gothic Book" pitchFamily="34" charset="0"/>
              </a:rPr>
            </a:br>
            <a:r>
              <a:rPr lang="sk-SK" altLang="cs-CZ" sz="3200" b="1" u="sng">
                <a:solidFill>
                  <a:srgbClr val="000000"/>
                </a:solidFill>
                <a:latin typeface="Arial Narrow" pitchFamily="34" charset="0"/>
              </a:rPr>
              <a:t>Reprezentativita:</a:t>
            </a: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 do akej miery sa </a:t>
            </a:r>
            <a:r>
              <a:rPr lang="sk-SK" altLang="cs-CZ" sz="3200" i="1">
                <a:solidFill>
                  <a:srgbClr val="000000"/>
                </a:solidFill>
                <a:latin typeface="Arial Narrow" pitchFamily="34" charset="0"/>
              </a:rPr>
              <a:t>vzorka</a:t>
            </a: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 (resp. jej vlastnosti) líši od </a:t>
            </a:r>
            <a:r>
              <a:rPr lang="sk-SK" altLang="cs-CZ" sz="3200" i="1">
                <a:solidFill>
                  <a:srgbClr val="000000"/>
                </a:solidFill>
                <a:latin typeface="Arial Narrow" pitchFamily="34" charset="0"/>
              </a:rPr>
              <a:t>populácie</a:t>
            </a: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 (jej vlastnosti)</a:t>
            </a:r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1524000" y="376238"/>
            <a:ext cx="6172200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ctr" eaLnBrk="1" hangingPunct="1">
              <a:buSzPct val="85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3200" b="1">
                <a:solidFill>
                  <a:srgbClr val="000000"/>
                </a:solidFill>
                <a:latin typeface="Arial Narrow" pitchFamily="34" charset="0"/>
              </a:rPr>
              <a:t>POPULÁCIA (základný súbor)</a:t>
            </a:r>
          </a:p>
        </p:txBody>
      </p:sp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2590800" y="3124200"/>
            <a:ext cx="4032250" cy="1077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ctr" eaLnBrk="1" hangingPunct="1">
              <a:buSzPct val="85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3200" b="1">
                <a:solidFill>
                  <a:srgbClr val="000000"/>
                </a:solidFill>
                <a:latin typeface="Arial Narrow" pitchFamily="34" charset="0"/>
              </a:rPr>
              <a:t>VZORKA (výberový súbor)</a:t>
            </a:r>
          </a:p>
        </p:txBody>
      </p:sp>
      <p:sp>
        <p:nvSpPr>
          <p:cNvPr id="32773" name="Line 4"/>
          <p:cNvSpPr>
            <a:spLocks noChangeShapeType="1"/>
          </p:cNvSpPr>
          <p:nvPr/>
        </p:nvSpPr>
        <p:spPr bwMode="auto">
          <a:xfrm>
            <a:off x="3635375" y="1484313"/>
            <a:ext cx="1588" cy="1439862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sk-SK"/>
          </a:p>
        </p:txBody>
      </p:sp>
      <p:sp>
        <p:nvSpPr>
          <p:cNvPr id="32774" name="Line 5"/>
          <p:cNvSpPr>
            <a:spLocks noChangeShapeType="1"/>
          </p:cNvSpPr>
          <p:nvPr/>
        </p:nvSpPr>
        <p:spPr bwMode="auto">
          <a:xfrm flipV="1">
            <a:off x="5076825" y="1482725"/>
            <a:ext cx="1588" cy="13716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sk-SK"/>
          </a:p>
        </p:txBody>
      </p:sp>
      <p:sp>
        <p:nvSpPr>
          <p:cNvPr id="32775" name="Text Box 6"/>
          <p:cNvSpPr txBox="1">
            <a:spLocks noChangeArrowheads="1"/>
          </p:cNvSpPr>
          <p:nvPr/>
        </p:nvSpPr>
        <p:spPr bwMode="auto">
          <a:xfrm>
            <a:off x="1219200" y="1066800"/>
            <a:ext cx="381000" cy="2533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250"/>
              </a:spcBef>
              <a:buSzPct val="85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2000" b="1">
                <a:solidFill>
                  <a:srgbClr val="000000"/>
                </a:solidFill>
                <a:latin typeface="Arial Narrow" pitchFamily="34" charset="0"/>
              </a:rPr>
              <a:t>SELEKCIA</a:t>
            </a:r>
          </a:p>
        </p:txBody>
      </p:sp>
      <p:sp>
        <p:nvSpPr>
          <p:cNvPr id="32776" name="Text Box 7"/>
          <p:cNvSpPr txBox="1">
            <a:spLocks noChangeArrowheads="1"/>
          </p:cNvSpPr>
          <p:nvPr/>
        </p:nvSpPr>
        <p:spPr bwMode="auto">
          <a:xfrm>
            <a:off x="7696200" y="914400"/>
            <a:ext cx="304800" cy="409560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eaLnBrk="1" hangingPunct="1">
              <a:spcBef>
                <a:spcPts val="1250"/>
              </a:spcBef>
              <a:buSzPct val="85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2000" b="1">
                <a:solidFill>
                  <a:srgbClr val="000000"/>
                </a:solidFill>
                <a:latin typeface="Arial Narrow" pitchFamily="34" charset="0"/>
              </a:rPr>
              <a:t>GENERALIZÁCIA</a:t>
            </a:r>
          </a:p>
        </p:txBody>
      </p:sp>
      <p:sp>
        <p:nvSpPr>
          <p:cNvPr id="32777" name="Text Box 8"/>
          <p:cNvSpPr txBox="1">
            <a:spLocks noChangeArrowheads="1"/>
          </p:cNvSpPr>
          <p:nvPr/>
        </p:nvSpPr>
        <p:spPr bwMode="auto">
          <a:xfrm>
            <a:off x="1905000" y="1981200"/>
            <a:ext cx="1600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250"/>
              </a:spcBef>
              <a:buSzPct val="85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2000" b="1">
                <a:solidFill>
                  <a:srgbClr val="000000"/>
                </a:solidFill>
                <a:latin typeface="Arial Narrow" pitchFamily="34" charset="0"/>
              </a:rPr>
              <a:t>vyberáme z</a:t>
            </a:r>
          </a:p>
        </p:txBody>
      </p:sp>
      <p:sp>
        <p:nvSpPr>
          <p:cNvPr id="32778" name="Text Box 9"/>
          <p:cNvSpPr txBox="1">
            <a:spLocks noChangeArrowheads="1"/>
          </p:cNvSpPr>
          <p:nvPr/>
        </p:nvSpPr>
        <p:spPr bwMode="auto">
          <a:xfrm>
            <a:off x="5181600" y="2057400"/>
            <a:ext cx="21336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ts val="1250"/>
              </a:spcBef>
              <a:buSzPct val="85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2000" b="1">
                <a:solidFill>
                  <a:srgbClr val="000000"/>
                </a:solidFill>
                <a:latin typeface="Arial Narrow" pitchFamily="34" charset="0"/>
              </a:rPr>
              <a:t>usudzujeme na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457200" y="258763"/>
            <a:ext cx="8229600" cy="808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 dirty="0">
                <a:solidFill>
                  <a:srgbClr val="696464"/>
                </a:solidFill>
                <a:latin typeface="Arial Narrow" pitchFamily="34" charset="0"/>
              </a:rPr>
              <a:t>Typy výberov: </a:t>
            </a:r>
            <a:r>
              <a:rPr lang="sk-SK" altLang="cs-CZ" sz="4000" b="1" dirty="0">
                <a:solidFill>
                  <a:srgbClr val="FF0000"/>
                </a:solidFill>
                <a:latin typeface="Arial Narrow" pitchFamily="34" charset="0"/>
              </a:rPr>
              <a:t>povinná literatúra!</a:t>
            </a:r>
          </a:p>
        </p:txBody>
      </p:sp>
      <p:graphicFrame>
        <p:nvGraphicFramePr>
          <p:cNvPr id="12290" name="Group 2"/>
          <p:cNvGraphicFramePr>
            <a:graphicFrameLocks noGrp="1"/>
          </p:cNvGraphicFramePr>
          <p:nvPr/>
        </p:nvGraphicFramePr>
        <p:xfrm>
          <a:off x="179388" y="1125538"/>
          <a:ext cx="8688388" cy="5452574"/>
        </p:xfrm>
        <a:graphic>
          <a:graphicData uri="http://schemas.openxmlformats.org/drawingml/2006/table">
            <a:tbl>
              <a:tblPr/>
              <a:tblGrid>
                <a:gridCol w="3195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4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87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28912">
                <a:tc gridSpan="2"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usilujúce sa o reprezentativitu</a:t>
                      </a:r>
                    </a:p>
                  </a:txBody>
                  <a:tcPr marL="90000" marR="90000" marT="58903" marB="4680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neusilujúce sa o  reprezentativitu</a:t>
                      </a:r>
                    </a:p>
                  </a:txBody>
                  <a:tcPr marL="90000" marR="90000" marT="58903" marB="468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6467"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4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pravdepodobnostný (náhodný)</a:t>
                      </a:r>
                    </a:p>
                  </a:txBody>
                  <a:tcPr marL="90000" marR="90000" marT="58903" marB="4680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A9A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nezaložený na pravdepodobnosti</a:t>
                      </a:r>
                    </a:p>
                  </a:txBody>
                  <a:tcPr marL="90000" marR="90000" marT="58903" marB="4680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6A9A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573"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prostý náhodný výber</a:t>
                      </a:r>
                    </a:p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  <a:defRPr/>
                      </a:pPr>
                      <a:r>
                        <a:rPr lang="sk-SK" altLang="cs-CZ" sz="2000" noProof="1">
                          <a:solidFill>
                            <a:srgbClr val="CC9900"/>
                          </a:solidFill>
                          <a:latin typeface="Arial Narrow" panose="020B0606020202030204" pitchFamily="34" charset="0"/>
                        </a:rPr>
                        <a:t>http://www.randomizer.org</a:t>
                      </a:r>
                    </a:p>
                  </a:txBody>
                  <a:tcPr marL="90000" marR="90000" marT="56887" marB="4680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kvótny výber</a:t>
                      </a:r>
                    </a:p>
                  </a:txBody>
                  <a:tcPr marL="90000" marR="90000" marT="56887" marB="4680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technika snehovej gule</a:t>
                      </a:r>
                    </a:p>
                  </a:txBody>
                  <a:tcPr marL="90000" marR="90000" marT="56887" marB="4680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051"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systematický výber</a:t>
                      </a:r>
                    </a:p>
                  </a:txBody>
                  <a:tcPr marL="90000" marR="90000" marT="56887" marB="4680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charset="0"/>
                      </a:endParaRPr>
                    </a:p>
                  </a:txBody>
                  <a:tcPr marL="90000" marR="90000" marT="56887" marB="4680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teoretický výber</a:t>
                      </a:r>
                    </a:p>
                  </a:txBody>
                  <a:tcPr marL="90000" marR="90000" marT="56887" marB="4680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4449"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náhodný stratifikovaný výber</a:t>
                      </a:r>
                    </a:p>
                  </a:txBody>
                  <a:tcPr marL="90000" marR="90000" marT="56887" marB="4680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charset="0"/>
                      </a:endParaRPr>
                    </a:p>
                  </a:txBody>
                  <a:tcPr marL="90000" marR="90000" marT="56887" marB="4680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výber typických prípadov</a:t>
                      </a:r>
                    </a:p>
                  </a:txBody>
                  <a:tcPr marL="90000" marR="90000" marT="56887" marB="4680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8067"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viacstupňový náhodný výber</a:t>
                      </a:r>
                    </a:p>
                  </a:txBody>
                  <a:tcPr marL="90000" marR="90000" marT="56887" marB="4680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charset="0"/>
                      </a:endParaRPr>
                    </a:p>
                  </a:txBody>
                  <a:tcPr marL="90000" marR="90000" marT="56887" marB="4680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výber kritických prípadov</a:t>
                      </a:r>
                    </a:p>
                  </a:txBody>
                  <a:tcPr marL="90000" marR="90000" marT="56887" marB="4680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4719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charset="0"/>
                      </a:endParaRPr>
                    </a:p>
                  </a:txBody>
                  <a:tcPr marL="90000" marR="90000" marT="56887" marB="4680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sk-SK" sz="2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charset="0"/>
                      </a:endParaRPr>
                    </a:p>
                  </a:txBody>
                  <a:tcPr marL="90000" marR="90000" marT="56887" marB="4680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1313" algn="ctr" defTabSz="449263" rtl="0" eaLnBrk="0" fontAlgn="base" latinLnBrk="0" hangingPunct="0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2900" algn="l"/>
                          <a:tab pos="1257300" algn="l"/>
                          <a:tab pos="2171700" algn="l"/>
                          <a:tab pos="3086100" algn="l"/>
                          <a:tab pos="4000500" algn="l"/>
                          <a:tab pos="4914900" algn="l"/>
                          <a:tab pos="5829300" algn="l"/>
                          <a:tab pos="6743700" algn="l"/>
                          <a:tab pos="7658100" algn="l"/>
                          <a:tab pos="8572500" algn="l"/>
                          <a:tab pos="9486900" algn="l"/>
                          <a:tab pos="10401300" algn="l"/>
                        </a:tabLst>
                      </a:pPr>
                      <a:r>
                        <a:rPr kumimoji="0" lang="sk-SK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Times New Roman" pitchFamily="16" charset="0"/>
                        </a:rPr>
                        <a:t>účelový výber</a:t>
                      </a:r>
                    </a:p>
                  </a:txBody>
                  <a:tcPr marL="90000" marR="90000" marT="56887" marB="46806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/>
          <p:cNvSpPr txBox="1">
            <a:spLocks noChangeArrowheads="1"/>
          </p:cNvSpPr>
          <p:nvPr/>
        </p:nvSpPr>
        <p:spPr bwMode="auto">
          <a:xfrm>
            <a:off x="1187450" y="188913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>
                <a:solidFill>
                  <a:srgbClr val="696464"/>
                </a:solidFill>
                <a:latin typeface="Arial Narrow" pitchFamily="34" charset="0"/>
              </a:rPr>
              <a:t>Zdroje chyby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914400" y="1676400"/>
            <a:ext cx="7772400" cy="434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3200" b="1" dirty="0">
                <a:solidFill>
                  <a:srgbClr val="000000"/>
                </a:solidFill>
                <a:latin typeface="Arial Narrow" pitchFamily="34" charset="0"/>
              </a:rPr>
              <a:t>chyby výberové náhodné</a:t>
            </a:r>
            <a:r>
              <a:rPr lang="sk-SK" altLang="cs-CZ" sz="3200" dirty="0">
                <a:solidFill>
                  <a:srgbClr val="000000"/>
                </a:solidFill>
                <a:latin typeface="Arial Narrow" pitchFamily="34" charset="0"/>
              </a:rPr>
              <a:t> (</a:t>
            </a:r>
            <a:r>
              <a:rPr lang="sk-SK" altLang="cs-CZ" sz="3200" dirty="0" err="1">
                <a:solidFill>
                  <a:srgbClr val="000000"/>
                </a:solidFill>
                <a:latin typeface="Arial Narrow" pitchFamily="34" charset="0"/>
              </a:rPr>
              <a:t>random</a:t>
            </a:r>
            <a:r>
              <a:rPr lang="sk-SK" altLang="cs-CZ" sz="3200" dirty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sk-SK" altLang="cs-CZ" sz="3200" dirty="0" err="1">
                <a:solidFill>
                  <a:srgbClr val="000000"/>
                </a:solidFill>
                <a:latin typeface="Arial Narrow" pitchFamily="34" charset="0"/>
              </a:rPr>
              <a:t>errors</a:t>
            </a:r>
            <a:r>
              <a:rPr lang="sk-SK" altLang="cs-CZ" sz="3200" dirty="0">
                <a:solidFill>
                  <a:srgbClr val="000000"/>
                </a:solidFill>
                <a:latin typeface="Arial Narrow" pitchFamily="34" charset="0"/>
              </a:rPr>
              <a:t>) –dôsledok pôsobenia náhody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3200" b="1" dirty="0">
                <a:solidFill>
                  <a:srgbClr val="000000"/>
                </a:solidFill>
                <a:latin typeface="Arial Narrow" pitchFamily="34" charset="0"/>
              </a:rPr>
              <a:t>chyby výberové systematické</a:t>
            </a:r>
            <a:r>
              <a:rPr lang="sk-SK" altLang="cs-CZ" sz="3200" dirty="0">
                <a:solidFill>
                  <a:srgbClr val="000000"/>
                </a:solidFill>
                <a:latin typeface="Arial Narrow" pitchFamily="34" charset="0"/>
              </a:rPr>
              <a:t> (</a:t>
            </a:r>
            <a:r>
              <a:rPr lang="sk-SK" altLang="cs-CZ" sz="3200" dirty="0" err="1">
                <a:solidFill>
                  <a:srgbClr val="000000"/>
                </a:solidFill>
                <a:latin typeface="Arial Narrow" pitchFamily="34" charset="0"/>
              </a:rPr>
              <a:t>constant</a:t>
            </a:r>
            <a:r>
              <a:rPr lang="sk-SK" altLang="cs-CZ" sz="3200" dirty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sk-SK" altLang="cs-CZ" sz="3200" dirty="0" err="1">
                <a:solidFill>
                  <a:srgbClr val="000000"/>
                </a:solidFill>
                <a:latin typeface="Arial Narrow" pitchFamily="34" charset="0"/>
              </a:rPr>
              <a:t>errors</a:t>
            </a:r>
            <a:r>
              <a:rPr lang="sk-SK" altLang="cs-CZ" sz="3200" dirty="0">
                <a:solidFill>
                  <a:srgbClr val="000000"/>
                </a:solidFill>
                <a:latin typeface="Arial Narrow" pitchFamily="34" charset="0"/>
              </a:rPr>
              <a:t>) –</a:t>
            </a:r>
            <a:r>
              <a:rPr lang="en-GB" altLang="cs-CZ" sz="3200" dirty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sk-SK" altLang="cs-CZ" sz="3200" dirty="0">
                <a:solidFill>
                  <a:srgbClr val="000000"/>
                </a:solidFill>
                <a:latin typeface="Arial Narrow" pitchFamily="34" charset="0"/>
              </a:rPr>
              <a:t>výber je skreslený systematicky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3200" b="1" dirty="0">
                <a:solidFill>
                  <a:srgbClr val="000000"/>
                </a:solidFill>
                <a:latin typeface="Arial Narrow" pitchFamily="34" charset="0"/>
              </a:rPr>
              <a:t>chyby nevýberové</a:t>
            </a:r>
            <a:r>
              <a:rPr lang="sk-SK" altLang="cs-CZ" sz="3200" dirty="0">
                <a:solidFill>
                  <a:srgbClr val="000000"/>
                </a:solidFill>
                <a:latin typeface="Arial Narrow" pitchFamily="34" charset="0"/>
              </a:rPr>
              <a:t> – napr. „ľudský faktor“</a:t>
            </a:r>
            <a:r>
              <a:rPr lang="sk-SK" altLang="cs-CZ" sz="2800" dirty="0">
                <a:solidFill>
                  <a:srgbClr val="000000"/>
                </a:solidFill>
                <a:latin typeface="Arial Narrow" pitchFamily="34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2" dur="500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7" dur="500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533400" y="2276475"/>
            <a:ext cx="8153400" cy="2520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608013" indent="-608013" algn="ctr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Franklin Gothic Book" pitchFamily="34" charset="0"/>
              <a:buAutoNum type="arabicPeriod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600" b="1" dirty="0">
                <a:solidFill>
                  <a:srgbClr val="000000"/>
                </a:solidFill>
                <a:latin typeface="Arial Narrow" pitchFamily="34" charset="0"/>
              </a:rPr>
              <a:t>Časová dimenzia výskumu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>
                <a:solidFill>
                  <a:srgbClr val="696464"/>
                </a:solidFill>
                <a:latin typeface="Arial Narrow" pitchFamily="34" charset="0"/>
              </a:rPr>
              <a:t>Veľkosť vzorky</a:t>
            </a: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600">
                <a:solidFill>
                  <a:srgbClr val="000000"/>
                </a:solidFill>
                <a:latin typeface="Arial Narrow" pitchFamily="34" charset="0"/>
              </a:rPr>
              <a:t>stanovuje sa arbitrárne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600">
                <a:solidFill>
                  <a:srgbClr val="000000"/>
                </a:solidFill>
                <a:latin typeface="Arial Narrow" pitchFamily="34" charset="0"/>
              </a:rPr>
              <a:t>čo zvažujeme: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Perpetua" pitchFamily="18" charset="0"/>
              <a:buAutoNum type="arabicPeriod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600">
                <a:solidFill>
                  <a:srgbClr val="000000"/>
                </a:solidFill>
                <a:latin typeface="Arial Narrow" pitchFamily="34" charset="0"/>
              </a:rPr>
              <a:t>stupeň presnosti, ktorý požadujeme 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Perpetua" pitchFamily="18" charset="0"/>
              <a:buAutoNum type="arabicPeriod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600">
                <a:solidFill>
                  <a:srgbClr val="000000"/>
                </a:solidFill>
                <a:latin typeface="Arial Narrow" pitchFamily="34" charset="0"/>
              </a:rPr>
              <a:t>aká je v populácii variácia hlavnej charakteristiky, ktorú skúmame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Perpetua" pitchFamily="18" charset="0"/>
              <a:buAutoNum type="arabicPeriod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600">
                <a:solidFill>
                  <a:srgbClr val="000000"/>
                </a:solidFill>
                <a:latin typeface="Arial Narrow" pitchFamily="34" charset="0"/>
              </a:rPr>
              <a:t>rozsah dôležitých podskupín vo vzorke, ktoré chceme analyzovať</a:t>
            </a:r>
          </a:p>
          <a:p>
            <a:pPr marL="341313" indent="-341313" eaLnBrk="1" hangingPunct="1">
              <a:spcBef>
                <a:spcPts val="575"/>
              </a:spcBef>
              <a:buSzPct val="85000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2600">
              <a:solidFill>
                <a:srgbClr val="000000"/>
              </a:solidFill>
              <a:latin typeface="Perpetua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2" dur="500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7" dur="500"/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>
                <a:solidFill>
                  <a:srgbClr val="696464"/>
                </a:solidFill>
                <a:latin typeface="Arial Narrow" pitchFamily="34" charset="0"/>
              </a:rPr>
              <a:t>Veľkosť vzorky</a:t>
            </a:r>
          </a:p>
        </p:txBody>
      </p:sp>
      <p:sp>
        <p:nvSpPr>
          <p:cNvPr id="37891" name="Text Box 2"/>
          <p:cNvSpPr txBox="1">
            <a:spLocks noChangeArrowheads="1"/>
          </p:cNvSpPr>
          <p:nvPr/>
        </p:nvSpPr>
        <p:spPr bwMode="auto">
          <a:xfrm>
            <a:off x="381000" y="1447800"/>
            <a:ext cx="8305800" cy="5181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Arial Narrow" pitchFamily="34" charset="0"/>
              </a:rPr>
              <a:t>treba dosiahnuť bod, kedy má nárast veľkosti vzorky na vypočítanú presnosť už len malý vplyv 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Arial Narrow" pitchFamily="34" charset="0"/>
              </a:rPr>
              <a:t>kvalitatívny výskum – treba dosiahnuť bod nasýtenia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dirty="0" err="1">
                <a:solidFill>
                  <a:srgbClr val="000000"/>
                </a:solidFill>
                <a:latin typeface="Arial Narrow" pitchFamily="34" charset="0"/>
              </a:rPr>
              <a:t>survey</a:t>
            </a:r>
            <a:r>
              <a:rPr lang="sk-SK" altLang="cs-CZ" sz="2800" dirty="0">
                <a:solidFill>
                  <a:srgbClr val="000000"/>
                </a:solidFill>
                <a:latin typeface="Arial Narrow" pitchFamily="34" charset="0"/>
              </a:rPr>
              <a:t>: minimálne 500 respondentov; obvyklá veľkosť 1000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Arial Narrow" pitchFamily="34" charset="0"/>
              </a:rPr>
              <a:t>so zvyšovaním veľkosti vzorky klesá veľkosť výberovej chyby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Arial Narrow" pitchFamily="34" charset="0"/>
              </a:rPr>
              <a:t>kalkulačka: napr. </a:t>
            </a:r>
            <a:r>
              <a:rPr lang="en-GB" sz="2400" dirty="0">
                <a:hlinkClick r:id="rId3"/>
              </a:rPr>
              <a:t>https://www.dssresearch.com/resources/calculators/sample-error-calculator/</a:t>
            </a:r>
            <a:endParaRPr lang="sk-SK" altLang="cs-CZ" sz="2400" dirty="0">
              <a:solidFill>
                <a:srgbClr val="CC9900"/>
              </a:solidFill>
              <a:latin typeface="Arial Narrow" pitchFamily="34" charset="0"/>
              <a:hlinkClick r:id="rId4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433388"/>
            <a:ext cx="8345488" cy="5891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8915" name="Text Box 2"/>
          <p:cNvSpPr txBox="1">
            <a:spLocks noChangeArrowheads="1"/>
          </p:cNvSpPr>
          <p:nvPr/>
        </p:nvSpPr>
        <p:spPr bwMode="auto">
          <a:xfrm>
            <a:off x="381000" y="6243638"/>
            <a:ext cx="82296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ctr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1600">
                <a:solidFill>
                  <a:srgbClr val="696464"/>
                </a:solidFill>
                <a:latin typeface="Franklin Gothic Book" pitchFamily="34" charset="0"/>
              </a:rPr>
              <a:t>(Demers 2005)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81000"/>
            <a:ext cx="7696200" cy="52403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9939" name="Text Box 2"/>
          <p:cNvSpPr txBox="1">
            <a:spLocks noChangeArrowheads="1"/>
          </p:cNvSpPr>
          <p:nvPr/>
        </p:nvSpPr>
        <p:spPr bwMode="auto">
          <a:xfrm>
            <a:off x="381000" y="5627688"/>
            <a:ext cx="8229600" cy="393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ctr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1600">
                <a:solidFill>
                  <a:srgbClr val="CC9900"/>
                </a:solidFill>
                <a:latin typeface="Franklin Gothic Book" pitchFamily="34" charset="0"/>
                <a:hlinkClick r:id="rId4"/>
              </a:rPr>
              <a:t>http://www.richardjung.cz/Statisticka_chyba.pdf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sz="4000" b="1" dirty="0">
                <a:solidFill>
                  <a:srgbClr val="696464"/>
                </a:solidFill>
                <a:latin typeface="Arial Narrow" pitchFamily="34" charset="0"/>
              </a:rPr>
              <a:t>Vyskúšajte si:</a:t>
            </a: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938436" y="1844824"/>
            <a:ext cx="7772400" cy="419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457200" indent="-457200">
              <a:spcBef>
                <a:spcPts val="575"/>
              </a:spcBef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cs-CZ" sz="2600" dirty="0">
                <a:solidFill>
                  <a:srgbClr val="000000"/>
                </a:solidFill>
                <a:latin typeface="Arial Narrow" pitchFamily="34" charset="0"/>
              </a:rPr>
              <a:t>Kalkulačku na výpočet </a:t>
            </a:r>
            <a:r>
              <a:rPr lang="cs-CZ" sz="2600" dirty="0" err="1">
                <a:solidFill>
                  <a:srgbClr val="000000"/>
                </a:solidFill>
                <a:latin typeface="Arial Narrow" pitchFamily="34" charset="0"/>
              </a:rPr>
              <a:t>výberovej</a:t>
            </a:r>
            <a:r>
              <a:rPr lang="cs-CZ" sz="2600" dirty="0">
                <a:solidFill>
                  <a:srgbClr val="000000"/>
                </a:solidFill>
                <a:latin typeface="Arial Narrow" pitchFamily="34" charset="0"/>
              </a:rPr>
              <a:t> chyby: </a:t>
            </a:r>
            <a:r>
              <a:rPr lang="cs-CZ" sz="2600" dirty="0" err="1">
                <a:solidFill>
                  <a:srgbClr val="000000"/>
                </a:solidFill>
                <a:latin typeface="Arial Narrow" pitchFamily="34" charset="0"/>
              </a:rPr>
              <a:t>napr</a:t>
            </a:r>
            <a:r>
              <a:rPr lang="cs-CZ" sz="2600" dirty="0">
                <a:solidFill>
                  <a:srgbClr val="000000"/>
                </a:solidFill>
                <a:latin typeface="Arial Narrow" pitchFamily="34" charset="0"/>
              </a:rPr>
              <a:t>.</a:t>
            </a:r>
          </a:p>
          <a:p>
            <a:pPr>
              <a:spcBef>
                <a:spcPts val="575"/>
              </a:spcBef>
              <a:buClr>
                <a:srgbClr val="D34817"/>
              </a:buClr>
              <a:buSzPct val="85000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en-GB" sz="2800" dirty="0">
                <a:solidFill>
                  <a:schemeClr val="accent2"/>
                </a:solidFill>
                <a:latin typeface="Arial Narrow" panose="020B0606020202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https://www.dssresearch.com/resources/calculators/sample-error-calculator/</a:t>
            </a:r>
            <a:endParaRPr lang="en-GB" sz="2800" dirty="0">
              <a:solidFill>
                <a:schemeClr val="accent2"/>
              </a:solidFill>
              <a:latin typeface="Arial Narrow" panose="020B0606020202030204" pitchFamily="34" charset="0"/>
            </a:endParaRPr>
          </a:p>
          <a:p>
            <a:pPr marL="457200" indent="-457200">
              <a:spcBef>
                <a:spcPts val="575"/>
              </a:spcBef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cs-CZ" sz="2600" dirty="0" err="1">
                <a:solidFill>
                  <a:srgbClr val="000000"/>
                </a:solidFill>
                <a:latin typeface="Arial Narrow" pitchFamily="34" charset="0"/>
              </a:rPr>
              <a:t>Fungovanie</a:t>
            </a:r>
            <a:r>
              <a:rPr lang="cs-CZ" sz="2600" dirty="0">
                <a:solidFill>
                  <a:srgbClr val="000000"/>
                </a:solidFill>
                <a:latin typeface="Arial Narrow" pitchFamily="34" charset="0"/>
              </a:rPr>
              <a:t> náhodného </a:t>
            </a:r>
            <a:r>
              <a:rPr lang="cs-CZ" sz="2600" dirty="0" err="1">
                <a:solidFill>
                  <a:srgbClr val="000000"/>
                </a:solidFill>
                <a:latin typeface="Arial Narrow" pitchFamily="34" charset="0"/>
              </a:rPr>
              <a:t>výberu</a:t>
            </a:r>
            <a:r>
              <a:rPr lang="cs-CZ" sz="2600" dirty="0">
                <a:solidFill>
                  <a:srgbClr val="000000"/>
                </a:solidFill>
                <a:latin typeface="Arial Narrow" pitchFamily="34" charset="0"/>
              </a:rPr>
              <a:t>:</a:t>
            </a:r>
          </a:p>
          <a:p>
            <a:pPr>
              <a:spcBef>
                <a:spcPts val="575"/>
              </a:spcBef>
              <a:buClr>
                <a:srgbClr val="D34817"/>
              </a:buClr>
              <a:buSzPct val="85000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sz="2800" dirty="0">
                <a:solidFill>
                  <a:schemeClr val="accent2"/>
                </a:solidFill>
                <a:latin typeface="Arial Narrow" panose="020B0606020202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http://rocknpoll.graphics/</a:t>
            </a:r>
            <a:endParaRPr lang="cs-CZ" sz="2800" dirty="0">
              <a:solidFill>
                <a:schemeClr val="accent2"/>
              </a:solidFill>
              <a:latin typeface="Arial Narrow" panose="020B0606020202030204" pitchFamily="34" charset="0"/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</p:spTree>
    <p:extLst>
      <p:ext uri="{BB962C8B-B14F-4D97-AF65-F5344CB8AC3E}">
        <p14:creationId xmlns:p14="http://schemas.microsoft.com/office/powerpoint/2010/main" val="14134860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2" dur="500"/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611188" y="549275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 dirty="0">
                <a:solidFill>
                  <a:srgbClr val="696464"/>
                </a:solidFill>
                <a:latin typeface="Arial Narrow" pitchFamily="34" charset="0"/>
              </a:rPr>
              <a:t>Tri faktory, ktoré ovplyvňujú veľkosť výberovej (štatistickej) chyby:</a:t>
            </a: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755576" y="1844824"/>
            <a:ext cx="7992888" cy="419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608013" indent="-6080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2600" dirty="0">
                <a:solidFill>
                  <a:srgbClr val="000000"/>
                </a:solidFill>
                <a:latin typeface="Arial Narrow" pitchFamily="34" charset="0"/>
              </a:rPr>
              <a:t>veľkosť vzorky </a:t>
            </a:r>
          </a:p>
          <a:p>
            <a:pPr marL="608013" indent="-6080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2600" dirty="0">
                <a:solidFill>
                  <a:srgbClr val="000000"/>
                </a:solidFill>
                <a:latin typeface="Arial Narrow" pitchFamily="34" charset="0"/>
              </a:rPr>
              <a:t>variabilita jednotlivých hodnôt (čím vyššia variabilita – rozptyl – tým väčšia chyba)</a:t>
            </a:r>
          </a:p>
          <a:p>
            <a:pPr marL="608013" indent="-6080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2600" dirty="0">
                <a:solidFill>
                  <a:srgbClr val="000000"/>
                </a:solidFill>
                <a:latin typeface="Arial Narrow" pitchFamily="34" charset="0"/>
              </a:rPr>
              <a:t>podiel vzorky z celkovej populácie (čím vyšší, tým menšia chyba; ale začína to ovplyvňovať výsledky až od cca 20 %)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>
                <a:solidFill>
                  <a:srgbClr val="696464"/>
                </a:solidFill>
                <a:latin typeface="Arial Narrow" pitchFamily="34" charset="0"/>
              </a:rPr>
              <a:t>Veľkosť vzorky = reprezentativita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533400" y="1676400"/>
            <a:ext cx="81534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Arial Narrow" pitchFamily="34" charset="0"/>
              </a:rPr>
              <a:t>1936: </a:t>
            </a:r>
            <a:r>
              <a:rPr lang="sk-SK" altLang="cs-CZ" sz="2400" dirty="0" err="1">
                <a:solidFill>
                  <a:srgbClr val="000000"/>
                </a:solidFill>
                <a:latin typeface="Arial Narrow" pitchFamily="34" charset="0"/>
              </a:rPr>
              <a:t>Literary</a:t>
            </a:r>
            <a:r>
              <a:rPr lang="sk-SK" altLang="cs-CZ" sz="2400" dirty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sk-SK" altLang="cs-CZ" sz="2400" dirty="0" err="1">
                <a:solidFill>
                  <a:srgbClr val="000000"/>
                </a:solidFill>
                <a:latin typeface="Arial Narrow" pitchFamily="34" charset="0"/>
              </a:rPr>
              <a:t>Digest</a:t>
            </a:r>
            <a:r>
              <a:rPr lang="sk-SK" altLang="cs-CZ" sz="2400" dirty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sk-SK" altLang="cs-CZ" sz="2400" dirty="0" err="1">
                <a:solidFill>
                  <a:srgbClr val="000000"/>
                </a:solidFill>
                <a:latin typeface="Arial Narrow" pitchFamily="34" charset="0"/>
              </a:rPr>
              <a:t>vs</a:t>
            </a:r>
            <a:r>
              <a:rPr lang="sk-SK" altLang="cs-CZ" sz="2400" dirty="0">
                <a:solidFill>
                  <a:srgbClr val="000000"/>
                </a:solidFill>
                <a:latin typeface="Arial Narrow" pitchFamily="34" charset="0"/>
              </a:rPr>
              <a:t>. </a:t>
            </a:r>
            <a:r>
              <a:rPr lang="sk-SK" altLang="cs-CZ" sz="2400" dirty="0" err="1">
                <a:solidFill>
                  <a:srgbClr val="000000"/>
                </a:solidFill>
                <a:latin typeface="Arial Narrow" pitchFamily="34" charset="0"/>
              </a:rPr>
              <a:t>Gallup</a:t>
            </a:r>
            <a:endParaRPr lang="sk-SK" altLang="cs-CZ" sz="2400" dirty="0">
              <a:solidFill>
                <a:srgbClr val="000000"/>
              </a:solidFill>
              <a:latin typeface="Arial Narrow" pitchFamily="34" charset="0"/>
            </a:endParaRP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Arial Narrow" pitchFamily="34" charset="0"/>
              </a:rPr>
              <a:t>prezidentské voľby v USA (</a:t>
            </a:r>
            <a:r>
              <a:rPr lang="sk-SK" altLang="cs-CZ" sz="2400" dirty="0" err="1">
                <a:solidFill>
                  <a:srgbClr val="000000"/>
                </a:solidFill>
                <a:latin typeface="Arial Narrow" pitchFamily="34" charset="0"/>
              </a:rPr>
              <a:t>Landon</a:t>
            </a:r>
            <a:r>
              <a:rPr lang="sk-SK" altLang="cs-CZ" sz="2400" dirty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sk-SK" altLang="cs-CZ" sz="2400" dirty="0" err="1">
                <a:solidFill>
                  <a:srgbClr val="000000"/>
                </a:solidFill>
                <a:latin typeface="Arial Narrow" pitchFamily="34" charset="0"/>
              </a:rPr>
              <a:t>vs</a:t>
            </a:r>
            <a:r>
              <a:rPr lang="sk-SK" altLang="cs-CZ" sz="2400" dirty="0">
                <a:solidFill>
                  <a:srgbClr val="000000"/>
                </a:solidFill>
                <a:latin typeface="Arial Narrow" pitchFamily="34" charset="0"/>
              </a:rPr>
              <a:t>. </a:t>
            </a:r>
            <a:r>
              <a:rPr lang="sk-SK" altLang="cs-CZ" sz="2400" dirty="0" err="1">
                <a:solidFill>
                  <a:srgbClr val="000000"/>
                </a:solidFill>
                <a:latin typeface="Arial Narrow" pitchFamily="34" charset="0"/>
              </a:rPr>
              <a:t>Roosevelt</a:t>
            </a:r>
            <a:r>
              <a:rPr lang="sk-SK" altLang="cs-CZ" sz="2400" dirty="0">
                <a:solidFill>
                  <a:srgbClr val="000000"/>
                </a:solidFill>
                <a:latin typeface="Arial Narrow" pitchFamily="34" charset="0"/>
              </a:rPr>
              <a:t>)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 err="1">
                <a:solidFill>
                  <a:srgbClr val="000000"/>
                </a:solidFill>
                <a:latin typeface="Arial Narrow" pitchFamily="34" charset="0"/>
              </a:rPr>
              <a:t>Literary</a:t>
            </a:r>
            <a:r>
              <a:rPr lang="sk-SK" altLang="cs-CZ" sz="2400" dirty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sk-SK" altLang="cs-CZ" sz="2400" dirty="0" err="1">
                <a:solidFill>
                  <a:srgbClr val="000000"/>
                </a:solidFill>
                <a:latin typeface="Arial Narrow" pitchFamily="34" charset="0"/>
              </a:rPr>
              <a:t>Digest</a:t>
            </a:r>
            <a:r>
              <a:rPr lang="sk-SK" altLang="cs-CZ" sz="2400" dirty="0">
                <a:solidFill>
                  <a:srgbClr val="000000"/>
                </a:solidFill>
                <a:latin typeface="Arial Narrow" pitchFamily="34" charset="0"/>
              </a:rPr>
              <a:t>: výskumný súbor mal 2 000 </a:t>
            </a:r>
            <a:r>
              <a:rPr lang="sk-SK" altLang="cs-CZ" sz="2400" dirty="0" err="1">
                <a:solidFill>
                  <a:srgbClr val="000000"/>
                </a:solidFill>
                <a:latin typeface="Arial Narrow" pitchFamily="34" charset="0"/>
              </a:rPr>
              <a:t>000</a:t>
            </a:r>
            <a:r>
              <a:rPr lang="sk-SK" altLang="cs-CZ" sz="2400" dirty="0">
                <a:solidFill>
                  <a:srgbClr val="000000"/>
                </a:solidFill>
                <a:latin typeface="Arial Narrow" pitchFamily="34" charset="0"/>
              </a:rPr>
              <a:t> respondentov (z 10 miliónov </a:t>
            </a:r>
            <a:r>
              <a:rPr lang="sk-SK" altLang="cs-CZ" sz="2400" dirty="0" err="1">
                <a:solidFill>
                  <a:srgbClr val="000000"/>
                </a:solidFill>
                <a:latin typeface="Arial Narrow" pitchFamily="34" charset="0"/>
              </a:rPr>
              <a:t>oboslaných</a:t>
            </a:r>
            <a:r>
              <a:rPr lang="sk-SK" altLang="cs-CZ" sz="2400" dirty="0">
                <a:solidFill>
                  <a:srgbClr val="000000"/>
                </a:solidFill>
                <a:latin typeface="Arial Narrow" pitchFamily="34" charset="0"/>
              </a:rPr>
              <a:t> poštou)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Arial Narrow" pitchFamily="34" charset="0"/>
              </a:rPr>
              <a:t>adresy z telefónnych zoznamov a databázy držiteľov vodičských preukazov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Arial Narrow" pitchFamily="34" charset="0"/>
              </a:rPr>
              <a:t>predpoveď, že </a:t>
            </a:r>
            <a:r>
              <a:rPr lang="sk-SK" altLang="cs-CZ" sz="2400" dirty="0" err="1">
                <a:solidFill>
                  <a:srgbClr val="000000"/>
                </a:solidFill>
                <a:latin typeface="Arial Narrow" pitchFamily="34" charset="0"/>
              </a:rPr>
              <a:t>Landon</a:t>
            </a:r>
            <a:r>
              <a:rPr lang="sk-SK" altLang="cs-CZ" sz="2400" dirty="0">
                <a:solidFill>
                  <a:srgbClr val="000000"/>
                </a:solidFill>
                <a:latin typeface="Arial Narrow" pitchFamily="34" charset="0"/>
              </a:rPr>
              <a:t> zvíťazí rozdielom 12 %; ale </a:t>
            </a:r>
            <a:r>
              <a:rPr lang="sk-SK" altLang="cs-CZ" sz="2400" dirty="0" err="1">
                <a:solidFill>
                  <a:srgbClr val="000000"/>
                </a:solidFill>
                <a:latin typeface="Arial Narrow" pitchFamily="34" charset="0"/>
              </a:rPr>
              <a:t>Roosevelt</a:t>
            </a:r>
            <a:r>
              <a:rPr lang="sk-SK" altLang="cs-CZ" sz="2400" dirty="0">
                <a:solidFill>
                  <a:srgbClr val="000000"/>
                </a:solidFill>
                <a:latin typeface="Arial Narrow" pitchFamily="34" charset="0"/>
              </a:rPr>
              <a:t> vyhral drvivou väčšinou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Arial Narrow" pitchFamily="34" charset="0"/>
              </a:rPr>
              <a:t>naopak </a:t>
            </a:r>
            <a:r>
              <a:rPr lang="sk-SK" altLang="cs-CZ" sz="2400" dirty="0" err="1">
                <a:solidFill>
                  <a:srgbClr val="000000"/>
                </a:solidFill>
                <a:latin typeface="Arial Narrow" pitchFamily="34" charset="0"/>
              </a:rPr>
              <a:t>Gallup</a:t>
            </a:r>
            <a:r>
              <a:rPr lang="sk-SK" altLang="cs-CZ" sz="2400" dirty="0">
                <a:solidFill>
                  <a:srgbClr val="000000"/>
                </a:solidFill>
                <a:latin typeface="Arial Narrow" pitchFamily="34" charset="0"/>
              </a:rPr>
              <a:t> bol úspešnejší v predpovedi; kvótny výber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400" dirty="0">
                <a:solidFill>
                  <a:srgbClr val="000000"/>
                </a:solidFill>
                <a:latin typeface="Arial Narrow" pitchFamily="34" charset="0"/>
              </a:rPr>
              <a:t>ako je to možné?</a:t>
            </a:r>
          </a:p>
        </p:txBody>
      </p:sp>
      <p:sp>
        <p:nvSpPr>
          <p:cNvPr id="32771" name="Line 3"/>
          <p:cNvSpPr>
            <a:spLocks noChangeShapeType="1"/>
          </p:cNvSpPr>
          <p:nvPr/>
        </p:nvSpPr>
        <p:spPr bwMode="auto">
          <a:xfrm flipH="1">
            <a:off x="4140200" y="692150"/>
            <a:ext cx="219075" cy="576263"/>
          </a:xfrm>
          <a:prstGeom prst="line">
            <a:avLst/>
          </a:prstGeom>
          <a:noFill/>
          <a:ln w="9360" cap="sq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3" dur="500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8" dur="5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3" dur="5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8" dur="5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33" dur="500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38" dur="500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43" dur="500"/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476375" y="2420938"/>
            <a:ext cx="5975350" cy="2493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857250" indent="-857250" algn="ctr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 startAt="6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600" b="1" dirty="0">
                <a:solidFill>
                  <a:srgbClr val="000000"/>
                </a:solidFill>
                <a:latin typeface="Arial Narrow" pitchFamily="34" charset="0"/>
              </a:rPr>
              <a:t>Kvalita merania: </a:t>
            </a:r>
            <a:r>
              <a:rPr lang="sk-SK" altLang="cs-CZ" sz="3600" b="1" dirty="0" err="1">
                <a:solidFill>
                  <a:srgbClr val="000000"/>
                </a:solidFill>
                <a:latin typeface="Arial Narrow" pitchFamily="34" charset="0"/>
              </a:rPr>
              <a:t>validita</a:t>
            </a:r>
            <a:r>
              <a:rPr lang="sk-SK" altLang="cs-CZ" sz="3600" b="1" dirty="0">
                <a:solidFill>
                  <a:srgbClr val="000000"/>
                </a:solidFill>
                <a:latin typeface="Arial Narrow" pitchFamily="34" charset="0"/>
              </a:rPr>
              <a:t>, </a:t>
            </a:r>
            <a:r>
              <a:rPr lang="sk-SK" altLang="cs-CZ" sz="3600" b="1" dirty="0" err="1">
                <a:solidFill>
                  <a:srgbClr val="000000"/>
                </a:solidFill>
                <a:latin typeface="Arial Narrow" pitchFamily="34" charset="0"/>
              </a:rPr>
              <a:t>reliabilita</a:t>
            </a:r>
            <a:endParaRPr lang="sk-SK" altLang="cs-CZ" sz="3600" b="1" dirty="0">
              <a:solidFill>
                <a:srgbClr val="00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792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>
                <a:solidFill>
                  <a:srgbClr val="696464"/>
                </a:solidFill>
                <a:latin typeface="Arial Narrow" pitchFamily="34" charset="0"/>
              </a:rPr>
              <a:t>Reliabilita (spoľahlivosť)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57200" y="1219200"/>
            <a:ext cx="8229600" cy="5162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reliabilita = stupeň konzistencie merania vykonaného opakovane za rovnakých podmienok 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stabilita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replikabilita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presnosť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SzPct val="85000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3200">
              <a:solidFill>
                <a:srgbClr val="000000"/>
              </a:solidFill>
              <a:latin typeface="Arial Narrow" pitchFamily="34" charset="0"/>
            </a:endParaRP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príčiny nezhody:</a:t>
            </a:r>
            <a:r>
              <a:rPr lang="sk-SK" altLang="cs-CZ" sz="3600">
                <a:solidFill>
                  <a:srgbClr val="000000"/>
                </a:solidFill>
                <a:latin typeface="Arial Narrow" pitchFamily="34" charset="0"/>
              </a:rPr>
              <a:t> 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subjektívna chyba 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pozorovacia chyba (zlyhanie hodnotiteľa)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prístrojová chyba (resp. chyba meracieho nástroja)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3000">
              <a:solidFill>
                <a:srgbClr val="000000"/>
              </a:solidFill>
              <a:latin typeface="Perpetua" pitchFamily="18" charset="0"/>
            </a:endParaRPr>
          </a:p>
          <a:p>
            <a:pPr marL="741363" lvl="1" indent="-284163" eaLnBrk="1" hangingPunct="1">
              <a:lnSpc>
                <a:spcPct val="8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3000">
              <a:solidFill>
                <a:srgbClr val="000000"/>
              </a:solidFill>
              <a:latin typeface="Perpetua" pitchFamily="18" charset="0"/>
            </a:endParaRPr>
          </a:p>
          <a:p>
            <a:pPr marL="741363" lvl="1" indent="-284163" eaLnBrk="1" hangingPunct="1">
              <a:lnSpc>
                <a:spcPct val="8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3000">
              <a:solidFill>
                <a:srgbClr val="000000"/>
              </a:solidFill>
              <a:latin typeface="Perpetua" pitchFamily="18" charset="0"/>
            </a:endParaRP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3000">
              <a:solidFill>
                <a:srgbClr val="000000"/>
              </a:solidFill>
              <a:latin typeface="Perpetua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2" dur="500"/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7" dur="500"/>
                                        <p:tgtEl>
                                          <p:spTgt spid="33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2" dur="500"/>
                                        <p:tgtEl>
                                          <p:spTgt spid="33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7" dur="500"/>
                                        <p:tgtEl>
                                          <p:spTgt spid="33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42" dur="500"/>
                                        <p:tgtEl>
                                          <p:spTgt spid="33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914400" y="304800"/>
            <a:ext cx="7772400" cy="792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>
                <a:solidFill>
                  <a:srgbClr val="696464"/>
                </a:solidFill>
                <a:latin typeface="Arial Narrow" pitchFamily="34" charset="0"/>
              </a:rPr>
              <a:t>Validita (platnosť)</a:t>
            </a:r>
          </a:p>
        </p:txBody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304800" y="1600200"/>
            <a:ext cx="8610600" cy="495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validné je také meranie, ktoré meria to, čo sme zamýšľali merať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SzPct val="85000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sk-SK" altLang="cs-CZ" sz="3200">
              <a:solidFill>
                <a:srgbClr val="000000"/>
              </a:solidFill>
              <a:latin typeface="Arial Narrow" pitchFamily="34" charset="0"/>
            </a:endParaRP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3200" b="1">
                <a:solidFill>
                  <a:srgbClr val="000000"/>
                </a:solidFill>
                <a:latin typeface="Arial Narrow" pitchFamily="34" charset="0"/>
              </a:rPr>
              <a:t>interná validita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dizajn výskumu je bez teoretických a metodologických chýb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3200" b="1">
                <a:solidFill>
                  <a:srgbClr val="000000"/>
                </a:solidFill>
                <a:latin typeface="Arial Narrow" pitchFamily="34" charset="0"/>
              </a:rPr>
              <a:t>externá validita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výsledky by mali byť vztiahnuteľné a generalizovateľné aj na iné situácie/skupiny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cs-CZ" altLang="cs-CZ" sz="3200">
              <a:solidFill>
                <a:srgbClr val="000000"/>
              </a:solidFill>
            </a:endParaRP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cs-CZ" altLang="cs-CZ" sz="3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35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35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2" dur="500"/>
                                        <p:tgtEl>
                                          <p:spTgt spid="35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7" dur="500"/>
                                        <p:tgtEl>
                                          <p:spTgt spid="358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609600" y="274638"/>
            <a:ext cx="80772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914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sk-SK" altLang="cs-CZ" sz="4000" b="1" dirty="0">
                <a:solidFill>
                  <a:schemeClr val="tx2"/>
                </a:solidFill>
                <a:latin typeface="Arial Narrow" pitchFamily="34" charset="0"/>
                <a:ea typeface="+mj-ea"/>
                <a:cs typeface="+mj-cs"/>
              </a:rPr>
              <a:t>Časová dimenzia výskumu</a:t>
            </a: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28600" y="1371600"/>
            <a:ext cx="8686800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71463" indent="-27146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809625" indent="-492125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820738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600" dirty="0">
                <a:solidFill>
                  <a:srgbClr val="000000"/>
                </a:solidFill>
                <a:latin typeface="Arial Narrow" panose="020B0606020202030204" pitchFamily="34" charset="0"/>
              </a:rPr>
              <a:t>prierezové (</a:t>
            </a:r>
            <a:r>
              <a:rPr lang="sk-SK" altLang="cs-CZ" sz="3600" dirty="0" err="1">
                <a:solidFill>
                  <a:srgbClr val="000000"/>
                </a:solidFill>
                <a:latin typeface="Arial Narrow" panose="020B0606020202030204" pitchFamily="34" charset="0"/>
              </a:rPr>
              <a:t>cross-sectional</a:t>
            </a:r>
            <a:r>
              <a:rPr lang="sk-SK" altLang="cs-CZ" sz="3600" dirty="0">
                <a:solidFill>
                  <a:srgbClr val="000000"/>
                </a:solidFill>
                <a:latin typeface="Arial Narrow" panose="020B0606020202030204" pitchFamily="34" charset="0"/>
              </a:rPr>
              <a:t>) štúdie</a:t>
            </a:r>
          </a:p>
          <a:p>
            <a:pPr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600" dirty="0" err="1">
                <a:solidFill>
                  <a:srgbClr val="000000"/>
                </a:solidFill>
                <a:latin typeface="Arial Narrow" panose="020B0606020202030204" pitchFamily="34" charset="0"/>
              </a:rPr>
              <a:t>longitudinálne</a:t>
            </a:r>
            <a:r>
              <a:rPr lang="sk-SK" altLang="cs-CZ" sz="3600" dirty="0">
                <a:solidFill>
                  <a:srgbClr val="000000"/>
                </a:solidFill>
                <a:latin typeface="Arial Narrow" panose="020B0606020202030204" pitchFamily="34" charset="0"/>
              </a:rPr>
              <a:t> štúdie: </a:t>
            </a:r>
          </a:p>
          <a:p>
            <a:pPr lvl="1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600" dirty="0">
                <a:solidFill>
                  <a:srgbClr val="000000"/>
                </a:solidFill>
                <a:latin typeface="Arial Narrow" panose="020B0606020202030204" pitchFamily="34" charset="0"/>
              </a:rPr>
              <a:t>retrospektívne štúdie: orálne histórie/biografie</a:t>
            </a:r>
          </a:p>
          <a:p>
            <a:pPr lvl="1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600" dirty="0" err="1">
                <a:solidFill>
                  <a:srgbClr val="000000"/>
                </a:solidFill>
                <a:latin typeface="Arial Narrow" panose="020B0606020202030204" pitchFamily="34" charset="0"/>
              </a:rPr>
              <a:t>prospektívne</a:t>
            </a:r>
            <a:r>
              <a:rPr lang="sk-SK" altLang="cs-CZ" sz="3600" dirty="0">
                <a:solidFill>
                  <a:srgbClr val="000000"/>
                </a:solidFill>
                <a:latin typeface="Arial Narrow" panose="020B0606020202030204" pitchFamily="34" charset="0"/>
              </a:rPr>
              <a:t> štúdie</a:t>
            </a:r>
          </a:p>
          <a:p>
            <a:pPr lvl="2" eaLnBrk="1" hangingPunct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600" dirty="0">
                <a:solidFill>
                  <a:srgbClr val="000000"/>
                </a:solidFill>
                <a:latin typeface="Arial Narrow" panose="020B0606020202030204" pitchFamily="34" charset="0"/>
              </a:rPr>
              <a:t>analýza trendov </a:t>
            </a:r>
          </a:p>
          <a:p>
            <a:pPr lvl="2" eaLnBrk="1" hangingPunct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600" dirty="0" err="1">
                <a:solidFill>
                  <a:srgbClr val="000000"/>
                </a:solidFill>
                <a:latin typeface="Arial Narrow" panose="020B0606020202030204" pitchFamily="34" charset="0"/>
              </a:rPr>
              <a:t>kohortová</a:t>
            </a:r>
            <a:r>
              <a:rPr lang="sk-SK" altLang="cs-CZ" sz="3600" dirty="0">
                <a:solidFill>
                  <a:srgbClr val="000000"/>
                </a:solidFill>
                <a:latin typeface="Arial Narrow" panose="020B0606020202030204" pitchFamily="34" charset="0"/>
              </a:rPr>
              <a:t> štúdia</a:t>
            </a:r>
          </a:p>
          <a:p>
            <a:pPr lvl="2" eaLnBrk="1" hangingPunct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</a:pPr>
            <a:r>
              <a:rPr lang="sk-SK" altLang="cs-CZ" sz="3600" dirty="0">
                <a:solidFill>
                  <a:srgbClr val="000000"/>
                </a:solidFill>
                <a:latin typeface="Arial Narrow" panose="020B0606020202030204" pitchFamily="34" charset="0"/>
              </a:rPr>
              <a:t>panel</a:t>
            </a:r>
          </a:p>
          <a:p>
            <a:pPr lvl="2" eaLnBrk="1" hangingPunct="1">
              <a:spcBef>
                <a:spcPts val="375"/>
              </a:spcBef>
              <a:buClrTx/>
              <a:buSzPct val="85000"/>
              <a:buFontTx/>
              <a:buNone/>
            </a:pPr>
            <a:endParaRPr lang="sk-SK" altLang="cs-CZ" sz="3600" dirty="0">
              <a:solidFill>
                <a:srgbClr val="000000"/>
              </a:solidFill>
              <a:latin typeface="Perpetua" panose="0202050206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0105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2" dur="500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7" dur="500"/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32" dur="500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37" dur="500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/>
          <p:cNvSpPr txBox="1">
            <a:spLocks noChangeArrowheads="1"/>
          </p:cNvSpPr>
          <p:nvPr/>
        </p:nvSpPr>
        <p:spPr bwMode="auto">
          <a:xfrm>
            <a:off x="827088" y="79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>
                <a:solidFill>
                  <a:srgbClr val="696464"/>
                </a:solidFill>
                <a:latin typeface="Arial Narrow" pitchFamily="34" charset="0"/>
              </a:rPr>
              <a:t>Validita (platnosť)</a:t>
            </a:r>
          </a:p>
        </p:txBody>
      </p:sp>
      <p:sp>
        <p:nvSpPr>
          <p:cNvPr id="46083" name="Text Box 2"/>
          <p:cNvSpPr txBox="1">
            <a:spLocks noChangeArrowheads="1"/>
          </p:cNvSpPr>
          <p:nvPr/>
        </p:nvSpPr>
        <p:spPr bwMode="auto">
          <a:xfrm>
            <a:off x="457200" y="1447800"/>
            <a:ext cx="8382000" cy="568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b="1">
                <a:solidFill>
                  <a:srgbClr val="000000"/>
                </a:solidFill>
                <a:latin typeface="Arial Narrow" pitchFamily="34" charset="0"/>
              </a:rPr>
              <a:t>zjavná validita</a:t>
            </a: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 (face validity)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intuitívny odhad platnosti nástroja (merania)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b="1">
                <a:solidFill>
                  <a:srgbClr val="000000"/>
                </a:solidFill>
                <a:latin typeface="Arial Narrow" pitchFamily="34" charset="0"/>
              </a:rPr>
              <a:t>súbežná validita</a:t>
            </a: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 (concurrent validity)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meranie tej istej vlastnosti je vykonané dvoma alebo viacerými rôznymi postupmi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b="1">
                <a:solidFill>
                  <a:srgbClr val="000000"/>
                </a:solidFill>
                <a:latin typeface="Arial Narrow" pitchFamily="34" charset="0"/>
              </a:rPr>
              <a:t>prediktívna validita</a:t>
            </a: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 (predictive validity)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porovnáva predpoveď založenú na testovanom meraní so skutočnými výsledkami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 b="1">
                <a:solidFill>
                  <a:srgbClr val="000000"/>
                </a:solidFill>
                <a:latin typeface="Arial Narrow" pitchFamily="34" charset="0"/>
              </a:rPr>
              <a:t>konštruktová validita</a:t>
            </a: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 (construct validity)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meranie preukazuje vzťah k premenným, ktoré podľa teórie očakávame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cs-CZ" altLang="cs-CZ" sz="2800">
              <a:solidFill>
                <a:srgbClr val="000000"/>
              </a:solidFill>
            </a:endParaRPr>
          </a:p>
          <a:p>
            <a:pPr marL="341313" indent="-341313" eaLnBrk="1" hangingPunct="1">
              <a:lnSpc>
                <a:spcPct val="8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cs-CZ" altLang="cs-CZ" sz="2800">
              <a:solidFill>
                <a:srgbClr val="000000"/>
              </a:solidFill>
            </a:endParaRP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endParaRPr lang="cs-CZ" altLang="cs-CZ" sz="28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/>
          <p:cNvSpPr txBox="1">
            <a:spLocks noChangeArrowheads="1"/>
          </p:cNvSpPr>
          <p:nvPr/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nízka reliabilita = &gt; nízka validita</a:t>
            </a:r>
          </a:p>
          <a:p>
            <a:pPr marL="341313" indent="-34131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81075" algn="l"/>
                <a:tab pos="1895475" algn="l"/>
                <a:tab pos="2809875" algn="l"/>
                <a:tab pos="3724275" algn="l"/>
                <a:tab pos="4638675" algn="l"/>
                <a:tab pos="5553075" algn="l"/>
                <a:tab pos="6467475" algn="l"/>
                <a:tab pos="7381875" algn="l"/>
                <a:tab pos="8296275" algn="l"/>
                <a:tab pos="9210675" algn="l"/>
                <a:tab pos="10125075" algn="l"/>
              </a:tabLst>
            </a:pPr>
            <a:r>
              <a:rPr lang="sk-SK" altLang="cs-CZ" sz="2800">
                <a:solidFill>
                  <a:srgbClr val="000000"/>
                </a:solidFill>
                <a:latin typeface="Arial Narrow" pitchFamily="34" charset="0"/>
              </a:rPr>
              <a:t>nevalidné meranie môže byť (za istých okolností) reliabilné (opakovane dáva chybné výsledky)</a:t>
            </a:r>
          </a:p>
        </p:txBody>
      </p:sp>
      <p:sp>
        <p:nvSpPr>
          <p:cNvPr id="47107" name="Text Box 2"/>
          <p:cNvSpPr txBox="1">
            <a:spLocks noChangeArrowheads="1"/>
          </p:cNvSpPr>
          <p:nvPr/>
        </p:nvSpPr>
        <p:spPr bwMode="auto">
          <a:xfrm>
            <a:off x="914400" y="274638"/>
            <a:ext cx="7772400" cy="792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4000" b="1">
                <a:solidFill>
                  <a:srgbClr val="696464"/>
                </a:solidFill>
                <a:latin typeface="Arial Narrow" pitchFamily="34" charset="0"/>
              </a:rPr>
              <a:t>Reliabilita vs. validita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Text Box 2"/>
          <p:cNvSpPr txBox="1">
            <a:spLocks noChangeArrowheads="1"/>
          </p:cNvSpPr>
          <p:nvPr/>
        </p:nvSpPr>
        <p:spPr bwMode="auto">
          <a:xfrm>
            <a:off x="899592" y="404664"/>
            <a:ext cx="7772400" cy="792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4000" dirty="0" err="1">
                <a:solidFill>
                  <a:srgbClr val="696464"/>
                </a:solidFill>
                <a:latin typeface="Franklin Gothic Book" pitchFamily="32" charset="0"/>
              </a:rPr>
              <a:t>Reliabilita</a:t>
            </a:r>
            <a:r>
              <a:rPr lang="cs-CZ" sz="4000" dirty="0">
                <a:solidFill>
                  <a:srgbClr val="696464"/>
                </a:solidFill>
                <a:latin typeface="Franklin Gothic Book" pitchFamily="32" charset="0"/>
              </a:rPr>
              <a:t> vs. validita</a:t>
            </a:r>
          </a:p>
        </p:txBody>
      </p:sp>
      <p:pic>
        <p:nvPicPr>
          <p:cNvPr id="4" name="Obrázok 3" descr="560px-Reliability_and_validity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1600" y="1340768"/>
            <a:ext cx="4896544" cy="5246297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914400" y="169798"/>
            <a:ext cx="7772400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9144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sk-SK" altLang="cs-CZ" sz="4000" b="1" dirty="0">
                <a:solidFill>
                  <a:schemeClr val="tx2"/>
                </a:solidFill>
                <a:latin typeface="Arial Narrow" pitchFamily="34" charset="0"/>
                <a:ea typeface="+mj-ea"/>
                <a:cs typeface="+mj-cs"/>
              </a:rPr>
              <a:t>Časová dimenzia – prehľad</a:t>
            </a: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2438400" y="3886200"/>
            <a:ext cx="38862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73050" indent="-271463"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575"/>
              </a:spcBef>
              <a:buClrTx/>
              <a:buSzPct val="85000"/>
              <a:buFontTx/>
              <a:buNone/>
            </a:pPr>
            <a:r>
              <a:rPr lang="cs-CZ" altLang="cs-CZ" sz="2600">
                <a:solidFill>
                  <a:srgbClr val="000000"/>
                </a:solidFill>
                <a:latin typeface="Perpetua" panose="02020502060401020303" pitchFamily="18" charset="0"/>
              </a:rPr>
              <a:t>Kohorta</a:t>
            </a:r>
          </a:p>
          <a:p>
            <a:pPr eaLnBrk="1" hangingPunct="1">
              <a:spcBef>
                <a:spcPts val="575"/>
              </a:spcBef>
              <a:buClrTx/>
              <a:buSzPct val="85000"/>
              <a:buFontTx/>
              <a:buNone/>
            </a:pPr>
            <a:endParaRPr lang="cs-CZ" altLang="cs-CZ" sz="2600">
              <a:solidFill>
                <a:srgbClr val="000000"/>
              </a:solidFill>
              <a:latin typeface="Perpetua" panose="02020502060401020303" pitchFamily="18" charset="0"/>
            </a:endParaRPr>
          </a:p>
        </p:txBody>
      </p:sp>
      <p:graphicFrame>
        <p:nvGraphicFramePr>
          <p:cNvPr id="14339" name="Group 3"/>
          <p:cNvGraphicFramePr>
            <a:graphicFrameLocks noGrp="1"/>
          </p:cNvGraphicFramePr>
          <p:nvPr/>
        </p:nvGraphicFramePr>
        <p:xfrm>
          <a:off x="2819400" y="4419600"/>
          <a:ext cx="3049588" cy="1996680"/>
        </p:xfrm>
        <a:graphic>
          <a:graphicData uri="http://schemas.openxmlformats.org/drawingml/2006/table">
            <a:tbl>
              <a:tblPr/>
              <a:tblGrid>
                <a:gridCol w="892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6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84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2000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2010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48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41-50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41-50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51-60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51-60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61-70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61-70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71-80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71-80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390" name="Text Box 57"/>
          <p:cNvSpPr txBox="1">
            <a:spLocks noChangeArrowheads="1"/>
          </p:cNvSpPr>
          <p:nvPr/>
        </p:nvSpPr>
        <p:spPr bwMode="auto">
          <a:xfrm>
            <a:off x="4572000" y="990600"/>
            <a:ext cx="38862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273050" indent="-271463" eaLnBrk="0" hangingPunct="0"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575"/>
              </a:spcBef>
              <a:buClrTx/>
              <a:buSzPct val="85000"/>
              <a:buFontTx/>
              <a:buNone/>
            </a:pPr>
            <a:r>
              <a:rPr lang="cs-CZ" altLang="cs-CZ" sz="2600">
                <a:solidFill>
                  <a:srgbClr val="000000"/>
                </a:solidFill>
                <a:latin typeface="Perpetua" panose="02020502060401020303" pitchFamily="18" charset="0"/>
              </a:rPr>
              <a:t>Panel</a:t>
            </a:r>
          </a:p>
          <a:p>
            <a:pPr eaLnBrk="1" hangingPunct="1">
              <a:spcBef>
                <a:spcPts val="575"/>
              </a:spcBef>
              <a:buClrTx/>
              <a:buSzPct val="85000"/>
              <a:buFontTx/>
              <a:buNone/>
            </a:pPr>
            <a:endParaRPr lang="cs-CZ" altLang="cs-CZ" sz="2600">
              <a:solidFill>
                <a:srgbClr val="000000"/>
              </a:solidFill>
              <a:latin typeface="Perpetua" panose="02020502060401020303" pitchFamily="18" charset="0"/>
            </a:endParaRPr>
          </a:p>
        </p:txBody>
      </p:sp>
      <p:sp>
        <p:nvSpPr>
          <p:cNvPr id="15391" name="Text Box 58"/>
          <p:cNvSpPr txBox="1">
            <a:spLocks noChangeArrowheads="1"/>
          </p:cNvSpPr>
          <p:nvPr/>
        </p:nvSpPr>
        <p:spPr bwMode="auto">
          <a:xfrm>
            <a:off x="457200" y="990600"/>
            <a:ext cx="36576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273050" indent="-271463" eaLnBrk="0" hangingPunct="0"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73050" algn="l"/>
                <a:tab pos="1187450" algn="l"/>
                <a:tab pos="2101850" algn="l"/>
                <a:tab pos="3016250" algn="l"/>
                <a:tab pos="3930650" algn="l"/>
                <a:tab pos="4845050" algn="l"/>
                <a:tab pos="5759450" algn="l"/>
                <a:tab pos="6673850" algn="l"/>
                <a:tab pos="7588250" algn="l"/>
                <a:tab pos="8502650" algn="l"/>
                <a:tab pos="9417050" algn="l"/>
                <a:tab pos="10331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575"/>
              </a:spcBef>
              <a:buClrTx/>
              <a:buSzPct val="85000"/>
              <a:buFontTx/>
              <a:buNone/>
            </a:pPr>
            <a:r>
              <a:rPr lang="cs-CZ" altLang="cs-CZ" sz="2600">
                <a:solidFill>
                  <a:srgbClr val="000000"/>
                </a:solidFill>
                <a:latin typeface="Perpetua" panose="02020502060401020303" pitchFamily="18" charset="0"/>
              </a:rPr>
              <a:t>Trend</a:t>
            </a:r>
          </a:p>
          <a:p>
            <a:pPr eaLnBrk="1" hangingPunct="1">
              <a:spcBef>
                <a:spcPts val="575"/>
              </a:spcBef>
              <a:buClrTx/>
              <a:buSzPct val="85000"/>
              <a:buFontTx/>
              <a:buNone/>
            </a:pPr>
            <a:endParaRPr lang="cs-CZ" altLang="cs-CZ" sz="2600">
              <a:solidFill>
                <a:srgbClr val="000000"/>
              </a:solidFill>
              <a:latin typeface="Perpetua" panose="02020502060401020303" pitchFamily="18" charset="0"/>
            </a:endParaRPr>
          </a:p>
        </p:txBody>
      </p:sp>
      <p:graphicFrame>
        <p:nvGraphicFramePr>
          <p:cNvPr id="14395" name="Group 59"/>
          <p:cNvGraphicFramePr>
            <a:graphicFrameLocks noGrp="1"/>
          </p:cNvGraphicFramePr>
          <p:nvPr/>
        </p:nvGraphicFramePr>
        <p:xfrm>
          <a:off x="609600" y="1524000"/>
          <a:ext cx="3049588" cy="2286000"/>
        </p:xfrm>
        <a:graphic>
          <a:graphicData uri="http://schemas.openxmlformats.org/drawingml/2006/table">
            <a:tbl>
              <a:tblPr/>
              <a:tblGrid>
                <a:gridCol w="892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6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2000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2010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48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41-50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41-50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51-60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51-60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61-70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61-70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71-80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71-80</a:t>
                      </a:r>
                    </a:p>
                  </a:txBody>
                  <a:tcPr marL="90000" marR="90000" marT="56880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5418" name="AutoShape 113"/>
          <p:cNvCxnSpPr>
            <a:cxnSpLocks noChangeShapeType="1"/>
          </p:cNvCxnSpPr>
          <p:nvPr/>
        </p:nvCxnSpPr>
        <p:spPr bwMode="auto">
          <a:xfrm>
            <a:off x="1676400" y="2209800"/>
            <a:ext cx="609600" cy="1588"/>
          </a:xfrm>
          <a:prstGeom prst="straightConnector1">
            <a:avLst/>
          </a:prstGeom>
          <a:noFill/>
          <a:ln w="9360" cap="sq">
            <a:solidFill>
              <a:srgbClr val="AF3408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19" name="AutoShape 114"/>
          <p:cNvCxnSpPr>
            <a:cxnSpLocks noChangeShapeType="1"/>
          </p:cNvCxnSpPr>
          <p:nvPr/>
        </p:nvCxnSpPr>
        <p:spPr bwMode="auto">
          <a:xfrm>
            <a:off x="1676400" y="2667000"/>
            <a:ext cx="609600" cy="1588"/>
          </a:xfrm>
          <a:prstGeom prst="straightConnector1">
            <a:avLst/>
          </a:prstGeom>
          <a:noFill/>
          <a:ln w="9360" cap="sq">
            <a:solidFill>
              <a:srgbClr val="AF3408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20" name="AutoShape 115"/>
          <p:cNvCxnSpPr>
            <a:cxnSpLocks noChangeShapeType="1"/>
          </p:cNvCxnSpPr>
          <p:nvPr/>
        </p:nvCxnSpPr>
        <p:spPr bwMode="auto">
          <a:xfrm>
            <a:off x="1676400" y="3124200"/>
            <a:ext cx="609600" cy="1588"/>
          </a:xfrm>
          <a:prstGeom prst="straightConnector1">
            <a:avLst/>
          </a:prstGeom>
          <a:noFill/>
          <a:ln w="9360" cap="sq">
            <a:solidFill>
              <a:srgbClr val="AF3408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21" name="AutoShape 116"/>
          <p:cNvCxnSpPr>
            <a:cxnSpLocks noChangeShapeType="1"/>
          </p:cNvCxnSpPr>
          <p:nvPr/>
        </p:nvCxnSpPr>
        <p:spPr bwMode="auto">
          <a:xfrm>
            <a:off x="1676400" y="3581400"/>
            <a:ext cx="609600" cy="1588"/>
          </a:xfrm>
          <a:prstGeom prst="straightConnector1">
            <a:avLst/>
          </a:prstGeom>
          <a:noFill/>
          <a:ln w="9360" cap="sq">
            <a:solidFill>
              <a:srgbClr val="AF3408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4453" name="Group 117"/>
          <p:cNvGraphicFramePr>
            <a:graphicFrameLocks noGrp="1"/>
          </p:cNvGraphicFramePr>
          <p:nvPr/>
        </p:nvGraphicFramePr>
        <p:xfrm>
          <a:off x="4648200" y="1524000"/>
          <a:ext cx="3049588" cy="2581274"/>
        </p:xfrm>
        <a:graphic>
          <a:graphicData uri="http://schemas.openxmlformats.org/drawingml/2006/table">
            <a:tbl>
              <a:tblPr/>
              <a:tblGrid>
                <a:gridCol w="892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6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879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2000</a:t>
                      </a:r>
                    </a:p>
                  </a:txBody>
                  <a:tcPr marL="90000" marR="90000" marT="31073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1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28354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2010</a:t>
                      </a:r>
                    </a:p>
                  </a:txBody>
                  <a:tcPr marL="90000" marR="90000" marT="31073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48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379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41-50</a:t>
                      </a:r>
                      <a:r>
                        <a:rPr kumimoji="0" lang="cs-CZ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*</a:t>
                      </a:r>
                    </a:p>
                  </a:txBody>
                  <a:tcPr marL="90000" marR="90000" marT="31073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28354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41-50</a:t>
                      </a:r>
                      <a:r>
                        <a:rPr kumimoji="0" lang="cs-CZ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*</a:t>
                      </a:r>
                    </a:p>
                  </a:txBody>
                  <a:tcPr marL="90000" marR="90000" marT="31073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379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51-60</a:t>
                      </a:r>
                      <a:r>
                        <a:rPr kumimoji="0" lang="cs-CZ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*</a:t>
                      </a:r>
                    </a:p>
                  </a:txBody>
                  <a:tcPr marL="90000" marR="90000" marT="31073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28354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51-60</a:t>
                      </a:r>
                      <a:r>
                        <a:rPr kumimoji="0" lang="cs-CZ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*</a:t>
                      </a:r>
                    </a:p>
                  </a:txBody>
                  <a:tcPr marL="90000" marR="90000" marT="31073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379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61-70</a:t>
                      </a:r>
                      <a:r>
                        <a:rPr kumimoji="0" lang="cs-CZ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*</a:t>
                      </a:r>
                    </a:p>
                  </a:txBody>
                  <a:tcPr marL="90000" marR="90000" marT="31073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28354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61-70</a:t>
                      </a:r>
                      <a:r>
                        <a:rPr kumimoji="0" lang="cs-CZ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*</a:t>
                      </a:r>
                    </a:p>
                  </a:txBody>
                  <a:tcPr marL="90000" marR="90000" marT="31073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379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71-80</a:t>
                      </a:r>
                      <a:r>
                        <a:rPr kumimoji="0" lang="cs-CZ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*</a:t>
                      </a:r>
                    </a:p>
                  </a:txBody>
                  <a:tcPr marL="90000" marR="90000" marT="31073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28354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71-80</a:t>
                      </a:r>
                      <a:r>
                        <a:rPr kumimoji="0" lang="cs-CZ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*</a:t>
                      </a:r>
                    </a:p>
                  </a:txBody>
                  <a:tcPr marL="90000" marR="90000" marT="31073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9879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28354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cs-CZ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Perpetua" pitchFamily="16" charset="0"/>
                        <a:cs typeface="Arial" charset="0"/>
                      </a:endParaRPr>
                    </a:p>
                  </a:txBody>
                  <a:tcPr marL="90000" marR="90000" marT="28354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cs-CZ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Perpetua" pitchFamily="16" charset="0"/>
                          <a:cs typeface="Arial" charset="0"/>
                        </a:rPr>
                        <a:t>+81</a:t>
                      </a:r>
                      <a:r>
                        <a:rPr kumimoji="0" lang="cs-CZ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*</a:t>
                      </a:r>
                    </a:p>
                  </a:txBody>
                  <a:tcPr marL="90000" marR="90000" marT="31073" marB="23305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15452" name="AutoShape 181"/>
          <p:cNvCxnSpPr>
            <a:cxnSpLocks noChangeShapeType="1"/>
          </p:cNvCxnSpPr>
          <p:nvPr/>
        </p:nvCxnSpPr>
        <p:spPr bwMode="auto">
          <a:xfrm>
            <a:off x="3962400" y="5029200"/>
            <a:ext cx="609600" cy="381000"/>
          </a:xfrm>
          <a:prstGeom prst="straightConnector1">
            <a:avLst/>
          </a:prstGeom>
          <a:noFill/>
          <a:ln w="9360" cap="sq">
            <a:solidFill>
              <a:srgbClr val="AF3408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53" name="AutoShape 182"/>
          <p:cNvCxnSpPr>
            <a:cxnSpLocks noChangeShapeType="1"/>
          </p:cNvCxnSpPr>
          <p:nvPr/>
        </p:nvCxnSpPr>
        <p:spPr bwMode="auto">
          <a:xfrm>
            <a:off x="3962400" y="5410200"/>
            <a:ext cx="609600" cy="382588"/>
          </a:xfrm>
          <a:prstGeom prst="straightConnector1">
            <a:avLst/>
          </a:prstGeom>
          <a:noFill/>
          <a:ln w="9360" cap="sq">
            <a:solidFill>
              <a:srgbClr val="AF3408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54" name="AutoShape 183"/>
          <p:cNvCxnSpPr>
            <a:cxnSpLocks noChangeShapeType="1"/>
          </p:cNvCxnSpPr>
          <p:nvPr/>
        </p:nvCxnSpPr>
        <p:spPr bwMode="auto">
          <a:xfrm>
            <a:off x="3962400" y="5791200"/>
            <a:ext cx="609600" cy="381000"/>
          </a:xfrm>
          <a:prstGeom prst="straightConnector1">
            <a:avLst/>
          </a:prstGeom>
          <a:noFill/>
          <a:ln w="9360" cap="sq">
            <a:solidFill>
              <a:srgbClr val="AF3408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55" name="AutoShape 184"/>
          <p:cNvCxnSpPr>
            <a:cxnSpLocks noChangeShapeType="1"/>
          </p:cNvCxnSpPr>
          <p:nvPr/>
        </p:nvCxnSpPr>
        <p:spPr bwMode="auto">
          <a:xfrm>
            <a:off x="5791200" y="2027238"/>
            <a:ext cx="609600" cy="457200"/>
          </a:xfrm>
          <a:prstGeom prst="straightConnector1">
            <a:avLst/>
          </a:prstGeom>
          <a:noFill/>
          <a:ln w="9360" cap="sq">
            <a:solidFill>
              <a:srgbClr val="AF3408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56" name="AutoShape 185"/>
          <p:cNvCxnSpPr>
            <a:cxnSpLocks noChangeShapeType="1"/>
          </p:cNvCxnSpPr>
          <p:nvPr/>
        </p:nvCxnSpPr>
        <p:spPr bwMode="auto">
          <a:xfrm>
            <a:off x="5791200" y="2454275"/>
            <a:ext cx="609600" cy="457200"/>
          </a:xfrm>
          <a:prstGeom prst="straightConnector1">
            <a:avLst/>
          </a:prstGeom>
          <a:noFill/>
          <a:ln w="9360" cap="sq">
            <a:solidFill>
              <a:srgbClr val="AF3408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57" name="AutoShape 186"/>
          <p:cNvCxnSpPr>
            <a:cxnSpLocks noChangeShapeType="1"/>
          </p:cNvCxnSpPr>
          <p:nvPr/>
        </p:nvCxnSpPr>
        <p:spPr bwMode="auto">
          <a:xfrm>
            <a:off x="5792755" y="3016898"/>
            <a:ext cx="609600" cy="457200"/>
          </a:xfrm>
          <a:prstGeom prst="straightConnector1">
            <a:avLst/>
          </a:prstGeom>
          <a:noFill/>
          <a:ln w="9360" cap="sq">
            <a:solidFill>
              <a:srgbClr val="AF3408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458" name="AutoShape 187"/>
          <p:cNvCxnSpPr>
            <a:cxnSpLocks noChangeShapeType="1"/>
          </p:cNvCxnSpPr>
          <p:nvPr/>
        </p:nvCxnSpPr>
        <p:spPr bwMode="auto">
          <a:xfrm>
            <a:off x="5822302" y="3500373"/>
            <a:ext cx="609600" cy="457200"/>
          </a:xfrm>
          <a:prstGeom prst="straightConnector1">
            <a:avLst/>
          </a:prstGeom>
          <a:noFill/>
          <a:ln w="9360" cap="sq">
            <a:solidFill>
              <a:srgbClr val="AF3408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8219187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533400" y="2276475"/>
            <a:ext cx="8153400" cy="2520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42950" indent="-742950" algn="ctr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+mj-lt"/>
              <a:buAutoNum type="arabicPeriod" startAt="2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600" b="1" dirty="0">
                <a:solidFill>
                  <a:srgbClr val="000000"/>
                </a:solidFill>
                <a:latin typeface="Arial Narrow" pitchFamily="34" charset="0"/>
              </a:rPr>
              <a:t>Kvantitatívny, kvalitatívny a zmiešaný výskum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3" name="Group 1"/>
          <p:cNvGraphicFramePr>
            <a:graphicFrameLocks noGrp="1"/>
          </p:cNvGraphicFramePr>
          <p:nvPr/>
        </p:nvGraphicFramePr>
        <p:xfrm>
          <a:off x="533400" y="1219200"/>
          <a:ext cx="7850188" cy="4816538"/>
        </p:xfrm>
        <a:graphic>
          <a:graphicData uri="http://schemas.openxmlformats.org/drawingml/2006/table">
            <a:tbl>
              <a:tblPr/>
              <a:tblGrid>
                <a:gridCol w="3925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4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214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Kvantitatívny výskum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Kvalitatívny výskum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48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14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dedukcia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indukcia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422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deskriptívny/</a:t>
                      </a:r>
                      <a:r>
                        <a:rPr kumimoji="0" lang="sk-SK" sz="2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explanatívny</a:t>
                      </a:r>
                      <a:endParaRPr kumimoji="0" lang="sk-SK" sz="23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cs typeface="Arial" charset="0"/>
                      </a:endParaRP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exploratívny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214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vysvetľujúci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hľadajúci zmysel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214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„tvrdé“ metódy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„mäkké“ metódy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214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meranie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popis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2854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náhodný výber (</a:t>
                      </a:r>
                      <a:r>
                        <a:rPr kumimoji="0" lang="sk-SK" sz="2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reprezentativita</a:t>
                      </a:r>
                      <a:r>
                        <a:rPr kumimoji="0" lang="sk-SK" sz="2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)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cielený výber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214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atomistický, partikulárny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holistický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0422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„objektívny“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sk-SK" sz="2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„subjektívny“</a:t>
                      </a:r>
                    </a:p>
                  </a:txBody>
                  <a:tcPr marL="90000" marR="90000" marT="54432" marB="4284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274" name="Text Box 74"/>
          <p:cNvSpPr txBox="1">
            <a:spLocks noChangeArrowheads="1"/>
          </p:cNvSpPr>
          <p:nvPr/>
        </p:nvSpPr>
        <p:spPr bwMode="auto">
          <a:xfrm>
            <a:off x="381000" y="6324600"/>
            <a:ext cx="7848600" cy="309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1400">
                <a:solidFill>
                  <a:srgbClr val="000000"/>
                </a:solidFill>
                <a:latin typeface="Arial Narrow" pitchFamily="34" charset="0"/>
              </a:rPr>
              <a:t>Jan Hendl: Úvod do kvalitatívneho výskumu; Norman Blaikie: Designing Social Research</a:t>
            </a:r>
          </a:p>
        </p:txBody>
      </p:sp>
      <p:sp>
        <p:nvSpPr>
          <p:cNvPr id="10275" name="Text Box 75"/>
          <p:cNvSpPr txBox="1">
            <a:spLocks noChangeArrowheads="1"/>
          </p:cNvSpPr>
          <p:nvPr/>
        </p:nvSpPr>
        <p:spPr bwMode="auto">
          <a:xfrm>
            <a:off x="457200" y="228600"/>
            <a:ext cx="8229600" cy="709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>
                <a:solidFill>
                  <a:srgbClr val="696464"/>
                </a:solidFill>
                <a:latin typeface="Arial Narrow" pitchFamily="34" charset="0"/>
              </a:rPr>
              <a:t>Kvantitatívny vs. kvalitatívny výskum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>
                <a:solidFill>
                  <a:srgbClr val="696464"/>
                </a:solidFill>
                <a:latin typeface="Arial Narrow" pitchFamily="34" charset="0"/>
              </a:rPr>
              <a:t>Zmiešaný výskum</a:t>
            </a: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924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608013" indent="-608013" eaLnBrk="1" hangingPunct="1">
              <a:lnSpc>
                <a:spcPct val="90000"/>
              </a:lnSpc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kombinuje kvantitatívne a kvalitatívne prístupy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v príprave výskumu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v jeho realizácii 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1247775" algn="l"/>
                <a:tab pos="2162175" algn="l"/>
                <a:tab pos="3076575" algn="l"/>
                <a:tab pos="3990975" algn="l"/>
                <a:tab pos="4905375" algn="l"/>
                <a:tab pos="5819775" algn="l"/>
                <a:tab pos="6734175" algn="l"/>
                <a:tab pos="7648575" algn="l"/>
                <a:tab pos="8562975" algn="l"/>
                <a:tab pos="9477375" algn="l"/>
                <a:tab pos="10391775" algn="l"/>
              </a:tabLst>
            </a:pPr>
            <a:r>
              <a:rPr lang="sk-SK" altLang="cs-CZ" sz="3200">
                <a:solidFill>
                  <a:srgbClr val="000000"/>
                </a:solidFill>
                <a:latin typeface="Arial Narrow" pitchFamily="34" charset="0"/>
              </a:rPr>
              <a:t>v analýze dát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723900" y="319088"/>
            <a:ext cx="7772400" cy="944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bIns="91440" anchor="b"/>
          <a:lstStyle/>
          <a:p>
            <a: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k-SK" altLang="cs-CZ" sz="4000" b="1">
                <a:solidFill>
                  <a:srgbClr val="696464"/>
                </a:solidFill>
                <a:latin typeface="Arial Narrow" pitchFamily="34" charset="0"/>
              </a:rPr>
              <a:t>Triangulácia</a:t>
            </a:r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304800" y="1295400"/>
            <a:ext cx="8610600" cy="533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Arial Narrow" pitchFamily="34" charset="0"/>
              </a:rPr>
              <a:t>umožňuje získať niekoľko rôznych perspektív na ten istý fenomén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Arial Narrow" pitchFamily="34" charset="0"/>
              </a:rPr>
              <a:t>širšie poňatie: kombinácia </a:t>
            </a:r>
          </a:p>
          <a:p>
            <a:pPr marL="741363" lvl="1" indent="-284163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Arial Narrow" pitchFamily="34" charset="0"/>
              </a:rPr>
              <a:t>rôznych metód</a:t>
            </a:r>
          </a:p>
          <a:p>
            <a:pPr marL="741363" lvl="1" indent="-284163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Arial Narrow" pitchFamily="34" charset="0"/>
              </a:rPr>
              <a:t>rôznych dát</a:t>
            </a:r>
          </a:p>
          <a:p>
            <a:pPr marL="741363" lvl="1" indent="-284163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Arial Narrow" pitchFamily="34" charset="0"/>
              </a:rPr>
              <a:t>rôznych výskumníkov</a:t>
            </a:r>
          </a:p>
          <a:p>
            <a:pPr marL="741363" lvl="1" indent="-284163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Arial Narrow" pitchFamily="34" charset="0"/>
              </a:rPr>
              <a:t>rôznych skúmaných skupín alebo osôb</a:t>
            </a:r>
          </a:p>
          <a:p>
            <a:pPr marL="741363" lvl="1" indent="-284163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Arial Narrow" pitchFamily="34" charset="0"/>
              </a:rPr>
              <a:t>rôznych lokálnych a časových okolností</a:t>
            </a:r>
          </a:p>
          <a:p>
            <a:pPr marL="741363" lvl="1" indent="-284163" eaLnBrk="1" hangingPunct="1">
              <a:spcBef>
                <a:spcPts val="375"/>
              </a:spcBef>
              <a:buClr>
                <a:srgbClr val="9B2D1F"/>
              </a:buClr>
              <a:buSzPct val="8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k-SK" altLang="cs-CZ" sz="2800" dirty="0">
                <a:solidFill>
                  <a:srgbClr val="000000"/>
                </a:solidFill>
                <a:latin typeface="Arial Narrow" pitchFamily="34" charset="0"/>
              </a:rPr>
              <a:t>rôznych teoretických perspektív, ktoré sa uplatňujú pri skúmaní určitého javu</a:t>
            </a:r>
          </a:p>
          <a:p>
            <a:pPr marL="271463" indent="-271463" eaLnBrk="1" hangingPunct="1">
              <a:spcBef>
                <a:spcPts val="575"/>
              </a:spcBef>
              <a:buClr>
                <a:srgbClr val="D34817"/>
              </a:buClr>
              <a:buSzPct val="85000"/>
              <a:buFont typeface="Wingdings 2" pitchFamily="18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800" dirty="0">
              <a:solidFill>
                <a:srgbClr val="000000"/>
              </a:solidFill>
              <a:latin typeface="Perpetua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ív Office">
  <a:themeElements>
    <a:clrScheme name="Motí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ív Office">
      <a:majorFont>
        <a:latin typeface="Franklin Gothic Book"/>
        <a:ea typeface="Microsoft YaHei"/>
        <a:cs typeface=""/>
      </a:majorFont>
      <a:minorFont>
        <a:latin typeface="Perpetua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í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í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Motív Office">
  <a:themeElements>
    <a:clrScheme name="Motí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ív Office">
      <a:majorFont>
        <a:latin typeface="Franklin Gothic Book"/>
        <a:ea typeface="Microsoft YaHei"/>
        <a:cs typeface=""/>
      </a:majorFont>
      <a:minorFont>
        <a:latin typeface="Perpetua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í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í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Motív Office">
  <a:themeElements>
    <a:clrScheme name="Motí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ív Office">
      <a:majorFont>
        <a:latin typeface="Franklin Gothic Book"/>
        <a:ea typeface="Microsoft YaHei"/>
        <a:cs typeface=""/>
      </a:majorFont>
      <a:minorFont>
        <a:latin typeface="Perpetua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í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í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Motív Office">
  <a:themeElements>
    <a:clrScheme name="Motí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ív Office">
      <a:majorFont>
        <a:latin typeface="Franklin Gothic Book"/>
        <a:ea typeface="Microsoft YaHei"/>
        <a:cs typeface=""/>
      </a:majorFont>
      <a:minorFont>
        <a:latin typeface="Perpetua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í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í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Motív Office">
  <a:themeElements>
    <a:clrScheme name="Motí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ív Office">
      <a:majorFont>
        <a:latin typeface="Franklin Gothic Book"/>
        <a:ea typeface="Microsoft YaHei"/>
        <a:cs typeface=""/>
      </a:majorFont>
      <a:minorFont>
        <a:latin typeface="Perpetua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í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í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Motív Office">
  <a:themeElements>
    <a:clrScheme name="Motí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ív Office">
      <a:majorFont>
        <a:latin typeface="Franklin Gothic Book"/>
        <a:ea typeface="Microsoft YaHei"/>
        <a:cs typeface=""/>
      </a:majorFont>
      <a:minorFont>
        <a:latin typeface="Perpetua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í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í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1283</TotalTime>
  <Words>1168</Words>
  <Application>Microsoft Office PowerPoint</Application>
  <PresentationFormat>Předvádění na obrazovce (4:3)</PresentationFormat>
  <Paragraphs>301</Paragraphs>
  <Slides>42</Slides>
  <Notes>41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6</vt:i4>
      </vt:variant>
      <vt:variant>
        <vt:lpstr>Nadpisy snímků</vt:lpstr>
      </vt:variant>
      <vt:variant>
        <vt:i4>42</vt:i4>
      </vt:variant>
    </vt:vector>
  </HeadingPairs>
  <TitlesOfParts>
    <vt:vector size="55" baseType="lpstr">
      <vt:lpstr>Arial</vt:lpstr>
      <vt:lpstr>Arial Narrow</vt:lpstr>
      <vt:lpstr>Calibri</vt:lpstr>
      <vt:lpstr>Franklin Gothic Book</vt:lpstr>
      <vt:lpstr>Perpetua</vt:lpstr>
      <vt:lpstr>Times New Roman</vt:lpstr>
      <vt:lpstr>Wingdings 2</vt:lpstr>
      <vt:lpstr>Motív Office</vt:lpstr>
      <vt:lpstr>1_Motív Office</vt:lpstr>
      <vt:lpstr>2_Motív Office</vt:lpstr>
      <vt:lpstr>3_Motív Office</vt:lpstr>
      <vt:lpstr>4_Motív Office</vt:lpstr>
      <vt:lpstr>5_Motív Office</vt:lpstr>
      <vt:lpstr>Prednáška 4: Hlavní výzkumné metody a techniky. Výběr výzkumného souboru, validita, reliabilita.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Logika sociálně-vědného výzkumu (dedukce, indukce, retrodukce, abdukce); účel výzkumu (explorativní, deskriptivní, explanační); přehled hlavních kvantitativních, kvalitativních a smíšených výzkumných technik; metodologická triangulace.</dc:title>
  <dc:creator>Marina Urbanikova</dc:creator>
  <cp:lastModifiedBy>Marina Urbanikova</cp:lastModifiedBy>
  <cp:revision>126</cp:revision>
  <cp:lastPrinted>1601-01-01T00:00:00Z</cp:lastPrinted>
  <dcterms:created xsi:type="dcterms:W3CDTF">2012-03-03T13:51:32Z</dcterms:created>
  <dcterms:modified xsi:type="dcterms:W3CDTF">2019-10-25T17:47:06Z</dcterms:modified>
</cp:coreProperties>
</file>