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9" r:id="rId4"/>
    <p:sldId id="333" r:id="rId5"/>
    <p:sldId id="320" r:id="rId6"/>
    <p:sldId id="321" r:id="rId7"/>
    <p:sldId id="330" r:id="rId8"/>
    <p:sldId id="323" r:id="rId9"/>
    <p:sldId id="322" r:id="rId10"/>
    <p:sldId id="324" r:id="rId11"/>
    <p:sldId id="326" r:id="rId12"/>
    <p:sldId id="327" r:id="rId13"/>
    <p:sldId id="325" r:id="rId14"/>
    <p:sldId id="328" r:id="rId15"/>
    <p:sldId id="331" r:id="rId16"/>
    <p:sldId id="334" r:id="rId17"/>
    <p:sldId id="332" r:id="rId18"/>
    <p:sldId id="335" r:id="rId19"/>
    <p:sldId id="340" r:id="rId20"/>
    <p:sldId id="343" r:id="rId21"/>
    <p:sldId id="341" r:id="rId22"/>
    <p:sldId id="342" r:id="rId23"/>
    <p:sldId id="336" r:id="rId24"/>
    <p:sldId id="258" r:id="rId25"/>
    <p:sldId id="344" r:id="rId26"/>
    <p:sldId id="259" r:id="rId27"/>
    <p:sldId id="338" r:id="rId28"/>
    <p:sldId id="339" r:id="rId29"/>
    <p:sldId id="358" r:id="rId30"/>
    <p:sldId id="348" r:id="rId31"/>
    <p:sldId id="347" r:id="rId32"/>
    <p:sldId id="349" r:id="rId33"/>
    <p:sldId id="350" r:id="rId34"/>
    <p:sldId id="351" r:id="rId35"/>
    <p:sldId id="352" r:id="rId36"/>
    <p:sldId id="359" r:id="rId37"/>
    <p:sldId id="360" r:id="rId38"/>
    <p:sldId id="361" r:id="rId39"/>
    <p:sldId id="353" r:id="rId40"/>
    <p:sldId id="354" r:id="rId41"/>
    <p:sldId id="356" r:id="rId42"/>
    <p:sldId id="362" r:id="rId43"/>
    <p:sldId id="363" r:id="rId44"/>
    <p:sldId id="364" r:id="rId45"/>
    <p:sldId id="365" r:id="rId46"/>
    <p:sldId id="366" r:id="rId47"/>
    <p:sldId id="367" r:id="rId48"/>
    <p:sldId id="337" r:id="rId4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p:scale>
          <a:sx n="50" d="100"/>
          <a:sy n="50" d="100"/>
        </p:scale>
        <p:origin x="540" y="1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9CB344-DC1F-4D55-806A-0C444B5B8AF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FCE010D-E074-4F9E-B307-6C7791044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2E8DB38-1F14-45AA-88A7-2A6502A74F06}"/>
              </a:ext>
            </a:extLst>
          </p:cNvPr>
          <p:cNvSpPr>
            <a:spLocks noGrp="1"/>
          </p:cNvSpPr>
          <p:nvPr>
            <p:ph type="dt" sz="half" idx="10"/>
          </p:nvPr>
        </p:nvSpPr>
        <p:spPr/>
        <p:txBody>
          <a:bodyPr/>
          <a:lstStyle/>
          <a:p>
            <a:fld id="{E748B0D7-DE77-46A8-BF57-75E6F18610E6}" type="datetimeFigureOut">
              <a:rPr lang="cs-CZ" smtClean="0"/>
              <a:t>25.10.2019</a:t>
            </a:fld>
            <a:endParaRPr lang="cs-CZ"/>
          </a:p>
        </p:txBody>
      </p:sp>
      <p:sp>
        <p:nvSpPr>
          <p:cNvPr id="5" name="Zástupný symbol pro zápatí 4">
            <a:extLst>
              <a:ext uri="{FF2B5EF4-FFF2-40B4-BE49-F238E27FC236}">
                <a16:creationId xmlns:a16="http://schemas.microsoft.com/office/drawing/2014/main" id="{4142E32D-FDE5-4509-BBE1-446F0F1E22B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6DACD6E-B2CA-4E0E-9B83-2478EC812BBB}"/>
              </a:ext>
            </a:extLst>
          </p:cNvPr>
          <p:cNvSpPr>
            <a:spLocks noGrp="1"/>
          </p:cNvSpPr>
          <p:nvPr>
            <p:ph type="sldNum" sz="quarter" idx="12"/>
          </p:nvPr>
        </p:nvSpPr>
        <p:spPr/>
        <p:txBody>
          <a:bodyPr/>
          <a:lstStyle/>
          <a:p>
            <a:fld id="{79F6C882-4574-466B-B844-77C9EA49EABB}" type="slidenum">
              <a:rPr lang="cs-CZ" smtClean="0"/>
              <a:t>‹#›</a:t>
            </a:fld>
            <a:endParaRPr lang="cs-CZ"/>
          </a:p>
        </p:txBody>
      </p:sp>
    </p:spTree>
    <p:extLst>
      <p:ext uri="{BB962C8B-B14F-4D97-AF65-F5344CB8AC3E}">
        <p14:creationId xmlns:p14="http://schemas.microsoft.com/office/powerpoint/2010/main" val="222125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7A1BC-E285-4473-AE0F-D8489F66F01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863D6D4-4D12-410C-B7F6-A998CB84DFE0}"/>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4C6A7D8-E7FF-4686-B89F-6668D9A69A2D}"/>
              </a:ext>
            </a:extLst>
          </p:cNvPr>
          <p:cNvSpPr>
            <a:spLocks noGrp="1"/>
          </p:cNvSpPr>
          <p:nvPr>
            <p:ph type="dt" sz="half" idx="10"/>
          </p:nvPr>
        </p:nvSpPr>
        <p:spPr/>
        <p:txBody>
          <a:bodyPr/>
          <a:lstStyle/>
          <a:p>
            <a:fld id="{E748B0D7-DE77-46A8-BF57-75E6F18610E6}" type="datetimeFigureOut">
              <a:rPr lang="cs-CZ" smtClean="0"/>
              <a:t>25.10.2019</a:t>
            </a:fld>
            <a:endParaRPr lang="cs-CZ"/>
          </a:p>
        </p:txBody>
      </p:sp>
      <p:sp>
        <p:nvSpPr>
          <p:cNvPr id="5" name="Zástupný symbol pro zápatí 4">
            <a:extLst>
              <a:ext uri="{FF2B5EF4-FFF2-40B4-BE49-F238E27FC236}">
                <a16:creationId xmlns:a16="http://schemas.microsoft.com/office/drawing/2014/main" id="{E6274F15-9697-4C25-A5A7-FDEF4E2C486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1198842-6F6B-48B5-822F-2EC397640480}"/>
              </a:ext>
            </a:extLst>
          </p:cNvPr>
          <p:cNvSpPr>
            <a:spLocks noGrp="1"/>
          </p:cNvSpPr>
          <p:nvPr>
            <p:ph type="sldNum" sz="quarter" idx="12"/>
          </p:nvPr>
        </p:nvSpPr>
        <p:spPr/>
        <p:txBody>
          <a:bodyPr/>
          <a:lstStyle/>
          <a:p>
            <a:fld id="{79F6C882-4574-466B-B844-77C9EA49EABB}" type="slidenum">
              <a:rPr lang="cs-CZ" smtClean="0"/>
              <a:t>‹#›</a:t>
            </a:fld>
            <a:endParaRPr lang="cs-CZ"/>
          </a:p>
        </p:txBody>
      </p:sp>
    </p:spTree>
    <p:extLst>
      <p:ext uri="{BB962C8B-B14F-4D97-AF65-F5344CB8AC3E}">
        <p14:creationId xmlns:p14="http://schemas.microsoft.com/office/powerpoint/2010/main" val="107995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FFD97B0-0DA2-447F-BC36-D5A52F131D4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183D9F7-2978-4A04-B7D3-CAB8B05B3536}"/>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4474330-E1D4-4F47-B77E-68A35F556786}"/>
              </a:ext>
            </a:extLst>
          </p:cNvPr>
          <p:cNvSpPr>
            <a:spLocks noGrp="1"/>
          </p:cNvSpPr>
          <p:nvPr>
            <p:ph type="dt" sz="half" idx="10"/>
          </p:nvPr>
        </p:nvSpPr>
        <p:spPr/>
        <p:txBody>
          <a:bodyPr/>
          <a:lstStyle/>
          <a:p>
            <a:fld id="{E748B0D7-DE77-46A8-BF57-75E6F18610E6}" type="datetimeFigureOut">
              <a:rPr lang="cs-CZ" smtClean="0"/>
              <a:t>25.10.2019</a:t>
            </a:fld>
            <a:endParaRPr lang="cs-CZ"/>
          </a:p>
        </p:txBody>
      </p:sp>
      <p:sp>
        <p:nvSpPr>
          <p:cNvPr id="5" name="Zástupný symbol pro zápatí 4">
            <a:extLst>
              <a:ext uri="{FF2B5EF4-FFF2-40B4-BE49-F238E27FC236}">
                <a16:creationId xmlns:a16="http://schemas.microsoft.com/office/drawing/2014/main" id="{1854EAE7-747C-4532-85C6-C49D8794B88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51061-7DA9-4C23-BF70-9442204AFDEA}"/>
              </a:ext>
            </a:extLst>
          </p:cNvPr>
          <p:cNvSpPr>
            <a:spLocks noGrp="1"/>
          </p:cNvSpPr>
          <p:nvPr>
            <p:ph type="sldNum" sz="quarter" idx="12"/>
          </p:nvPr>
        </p:nvSpPr>
        <p:spPr/>
        <p:txBody>
          <a:bodyPr/>
          <a:lstStyle/>
          <a:p>
            <a:fld id="{79F6C882-4574-466B-B844-77C9EA49EABB}" type="slidenum">
              <a:rPr lang="cs-CZ" smtClean="0"/>
              <a:t>‹#›</a:t>
            </a:fld>
            <a:endParaRPr lang="cs-CZ"/>
          </a:p>
        </p:txBody>
      </p:sp>
    </p:spTree>
    <p:extLst>
      <p:ext uri="{BB962C8B-B14F-4D97-AF65-F5344CB8AC3E}">
        <p14:creationId xmlns:p14="http://schemas.microsoft.com/office/powerpoint/2010/main" val="422592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8439D8-674A-49B2-A07F-20F0C7A659E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7F96D22F-1547-4E3E-9A95-390152C058F7}"/>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ABCE08-EE49-4070-BAE7-84A6F0835E85}"/>
              </a:ext>
            </a:extLst>
          </p:cNvPr>
          <p:cNvSpPr>
            <a:spLocks noGrp="1"/>
          </p:cNvSpPr>
          <p:nvPr>
            <p:ph type="dt" sz="half" idx="10"/>
          </p:nvPr>
        </p:nvSpPr>
        <p:spPr/>
        <p:txBody>
          <a:bodyPr/>
          <a:lstStyle/>
          <a:p>
            <a:fld id="{E748B0D7-DE77-46A8-BF57-75E6F18610E6}" type="datetimeFigureOut">
              <a:rPr lang="cs-CZ" smtClean="0"/>
              <a:t>25.10.2019</a:t>
            </a:fld>
            <a:endParaRPr lang="cs-CZ"/>
          </a:p>
        </p:txBody>
      </p:sp>
      <p:sp>
        <p:nvSpPr>
          <p:cNvPr id="5" name="Zástupný symbol pro zápatí 4">
            <a:extLst>
              <a:ext uri="{FF2B5EF4-FFF2-40B4-BE49-F238E27FC236}">
                <a16:creationId xmlns:a16="http://schemas.microsoft.com/office/drawing/2014/main" id="{AE44E832-F4E4-4B63-9738-4D40263D306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6882440-46AD-4C5C-A0DE-87333602EE5A}"/>
              </a:ext>
            </a:extLst>
          </p:cNvPr>
          <p:cNvSpPr>
            <a:spLocks noGrp="1"/>
          </p:cNvSpPr>
          <p:nvPr>
            <p:ph type="sldNum" sz="quarter" idx="12"/>
          </p:nvPr>
        </p:nvSpPr>
        <p:spPr/>
        <p:txBody>
          <a:bodyPr/>
          <a:lstStyle/>
          <a:p>
            <a:fld id="{79F6C882-4574-466B-B844-77C9EA49EABB}" type="slidenum">
              <a:rPr lang="cs-CZ" smtClean="0"/>
              <a:t>‹#›</a:t>
            </a:fld>
            <a:endParaRPr lang="cs-CZ"/>
          </a:p>
        </p:txBody>
      </p:sp>
    </p:spTree>
    <p:extLst>
      <p:ext uri="{BB962C8B-B14F-4D97-AF65-F5344CB8AC3E}">
        <p14:creationId xmlns:p14="http://schemas.microsoft.com/office/powerpoint/2010/main" val="282332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865184-36DB-43DD-8B89-499169A296F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EFC65527-1742-4B73-812E-52F7270302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CDE7AFDF-B4C2-4B6B-8168-4638EDCBE8C7}"/>
              </a:ext>
            </a:extLst>
          </p:cNvPr>
          <p:cNvSpPr>
            <a:spLocks noGrp="1"/>
          </p:cNvSpPr>
          <p:nvPr>
            <p:ph type="dt" sz="half" idx="10"/>
          </p:nvPr>
        </p:nvSpPr>
        <p:spPr/>
        <p:txBody>
          <a:bodyPr/>
          <a:lstStyle/>
          <a:p>
            <a:fld id="{E748B0D7-DE77-46A8-BF57-75E6F18610E6}" type="datetimeFigureOut">
              <a:rPr lang="cs-CZ" smtClean="0"/>
              <a:t>25.10.2019</a:t>
            </a:fld>
            <a:endParaRPr lang="cs-CZ"/>
          </a:p>
        </p:txBody>
      </p:sp>
      <p:sp>
        <p:nvSpPr>
          <p:cNvPr id="5" name="Zástupný symbol pro zápatí 4">
            <a:extLst>
              <a:ext uri="{FF2B5EF4-FFF2-40B4-BE49-F238E27FC236}">
                <a16:creationId xmlns:a16="http://schemas.microsoft.com/office/drawing/2014/main" id="{D37F1DF9-9B92-47AA-BDAC-BC6C0543D8D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EC4451-8621-42A0-A47B-3AB9B5E4FCA1}"/>
              </a:ext>
            </a:extLst>
          </p:cNvPr>
          <p:cNvSpPr>
            <a:spLocks noGrp="1"/>
          </p:cNvSpPr>
          <p:nvPr>
            <p:ph type="sldNum" sz="quarter" idx="12"/>
          </p:nvPr>
        </p:nvSpPr>
        <p:spPr/>
        <p:txBody>
          <a:bodyPr/>
          <a:lstStyle/>
          <a:p>
            <a:fld id="{79F6C882-4574-466B-B844-77C9EA49EABB}" type="slidenum">
              <a:rPr lang="cs-CZ" smtClean="0"/>
              <a:t>‹#›</a:t>
            </a:fld>
            <a:endParaRPr lang="cs-CZ"/>
          </a:p>
        </p:txBody>
      </p:sp>
    </p:spTree>
    <p:extLst>
      <p:ext uri="{BB962C8B-B14F-4D97-AF65-F5344CB8AC3E}">
        <p14:creationId xmlns:p14="http://schemas.microsoft.com/office/powerpoint/2010/main" val="312712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C8C002-A3B2-44DB-8D55-FB620275585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782BE9C-92CD-4446-A973-833E4C7F1D43}"/>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46143FB2-8B09-482B-9093-E8E506C2E08F}"/>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B511EA0-6BEA-41A1-858B-F2DF1DB4D875}"/>
              </a:ext>
            </a:extLst>
          </p:cNvPr>
          <p:cNvSpPr>
            <a:spLocks noGrp="1"/>
          </p:cNvSpPr>
          <p:nvPr>
            <p:ph type="dt" sz="half" idx="10"/>
          </p:nvPr>
        </p:nvSpPr>
        <p:spPr/>
        <p:txBody>
          <a:bodyPr/>
          <a:lstStyle/>
          <a:p>
            <a:fld id="{E748B0D7-DE77-46A8-BF57-75E6F18610E6}" type="datetimeFigureOut">
              <a:rPr lang="cs-CZ" smtClean="0"/>
              <a:t>25.10.2019</a:t>
            </a:fld>
            <a:endParaRPr lang="cs-CZ"/>
          </a:p>
        </p:txBody>
      </p:sp>
      <p:sp>
        <p:nvSpPr>
          <p:cNvPr id="6" name="Zástupný symbol pro zápatí 5">
            <a:extLst>
              <a:ext uri="{FF2B5EF4-FFF2-40B4-BE49-F238E27FC236}">
                <a16:creationId xmlns:a16="http://schemas.microsoft.com/office/drawing/2014/main" id="{9044AF84-6C01-4D8A-B3AB-5CA686570B5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6402B62-D067-49F8-9DFC-6C9183DB6F10}"/>
              </a:ext>
            </a:extLst>
          </p:cNvPr>
          <p:cNvSpPr>
            <a:spLocks noGrp="1"/>
          </p:cNvSpPr>
          <p:nvPr>
            <p:ph type="sldNum" sz="quarter" idx="12"/>
          </p:nvPr>
        </p:nvSpPr>
        <p:spPr/>
        <p:txBody>
          <a:bodyPr/>
          <a:lstStyle/>
          <a:p>
            <a:fld id="{79F6C882-4574-466B-B844-77C9EA49EABB}" type="slidenum">
              <a:rPr lang="cs-CZ" smtClean="0"/>
              <a:t>‹#›</a:t>
            </a:fld>
            <a:endParaRPr lang="cs-CZ"/>
          </a:p>
        </p:txBody>
      </p:sp>
    </p:spTree>
    <p:extLst>
      <p:ext uri="{BB962C8B-B14F-4D97-AF65-F5344CB8AC3E}">
        <p14:creationId xmlns:p14="http://schemas.microsoft.com/office/powerpoint/2010/main" val="222074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BD1DB5-B496-45C6-AE1A-1E68B121270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485C899C-2FE7-4BB2-A2EA-1BB5B1D6CB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BE21FCD5-AE98-467A-965C-9CB2E5AADB54}"/>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CBBE3C11-C812-4DDB-99B7-48629D39B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37AC5C81-6447-4BB3-B005-DC8F28AC933E}"/>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ACBB353-1BA5-4516-9382-3585D85C4D53}"/>
              </a:ext>
            </a:extLst>
          </p:cNvPr>
          <p:cNvSpPr>
            <a:spLocks noGrp="1"/>
          </p:cNvSpPr>
          <p:nvPr>
            <p:ph type="dt" sz="half" idx="10"/>
          </p:nvPr>
        </p:nvSpPr>
        <p:spPr/>
        <p:txBody>
          <a:bodyPr/>
          <a:lstStyle/>
          <a:p>
            <a:fld id="{E748B0D7-DE77-46A8-BF57-75E6F18610E6}" type="datetimeFigureOut">
              <a:rPr lang="cs-CZ" smtClean="0"/>
              <a:t>25.10.2019</a:t>
            </a:fld>
            <a:endParaRPr lang="cs-CZ"/>
          </a:p>
        </p:txBody>
      </p:sp>
      <p:sp>
        <p:nvSpPr>
          <p:cNvPr id="8" name="Zástupný symbol pro zápatí 7">
            <a:extLst>
              <a:ext uri="{FF2B5EF4-FFF2-40B4-BE49-F238E27FC236}">
                <a16:creationId xmlns:a16="http://schemas.microsoft.com/office/drawing/2014/main" id="{B81D70F9-DEDE-41A4-ADB8-18C93DDB1EC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27DBE0D-E37D-4F47-9F77-B4C4BA6081A5}"/>
              </a:ext>
            </a:extLst>
          </p:cNvPr>
          <p:cNvSpPr>
            <a:spLocks noGrp="1"/>
          </p:cNvSpPr>
          <p:nvPr>
            <p:ph type="sldNum" sz="quarter" idx="12"/>
          </p:nvPr>
        </p:nvSpPr>
        <p:spPr/>
        <p:txBody>
          <a:bodyPr/>
          <a:lstStyle/>
          <a:p>
            <a:fld id="{79F6C882-4574-466B-B844-77C9EA49EABB}" type="slidenum">
              <a:rPr lang="cs-CZ" smtClean="0"/>
              <a:t>‹#›</a:t>
            </a:fld>
            <a:endParaRPr lang="cs-CZ"/>
          </a:p>
        </p:txBody>
      </p:sp>
    </p:spTree>
    <p:extLst>
      <p:ext uri="{BB962C8B-B14F-4D97-AF65-F5344CB8AC3E}">
        <p14:creationId xmlns:p14="http://schemas.microsoft.com/office/powerpoint/2010/main" val="255954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D930A0-6A4E-4857-807F-AF9B7DB1B26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CC48A8D-F997-46E5-8E6C-9E6F7F1FA763}"/>
              </a:ext>
            </a:extLst>
          </p:cNvPr>
          <p:cNvSpPr>
            <a:spLocks noGrp="1"/>
          </p:cNvSpPr>
          <p:nvPr>
            <p:ph type="dt" sz="half" idx="10"/>
          </p:nvPr>
        </p:nvSpPr>
        <p:spPr/>
        <p:txBody>
          <a:bodyPr/>
          <a:lstStyle/>
          <a:p>
            <a:fld id="{E748B0D7-DE77-46A8-BF57-75E6F18610E6}" type="datetimeFigureOut">
              <a:rPr lang="cs-CZ" smtClean="0"/>
              <a:t>25.10.2019</a:t>
            </a:fld>
            <a:endParaRPr lang="cs-CZ"/>
          </a:p>
        </p:txBody>
      </p:sp>
      <p:sp>
        <p:nvSpPr>
          <p:cNvPr id="4" name="Zástupný symbol pro zápatí 3">
            <a:extLst>
              <a:ext uri="{FF2B5EF4-FFF2-40B4-BE49-F238E27FC236}">
                <a16:creationId xmlns:a16="http://schemas.microsoft.com/office/drawing/2014/main" id="{C2936178-D5C4-47FA-8829-849BD422266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3EE0EE0-3141-4EC7-9E8C-E09276C42F9D}"/>
              </a:ext>
            </a:extLst>
          </p:cNvPr>
          <p:cNvSpPr>
            <a:spLocks noGrp="1"/>
          </p:cNvSpPr>
          <p:nvPr>
            <p:ph type="sldNum" sz="quarter" idx="12"/>
          </p:nvPr>
        </p:nvSpPr>
        <p:spPr/>
        <p:txBody>
          <a:bodyPr/>
          <a:lstStyle/>
          <a:p>
            <a:fld id="{79F6C882-4574-466B-B844-77C9EA49EABB}" type="slidenum">
              <a:rPr lang="cs-CZ" smtClean="0"/>
              <a:t>‹#›</a:t>
            </a:fld>
            <a:endParaRPr lang="cs-CZ"/>
          </a:p>
        </p:txBody>
      </p:sp>
    </p:spTree>
    <p:extLst>
      <p:ext uri="{BB962C8B-B14F-4D97-AF65-F5344CB8AC3E}">
        <p14:creationId xmlns:p14="http://schemas.microsoft.com/office/powerpoint/2010/main" val="332614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9C6557E-EE33-406C-A00E-E9E1C81153F0}"/>
              </a:ext>
            </a:extLst>
          </p:cNvPr>
          <p:cNvSpPr>
            <a:spLocks noGrp="1"/>
          </p:cNvSpPr>
          <p:nvPr>
            <p:ph type="dt" sz="half" idx="10"/>
          </p:nvPr>
        </p:nvSpPr>
        <p:spPr/>
        <p:txBody>
          <a:bodyPr/>
          <a:lstStyle/>
          <a:p>
            <a:fld id="{E748B0D7-DE77-46A8-BF57-75E6F18610E6}" type="datetimeFigureOut">
              <a:rPr lang="cs-CZ" smtClean="0"/>
              <a:t>25.10.2019</a:t>
            </a:fld>
            <a:endParaRPr lang="cs-CZ"/>
          </a:p>
        </p:txBody>
      </p:sp>
      <p:sp>
        <p:nvSpPr>
          <p:cNvPr id="3" name="Zástupný symbol pro zápatí 2">
            <a:extLst>
              <a:ext uri="{FF2B5EF4-FFF2-40B4-BE49-F238E27FC236}">
                <a16:creationId xmlns:a16="http://schemas.microsoft.com/office/drawing/2014/main" id="{9C08AA1C-79BE-47CD-96BE-AAC975302D3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4C3EFF1-C3DC-4BA6-BF15-151446612CB2}"/>
              </a:ext>
            </a:extLst>
          </p:cNvPr>
          <p:cNvSpPr>
            <a:spLocks noGrp="1"/>
          </p:cNvSpPr>
          <p:nvPr>
            <p:ph type="sldNum" sz="quarter" idx="12"/>
          </p:nvPr>
        </p:nvSpPr>
        <p:spPr/>
        <p:txBody>
          <a:bodyPr/>
          <a:lstStyle/>
          <a:p>
            <a:fld id="{79F6C882-4574-466B-B844-77C9EA49EABB}" type="slidenum">
              <a:rPr lang="cs-CZ" smtClean="0"/>
              <a:t>‹#›</a:t>
            </a:fld>
            <a:endParaRPr lang="cs-CZ"/>
          </a:p>
        </p:txBody>
      </p:sp>
    </p:spTree>
    <p:extLst>
      <p:ext uri="{BB962C8B-B14F-4D97-AF65-F5344CB8AC3E}">
        <p14:creationId xmlns:p14="http://schemas.microsoft.com/office/powerpoint/2010/main" val="313255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90982B-DE1D-491D-ACAF-72FD870207D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54265203-FEBA-49EE-B537-761DEBBDAE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93FDEEAE-5152-41C4-839E-52E4A4BDF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FF9F242-B051-4539-BDED-63B59DFDEDB9}"/>
              </a:ext>
            </a:extLst>
          </p:cNvPr>
          <p:cNvSpPr>
            <a:spLocks noGrp="1"/>
          </p:cNvSpPr>
          <p:nvPr>
            <p:ph type="dt" sz="half" idx="10"/>
          </p:nvPr>
        </p:nvSpPr>
        <p:spPr/>
        <p:txBody>
          <a:bodyPr/>
          <a:lstStyle/>
          <a:p>
            <a:fld id="{E748B0D7-DE77-46A8-BF57-75E6F18610E6}" type="datetimeFigureOut">
              <a:rPr lang="cs-CZ" smtClean="0"/>
              <a:t>25.10.2019</a:t>
            </a:fld>
            <a:endParaRPr lang="cs-CZ"/>
          </a:p>
        </p:txBody>
      </p:sp>
      <p:sp>
        <p:nvSpPr>
          <p:cNvPr id="6" name="Zástupný symbol pro zápatí 5">
            <a:extLst>
              <a:ext uri="{FF2B5EF4-FFF2-40B4-BE49-F238E27FC236}">
                <a16:creationId xmlns:a16="http://schemas.microsoft.com/office/drawing/2014/main" id="{4D97DD44-0BDA-4445-8B35-325ADE2D8C5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26EE7B0-1BDB-4E8B-B1AD-78624FA2312B}"/>
              </a:ext>
            </a:extLst>
          </p:cNvPr>
          <p:cNvSpPr>
            <a:spLocks noGrp="1"/>
          </p:cNvSpPr>
          <p:nvPr>
            <p:ph type="sldNum" sz="quarter" idx="12"/>
          </p:nvPr>
        </p:nvSpPr>
        <p:spPr/>
        <p:txBody>
          <a:bodyPr/>
          <a:lstStyle/>
          <a:p>
            <a:fld id="{79F6C882-4574-466B-B844-77C9EA49EABB}" type="slidenum">
              <a:rPr lang="cs-CZ" smtClean="0"/>
              <a:t>‹#›</a:t>
            </a:fld>
            <a:endParaRPr lang="cs-CZ"/>
          </a:p>
        </p:txBody>
      </p:sp>
    </p:spTree>
    <p:extLst>
      <p:ext uri="{BB962C8B-B14F-4D97-AF65-F5344CB8AC3E}">
        <p14:creationId xmlns:p14="http://schemas.microsoft.com/office/powerpoint/2010/main" val="303546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41B515-9282-4155-9D19-5C952930ADF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CFD695F-880E-4889-9A22-B933CD979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269C59A7-5AD2-4DDC-B422-398CE2AF6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2653129-2F59-45E7-9684-0B3B199BD591}"/>
              </a:ext>
            </a:extLst>
          </p:cNvPr>
          <p:cNvSpPr>
            <a:spLocks noGrp="1"/>
          </p:cNvSpPr>
          <p:nvPr>
            <p:ph type="dt" sz="half" idx="10"/>
          </p:nvPr>
        </p:nvSpPr>
        <p:spPr/>
        <p:txBody>
          <a:bodyPr/>
          <a:lstStyle/>
          <a:p>
            <a:fld id="{E748B0D7-DE77-46A8-BF57-75E6F18610E6}" type="datetimeFigureOut">
              <a:rPr lang="cs-CZ" smtClean="0"/>
              <a:t>25.10.2019</a:t>
            </a:fld>
            <a:endParaRPr lang="cs-CZ"/>
          </a:p>
        </p:txBody>
      </p:sp>
      <p:sp>
        <p:nvSpPr>
          <p:cNvPr id="6" name="Zástupný symbol pro zápatí 5">
            <a:extLst>
              <a:ext uri="{FF2B5EF4-FFF2-40B4-BE49-F238E27FC236}">
                <a16:creationId xmlns:a16="http://schemas.microsoft.com/office/drawing/2014/main" id="{5F1D590D-EAB7-496D-89B0-9838ADF3072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B47C124-C652-4DEF-A04D-6D39F6B84F61}"/>
              </a:ext>
            </a:extLst>
          </p:cNvPr>
          <p:cNvSpPr>
            <a:spLocks noGrp="1"/>
          </p:cNvSpPr>
          <p:nvPr>
            <p:ph type="sldNum" sz="quarter" idx="12"/>
          </p:nvPr>
        </p:nvSpPr>
        <p:spPr/>
        <p:txBody>
          <a:bodyPr/>
          <a:lstStyle/>
          <a:p>
            <a:fld id="{79F6C882-4574-466B-B844-77C9EA49EABB}" type="slidenum">
              <a:rPr lang="cs-CZ" smtClean="0"/>
              <a:t>‹#›</a:t>
            </a:fld>
            <a:endParaRPr lang="cs-CZ"/>
          </a:p>
        </p:txBody>
      </p:sp>
    </p:spTree>
    <p:extLst>
      <p:ext uri="{BB962C8B-B14F-4D97-AF65-F5344CB8AC3E}">
        <p14:creationId xmlns:p14="http://schemas.microsoft.com/office/powerpoint/2010/main" val="161375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2FD144D-5D49-45A8-8CA6-0697D05DE8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CFD48394-7AB1-4DA7-AF0A-152E86BE3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C852837-B438-4F1D-8401-2A9CE5237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8B0D7-DE77-46A8-BF57-75E6F18610E6}" type="datetimeFigureOut">
              <a:rPr lang="cs-CZ" smtClean="0"/>
              <a:t>25.10.2019</a:t>
            </a:fld>
            <a:endParaRPr lang="cs-CZ"/>
          </a:p>
        </p:txBody>
      </p:sp>
      <p:sp>
        <p:nvSpPr>
          <p:cNvPr id="5" name="Zástupný symbol pro zápatí 4">
            <a:extLst>
              <a:ext uri="{FF2B5EF4-FFF2-40B4-BE49-F238E27FC236}">
                <a16:creationId xmlns:a16="http://schemas.microsoft.com/office/drawing/2014/main" id="{4440AF08-B677-42DA-A8B0-4787C7896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9CDECBC-6DFF-4B90-8F8B-E47617EBA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C882-4574-466B-B844-77C9EA49EABB}" type="slidenum">
              <a:rPr lang="cs-CZ" smtClean="0"/>
              <a:t>‹#›</a:t>
            </a:fld>
            <a:endParaRPr lang="cs-CZ"/>
          </a:p>
        </p:txBody>
      </p:sp>
    </p:spTree>
    <p:extLst>
      <p:ext uri="{BB962C8B-B14F-4D97-AF65-F5344CB8AC3E}">
        <p14:creationId xmlns:p14="http://schemas.microsoft.com/office/powerpoint/2010/main" val="287296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1B58EA-F472-42F8-B3FD-75EDBFF5DD67}"/>
              </a:ext>
            </a:extLst>
          </p:cNvPr>
          <p:cNvSpPr>
            <a:spLocks noGrp="1"/>
          </p:cNvSpPr>
          <p:nvPr>
            <p:ph type="ctrTitle"/>
          </p:nvPr>
        </p:nvSpPr>
        <p:spPr/>
        <p:txBody>
          <a:bodyPr/>
          <a:lstStyle/>
          <a:p>
            <a:br>
              <a:rPr lang="cs-CZ" dirty="0"/>
            </a:br>
            <a:r>
              <a:rPr lang="cs-CZ" dirty="0"/>
              <a:t>Právo na internetu</a:t>
            </a:r>
          </a:p>
        </p:txBody>
      </p:sp>
      <p:sp>
        <p:nvSpPr>
          <p:cNvPr id="3" name="Podnadpis 2">
            <a:extLst>
              <a:ext uri="{FF2B5EF4-FFF2-40B4-BE49-F238E27FC236}">
                <a16:creationId xmlns:a16="http://schemas.microsoft.com/office/drawing/2014/main" id="{3FDDD083-BF73-4391-8933-48E60BF589F9}"/>
              </a:ext>
            </a:extLst>
          </p:cNvPr>
          <p:cNvSpPr>
            <a:spLocks noGrp="1"/>
          </p:cNvSpPr>
          <p:nvPr>
            <p:ph type="subTitle" idx="1"/>
          </p:nvPr>
        </p:nvSpPr>
        <p:spPr/>
        <p:txBody>
          <a:bodyPr/>
          <a:lstStyle/>
          <a:p>
            <a:endParaRPr lang="cs-CZ" dirty="0"/>
          </a:p>
          <a:p>
            <a:r>
              <a:rPr lang="cs-CZ" dirty="0"/>
              <a:t>Jakub Míšek</a:t>
            </a:r>
          </a:p>
        </p:txBody>
      </p:sp>
    </p:spTree>
    <p:extLst>
      <p:ext uri="{BB962C8B-B14F-4D97-AF65-F5344CB8AC3E}">
        <p14:creationId xmlns:p14="http://schemas.microsoft.com/office/powerpoint/2010/main" val="409452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Prvky subjektivní právní odpovědnost</a:t>
            </a:r>
          </a:p>
        </p:txBody>
      </p:sp>
      <p:sp>
        <p:nvSpPr>
          <p:cNvPr id="3" name="Zástupný symbol pro obsah 2"/>
          <p:cNvSpPr>
            <a:spLocks noGrp="1"/>
          </p:cNvSpPr>
          <p:nvPr>
            <p:ph idx="1"/>
          </p:nvPr>
        </p:nvSpPr>
        <p:spPr/>
        <p:txBody>
          <a:bodyPr>
            <a:normAutofit/>
          </a:bodyPr>
          <a:lstStyle/>
          <a:p>
            <a:r>
              <a:rPr lang="cs-CZ" sz="4000" dirty="0"/>
              <a:t>Objekt</a:t>
            </a:r>
          </a:p>
          <a:p>
            <a:r>
              <a:rPr lang="cs-CZ" sz="4000" dirty="0"/>
              <a:t>Subjekt</a:t>
            </a:r>
          </a:p>
          <a:p>
            <a:r>
              <a:rPr lang="cs-CZ" sz="4000" dirty="0"/>
              <a:t>Objektivní stránka</a:t>
            </a:r>
          </a:p>
          <a:p>
            <a:r>
              <a:rPr lang="cs-CZ" sz="4000" dirty="0"/>
              <a:t>Subjektivní stránka</a:t>
            </a:r>
          </a:p>
        </p:txBody>
      </p:sp>
    </p:spTree>
    <p:extLst>
      <p:ext uri="{BB962C8B-B14F-4D97-AF65-F5344CB8AC3E}">
        <p14:creationId xmlns:p14="http://schemas.microsoft.com/office/powerpoint/2010/main" val="101849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Objekt deliktu</a:t>
            </a:r>
          </a:p>
        </p:txBody>
      </p:sp>
      <p:sp>
        <p:nvSpPr>
          <p:cNvPr id="3" name="Zástupný symbol pro obsah 2"/>
          <p:cNvSpPr>
            <a:spLocks noGrp="1"/>
          </p:cNvSpPr>
          <p:nvPr>
            <p:ph idx="1"/>
          </p:nvPr>
        </p:nvSpPr>
        <p:spPr/>
        <p:txBody>
          <a:bodyPr/>
          <a:lstStyle/>
          <a:p>
            <a:r>
              <a:rPr lang="cs-CZ" dirty="0"/>
              <a:t>Právem chráněný zájem, proti němuž směřuje protiprávní jednání, nebo který je porušen</a:t>
            </a:r>
          </a:p>
          <a:p>
            <a:pPr lvl="1"/>
            <a:r>
              <a:rPr lang="cs-CZ" dirty="0"/>
              <a:t>Majetek</a:t>
            </a:r>
          </a:p>
          <a:p>
            <a:pPr lvl="1"/>
            <a:r>
              <a:rPr lang="cs-CZ" dirty="0"/>
              <a:t>Zdraví</a:t>
            </a:r>
          </a:p>
          <a:p>
            <a:pPr lvl="1"/>
            <a:r>
              <a:rPr lang="cs-CZ" dirty="0"/>
              <a:t>Život</a:t>
            </a:r>
          </a:p>
          <a:p>
            <a:pPr lvl="1"/>
            <a:r>
              <a:rPr lang="cs-CZ" dirty="0"/>
              <a:t>Čest</a:t>
            </a:r>
          </a:p>
          <a:p>
            <a:pPr lvl="1"/>
            <a:r>
              <a:rPr lang="cs-CZ" dirty="0"/>
              <a:t>Soukromí</a:t>
            </a:r>
          </a:p>
        </p:txBody>
      </p:sp>
    </p:spTree>
    <p:extLst>
      <p:ext uri="{BB962C8B-B14F-4D97-AF65-F5344CB8AC3E}">
        <p14:creationId xmlns:p14="http://schemas.microsoft.com/office/powerpoint/2010/main" val="2449795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 deliktu</a:t>
            </a:r>
          </a:p>
        </p:txBody>
      </p:sp>
      <p:sp>
        <p:nvSpPr>
          <p:cNvPr id="3" name="Zástupný symbol pro obsah 2"/>
          <p:cNvSpPr>
            <a:spLocks noGrp="1"/>
          </p:cNvSpPr>
          <p:nvPr>
            <p:ph idx="1"/>
          </p:nvPr>
        </p:nvSpPr>
        <p:spPr>
          <a:xfrm>
            <a:off x="838200" y="1443789"/>
            <a:ext cx="10515600" cy="4733174"/>
          </a:xfrm>
        </p:spPr>
        <p:txBody>
          <a:bodyPr>
            <a:normAutofit/>
          </a:bodyPr>
          <a:lstStyle/>
          <a:p>
            <a:r>
              <a:rPr lang="cs-CZ" sz="3600" dirty="0"/>
              <a:t>Osoba způsobilá k protiprávnímu jednání</a:t>
            </a:r>
          </a:p>
          <a:p>
            <a:pPr lvl="1"/>
            <a:r>
              <a:rPr lang="cs-CZ" sz="3200" dirty="0"/>
              <a:t>která se dopouští protiprávního jednání</a:t>
            </a:r>
          </a:p>
          <a:p>
            <a:pPr lvl="1"/>
            <a:r>
              <a:rPr lang="cs-CZ" sz="3200" dirty="0"/>
              <a:t>která byla odpovědná za nevzniknutí protiprávního stavu</a:t>
            </a:r>
          </a:p>
        </p:txBody>
      </p:sp>
    </p:spTree>
    <p:extLst>
      <p:ext uri="{BB962C8B-B14F-4D97-AF65-F5344CB8AC3E}">
        <p14:creationId xmlns:p14="http://schemas.microsoft.com/office/powerpoint/2010/main" val="257410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Objektivní stránka deliktu</a:t>
            </a:r>
          </a:p>
        </p:txBody>
      </p:sp>
      <p:sp>
        <p:nvSpPr>
          <p:cNvPr id="3" name="Zástupný symbol pro obsah 2"/>
          <p:cNvSpPr>
            <a:spLocks noGrp="1"/>
          </p:cNvSpPr>
          <p:nvPr>
            <p:ph idx="1"/>
          </p:nvPr>
        </p:nvSpPr>
        <p:spPr/>
        <p:txBody>
          <a:bodyPr>
            <a:normAutofit/>
          </a:bodyPr>
          <a:lstStyle/>
          <a:p>
            <a:r>
              <a:rPr lang="cs-CZ" sz="3600" dirty="0"/>
              <a:t>U odpovědnosti za zavinění:</a:t>
            </a:r>
          </a:p>
          <a:p>
            <a:pPr marL="971550" lvl="1" indent="-514350">
              <a:buFont typeface="+mj-lt"/>
              <a:buAutoNum type="arabicPeriod"/>
            </a:pPr>
            <a:r>
              <a:rPr lang="cs-CZ" sz="3200" dirty="0"/>
              <a:t>Protiprávní jednání (konání i opomenutí)</a:t>
            </a:r>
          </a:p>
          <a:p>
            <a:pPr marL="971550" lvl="1" indent="-514350">
              <a:buFont typeface="+mj-lt"/>
              <a:buAutoNum type="arabicPeriod"/>
            </a:pPr>
            <a:r>
              <a:rPr lang="cs-CZ" sz="3200" dirty="0"/>
              <a:t>Škodlivý následek</a:t>
            </a:r>
          </a:p>
          <a:p>
            <a:pPr marL="971550" lvl="1" indent="-514350">
              <a:buFont typeface="+mj-lt"/>
              <a:buAutoNum type="arabicPeriod"/>
            </a:pPr>
            <a:r>
              <a:rPr lang="cs-CZ" sz="3200" dirty="0"/>
              <a:t>Příčinná souvislost (kauzální nexus) mezi jednáním a následkem</a:t>
            </a:r>
          </a:p>
          <a:p>
            <a:r>
              <a:rPr lang="cs-CZ" sz="3600" dirty="0"/>
              <a:t>U odpovědnosti bez zřetele za zavinění:</a:t>
            </a:r>
          </a:p>
          <a:p>
            <a:pPr lvl="1"/>
            <a:r>
              <a:rPr lang="cs-CZ" sz="3200" dirty="0"/>
              <a:t>Protiprávní stav</a:t>
            </a:r>
          </a:p>
        </p:txBody>
      </p:sp>
    </p:spTree>
    <p:extLst>
      <p:ext uri="{BB962C8B-B14F-4D97-AF65-F5344CB8AC3E}">
        <p14:creationId xmlns:p14="http://schemas.microsoft.com/office/powerpoint/2010/main" val="345728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Subjektivní stránka deliktu</a:t>
            </a:r>
          </a:p>
        </p:txBody>
      </p:sp>
      <p:sp>
        <p:nvSpPr>
          <p:cNvPr id="3" name="Zástupný symbol pro obsah 2"/>
          <p:cNvSpPr>
            <a:spLocks noGrp="1"/>
          </p:cNvSpPr>
          <p:nvPr>
            <p:ph idx="1"/>
          </p:nvPr>
        </p:nvSpPr>
        <p:spPr>
          <a:xfrm>
            <a:off x="838200" y="1540042"/>
            <a:ext cx="10515600" cy="4952833"/>
          </a:xfrm>
        </p:spPr>
        <p:txBody>
          <a:bodyPr>
            <a:normAutofit/>
          </a:bodyPr>
          <a:lstStyle/>
          <a:p>
            <a:r>
              <a:rPr lang="cs-CZ" dirty="0"/>
              <a:t>Pouze u odpovědnosti za zavinění</a:t>
            </a:r>
          </a:p>
          <a:p>
            <a:r>
              <a:rPr lang="cs-CZ" dirty="0"/>
              <a:t>Zavinění</a:t>
            </a:r>
          </a:p>
          <a:p>
            <a:pPr lvl="1"/>
            <a:r>
              <a:rPr lang="cs-CZ" dirty="0"/>
              <a:t>Zkoumáme vědomí a vůli</a:t>
            </a:r>
          </a:p>
          <a:p>
            <a:pPr lvl="1"/>
            <a:r>
              <a:rPr lang="cs-CZ" dirty="0"/>
              <a:t>Jednání úmyslné </a:t>
            </a:r>
            <a:r>
              <a:rPr lang="cs-CZ" i="1" dirty="0"/>
              <a:t>(dolus)</a:t>
            </a:r>
          </a:p>
          <a:p>
            <a:pPr lvl="2"/>
            <a:r>
              <a:rPr lang="cs-CZ" dirty="0"/>
              <a:t>Přímý</a:t>
            </a:r>
          </a:p>
          <a:p>
            <a:pPr lvl="3"/>
            <a:r>
              <a:rPr lang="cs-CZ" dirty="0"/>
              <a:t>Delikvent chtěl chráněný zájem porušit nebo ohrozit</a:t>
            </a:r>
          </a:p>
          <a:p>
            <a:pPr lvl="2"/>
            <a:r>
              <a:rPr lang="cs-CZ" dirty="0"/>
              <a:t>Nepřímý</a:t>
            </a:r>
          </a:p>
          <a:p>
            <a:pPr lvl="3"/>
            <a:r>
              <a:rPr lang="cs-CZ" dirty="0"/>
              <a:t>Delikvent věděl, že svým jednáním může chráněný zájem porušit nebo ohrozit, a pro případ, že je způsobí, byl s tím srozuměn</a:t>
            </a:r>
          </a:p>
          <a:p>
            <a:pPr lvl="1"/>
            <a:r>
              <a:rPr lang="cs-CZ" dirty="0"/>
              <a:t>Nedbalostní jednání </a:t>
            </a:r>
            <a:r>
              <a:rPr lang="cs-CZ" i="1" dirty="0"/>
              <a:t>(culpa)</a:t>
            </a:r>
          </a:p>
          <a:p>
            <a:pPr lvl="2"/>
            <a:r>
              <a:rPr lang="cs-CZ" dirty="0"/>
              <a:t>Vědomá nedbalost  - věděl, že může způsobit škodlivý následek a nepřiměřeně spoléhal, že se to nestane</a:t>
            </a:r>
          </a:p>
          <a:p>
            <a:pPr lvl="2"/>
            <a:r>
              <a:rPr lang="cs-CZ" dirty="0"/>
              <a:t>Nevědomá nedbalost – nevěděl, že může způsobit škodlivý následek, ale měl a mohl to vědět</a:t>
            </a:r>
          </a:p>
        </p:txBody>
      </p:sp>
    </p:spTree>
    <p:extLst>
      <p:ext uri="{BB962C8B-B14F-4D97-AF65-F5344CB8AC3E}">
        <p14:creationId xmlns:p14="http://schemas.microsoft.com/office/powerpoint/2010/main" val="69686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AFCFD9-2D61-47D6-89B1-2CB521831A8B}"/>
              </a:ext>
            </a:extLst>
          </p:cNvPr>
          <p:cNvSpPr>
            <a:spLocks noGrp="1"/>
          </p:cNvSpPr>
          <p:nvPr>
            <p:ph type="title"/>
          </p:nvPr>
        </p:nvSpPr>
        <p:spPr/>
        <p:txBody>
          <a:bodyPr/>
          <a:lstStyle/>
          <a:p>
            <a:pPr algn="ctr"/>
            <a:r>
              <a:rPr lang="cs-CZ" dirty="0"/>
              <a:t>Soukromoprávní odpovědnost</a:t>
            </a:r>
          </a:p>
        </p:txBody>
      </p:sp>
      <p:sp>
        <p:nvSpPr>
          <p:cNvPr id="3" name="Zástupný symbol pro obsah 2">
            <a:extLst>
              <a:ext uri="{FF2B5EF4-FFF2-40B4-BE49-F238E27FC236}">
                <a16:creationId xmlns:a16="http://schemas.microsoft.com/office/drawing/2014/main" id="{4B078926-A6DF-416B-9163-71B5AEDFECA1}"/>
              </a:ext>
            </a:extLst>
          </p:cNvPr>
          <p:cNvSpPr>
            <a:spLocks noGrp="1"/>
          </p:cNvSpPr>
          <p:nvPr>
            <p:ph idx="1"/>
          </p:nvPr>
        </p:nvSpPr>
        <p:spPr>
          <a:xfrm>
            <a:off x="838200" y="1235242"/>
            <a:ext cx="10515600" cy="5257633"/>
          </a:xfrm>
        </p:spPr>
        <p:txBody>
          <a:bodyPr>
            <a:normAutofit fontScale="92500" lnSpcReduction="10000"/>
          </a:bodyPr>
          <a:lstStyle/>
          <a:p>
            <a:r>
              <a:rPr lang="cs-CZ" dirty="0"/>
              <a:t>Mnoho typů</a:t>
            </a:r>
          </a:p>
          <a:p>
            <a:pPr lvl="1"/>
            <a:r>
              <a:rPr lang="cs-CZ" dirty="0"/>
              <a:t>Odpovědnost za škodu</a:t>
            </a:r>
          </a:p>
          <a:p>
            <a:pPr lvl="1"/>
            <a:r>
              <a:rPr lang="cs-CZ" dirty="0"/>
              <a:t>Odpovědnost za nemajetkovou újmu</a:t>
            </a:r>
          </a:p>
          <a:p>
            <a:pPr lvl="1"/>
            <a:r>
              <a:rPr lang="cs-CZ" dirty="0"/>
              <a:t>Odpovědnost za vady</a:t>
            </a:r>
          </a:p>
          <a:p>
            <a:pPr lvl="1"/>
            <a:r>
              <a:rPr lang="cs-CZ" dirty="0"/>
              <a:t>…</a:t>
            </a:r>
          </a:p>
          <a:p>
            <a:r>
              <a:rPr lang="cs-CZ" dirty="0"/>
              <a:t>OZ - § 2900 – všeobecná prevenční povinnost</a:t>
            </a:r>
          </a:p>
          <a:p>
            <a:pPr lvl="1"/>
            <a:r>
              <a:rPr lang="cs-CZ" dirty="0"/>
              <a:t>„</a:t>
            </a:r>
            <a:r>
              <a:rPr lang="cs-CZ" i="1" dirty="0"/>
              <a:t>Vyžadují-li to okolnosti případu nebo zvyklosti soukromého života, je každý povinen počínat si při svém konání tak, aby nedošlo k nedůvodné újmě na svobodě, životě, zdraví nebo na vlastnictví jiného.</a:t>
            </a:r>
            <a:r>
              <a:rPr lang="cs-CZ" dirty="0"/>
              <a:t>“</a:t>
            </a:r>
          </a:p>
          <a:p>
            <a:r>
              <a:rPr lang="cs-CZ" dirty="0"/>
              <a:t>Náhrada škody – obecně § 2951 OZ</a:t>
            </a:r>
          </a:p>
          <a:p>
            <a:pPr lvl="1"/>
            <a:r>
              <a:rPr lang="cs-CZ" dirty="0"/>
              <a:t>„</a:t>
            </a:r>
            <a:r>
              <a:rPr lang="cs-CZ" i="1" dirty="0"/>
              <a:t>Škoda se nahrazuje uvedením do předešlého stavu. Není-li to dobře možné, anebo žádá-li to poškozený, hradí se škoda v penězích.</a:t>
            </a:r>
            <a:r>
              <a:rPr lang="cs-CZ" dirty="0"/>
              <a:t>“</a:t>
            </a:r>
          </a:p>
          <a:p>
            <a:pPr lvl="1"/>
            <a:r>
              <a:rPr lang="cs-CZ" dirty="0"/>
              <a:t>„</a:t>
            </a:r>
            <a:r>
              <a:rPr lang="cs-CZ" i="1" dirty="0"/>
              <a:t>Nemajetková újma se odčiní přiměřeným zadostiučiněním. Zadostiučinění musí být poskytnuto v penězích, nezajistí-li jeho jiný způsob skutečné a dostatečně účinné odčinění způsobené újmy.</a:t>
            </a:r>
            <a:r>
              <a:rPr lang="cs-CZ" dirty="0"/>
              <a:t>“</a:t>
            </a:r>
          </a:p>
        </p:txBody>
      </p:sp>
    </p:spTree>
    <p:extLst>
      <p:ext uri="{BB962C8B-B14F-4D97-AF65-F5344CB8AC3E}">
        <p14:creationId xmlns:p14="http://schemas.microsoft.com/office/powerpoint/2010/main" val="154682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4B27E-CFCC-4DF2-9E4B-517A8529A652}"/>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4AAF8128-09D9-4131-B9A9-F299ABE15E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124" y="902368"/>
            <a:ext cx="9187751" cy="5053263"/>
          </a:xfrm>
        </p:spPr>
      </p:pic>
    </p:spTree>
    <p:extLst>
      <p:ext uri="{BB962C8B-B14F-4D97-AF65-F5344CB8AC3E}">
        <p14:creationId xmlns:p14="http://schemas.microsoft.com/office/powerpoint/2010/main" val="398565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B091E2-02E5-434D-9EEB-F78B292FD1F6}"/>
              </a:ext>
            </a:extLst>
          </p:cNvPr>
          <p:cNvSpPr>
            <a:spLocks noGrp="1"/>
          </p:cNvSpPr>
          <p:nvPr>
            <p:ph type="title"/>
          </p:nvPr>
        </p:nvSpPr>
        <p:spPr/>
        <p:txBody>
          <a:bodyPr/>
          <a:lstStyle/>
          <a:p>
            <a:pPr algn="ctr"/>
            <a:r>
              <a:rPr lang="cs-CZ" dirty="0"/>
              <a:t>Možnost právní regulace online</a:t>
            </a:r>
          </a:p>
        </p:txBody>
      </p:sp>
      <p:pic>
        <p:nvPicPr>
          <p:cNvPr id="5" name="Zástupný symbol pro obsah 4">
            <a:extLst>
              <a:ext uri="{FF2B5EF4-FFF2-40B4-BE49-F238E27FC236}">
                <a16:creationId xmlns:a16="http://schemas.microsoft.com/office/drawing/2014/main" id="{043E5021-3304-4565-B677-FFF2945864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1710" y="1441829"/>
            <a:ext cx="5828580" cy="4818293"/>
          </a:xfrm>
        </p:spPr>
      </p:pic>
    </p:spTree>
    <p:extLst>
      <p:ext uri="{BB962C8B-B14F-4D97-AF65-F5344CB8AC3E}">
        <p14:creationId xmlns:p14="http://schemas.microsoft.com/office/powerpoint/2010/main" val="42411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E848A-7C86-4D43-863B-4D8F7630C9A6}"/>
              </a:ext>
            </a:extLst>
          </p:cNvPr>
          <p:cNvSpPr>
            <a:spLocks noGrp="1"/>
          </p:cNvSpPr>
          <p:nvPr>
            <p:ph type="title"/>
          </p:nvPr>
        </p:nvSpPr>
        <p:spPr/>
        <p:txBody>
          <a:bodyPr/>
          <a:lstStyle/>
          <a:p>
            <a:pPr algn="ctr"/>
            <a:r>
              <a:rPr lang="cs-CZ" dirty="0"/>
              <a:t>Problémy aplikace práva online</a:t>
            </a:r>
          </a:p>
        </p:txBody>
      </p:sp>
      <p:sp>
        <p:nvSpPr>
          <p:cNvPr id="3" name="Zástupný symbol pro obsah 2">
            <a:extLst>
              <a:ext uri="{FF2B5EF4-FFF2-40B4-BE49-F238E27FC236}">
                <a16:creationId xmlns:a16="http://schemas.microsoft.com/office/drawing/2014/main" id="{D7154A98-E977-45E4-B02C-7C6947408C49}"/>
              </a:ext>
            </a:extLst>
          </p:cNvPr>
          <p:cNvSpPr>
            <a:spLocks noGrp="1"/>
          </p:cNvSpPr>
          <p:nvPr>
            <p:ph idx="1"/>
          </p:nvPr>
        </p:nvSpPr>
        <p:spPr>
          <a:xfrm>
            <a:off x="838200" y="1690688"/>
            <a:ext cx="10515600" cy="4486275"/>
          </a:xfrm>
        </p:spPr>
        <p:txBody>
          <a:bodyPr>
            <a:normAutofit/>
          </a:bodyPr>
          <a:lstStyle/>
          <a:p>
            <a:r>
              <a:rPr lang="cs-CZ" sz="3600" dirty="0"/>
              <a:t>Vynutitelnost</a:t>
            </a:r>
          </a:p>
          <a:p>
            <a:r>
              <a:rPr lang="cs-CZ" sz="3600" dirty="0"/>
              <a:t>Teritorialita</a:t>
            </a:r>
          </a:p>
          <a:p>
            <a:r>
              <a:rPr lang="cs-CZ" sz="3600" dirty="0"/>
              <a:t>Zásadní paradigmatické změny</a:t>
            </a:r>
          </a:p>
          <a:p>
            <a:pPr lvl="1"/>
            <a:r>
              <a:rPr lang="cs-CZ" sz="3200" dirty="0"/>
              <a:t>Např. autorské právo</a:t>
            </a:r>
          </a:p>
        </p:txBody>
      </p:sp>
    </p:spTree>
    <p:extLst>
      <p:ext uri="{BB962C8B-B14F-4D97-AF65-F5344CB8AC3E}">
        <p14:creationId xmlns:p14="http://schemas.microsoft.com/office/powerpoint/2010/main" val="1538979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17318E-59D8-4C38-8896-4199B799D80C}"/>
              </a:ext>
            </a:extLst>
          </p:cNvPr>
          <p:cNvSpPr>
            <a:spLocks noGrp="1"/>
          </p:cNvSpPr>
          <p:nvPr>
            <p:ph type="title"/>
          </p:nvPr>
        </p:nvSpPr>
        <p:spPr/>
        <p:txBody>
          <a:bodyPr/>
          <a:lstStyle/>
          <a:p>
            <a:pPr algn="ctr"/>
            <a:r>
              <a:rPr lang="cs-CZ" dirty="0"/>
              <a:t>Legitimita právní regulace online</a:t>
            </a:r>
          </a:p>
        </p:txBody>
      </p:sp>
      <p:sp>
        <p:nvSpPr>
          <p:cNvPr id="3" name="Zástupný symbol pro obsah 2">
            <a:extLst>
              <a:ext uri="{FF2B5EF4-FFF2-40B4-BE49-F238E27FC236}">
                <a16:creationId xmlns:a16="http://schemas.microsoft.com/office/drawing/2014/main" id="{A74C3D7A-14D3-4DCC-BB2E-F557F6F8D128}"/>
              </a:ext>
            </a:extLst>
          </p:cNvPr>
          <p:cNvSpPr>
            <a:spLocks noGrp="1"/>
          </p:cNvSpPr>
          <p:nvPr>
            <p:ph idx="1"/>
          </p:nvPr>
        </p:nvSpPr>
        <p:spPr/>
        <p:txBody>
          <a:bodyPr/>
          <a:lstStyle/>
          <a:p>
            <a:r>
              <a:rPr lang="cs-CZ" dirty="0"/>
              <a:t>John </a:t>
            </a:r>
            <a:r>
              <a:rPr lang="cs-CZ" dirty="0" err="1"/>
              <a:t>Perry</a:t>
            </a:r>
            <a:r>
              <a:rPr lang="cs-CZ" dirty="0"/>
              <a:t> </a:t>
            </a:r>
            <a:r>
              <a:rPr lang="cs-CZ" dirty="0" err="1"/>
              <a:t>Barlow</a:t>
            </a:r>
            <a:r>
              <a:rPr lang="cs-CZ" dirty="0"/>
              <a:t>: Deklarace nezávislosti kyberprostoru (1996)</a:t>
            </a:r>
          </a:p>
          <a:p>
            <a:pPr lvl="1"/>
            <a:r>
              <a:rPr lang="cs-CZ" dirty="0"/>
              <a:t>Neexistence společenské smlouvy mezi státem a adresáty právních norem</a:t>
            </a:r>
          </a:p>
          <a:p>
            <a:pPr lvl="1"/>
            <a:r>
              <a:rPr lang="cs-CZ" dirty="0"/>
              <a:t>Nepotřebnost právní regulace – komunita se postará</a:t>
            </a:r>
          </a:p>
          <a:p>
            <a:pPr lvl="1"/>
            <a:r>
              <a:rPr lang="cs-CZ" dirty="0"/>
              <a:t>Absence nástrojů k efektivní regulaci</a:t>
            </a:r>
          </a:p>
        </p:txBody>
      </p:sp>
    </p:spTree>
    <p:extLst>
      <p:ext uri="{BB962C8B-B14F-4D97-AF65-F5344CB8AC3E}">
        <p14:creationId xmlns:p14="http://schemas.microsoft.com/office/powerpoint/2010/main" val="133541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8A2D48-0BFA-49A0-8B80-A109912A7333}"/>
              </a:ext>
            </a:extLst>
          </p:cNvPr>
          <p:cNvSpPr>
            <a:spLocks noGrp="1"/>
          </p:cNvSpPr>
          <p:nvPr>
            <p:ph type="title"/>
          </p:nvPr>
        </p:nvSpPr>
        <p:spPr/>
        <p:txBody>
          <a:bodyPr/>
          <a:lstStyle/>
          <a:p>
            <a:pPr algn="ctr"/>
            <a:r>
              <a:rPr lang="cs-CZ" dirty="0"/>
              <a:t>Témata přednášky</a:t>
            </a:r>
          </a:p>
        </p:txBody>
      </p:sp>
      <p:sp>
        <p:nvSpPr>
          <p:cNvPr id="3" name="Zástupný symbol pro obsah 2">
            <a:extLst>
              <a:ext uri="{FF2B5EF4-FFF2-40B4-BE49-F238E27FC236}">
                <a16:creationId xmlns:a16="http://schemas.microsoft.com/office/drawing/2014/main" id="{0298C63F-1714-4691-B909-9CC01D2D9C4A}"/>
              </a:ext>
            </a:extLst>
          </p:cNvPr>
          <p:cNvSpPr>
            <a:spLocks noGrp="1"/>
          </p:cNvSpPr>
          <p:nvPr>
            <p:ph idx="1"/>
          </p:nvPr>
        </p:nvSpPr>
        <p:spPr>
          <a:xfrm>
            <a:off x="838200" y="1540042"/>
            <a:ext cx="10515600" cy="4636921"/>
          </a:xfrm>
        </p:spPr>
        <p:txBody>
          <a:bodyPr>
            <a:normAutofit/>
          </a:bodyPr>
          <a:lstStyle/>
          <a:p>
            <a:r>
              <a:rPr lang="cs-CZ" sz="4800" dirty="0"/>
              <a:t>Právní odpovědnost (stručný úvod)</a:t>
            </a:r>
          </a:p>
          <a:p>
            <a:r>
              <a:rPr lang="cs-CZ" sz="4800" dirty="0"/>
              <a:t>Možnosti právní regulace online</a:t>
            </a:r>
          </a:p>
          <a:p>
            <a:r>
              <a:rPr lang="cs-CZ" sz="4800" dirty="0"/>
              <a:t>Definiční autority</a:t>
            </a:r>
          </a:p>
          <a:p>
            <a:r>
              <a:rPr lang="cs-CZ" sz="4800" dirty="0"/>
              <a:t>Odpovědnost ISP</a:t>
            </a:r>
          </a:p>
        </p:txBody>
      </p:sp>
    </p:spTree>
    <p:extLst>
      <p:ext uri="{BB962C8B-B14F-4D97-AF65-F5344CB8AC3E}">
        <p14:creationId xmlns:p14="http://schemas.microsoft.com/office/powerpoint/2010/main" val="348644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17318E-59D8-4C38-8896-4199B799D80C}"/>
              </a:ext>
            </a:extLst>
          </p:cNvPr>
          <p:cNvSpPr>
            <a:spLocks noGrp="1"/>
          </p:cNvSpPr>
          <p:nvPr>
            <p:ph type="title"/>
          </p:nvPr>
        </p:nvSpPr>
        <p:spPr/>
        <p:txBody>
          <a:bodyPr/>
          <a:lstStyle/>
          <a:p>
            <a:pPr algn="ctr"/>
            <a:r>
              <a:rPr lang="cs-CZ" dirty="0"/>
              <a:t>Legitimita právní regulace online</a:t>
            </a:r>
          </a:p>
        </p:txBody>
      </p:sp>
      <p:sp>
        <p:nvSpPr>
          <p:cNvPr id="3" name="Zástupný symbol pro obsah 2">
            <a:extLst>
              <a:ext uri="{FF2B5EF4-FFF2-40B4-BE49-F238E27FC236}">
                <a16:creationId xmlns:a16="http://schemas.microsoft.com/office/drawing/2014/main" id="{A74C3D7A-14D3-4DCC-BB2E-F557F6F8D128}"/>
              </a:ext>
            </a:extLst>
          </p:cNvPr>
          <p:cNvSpPr>
            <a:spLocks noGrp="1"/>
          </p:cNvSpPr>
          <p:nvPr>
            <p:ph idx="1"/>
          </p:nvPr>
        </p:nvSpPr>
        <p:spPr/>
        <p:txBody>
          <a:bodyPr/>
          <a:lstStyle/>
          <a:p>
            <a:r>
              <a:rPr lang="cs-CZ" dirty="0"/>
              <a:t>John </a:t>
            </a:r>
            <a:r>
              <a:rPr lang="cs-CZ" dirty="0" err="1"/>
              <a:t>Perry</a:t>
            </a:r>
            <a:r>
              <a:rPr lang="cs-CZ" dirty="0"/>
              <a:t> </a:t>
            </a:r>
            <a:r>
              <a:rPr lang="cs-CZ" dirty="0" err="1"/>
              <a:t>Barlow</a:t>
            </a:r>
            <a:r>
              <a:rPr lang="cs-CZ" dirty="0"/>
              <a:t>: Deklarace nezávislosti kyberprostoru (1996)</a:t>
            </a:r>
          </a:p>
          <a:p>
            <a:pPr lvl="1"/>
            <a:r>
              <a:rPr lang="cs-CZ" strike="sngStrike" dirty="0"/>
              <a:t>Neexistence společenské smlouvy mezi státem a adresáty právních norem</a:t>
            </a:r>
          </a:p>
          <a:p>
            <a:pPr lvl="2"/>
            <a:r>
              <a:rPr lang="cs-CZ" dirty="0"/>
              <a:t>Není třeba vyjádření vůle být regulován, stačí faktická existence nutnosti takového stavu</a:t>
            </a:r>
          </a:p>
          <a:p>
            <a:pPr lvl="1"/>
            <a:r>
              <a:rPr lang="cs-CZ" strike="sngStrike" dirty="0"/>
              <a:t>Nepotřebnost právní regulace – komunita se postará</a:t>
            </a:r>
          </a:p>
          <a:p>
            <a:pPr lvl="2"/>
            <a:r>
              <a:rPr lang="cs-CZ" dirty="0"/>
              <a:t>Nepostará</a:t>
            </a:r>
          </a:p>
          <a:p>
            <a:pPr lvl="2"/>
            <a:r>
              <a:rPr lang="cs-CZ" dirty="0"/>
              <a:t>Zásadní změna prostředí oproti r. 1996</a:t>
            </a:r>
          </a:p>
          <a:p>
            <a:pPr lvl="1"/>
            <a:r>
              <a:rPr lang="cs-CZ" strike="sngStrike" dirty="0"/>
              <a:t>Absence nástrojů k regulaci</a:t>
            </a:r>
          </a:p>
          <a:p>
            <a:pPr lvl="2"/>
            <a:r>
              <a:rPr lang="cs-CZ" dirty="0"/>
              <a:t>Mezinárodní spolupráce</a:t>
            </a:r>
          </a:p>
          <a:p>
            <a:pPr lvl="2"/>
            <a:r>
              <a:rPr lang="cs-CZ" dirty="0"/>
              <a:t>Nezbytnost spolehnout se na definiční autority</a:t>
            </a:r>
          </a:p>
          <a:p>
            <a:pPr lvl="2"/>
            <a:r>
              <a:rPr lang="cs-CZ" dirty="0" err="1"/>
              <a:t>Lessig</a:t>
            </a:r>
            <a:r>
              <a:rPr lang="cs-CZ" dirty="0"/>
              <a:t>: Kódování práva</a:t>
            </a:r>
          </a:p>
        </p:txBody>
      </p:sp>
    </p:spTree>
    <p:extLst>
      <p:ext uri="{BB962C8B-B14F-4D97-AF65-F5344CB8AC3E}">
        <p14:creationId xmlns:p14="http://schemas.microsoft.com/office/powerpoint/2010/main" val="56790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D984CA-FF1D-46C7-989C-F4D1D2AAC593}"/>
              </a:ext>
            </a:extLst>
          </p:cNvPr>
          <p:cNvSpPr>
            <a:spLocks noGrp="1"/>
          </p:cNvSpPr>
          <p:nvPr>
            <p:ph type="title"/>
          </p:nvPr>
        </p:nvSpPr>
        <p:spPr>
          <a:xfrm>
            <a:off x="838200" y="365125"/>
            <a:ext cx="10515600" cy="1325563"/>
          </a:xfrm>
        </p:spPr>
        <p:txBody>
          <a:bodyPr/>
          <a:lstStyle/>
          <a:p>
            <a:pPr algn="ctr"/>
            <a:r>
              <a:rPr lang="cs-CZ"/>
              <a:t>Definiční autority</a:t>
            </a:r>
            <a:endParaRPr lang="cs-CZ" dirty="0"/>
          </a:p>
        </p:txBody>
      </p:sp>
      <p:pic>
        <p:nvPicPr>
          <p:cNvPr id="7" name="Obrázek 6">
            <a:extLst>
              <a:ext uri="{FF2B5EF4-FFF2-40B4-BE49-F238E27FC236}">
                <a16:creationId xmlns:a16="http://schemas.microsoft.com/office/drawing/2014/main" id="{B19A3A08-3BA4-4FB4-A480-E3E503E53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1400175"/>
            <a:ext cx="6667500" cy="4667250"/>
          </a:xfrm>
          <a:prstGeom prst="rect">
            <a:avLst/>
          </a:prstGeom>
        </p:spPr>
      </p:pic>
    </p:spTree>
    <p:extLst>
      <p:ext uri="{BB962C8B-B14F-4D97-AF65-F5344CB8AC3E}">
        <p14:creationId xmlns:p14="http://schemas.microsoft.com/office/powerpoint/2010/main" val="491886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D984CA-FF1D-46C7-989C-F4D1D2AAC593}"/>
              </a:ext>
            </a:extLst>
          </p:cNvPr>
          <p:cNvSpPr>
            <a:spLocks noGrp="1"/>
          </p:cNvSpPr>
          <p:nvPr>
            <p:ph type="title"/>
          </p:nvPr>
        </p:nvSpPr>
        <p:spPr>
          <a:xfrm>
            <a:off x="838200" y="365125"/>
            <a:ext cx="10515600" cy="1325563"/>
          </a:xfrm>
        </p:spPr>
        <p:txBody>
          <a:bodyPr/>
          <a:lstStyle/>
          <a:p>
            <a:pPr algn="ctr"/>
            <a:r>
              <a:rPr lang="cs-CZ"/>
              <a:t>Definiční autority</a:t>
            </a:r>
            <a:endParaRPr lang="cs-CZ" dirty="0"/>
          </a:p>
        </p:txBody>
      </p:sp>
      <p:pic>
        <p:nvPicPr>
          <p:cNvPr id="4" name="Obrázek 3">
            <a:extLst>
              <a:ext uri="{FF2B5EF4-FFF2-40B4-BE49-F238E27FC236}">
                <a16:creationId xmlns:a16="http://schemas.microsoft.com/office/drawing/2014/main" id="{66FA53CF-2065-446D-AE2A-0C4C2F756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35" y="1331493"/>
            <a:ext cx="10746929" cy="5069306"/>
          </a:xfrm>
          <a:prstGeom prst="rect">
            <a:avLst/>
          </a:prstGeom>
        </p:spPr>
      </p:pic>
    </p:spTree>
    <p:extLst>
      <p:ext uri="{BB962C8B-B14F-4D97-AF65-F5344CB8AC3E}">
        <p14:creationId xmlns:p14="http://schemas.microsoft.com/office/powerpoint/2010/main" val="2019924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D984CA-FF1D-46C7-989C-F4D1D2AAC593}"/>
              </a:ext>
            </a:extLst>
          </p:cNvPr>
          <p:cNvSpPr>
            <a:spLocks noGrp="1"/>
          </p:cNvSpPr>
          <p:nvPr>
            <p:ph type="title"/>
          </p:nvPr>
        </p:nvSpPr>
        <p:spPr/>
        <p:txBody>
          <a:bodyPr/>
          <a:lstStyle/>
          <a:p>
            <a:pPr algn="ctr"/>
            <a:r>
              <a:rPr lang="cs-CZ" dirty="0"/>
              <a:t>Definiční autority</a:t>
            </a:r>
          </a:p>
        </p:txBody>
      </p:sp>
      <p:sp>
        <p:nvSpPr>
          <p:cNvPr id="3" name="Zástupný symbol pro obsah 2">
            <a:extLst>
              <a:ext uri="{FF2B5EF4-FFF2-40B4-BE49-F238E27FC236}">
                <a16:creationId xmlns:a16="http://schemas.microsoft.com/office/drawing/2014/main" id="{DB0FD91C-DB0D-42B2-8C43-221DFE89FE7B}"/>
              </a:ext>
            </a:extLst>
          </p:cNvPr>
          <p:cNvSpPr>
            <a:spLocks noGrp="1"/>
          </p:cNvSpPr>
          <p:nvPr>
            <p:ph idx="1"/>
          </p:nvPr>
        </p:nvSpPr>
        <p:spPr>
          <a:xfrm>
            <a:off x="838200" y="1379622"/>
            <a:ext cx="10515600" cy="4797342"/>
          </a:xfrm>
        </p:spPr>
        <p:txBody>
          <a:bodyPr/>
          <a:lstStyle/>
          <a:p>
            <a:r>
              <a:rPr lang="cs-CZ" dirty="0"/>
              <a:t>Faktická vláda nad prostředím</a:t>
            </a:r>
          </a:p>
          <a:p>
            <a:r>
              <a:rPr lang="cs-CZ" dirty="0"/>
              <a:t>Příklady:</a:t>
            </a:r>
          </a:p>
          <a:p>
            <a:pPr lvl="1"/>
            <a:r>
              <a:rPr lang="cs-CZ" dirty="0"/>
              <a:t>Poskytovatelé služeb informační společnosti</a:t>
            </a:r>
          </a:p>
          <a:p>
            <a:pPr lvl="2"/>
            <a:r>
              <a:rPr lang="cs-CZ" dirty="0"/>
              <a:t>Online tržiště</a:t>
            </a:r>
          </a:p>
          <a:p>
            <a:pPr lvl="2"/>
            <a:r>
              <a:rPr lang="cs-CZ" dirty="0"/>
              <a:t>Diskuzní fóra</a:t>
            </a:r>
          </a:p>
          <a:p>
            <a:pPr lvl="2"/>
            <a:r>
              <a:rPr lang="cs-CZ" dirty="0"/>
              <a:t>Zpravodajské servery umožňující vkládán vlastního obsahu</a:t>
            </a:r>
          </a:p>
          <a:p>
            <a:pPr lvl="1"/>
            <a:r>
              <a:rPr lang="cs-CZ" dirty="0"/>
              <a:t>Doménové autority</a:t>
            </a:r>
          </a:p>
        </p:txBody>
      </p:sp>
    </p:spTree>
    <p:extLst>
      <p:ext uri="{BB962C8B-B14F-4D97-AF65-F5344CB8AC3E}">
        <p14:creationId xmlns:p14="http://schemas.microsoft.com/office/powerpoint/2010/main" val="2808841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4FFE3-3E9A-4889-B734-1C85DB387452}"/>
              </a:ext>
            </a:extLst>
          </p:cNvPr>
          <p:cNvSpPr>
            <a:spLocks noGrp="1"/>
          </p:cNvSpPr>
          <p:nvPr>
            <p:ph type="title"/>
          </p:nvPr>
        </p:nvSpPr>
        <p:spPr/>
        <p:txBody>
          <a:bodyPr>
            <a:normAutofit/>
          </a:bodyPr>
          <a:lstStyle/>
          <a:p>
            <a:pPr algn="ctr"/>
            <a:endParaRPr lang="cs-CZ" sz="5400" dirty="0"/>
          </a:p>
        </p:txBody>
      </p:sp>
      <p:sp>
        <p:nvSpPr>
          <p:cNvPr id="3" name="Zástupný symbol pro obsah 2">
            <a:extLst>
              <a:ext uri="{FF2B5EF4-FFF2-40B4-BE49-F238E27FC236}">
                <a16:creationId xmlns:a16="http://schemas.microsoft.com/office/drawing/2014/main" id="{266E5AAC-E270-418A-B672-80FDCC178CB4}"/>
              </a:ext>
            </a:extLst>
          </p:cNvPr>
          <p:cNvSpPr>
            <a:spLocks noGrp="1"/>
          </p:cNvSpPr>
          <p:nvPr>
            <p:ph idx="1"/>
          </p:nvPr>
        </p:nvSpPr>
        <p:spPr/>
        <p:txBody>
          <a:bodyPr/>
          <a:lstStyle/>
          <a:p>
            <a:r>
              <a:rPr lang="cs-CZ" dirty="0"/>
              <a:t>Definiční autority fakticky ovládají prostor </a:t>
            </a:r>
          </a:p>
          <a:p>
            <a:pPr lvl="1"/>
            <a:r>
              <a:rPr lang="cs-CZ" dirty="0"/>
              <a:t>Odpovědnost – obecná prevenční povinnost</a:t>
            </a:r>
          </a:p>
          <a:p>
            <a:pPr lvl="1"/>
            <a:r>
              <a:rPr lang="cs-CZ" dirty="0"/>
              <a:t>Reálně mohou ovlivnit chování online</a:t>
            </a:r>
          </a:p>
          <a:p>
            <a:pPr lvl="1"/>
            <a:r>
              <a:rPr lang="cs-CZ" dirty="0"/>
              <a:t>Možnost vynucení práva </a:t>
            </a:r>
          </a:p>
          <a:p>
            <a:pPr lvl="1"/>
            <a:r>
              <a:rPr lang="cs-CZ" dirty="0"/>
              <a:t>Jsou podřízené státní jurisdikci</a:t>
            </a:r>
          </a:p>
          <a:p>
            <a:pPr marL="0" indent="0">
              <a:buNone/>
            </a:pPr>
            <a:endParaRPr lang="cs-CZ" dirty="0"/>
          </a:p>
        </p:txBody>
      </p:sp>
    </p:spTree>
    <p:extLst>
      <p:ext uri="{BB962C8B-B14F-4D97-AF65-F5344CB8AC3E}">
        <p14:creationId xmlns:p14="http://schemas.microsoft.com/office/powerpoint/2010/main" val="393033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6E9633-3622-4AD6-87EC-CE24C787E9A8}"/>
              </a:ext>
            </a:extLst>
          </p:cNvPr>
          <p:cNvSpPr>
            <a:spLocks noGrp="1"/>
          </p:cNvSpPr>
          <p:nvPr>
            <p:ph type="title"/>
          </p:nvPr>
        </p:nvSpPr>
        <p:spPr/>
        <p:txBody>
          <a:bodyPr/>
          <a:lstStyle/>
          <a:p>
            <a:pPr algn="ctr"/>
            <a:r>
              <a:rPr lang="cs-CZ" dirty="0"/>
              <a:t>Odpovědnost ISP</a:t>
            </a:r>
            <a:endParaRPr lang="en-GB" dirty="0"/>
          </a:p>
        </p:txBody>
      </p:sp>
      <p:sp>
        <p:nvSpPr>
          <p:cNvPr id="3" name="Zástupný obsah 2">
            <a:extLst>
              <a:ext uri="{FF2B5EF4-FFF2-40B4-BE49-F238E27FC236}">
                <a16:creationId xmlns:a16="http://schemas.microsoft.com/office/drawing/2014/main" id="{C6324387-A306-4407-A392-D624A98AC363}"/>
              </a:ext>
            </a:extLst>
          </p:cNvPr>
          <p:cNvSpPr>
            <a:spLocks noGrp="1"/>
          </p:cNvSpPr>
          <p:nvPr>
            <p:ph idx="1"/>
          </p:nvPr>
        </p:nvSpPr>
        <p:spPr>
          <a:xfrm>
            <a:off x="838200" y="1520190"/>
            <a:ext cx="10515600" cy="4656773"/>
          </a:xfrm>
        </p:spPr>
        <p:txBody>
          <a:bodyPr/>
          <a:lstStyle/>
          <a:p>
            <a:r>
              <a:rPr lang="en-US" dirty="0"/>
              <a:t>Internet Service Provider [</a:t>
            </a:r>
            <a:r>
              <a:rPr lang="en-US" dirty="0" err="1"/>
              <a:t>poskytovatel</a:t>
            </a:r>
            <a:r>
              <a:rPr lang="en-US" dirty="0"/>
              <a:t> </a:t>
            </a:r>
            <a:r>
              <a:rPr lang="en-US" dirty="0" err="1"/>
              <a:t>internetového</a:t>
            </a:r>
            <a:r>
              <a:rPr lang="en-US" dirty="0"/>
              <a:t> </a:t>
            </a:r>
            <a:r>
              <a:rPr lang="en-US" dirty="0" err="1"/>
              <a:t>připojení</a:t>
            </a:r>
            <a:r>
              <a:rPr lang="en-US" dirty="0"/>
              <a:t>]</a:t>
            </a:r>
          </a:p>
          <a:p>
            <a:r>
              <a:rPr lang="en-US" dirty="0" err="1"/>
              <a:t>Poskytovatel</a:t>
            </a:r>
            <a:r>
              <a:rPr lang="en-US" dirty="0"/>
              <a:t> </a:t>
            </a:r>
            <a:r>
              <a:rPr lang="en-US" dirty="0" err="1"/>
              <a:t>služby</a:t>
            </a:r>
            <a:r>
              <a:rPr lang="en-US" dirty="0"/>
              <a:t> </a:t>
            </a:r>
            <a:r>
              <a:rPr lang="en-US" dirty="0" err="1"/>
              <a:t>informační</a:t>
            </a:r>
            <a:r>
              <a:rPr lang="en-US" dirty="0"/>
              <a:t> </a:t>
            </a:r>
            <a:r>
              <a:rPr lang="en-US" dirty="0" err="1"/>
              <a:t>společnosti</a:t>
            </a:r>
            <a:endParaRPr lang="cs-CZ" dirty="0"/>
          </a:p>
          <a:p>
            <a:endParaRPr lang="cs-CZ" dirty="0"/>
          </a:p>
          <a:p>
            <a:r>
              <a:rPr lang="cs-CZ" dirty="0"/>
              <a:t>Odpovědnost za vlastní obsah (vytvořený, převzatý, publikovaný)</a:t>
            </a:r>
          </a:p>
          <a:p>
            <a:r>
              <a:rPr lang="cs-CZ" dirty="0"/>
              <a:t>Odpovědnost za cizí obsah (přímý pachatel, účastník na deliktu, odpovědnost za nezakročení na ochranu jiného)</a:t>
            </a:r>
            <a:endParaRPr lang="en-GB" dirty="0"/>
          </a:p>
        </p:txBody>
      </p:sp>
    </p:spTree>
    <p:extLst>
      <p:ext uri="{BB962C8B-B14F-4D97-AF65-F5344CB8AC3E}">
        <p14:creationId xmlns:p14="http://schemas.microsoft.com/office/powerpoint/2010/main" val="1960867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9D06D2-8C3B-493F-8475-5FE3ADD92A21}"/>
              </a:ext>
            </a:extLst>
          </p:cNvPr>
          <p:cNvSpPr>
            <a:spLocks noGrp="1"/>
          </p:cNvSpPr>
          <p:nvPr>
            <p:ph type="title"/>
          </p:nvPr>
        </p:nvSpPr>
        <p:spPr/>
        <p:txBody>
          <a:bodyPr/>
          <a:lstStyle/>
          <a:p>
            <a:pPr algn="ctr"/>
            <a:r>
              <a:rPr lang="cs-CZ" dirty="0"/>
              <a:t>Odpovědnost ISP - základy</a:t>
            </a:r>
            <a:endParaRPr lang="en-GB" dirty="0"/>
          </a:p>
        </p:txBody>
      </p:sp>
      <p:sp>
        <p:nvSpPr>
          <p:cNvPr id="3" name="Zástupný obsah 2">
            <a:extLst>
              <a:ext uri="{FF2B5EF4-FFF2-40B4-BE49-F238E27FC236}">
                <a16:creationId xmlns:a16="http://schemas.microsoft.com/office/drawing/2014/main" id="{6AC49870-FE26-45CD-8B7E-CB3507FDF1DB}"/>
              </a:ext>
            </a:extLst>
          </p:cNvPr>
          <p:cNvSpPr>
            <a:spLocks noGrp="1"/>
          </p:cNvSpPr>
          <p:nvPr>
            <p:ph idx="1"/>
          </p:nvPr>
        </p:nvSpPr>
        <p:spPr>
          <a:xfrm>
            <a:off x="838200" y="1420837"/>
            <a:ext cx="10515600" cy="4756126"/>
          </a:xfrm>
        </p:spPr>
        <p:txBody>
          <a:bodyPr>
            <a:normAutofit lnSpcReduction="10000"/>
          </a:bodyPr>
          <a:lstStyle/>
          <a:p>
            <a:r>
              <a:rPr lang="cs-CZ" dirty="0"/>
              <a:t>Zásady:</a:t>
            </a:r>
          </a:p>
          <a:p>
            <a:pPr lvl="1"/>
            <a:r>
              <a:rPr lang="cs-CZ" dirty="0"/>
              <a:t>Každý odpovídá za svoje vlastní jednání...</a:t>
            </a:r>
            <a:br>
              <a:rPr lang="cs-CZ" dirty="0"/>
            </a:br>
            <a:r>
              <a:rPr lang="cs-CZ" dirty="0"/>
              <a:t>X</a:t>
            </a:r>
            <a:br>
              <a:rPr lang="cs-CZ" dirty="0"/>
            </a:br>
            <a:r>
              <a:rPr lang="cs-CZ" dirty="0"/>
              <a:t>Nikdo neodpovídá za cizí jednání...</a:t>
            </a:r>
          </a:p>
          <a:p>
            <a:pPr lvl="1"/>
            <a:endParaRPr lang="cs-CZ" dirty="0"/>
          </a:p>
          <a:p>
            <a:r>
              <a:rPr lang="cs-CZ" dirty="0"/>
              <a:t>Zásadní rozdíl:</a:t>
            </a:r>
          </a:p>
          <a:p>
            <a:pPr lvl="1"/>
            <a:r>
              <a:rPr lang="cs-CZ" dirty="0"/>
              <a:t>Vlastní obsah (vytvořený, převzatý, publikovaný)</a:t>
            </a:r>
          </a:p>
          <a:p>
            <a:pPr lvl="1"/>
            <a:r>
              <a:rPr lang="cs-CZ" dirty="0"/>
              <a:t>Cizí obsah (přímý pachatel, účastník na deliktu, odpovědnost za nezakročení na ochranu jiného)</a:t>
            </a:r>
          </a:p>
          <a:p>
            <a:r>
              <a:rPr lang="cs-CZ" dirty="0"/>
              <a:t>Ale!</a:t>
            </a:r>
          </a:p>
          <a:p>
            <a:pPr lvl="1"/>
            <a:r>
              <a:rPr lang="cs-CZ" dirty="0"/>
              <a:t>Prevenční povinnost (§ 2900 OZ)</a:t>
            </a:r>
          </a:p>
          <a:p>
            <a:pPr lvl="1"/>
            <a:r>
              <a:rPr lang="cs-CZ" dirty="0" err="1"/>
              <a:t>Zakročovací</a:t>
            </a:r>
            <a:r>
              <a:rPr lang="cs-CZ" dirty="0"/>
              <a:t> povinnost (§ 2901 OZ)</a:t>
            </a:r>
            <a:endParaRPr lang="en-GB" dirty="0"/>
          </a:p>
        </p:txBody>
      </p:sp>
    </p:spTree>
    <p:extLst>
      <p:ext uri="{BB962C8B-B14F-4D97-AF65-F5344CB8AC3E}">
        <p14:creationId xmlns:p14="http://schemas.microsoft.com/office/powerpoint/2010/main" val="4284114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470070-3C92-4FF1-B884-7DA63DD4B345}"/>
              </a:ext>
            </a:extLst>
          </p:cNvPr>
          <p:cNvSpPr>
            <a:spLocks noGrp="1"/>
          </p:cNvSpPr>
          <p:nvPr>
            <p:ph type="title"/>
          </p:nvPr>
        </p:nvSpPr>
        <p:spPr/>
        <p:txBody>
          <a:bodyPr/>
          <a:lstStyle/>
          <a:p>
            <a:pPr algn="ctr"/>
            <a:r>
              <a:rPr lang="cs-CZ" dirty="0"/>
              <a:t>§ 2900</a:t>
            </a:r>
            <a:endParaRPr lang="en-GB" dirty="0"/>
          </a:p>
        </p:txBody>
      </p:sp>
      <p:sp>
        <p:nvSpPr>
          <p:cNvPr id="3" name="Zástupný obsah 2">
            <a:extLst>
              <a:ext uri="{FF2B5EF4-FFF2-40B4-BE49-F238E27FC236}">
                <a16:creationId xmlns:a16="http://schemas.microsoft.com/office/drawing/2014/main" id="{2276FD4C-25FE-43E8-959C-3B223BDE641C}"/>
              </a:ext>
            </a:extLst>
          </p:cNvPr>
          <p:cNvSpPr>
            <a:spLocks noGrp="1"/>
          </p:cNvSpPr>
          <p:nvPr>
            <p:ph idx="1"/>
          </p:nvPr>
        </p:nvSpPr>
        <p:spPr/>
        <p:txBody>
          <a:bodyPr/>
          <a:lstStyle/>
          <a:p>
            <a:pPr marL="0" indent="0">
              <a:buNone/>
            </a:pPr>
            <a:r>
              <a:rPr lang="cs-CZ" dirty="0"/>
              <a:t>Vyžadují-li to okolnosti případu nebo zvyklosti soukromého života, je každý povinen počínat si při svém konání tak, aby nedošlo k nedůvodné újmě na svobodě, životě, zdraví nebo na vlastnictví jiného.</a:t>
            </a:r>
            <a:endParaRPr lang="en-GB" dirty="0"/>
          </a:p>
        </p:txBody>
      </p:sp>
    </p:spTree>
    <p:extLst>
      <p:ext uri="{BB962C8B-B14F-4D97-AF65-F5344CB8AC3E}">
        <p14:creationId xmlns:p14="http://schemas.microsoft.com/office/powerpoint/2010/main" val="3257058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9A697D-3ED2-405F-9E3F-FC1CAB24C188}"/>
              </a:ext>
            </a:extLst>
          </p:cNvPr>
          <p:cNvSpPr>
            <a:spLocks noGrp="1"/>
          </p:cNvSpPr>
          <p:nvPr>
            <p:ph type="title"/>
          </p:nvPr>
        </p:nvSpPr>
        <p:spPr/>
        <p:txBody>
          <a:bodyPr/>
          <a:lstStyle/>
          <a:p>
            <a:pPr algn="ctr"/>
            <a:r>
              <a:rPr lang="cs-CZ" dirty="0"/>
              <a:t>§ 2901</a:t>
            </a:r>
            <a:endParaRPr lang="en-GB" dirty="0"/>
          </a:p>
        </p:txBody>
      </p:sp>
      <p:sp>
        <p:nvSpPr>
          <p:cNvPr id="3" name="Zástupný obsah 2">
            <a:extLst>
              <a:ext uri="{FF2B5EF4-FFF2-40B4-BE49-F238E27FC236}">
                <a16:creationId xmlns:a16="http://schemas.microsoft.com/office/drawing/2014/main" id="{AED08097-889C-40D5-8D8A-4B122CED6B6F}"/>
              </a:ext>
            </a:extLst>
          </p:cNvPr>
          <p:cNvSpPr>
            <a:spLocks noGrp="1"/>
          </p:cNvSpPr>
          <p:nvPr>
            <p:ph idx="1"/>
          </p:nvPr>
        </p:nvSpPr>
        <p:spPr/>
        <p:txBody>
          <a:bodyPr/>
          <a:lstStyle/>
          <a:p>
            <a:pPr marL="0" indent="0">
              <a:buNone/>
            </a:pPr>
            <a:r>
              <a:rPr lang="cs-CZ" dirty="0"/>
              <a:t>Vyžadují-li to okolnosti případu nebo zvyklosti soukromého života, má povinnost zakročit na ochranu jiného každý, kdo vytvořil nebezpečnou situaci nebo kdo nad ní má kontrolu, anebo odůvodňuje-li to povaha poměru mezi osobami. Stejnou povinnost má ten, kdo může podle svých možností a schopností snadno odvrátit újmu, o níž ví nebo musí vědět, že hrozící závažností zjevně převyšuje, co je třeba k zákroku vynaložit.</a:t>
            </a:r>
            <a:endParaRPr lang="en-GB" dirty="0"/>
          </a:p>
        </p:txBody>
      </p:sp>
    </p:spTree>
    <p:extLst>
      <p:ext uri="{BB962C8B-B14F-4D97-AF65-F5344CB8AC3E}">
        <p14:creationId xmlns:p14="http://schemas.microsoft.com/office/powerpoint/2010/main" val="505835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9D06D2-8C3B-493F-8475-5FE3ADD92A21}"/>
              </a:ext>
            </a:extLst>
          </p:cNvPr>
          <p:cNvSpPr>
            <a:spLocks noGrp="1"/>
          </p:cNvSpPr>
          <p:nvPr>
            <p:ph type="title"/>
          </p:nvPr>
        </p:nvSpPr>
        <p:spPr/>
        <p:txBody>
          <a:bodyPr/>
          <a:lstStyle/>
          <a:p>
            <a:pPr algn="ctr"/>
            <a:r>
              <a:rPr lang="cs-CZ" dirty="0"/>
              <a:t>ISP</a:t>
            </a:r>
            <a:endParaRPr lang="en-GB" dirty="0"/>
          </a:p>
        </p:txBody>
      </p:sp>
      <p:sp>
        <p:nvSpPr>
          <p:cNvPr id="3" name="Zástupný obsah 2">
            <a:extLst>
              <a:ext uri="{FF2B5EF4-FFF2-40B4-BE49-F238E27FC236}">
                <a16:creationId xmlns:a16="http://schemas.microsoft.com/office/drawing/2014/main" id="{6AC49870-FE26-45CD-8B7E-CB3507FDF1DB}"/>
              </a:ext>
            </a:extLst>
          </p:cNvPr>
          <p:cNvSpPr>
            <a:spLocks noGrp="1"/>
          </p:cNvSpPr>
          <p:nvPr>
            <p:ph idx="1"/>
          </p:nvPr>
        </p:nvSpPr>
        <p:spPr>
          <a:xfrm>
            <a:off x="838200" y="1420837"/>
            <a:ext cx="10515600" cy="4756126"/>
          </a:xfrm>
        </p:spPr>
        <p:txBody>
          <a:bodyPr/>
          <a:lstStyle/>
          <a:p>
            <a:r>
              <a:rPr lang="cs-CZ" dirty="0"/>
              <a:t>Dilema:</a:t>
            </a:r>
          </a:p>
          <a:p>
            <a:pPr lvl="1"/>
            <a:r>
              <a:rPr lang="cs-CZ" dirty="0"/>
              <a:t>Máme zájem na svobodném internetu</a:t>
            </a:r>
          </a:p>
          <a:p>
            <a:pPr lvl="1"/>
            <a:r>
              <a:rPr lang="cs-CZ" dirty="0"/>
              <a:t>Pokud by chtěl někdo plně vyhovět obecné prevenční povinnosti, musel by neustále sledovat veškerý obsah</a:t>
            </a:r>
          </a:p>
          <a:p>
            <a:pPr lvl="1"/>
            <a:r>
              <a:rPr lang="cs-CZ" dirty="0"/>
              <a:t>Faktor - Ochrana soukromí</a:t>
            </a:r>
          </a:p>
          <a:p>
            <a:r>
              <a:rPr lang="cs-CZ" dirty="0"/>
              <a:t>(Zatím) existuje společenská poptávka, aby ISP nesledoval</a:t>
            </a:r>
            <a:endParaRPr lang="en-GB" dirty="0"/>
          </a:p>
        </p:txBody>
      </p:sp>
    </p:spTree>
    <p:extLst>
      <p:ext uri="{BB962C8B-B14F-4D97-AF65-F5344CB8AC3E}">
        <p14:creationId xmlns:p14="http://schemas.microsoft.com/office/powerpoint/2010/main" val="183695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F988A1-1C39-4F86-B06E-968CE7579745}"/>
              </a:ext>
            </a:extLst>
          </p:cNvPr>
          <p:cNvSpPr>
            <a:spLocks noGrp="1"/>
          </p:cNvSpPr>
          <p:nvPr>
            <p:ph type="title"/>
          </p:nvPr>
        </p:nvSpPr>
        <p:spPr/>
        <p:txBody>
          <a:bodyPr>
            <a:normAutofit/>
          </a:bodyPr>
          <a:lstStyle/>
          <a:p>
            <a:pPr algn="ctr"/>
            <a:r>
              <a:rPr lang="cs-CZ" sz="6000" dirty="0"/>
              <a:t>Odpovědnost</a:t>
            </a:r>
          </a:p>
        </p:txBody>
      </p:sp>
      <p:sp>
        <p:nvSpPr>
          <p:cNvPr id="3" name="Zástupný symbol pro obsah 2">
            <a:extLst>
              <a:ext uri="{FF2B5EF4-FFF2-40B4-BE49-F238E27FC236}">
                <a16:creationId xmlns:a16="http://schemas.microsoft.com/office/drawing/2014/main" id="{6B660FE4-AE3E-4DDB-A49B-548266F757A9}"/>
              </a:ext>
            </a:extLst>
          </p:cNvPr>
          <p:cNvSpPr>
            <a:spLocks noGrp="1"/>
          </p:cNvSpPr>
          <p:nvPr>
            <p:ph idx="1"/>
          </p:nvPr>
        </p:nvSpPr>
        <p:spPr/>
        <p:txBody>
          <a:bodyPr>
            <a:normAutofit/>
          </a:bodyPr>
          <a:lstStyle/>
          <a:p>
            <a:r>
              <a:rPr lang="cs-CZ" sz="4800" dirty="0"/>
              <a:t>Příklady:</a:t>
            </a:r>
          </a:p>
          <a:p>
            <a:pPr lvl="1"/>
            <a:r>
              <a:rPr lang="cs-CZ" sz="4400" dirty="0"/>
              <a:t>Morální</a:t>
            </a:r>
          </a:p>
          <a:p>
            <a:pPr lvl="1"/>
            <a:r>
              <a:rPr lang="cs-CZ" sz="4400" dirty="0"/>
              <a:t>Politická</a:t>
            </a:r>
          </a:p>
          <a:p>
            <a:pPr lvl="1"/>
            <a:r>
              <a:rPr lang="cs-CZ" sz="4400" dirty="0"/>
              <a:t>Právní</a:t>
            </a:r>
          </a:p>
        </p:txBody>
      </p:sp>
    </p:spTree>
    <p:extLst>
      <p:ext uri="{BB962C8B-B14F-4D97-AF65-F5344CB8AC3E}">
        <p14:creationId xmlns:p14="http://schemas.microsoft.com/office/powerpoint/2010/main" val="143448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AA50AE-5A93-469B-BC46-47937434D22B}"/>
              </a:ext>
            </a:extLst>
          </p:cNvPr>
          <p:cNvSpPr>
            <a:spLocks noGrp="1"/>
          </p:cNvSpPr>
          <p:nvPr>
            <p:ph type="title"/>
          </p:nvPr>
        </p:nvSpPr>
        <p:spPr>
          <a:xfrm>
            <a:off x="838200" y="140535"/>
            <a:ext cx="10515600" cy="1325563"/>
          </a:xfrm>
        </p:spPr>
        <p:txBody>
          <a:bodyPr/>
          <a:lstStyle/>
          <a:p>
            <a:pPr algn="ctr"/>
            <a:r>
              <a:rPr lang="cs-CZ" dirty="0"/>
              <a:t>Pojem ISP</a:t>
            </a:r>
            <a:endParaRPr lang="en-GB" dirty="0"/>
          </a:p>
        </p:txBody>
      </p:sp>
      <p:sp>
        <p:nvSpPr>
          <p:cNvPr id="3" name="Zástupný obsah 2">
            <a:extLst>
              <a:ext uri="{FF2B5EF4-FFF2-40B4-BE49-F238E27FC236}">
                <a16:creationId xmlns:a16="http://schemas.microsoft.com/office/drawing/2014/main" id="{005725A8-5B61-4A0D-A575-4A75336854A9}"/>
              </a:ext>
            </a:extLst>
          </p:cNvPr>
          <p:cNvSpPr>
            <a:spLocks noGrp="1"/>
          </p:cNvSpPr>
          <p:nvPr>
            <p:ph idx="1"/>
          </p:nvPr>
        </p:nvSpPr>
        <p:spPr>
          <a:xfrm>
            <a:off x="838200" y="1315453"/>
            <a:ext cx="10515600" cy="4861510"/>
          </a:xfrm>
        </p:spPr>
        <p:txBody>
          <a:bodyPr>
            <a:normAutofit fontScale="92500"/>
          </a:bodyPr>
          <a:lstStyle/>
          <a:p>
            <a:pPr marL="0" indent="0">
              <a:buNone/>
            </a:pPr>
            <a:r>
              <a:rPr lang="en-GB" dirty="0" err="1"/>
              <a:t>Služba</a:t>
            </a:r>
            <a:r>
              <a:rPr lang="en-GB" dirty="0"/>
              <a:t> inf. </a:t>
            </a:r>
            <a:r>
              <a:rPr lang="en-GB" dirty="0" err="1"/>
              <a:t>společnosti</a:t>
            </a:r>
            <a:r>
              <a:rPr lang="en-GB" dirty="0"/>
              <a:t> - </a:t>
            </a:r>
            <a:r>
              <a:rPr lang="en-GB" dirty="0" err="1"/>
              <a:t>Jakákoli</a:t>
            </a:r>
            <a:r>
              <a:rPr lang="en-GB" dirty="0"/>
              <a:t> </a:t>
            </a:r>
            <a:r>
              <a:rPr lang="en-GB" dirty="0" err="1"/>
              <a:t>služba</a:t>
            </a:r>
            <a:r>
              <a:rPr lang="en-GB" dirty="0"/>
              <a:t> </a:t>
            </a:r>
            <a:r>
              <a:rPr lang="en-GB" dirty="0" err="1"/>
              <a:t>informační</a:t>
            </a:r>
            <a:r>
              <a:rPr lang="en-GB" dirty="0"/>
              <a:t> </a:t>
            </a:r>
            <a:r>
              <a:rPr lang="en-GB" dirty="0" err="1"/>
              <a:t>společnosti</a:t>
            </a:r>
            <a:r>
              <a:rPr lang="en-GB" dirty="0"/>
              <a:t>, </a:t>
            </a:r>
            <a:r>
              <a:rPr lang="en-GB" dirty="0" err="1"/>
              <a:t>tj</a:t>
            </a:r>
            <a:r>
              <a:rPr lang="en-GB" dirty="0"/>
              <a:t>. </a:t>
            </a:r>
            <a:r>
              <a:rPr lang="en-GB" dirty="0" err="1"/>
              <a:t>každá</a:t>
            </a:r>
            <a:r>
              <a:rPr lang="en-GB" dirty="0"/>
              <a:t> </a:t>
            </a:r>
            <a:r>
              <a:rPr lang="en-GB" dirty="0" err="1"/>
              <a:t>služba</a:t>
            </a:r>
            <a:r>
              <a:rPr lang="en-GB" dirty="0"/>
              <a:t> </a:t>
            </a:r>
            <a:r>
              <a:rPr lang="en-GB" dirty="0" err="1"/>
              <a:t>poskytovaná</a:t>
            </a:r>
            <a:r>
              <a:rPr lang="en-GB" dirty="0"/>
              <a:t> </a:t>
            </a:r>
            <a:r>
              <a:rPr lang="en-GB" dirty="0" err="1"/>
              <a:t>zpravidla</a:t>
            </a:r>
            <a:r>
              <a:rPr lang="en-GB" dirty="0"/>
              <a:t> za </a:t>
            </a:r>
            <a:r>
              <a:rPr lang="en-GB" dirty="0" err="1"/>
              <a:t>úplatu</a:t>
            </a:r>
            <a:r>
              <a:rPr lang="en-GB" dirty="0"/>
              <a:t>, </a:t>
            </a:r>
            <a:r>
              <a:rPr lang="en-GB" dirty="0" err="1"/>
              <a:t>na</a:t>
            </a:r>
            <a:r>
              <a:rPr lang="en-GB" dirty="0"/>
              <a:t> </a:t>
            </a:r>
            <a:r>
              <a:rPr lang="en-GB" dirty="0" err="1"/>
              <a:t>dálku</a:t>
            </a:r>
            <a:r>
              <a:rPr lang="en-GB" dirty="0"/>
              <a:t>, </a:t>
            </a:r>
            <a:r>
              <a:rPr lang="en-GB" dirty="0" err="1"/>
              <a:t>elektronicky</a:t>
            </a:r>
            <a:r>
              <a:rPr lang="en-GB" dirty="0"/>
              <a:t> a </a:t>
            </a:r>
            <a:r>
              <a:rPr lang="en-GB" dirty="0" err="1"/>
              <a:t>na</a:t>
            </a:r>
            <a:r>
              <a:rPr lang="en-GB" dirty="0"/>
              <a:t> </a:t>
            </a:r>
            <a:r>
              <a:rPr lang="en-GB" dirty="0" err="1"/>
              <a:t>individuální</a:t>
            </a:r>
            <a:r>
              <a:rPr lang="en-GB" dirty="0"/>
              <a:t> </a:t>
            </a:r>
            <a:r>
              <a:rPr lang="en-GB" dirty="0" err="1"/>
              <a:t>žádost</a:t>
            </a:r>
            <a:r>
              <a:rPr lang="en-GB" dirty="0"/>
              <a:t> </a:t>
            </a:r>
            <a:r>
              <a:rPr lang="en-GB" dirty="0" err="1"/>
              <a:t>příjemce</a:t>
            </a:r>
            <a:r>
              <a:rPr lang="en-GB" dirty="0"/>
              <a:t> </a:t>
            </a:r>
            <a:r>
              <a:rPr lang="en-GB" dirty="0" err="1"/>
              <a:t>služeb</a:t>
            </a:r>
            <a:r>
              <a:rPr lang="en-GB" dirty="0"/>
              <a:t>.</a:t>
            </a:r>
          </a:p>
          <a:p>
            <a:r>
              <a:rPr lang="es-ES" dirty="0" err="1"/>
              <a:t>čl</a:t>
            </a:r>
            <a:r>
              <a:rPr lang="es-ES" dirty="0"/>
              <a:t>. 1(2) </a:t>
            </a:r>
            <a:r>
              <a:rPr lang="es-ES" dirty="0" err="1"/>
              <a:t>směrnice</a:t>
            </a:r>
            <a:r>
              <a:rPr lang="es-ES" dirty="0"/>
              <a:t> 98/34/ES ve </a:t>
            </a:r>
            <a:r>
              <a:rPr lang="es-ES" dirty="0" err="1"/>
              <a:t>znění</a:t>
            </a:r>
            <a:r>
              <a:rPr lang="es-ES" dirty="0"/>
              <a:t> 98/48/ES</a:t>
            </a:r>
          </a:p>
          <a:p>
            <a:r>
              <a:rPr lang="cs-CZ" dirty="0"/>
              <a:t>Pro účely této definice se rozumí</a:t>
            </a:r>
          </a:p>
          <a:p>
            <a:pPr lvl="1"/>
            <a:r>
              <a:rPr lang="cs-CZ" b="1" dirty="0"/>
              <a:t>„službou poskytovanou na dálku“ </a:t>
            </a:r>
            <a:r>
              <a:rPr lang="cs-CZ" dirty="0"/>
              <a:t>služba poskytovaná bez současné přítomnosti stran</a:t>
            </a:r>
          </a:p>
          <a:p>
            <a:pPr lvl="1"/>
            <a:r>
              <a:rPr lang="cs-CZ" b="1" dirty="0"/>
              <a:t>„službou poskytovanou elektronicky“</a:t>
            </a:r>
            <a:r>
              <a:rPr lang="cs-CZ" dirty="0"/>
              <a:t> služba odeslaná z výchozího místa a přijatá v místě jejího určení prostřednictvím elektronického zařízení pro zpracování a uchovávání dat (včetně digitální komprese) a jako celek odeslaná, přenesená nebo přijatá drátově, rádiově, opticky nebo jinými elektromagnetickými prostředky</a:t>
            </a:r>
          </a:p>
          <a:p>
            <a:pPr lvl="1"/>
            <a:r>
              <a:rPr lang="cs-CZ" b="1" dirty="0"/>
              <a:t>„službou na individuální žádost příjemce služeb“ </a:t>
            </a:r>
            <a:r>
              <a:rPr lang="cs-CZ" dirty="0"/>
              <a:t>služba poskytovaná přenosem dat na individuální žádost</a:t>
            </a:r>
            <a:endParaRPr lang="en-GB" dirty="0"/>
          </a:p>
        </p:txBody>
      </p:sp>
    </p:spTree>
    <p:extLst>
      <p:ext uri="{BB962C8B-B14F-4D97-AF65-F5344CB8AC3E}">
        <p14:creationId xmlns:p14="http://schemas.microsoft.com/office/powerpoint/2010/main" val="3299017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71E569-E6B9-4ABF-BF82-9CDA60DF521E}"/>
              </a:ext>
            </a:extLst>
          </p:cNvPr>
          <p:cNvSpPr>
            <a:spLocks noGrp="1"/>
          </p:cNvSpPr>
          <p:nvPr>
            <p:ph type="title"/>
          </p:nvPr>
        </p:nvSpPr>
        <p:spPr/>
        <p:txBody>
          <a:bodyPr/>
          <a:lstStyle/>
          <a:p>
            <a:pPr algn="ctr"/>
            <a:r>
              <a:rPr lang="cs-CZ" dirty="0"/>
              <a:t>Limitace odpovědnosti ISP</a:t>
            </a:r>
            <a:endParaRPr lang="en-GB" dirty="0"/>
          </a:p>
        </p:txBody>
      </p:sp>
      <p:sp>
        <p:nvSpPr>
          <p:cNvPr id="3" name="Zástupný obsah 2">
            <a:extLst>
              <a:ext uri="{FF2B5EF4-FFF2-40B4-BE49-F238E27FC236}">
                <a16:creationId xmlns:a16="http://schemas.microsoft.com/office/drawing/2014/main" id="{49B6AC37-EC95-46EE-843D-7F4A41383435}"/>
              </a:ext>
            </a:extLst>
          </p:cNvPr>
          <p:cNvSpPr>
            <a:spLocks noGrp="1"/>
          </p:cNvSpPr>
          <p:nvPr>
            <p:ph idx="1"/>
          </p:nvPr>
        </p:nvSpPr>
        <p:spPr/>
        <p:txBody>
          <a:bodyPr/>
          <a:lstStyle/>
          <a:p>
            <a:r>
              <a:rPr lang="cs-CZ" dirty="0"/>
              <a:t>„Bezpečný přístav“</a:t>
            </a:r>
          </a:p>
          <a:p>
            <a:pPr lvl="1"/>
            <a:r>
              <a:rPr lang="cs-CZ" dirty="0"/>
              <a:t>DMCA (v USA, pouze copyright)</a:t>
            </a:r>
          </a:p>
          <a:p>
            <a:pPr lvl="1"/>
            <a:r>
              <a:rPr lang="cs-CZ" b="1" dirty="0"/>
              <a:t>Směrnice 2000/31/ES a z ní vycházející zákon 480/2004 Sb.</a:t>
            </a:r>
          </a:p>
          <a:p>
            <a:r>
              <a:rPr lang="cs-CZ" dirty="0"/>
              <a:t>3 typy ISP</a:t>
            </a:r>
          </a:p>
          <a:p>
            <a:pPr lvl="1"/>
            <a:r>
              <a:rPr lang="cs-CZ" dirty="0" err="1"/>
              <a:t>Mere</a:t>
            </a:r>
            <a:r>
              <a:rPr lang="cs-CZ" dirty="0"/>
              <a:t> </a:t>
            </a:r>
            <a:r>
              <a:rPr lang="cs-CZ" dirty="0" err="1"/>
              <a:t>conduit</a:t>
            </a:r>
            <a:r>
              <a:rPr lang="cs-CZ" dirty="0"/>
              <a:t> (</a:t>
            </a:r>
            <a:r>
              <a:rPr lang="cs-CZ" dirty="0" err="1"/>
              <a:t>access</a:t>
            </a:r>
            <a:r>
              <a:rPr lang="cs-CZ" dirty="0"/>
              <a:t>)</a:t>
            </a:r>
          </a:p>
          <a:p>
            <a:pPr lvl="1"/>
            <a:r>
              <a:rPr lang="cs-CZ" dirty="0" err="1"/>
              <a:t>Meziukládání</a:t>
            </a:r>
            <a:r>
              <a:rPr lang="cs-CZ" dirty="0"/>
              <a:t> dat (</a:t>
            </a:r>
            <a:r>
              <a:rPr lang="cs-CZ" dirty="0" err="1"/>
              <a:t>caching</a:t>
            </a:r>
            <a:r>
              <a:rPr lang="cs-CZ" dirty="0"/>
              <a:t>)</a:t>
            </a:r>
          </a:p>
          <a:p>
            <a:pPr lvl="1"/>
            <a:r>
              <a:rPr lang="cs-CZ" dirty="0"/>
              <a:t>Ukládání dat (hosting)</a:t>
            </a:r>
            <a:endParaRPr lang="en-GB" dirty="0"/>
          </a:p>
        </p:txBody>
      </p:sp>
    </p:spTree>
    <p:extLst>
      <p:ext uri="{BB962C8B-B14F-4D97-AF65-F5344CB8AC3E}">
        <p14:creationId xmlns:p14="http://schemas.microsoft.com/office/powerpoint/2010/main" val="3010307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CC86DF-CD0B-44AF-BABB-1165285838E7}"/>
              </a:ext>
            </a:extLst>
          </p:cNvPr>
          <p:cNvSpPr>
            <a:spLocks noGrp="1"/>
          </p:cNvSpPr>
          <p:nvPr>
            <p:ph type="title"/>
          </p:nvPr>
        </p:nvSpPr>
        <p:spPr/>
        <p:txBody>
          <a:bodyPr/>
          <a:lstStyle/>
          <a:p>
            <a:pPr algn="ctr"/>
            <a:r>
              <a:rPr lang="cs-CZ" dirty="0" err="1"/>
              <a:t>Mere</a:t>
            </a:r>
            <a:r>
              <a:rPr lang="cs-CZ" dirty="0"/>
              <a:t> </a:t>
            </a:r>
            <a:r>
              <a:rPr lang="cs-CZ" dirty="0" err="1"/>
              <a:t>conduit</a:t>
            </a:r>
            <a:r>
              <a:rPr lang="cs-CZ" dirty="0"/>
              <a:t> (</a:t>
            </a:r>
            <a:r>
              <a:rPr lang="cs-CZ" dirty="0" err="1"/>
              <a:t>access</a:t>
            </a:r>
            <a:r>
              <a:rPr lang="cs-CZ" dirty="0"/>
              <a:t>)</a:t>
            </a:r>
            <a:endParaRPr lang="en-GB" dirty="0"/>
          </a:p>
        </p:txBody>
      </p:sp>
      <p:sp>
        <p:nvSpPr>
          <p:cNvPr id="3" name="Zástupný obsah 2">
            <a:extLst>
              <a:ext uri="{FF2B5EF4-FFF2-40B4-BE49-F238E27FC236}">
                <a16:creationId xmlns:a16="http://schemas.microsoft.com/office/drawing/2014/main" id="{DAD924CE-F6D1-44C3-8E1F-600D4C6B4A8B}"/>
              </a:ext>
            </a:extLst>
          </p:cNvPr>
          <p:cNvSpPr>
            <a:spLocks noGrp="1"/>
          </p:cNvSpPr>
          <p:nvPr>
            <p:ph idx="1"/>
          </p:nvPr>
        </p:nvSpPr>
        <p:spPr>
          <a:xfrm>
            <a:off x="838200" y="1459832"/>
            <a:ext cx="10515600" cy="4717131"/>
          </a:xfrm>
        </p:spPr>
        <p:txBody>
          <a:bodyPr>
            <a:normAutofit fontScale="85000" lnSpcReduction="20000"/>
          </a:bodyPr>
          <a:lstStyle/>
          <a:p>
            <a:pPr marL="0" indent="0" algn="ctr">
              <a:buNone/>
              <a:defRPr/>
            </a:pPr>
            <a:r>
              <a:rPr lang="cs-CZ" dirty="0"/>
              <a:t>§ 3</a:t>
            </a:r>
            <a:r>
              <a:rPr lang="en-US" dirty="0"/>
              <a:t> </a:t>
            </a:r>
            <a:r>
              <a:rPr lang="cs-CZ" dirty="0"/>
              <a:t>(čl. 12 Směrnice)</a:t>
            </a:r>
          </a:p>
          <a:p>
            <a:pPr marL="0" indent="0" algn="ctr">
              <a:buNone/>
              <a:defRPr/>
            </a:pPr>
            <a:r>
              <a:rPr lang="cs-CZ" dirty="0"/>
              <a:t>Odpovědnost poskytovatele služby za obsah </a:t>
            </a:r>
            <a:r>
              <a:rPr lang="cs-CZ" b="1" dirty="0"/>
              <a:t>přenášených informací</a:t>
            </a:r>
          </a:p>
          <a:p>
            <a:pPr marL="0" indent="0" algn="ctr">
              <a:buNone/>
              <a:defRPr/>
            </a:pPr>
            <a:endParaRPr lang="cs-CZ" dirty="0"/>
          </a:p>
          <a:p>
            <a:pPr marL="0" indent="0">
              <a:buNone/>
              <a:defRPr/>
            </a:pPr>
            <a:r>
              <a:rPr lang="cs-CZ" dirty="0"/>
              <a:t>(1) Poskytovatel služby, jež spočívá v přenosu informací poskytnutých uživatelem prostřednictvím sítí elektronických komunikací nebo ve zprostředkování přístupu k sítím elektronických komunikací za účelem přenosu informací, odpovídá za obsah přenášených informací, jen pokud</a:t>
            </a:r>
          </a:p>
          <a:p>
            <a:pPr marL="0" indent="0">
              <a:buNone/>
              <a:defRPr/>
            </a:pPr>
            <a:r>
              <a:rPr lang="cs-CZ" dirty="0"/>
              <a:t>a) přenos </a:t>
            </a:r>
            <a:r>
              <a:rPr lang="cs-CZ" b="1" dirty="0"/>
              <a:t>sám iniciuje</a:t>
            </a:r>
            <a:r>
              <a:rPr lang="cs-CZ" dirty="0"/>
              <a:t>,</a:t>
            </a:r>
          </a:p>
          <a:p>
            <a:pPr marL="0" indent="0">
              <a:buNone/>
              <a:defRPr/>
            </a:pPr>
            <a:r>
              <a:rPr lang="cs-CZ" dirty="0"/>
              <a:t>b) </a:t>
            </a:r>
            <a:r>
              <a:rPr lang="cs-CZ" b="1" dirty="0"/>
              <a:t>zvolí uživatele </a:t>
            </a:r>
            <a:r>
              <a:rPr lang="cs-CZ" dirty="0"/>
              <a:t>přenášené informace, nebo</a:t>
            </a:r>
          </a:p>
          <a:p>
            <a:pPr marL="0" indent="0">
              <a:buNone/>
              <a:defRPr/>
            </a:pPr>
            <a:r>
              <a:rPr lang="cs-CZ" dirty="0"/>
              <a:t>c) </a:t>
            </a:r>
            <a:r>
              <a:rPr lang="cs-CZ" b="1" dirty="0"/>
              <a:t>zvolí nebo změní obsah </a:t>
            </a:r>
            <a:r>
              <a:rPr lang="cs-CZ" dirty="0"/>
              <a:t>přenášené informace.</a:t>
            </a:r>
          </a:p>
          <a:p>
            <a:pPr marL="0" indent="0">
              <a:buNone/>
              <a:defRPr/>
            </a:pPr>
            <a:r>
              <a:rPr lang="cs-CZ" dirty="0"/>
              <a:t> </a:t>
            </a:r>
          </a:p>
          <a:p>
            <a:pPr marL="0" indent="0">
              <a:buNone/>
              <a:defRPr/>
            </a:pPr>
            <a:r>
              <a:rPr lang="cs-CZ" dirty="0"/>
              <a:t>(2) Přenos informací a zprostředkování přístupu podle odstavce 1 zahrnuje také automatické krátkodobě dočasné ukládání přenášených informací.</a:t>
            </a:r>
            <a:endParaRPr lang="en-GB" dirty="0"/>
          </a:p>
        </p:txBody>
      </p:sp>
    </p:spTree>
    <p:extLst>
      <p:ext uri="{BB962C8B-B14F-4D97-AF65-F5344CB8AC3E}">
        <p14:creationId xmlns:p14="http://schemas.microsoft.com/office/powerpoint/2010/main" val="3414437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00B988-DE95-4A89-80ED-04C4B98FC61D}"/>
              </a:ext>
            </a:extLst>
          </p:cNvPr>
          <p:cNvSpPr>
            <a:spLocks noGrp="1"/>
          </p:cNvSpPr>
          <p:nvPr>
            <p:ph type="title"/>
          </p:nvPr>
        </p:nvSpPr>
        <p:spPr/>
        <p:txBody>
          <a:bodyPr/>
          <a:lstStyle/>
          <a:p>
            <a:pPr algn="ctr"/>
            <a:r>
              <a:rPr lang="cs-CZ" dirty="0" err="1"/>
              <a:t>Meziukládání</a:t>
            </a:r>
            <a:r>
              <a:rPr lang="cs-CZ" dirty="0"/>
              <a:t> dat (</a:t>
            </a:r>
            <a:r>
              <a:rPr lang="cs-CZ" dirty="0" err="1"/>
              <a:t>caching</a:t>
            </a:r>
            <a:r>
              <a:rPr lang="cs-CZ" dirty="0"/>
              <a:t>)</a:t>
            </a:r>
            <a:endParaRPr lang="en-GB" dirty="0"/>
          </a:p>
        </p:txBody>
      </p:sp>
      <p:sp>
        <p:nvSpPr>
          <p:cNvPr id="3" name="Zástupný obsah 2">
            <a:extLst>
              <a:ext uri="{FF2B5EF4-FFF2-40B4-BE49-F238E27FC236}">
                <a16:creationId xmlns:a16="http://schemas.microsoft.com/office/drawing/2014/main" id="{611648B7-90F8-4E36-8EA1-233711A767A1}"/>
              </a:ext>
            </a:extLst>
          </p:cNvPr>
          <p:cNvSpPr>
            <a:spLocks noGrp="1"/>
          </p:cNvSpPr>
          <p:nvPr>
            <p:ph idx="1"/>
          </p:nvPr>
        </p:nvSpPr>
        <p:spPr>
          <a:xfrm>
            <a:off x="838200" y="1690688"/>
            <a:ext cx="10515600" cy="4982827"/>
          </a:xfrm>
        </p:spPr>
        <p:txBody>
          <a:bodyPr>
            <a:normAutofit fontScale="77500" lnSpcReduction="20000"/>
          </a:bodyPr>
          <a:lstStyle/>
          <a:p>
            <a:pPr marL="0" indent="0" algn="ctr">
              <a:buNone/>
              <a:defRPr/>
            </a:pPr>
            <a:r>
              <a:rPr lang="cs-CZ" dirty="0"/>
              <a:t>§ 4</a:t>
            </a:r>
          </a:p>
          <a:p>
            <a:pPr marL="0" indent="0" algn="ctr">
              <a:buNone/>
              <a:defRPr/>
            </a:pPr>
            <a:r>
              <a:rPr lang="cs-CZ" dirty="0"/>
              <a:t>Odpovědnost poskytovatele služby za obsah automaticky dočasně </a:t>
            </a:r>
            <a:r>
              <a:rPr lang="cs-CZ" dirty="0" err="1"/>
              <a:t>meziukládaných</a:t>
            </a:r>
            <a:r>
              <a:rPr lang="cs-CZ" dirty="0"/>
              <a:t> informací</a:t>
            </a:r>
          </a:p>
          <a:p>
            <a:pPr marL="0" indent="0">
              <a:buNone/>
              <a:defRPr/>
            </a:pPr>
            <a:endParaRPr lang="cs-CZ" dirty="0"/>
          </a:p>
          <a:p>
            <a:pPr marL="0" indent="0">
              <a:buNone/>
              <a:defRPr/>
            </a:pPr>
            <a:r>
              <a:rPr lang="cs-CZ" dirty="0"/>
              <a:t>Poskytovatel služby, jež spočívá v přenosu informací poskytnutých uživatelem, odpovídá za obsah informací </a:t>
            </a:r>
            <a:r>
              <a:rPr lang="cs-CZ" b="1" dirty="0"/>
              <a:t>automaticky dočasně </a:t>
            </a:r>
            <a:r>
              <a:rPr lang="cs-CZ" b="1" dirty="0" err="1"/>
              <a:t>meziukládaných</a:t>
            </a:r>
            <a:r>
              <a:rPr lang="cs-CZ" dirty="0"/>
              <a:t>, jen pokud</a:t>
            </a:r>
          </a:p>
          <a:p>
            <a:pPr marL="0" indent="0">
              <a:buNone/>
              <a:defRPr/>
            </a:pPr>
            <a:r>
              <a:rPr lang="cs-CZ" dirty="0"/>
              <a:t>a) </a:t>
            </a:r>
            <a:r>
              <a:rPr lang="cs-CZ" b="1" dirty="0"/>
              <a:t>změní obsah </a:t>
            </a:r>
            <a:r>
              <a:rPr lang="cs-CZ" dirty="0"/>
              <a:t>informace,</a:t>
            </a:r>
          </a:p>
          <a:p>
            <a:pPr marL="0" indent="0">
              <a:buNone/>
              <a:defRPr/>
            </a:pPr>
            <a:r>
              <a:rPr lang="cs-CZ" dirty="0"/>
              <a:t>b) </a:t>
            </a:r>
            <a:r>
              <a:rPr lang="cs-CZ" b="1" dirty="0"/>
              <a:t>nevyhoví podmínkám přístupu </a:t>
            </a:r>
            <a:r>
              <a:rPr lang="cs-CZ" dirty="0"/>
              <a:t>k informaci,</a:t>
            </a:r>
          </a:p>
          <a:p>
            <a:pPr marL="0" indent="0">
              <a:buNone/>
              <a:defRPr/>
            </a:pPr>
            <a:r>
              <a:rPr lang="cs-CZ" dirty="0"/>
              <a:t>c) </a:t>
            </a:r>
            <a:r>
              <a:rPr lang="cs-CZ" b="1" dirty="0"/>
              <a:t>nedodržuje pravidla o aktualizaci </a:t>
            </a:r>
            <a:r>
              <a:rPr lang="cs-CZ" dirty="0"/>
              <a:t>informace, která jsou obecně uznávána a používána v příslušném odvětví,</a:t>
            </a:r>
          </a:p>
          <a:p>
            <a:pPr marL="0" indent="0">
              <a:buNone/>
              <a:defRPr/>
            </a:pPr>
            <a:r>
              <a:rPr lang="cs-CZ" dirty="0"/>
              <a:t>d) </a:t>
            </a:r>
            <a:r>
              <a:rPr lang="cs-CZ" b="1" dirty="0"/>
              <a:t>překročí povolené používání technologie </a:t>
            </a:r>
            <a:r>
              <a:rPr lang="cs-CZ" dirty="0"/>
              <a:t>obecně uznávané a používané v příslušném odvětví s cílem získat údaje o užívání informace, nebo</a:t>
            </a:r>
          </a:p>
          <a:p>
            <a:pPr marL="0" indent="0">
              <a:buNone/>
              <a:defRPr/>
            </a:pPr>
            <a:r>
              <a:rPr lang="cs-CZ" dirty="0"/>
              <a:t>e) ihned </a:t>
            </a:r>
            <a:r>
              <a:rPr lang="cs-CZ" b="1" dirty="0"/>
              <a:t>nepřijme opatření vedoucí k odstranění jím uložené informace </a:t>
            </a:r>
            <a:r>
              <a:rPr lang="cs-CZ" dirty="0"/>
              <a:t>nebo ke znemožnění přístupu k ní, jakmile zjistí, že informace byla na výchozím místě přenosu ze sítě odstraněna nebo k ní byl znemožněn přístup nebo soud nařídil stažení či znemožnění přístupu k této informaci.</a:t>
            </a:r>
          </a:p>
          <a:p>
            <a:endParaRPr lang="cs-CZ" dirty="0"/>
          </a:p>
          <a:p>
            <a:pPr marL="0" indent="0">
              <a:buNone/>
            </a:pPr>
            <a:endParaRPr lang="en-GB" dirty="0"/>
          </a:p>
        </p:txBody>
      </p:sp>
    </p:spTree>
    <p:extLst>
      <p:ext uri="{BB962C8B-B14F-4D97-AF65-F5344CB8AC3E}">
        <p14:creationId xmlns:p14="http://schemas.microsoft.com/office/powerpoint/2010/main" val="1640023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00B988-DE95-4A89-80ED-04C4B98FC61D}"/>
              </a:ext>
            </a:extLst>
          </p:cNvPr>
          <p:cNvSpPr>
            <a:spLocks noGrp="1"/>
          </p:cNvSpPr>
          <p:nvPr>
            <p:ph type="title"/>
          </p:nvPr>
        </p:nvSpPr>
        <p:spPr/>
        <p:txBody>
          <a:bodyPr/>
          <a:lstStyle/>
          <a:p>
            <a:pPr algn="ctr"/>
            <a:r>
              <a:rPr lang="cs-CZ" dirty="0"/>
              <a:t>Ukládání dat (hosting)</a:t>
            </a:r>
            <a:endParaRPr lang="en-GB" dirty="0"/>
          </a:p>
        </p:txBody>
      </p:sp>
      <p:sp>
        <p:nvSpPr>
          <p:cNvPr id="3" name="Zástupný obsah 2">
            <a:extLst>
              <a:ext uri="{FF2B5EF4-FFF2-40B4-BE49-F238E27FC236}">
                <a16:creationId xmlns:a16="http://schemas.microsoft.com/office/drawing/2014/main" id="{611648B7-90F8-4E36-8EA1-233711A767A1}"/>
              </a:ext>
            </a:extLst>
          </p:cNvPr>
          <p:cNvSpPr>
            <a:spLocks noGrp="1"/>
          </p:cNvSpPr>
          <p:nvPr>
            <p:ph idx="1"/>
          </p:nvPr>
        </p:nvSpPr>
        <p:spPr>
          <a:xfrm>
            <a:off x="689811" y="1347537"/>
            <a:ext cx="11389894" cy="4957011"/>
          </a:xfrm>
        </p:spPr>
        <p:txBody>
          <a:bodyPr>
            <a:normAutofit fontScale="77500" lnSpcReduction="20000"/>
          </a:bodyPr>
          <a:lstStyle/>
          <a:p>
            <a:pPr marL="0" indent="0" algn="ctr">
              <a:buNone/>
              <a:defRPr/>
            </a:pPr>
            <a:r>
              <a:rPr lang="cs-CZ" dirty="0"/>
              <a:t>§ 5 (14, 15)</a:t>
            </a:r>
          </a:p>
          <a:p>
            <a:pPr marL="0" indent="0">
              <a:buNone/>
              <a:defRPr/>
            </a:pPr>
            <a:endParaRPr lang="cs-CZ" dirty="0"/>
          </a:p>
          <a:p>
            <a:pPr marL="0" indent="0">
              <a:buNone/>
              <a:defRPr/>
            </a:pPr>
            <a:r>
              <a:rPr lang="cs-CZ" dirty="0"/>
              <a:t>Odpovědnost poskytovatele služby za </a:t>
            </a:r>
            <a:r>
              <a:rPr lang="cs-CZ" b="1" dirty="0"/>
              <a:t>ukládání obsahu informací poskytovaných uživatelem</a:t>
            </a:r>
          </a:p>
          <a:p>
            <a:pPr marL="0" indent="0">
              <a:buNone/>
              <a:defRPr/>
            </a:pPr>
            <a:endParaRPr lang="cs-CZ" dirty="0"/>
          </a:p>
          <a:p>
            <a:pPr marL="0" indent="0">
              <a:buNone/>
              <a:defRPr/>
            </a:pPr>
            <a:r>
              <a:rPr lang="cs-CZ" dirty="0"/>
              <a:t>(1) Poskytovatel služby, jež spočívá v ukládání informací poskytnutých uživatelem, odpovídá za obsah informací uložených na žádost uživatele, jen</a:t>
            </a:r>
          </a:p>
          <a:p>
            <a:pPr marL="0" indent="0">
              <a:buNone/>
              <a:defRPr/>
            </a:pPr>
            <a:r>
              <a:rPr lang="cs-CZ" dirty="0"/>
              <a:t>a) </a:t>
            </a:r>
            <a:r>
              <a:rPr lang="cs-CZ" b="1" dirty="0"/>
              <a:t>mohl-li vzhledem k předmětu své činnosti</a:t>
            </a:r>
            <a:r>
              <a:rPr lang="cs-CZ" dirty="0"/>
              <a:t> </a:t>
            </a:r>
            <a:r>
              <a:rPr lang="cs-CZ" b="1" dirty="0"/>
              <a:t>a okolnostem a povaze případu vědět</a:t>
            </a:r>
            <a:r>
              <a:rPr lang="cs-CZ" dirty="0"/>
              <a:t>, že obsah ukládaných informací nebo jednání uživatele jsou protiprávní, nebo</a:t>
            </a:r>
          </a:p>
          <a:p>
            <a:pPr marL="0" indent="0">
              <a:buNone/>
              <a:defRPr/>
            </a:pPr>
            <a:r>
              <a:rPr lang="cs-CZ" dirty="0"/>
              <a:t>b) </a:t>
            </a:r>
            <a:r>
              <a:rPr lang="cs-CZ" b="1" dirty="0"/>
              <a:t>dozvěděl-li se prokazatelně</a:t>
            </a:r>
            <a:r>
              <a:rPr lang="cs-CZ" dirty="0"/>
              <a:t> o protiprávní povaze obsahu ukládaných informací nebo o protiprávním jednání uživatele a neprodleně neučinil veškeré kroky, které lze po něm požadovat, k odstranění nebo znepřístupnění takovýchto informací.</a:t>
            </a:r>
          </a:p>
          <a:p>
            <a:pPr marL="0" indent="0">
              <a:buNone/>
              <a:defRPr/>
            </a:pPr>
            <a:r>
              <a:rPr lang="cs-CZ" dirty="0"/>
              <a:t>(2) Poskytovatel služby uvedený v odstavci 1 odpovídá </a:t>
            </a:r>
            <a:r>
              <a:rPr lang="cs-CZ" b="1" dirty="0"/>
              <a:t>vždy za obsah</a:t>
            </a:r>
            <a:r>
              <a:rPr lang="cs-CZ" dirty="0"/>
              <a:t> uložených informací v případě, že vykonává </a:t>
            </a:r>
            <a:r>
              <a:rPr lang="cs-CZ" b="1" dirty="0"/>
              <a:t>přímo nebo nepřímo rozhodující vliv</a:t>
            </a:r>
            <a:r>
              <a:rPr lang="cs-CZ" dirty="0"/>
              <a:t> na činnost uživatele.</a:t>
            </a:r>
          </a:p>
          <a:p>
            <a:endParaRPr lang="cs-CZ" dirty="0"/>
          </a:p>
          <a:p>
            <a:pPr marL="0" indent="0">
              <a:buNone/>
            </a:pPr>
            <a:r>
              <a:rPr lang="cs-CZ" dirty="0"/>
              <a:t>NEVĚDOMÁ NEDBALOST</a:t>
            </a:r>
          </a:p>
        </p:txBody>
      </p:sp>
    </p:spTree>
    <p:extLst>
      <p:ext uri="{BB962C8B-B14F-4D97-AF65-F5344CB8AC3E}">
        <p14:creationId xmlns:p14="http://schemas.microsoft.com/office/powerpoint/2010/main" val="876224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8D898A-5818-40E2-93AC-FD5F0CC6CD56}"/>
              </a:ext>
            </a:extLst>
          </p:cNvPr>
          <p:cNvSpPr>
            <a:spLocks noGrp="1"/>
          </p:cNvSpPr>
          <p:nvPr>
            <p:ph type="title"/>
          </p:nvPr>
        </p:nvSpPr>
        <p:spPr/>
        <p:txBody>
          <a:bodyPr/>
          <a:lstStyle/>
          <a:p>
            <a:pPr algn="ctr"/>
            <a:r>
              <a:rPr lang="cs-CZ" dirty="0"/>
              <a:t>Má ISP povinnost monitorovat?</a:t>
            </a:r>
            <a:endParaRPr lang="en-GB" dirty="0"/>
          </a:p>
        </p:txBody>
      </p:sp>
      <p:sp>
        <p:nvSpPr>
          <p:cNvPr id="3" name="Zástupný obsah 2">
            <a:extLst>
              <a:ext uri="{FF2B5EF4-FFF2-40B4-BE49-F238E27FC236}">
                <a16:creationId xmlns:a16="http://schemas.microsoft.com/office/drawing/2014/main" id="{469A8273-62E0-4F1E-817D-615AD04F57A4}"/>
              </a:ext>
            </a:extLst>
          </p:cNvPr>
          <p:cNvSpPr>
            <a:spLocks noGrp="1"/>
          </p:cNvSpPr>
          <p:nvPr>
            <p:ph idx="1"/>
          </p:nvPr>
        </p:nvSpPr>
        <p:spPr/>
        <p:txBody>
          <a:bodyPr/>
          <a:lstStyle/>
          <a:p>
            <a:r>
              <a:rPr lang="cs-CZ" dirty="0"/>
              <a:t>§ 7 – ISP nejsou povinni</a:t>
            </a:r>
          </a:p>
          <a:p>
            <a:pPr lvl="1"/>
            <a:r>
              <a:rPr lang="cs-CZ" dirty="0"/>
              <a:t>dohlížet na obsah jimi přenášených nebo ukládaných informací,</a:t>
            </a:r>
          </a:p>
          <a:p>
            <a:pPr lvl="1"/>
            <a:r>
              <a:rPr lang="cs-CZ" dirty="0"/>
              <a:t>aktivně vyhledávat skutečnosti a okolnosti poukazující na protiprávní obsah informace</a:t>
            </a:r>
          </a:p>
        </p:txBody>
      </p:sp>
    </p:spTree>
    <p:extLst>
      <p:ext uri="{BB962C8B-B14F-4D97-AF65-F5344CB8AC3E}">
        <p14:creationId xmlns:p14="http://schemas.microsoft.com/office/powerpoint/2010/main" val="4132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F343C-2D37-40A6-8D9F-9FCA4A5DDD07}"/>
              </a:ext>
            </a:extLst>
          </p:cNvPr>
          <p:cNvSpPr>
            <a:spLocks noGrp="1"/>
          </p:cNvSpPr>
          <p:nvPr>
            <p:ph type="title"/>
          </p:nvPr>
        </p:nvSpPr>
        <p:spPr/>
        <p:txBody>
          <a:bodyPr/>
          <a:lstStyle/>
          <a:p>
            <a:pPr algn="ctr"/>
            <a:r>
              <a:rPr lang="cs-CZ" dirty="0"/>
              <a:t>Směrnice 2000/31/ES – </a:t>
            </a:r>
            <a:r>
              <a:rPr lang="cs-CZ" dirty="0" err="1"/>
              <a:t>rec</a:t>
            </a:r>
            <a:r>
              <a:rPr lang="cs-CZ" dirty="0"/>
              <a:t>. 47</a:t>
            </a:r>
            <a:endParaRPr lang="en-GB" dirty="0"/>
          </a:p>
        </p:txBody>
      </p:sp>
      <p:sp>
        <p:nvSpPr>
          <p:cNvPr id="3" name="Zástupný obsah 2">
            <a:extLst>
              <a:ext uri="{FF2B5EF4-FFF2-40B4-BE49-F238E27FC236}">
                <a16:creationId xmlns:a16="http://schemas.microsoft.com/office/drawing/2014/main" id="{C3D11F9F-80A9-440C-8E10-F00752EDC3BB}"/>
              </a:ext>
            </a:extLst>
          </p:cNvPr>
          <p:cNvSpPr>
            <a:spLocks noGrp="1"/>
          </p:cNvSpPr>
          <p:nvPr>
            <p:ph idx="1"/>
          </p:nvPr>
        </p:nvSpPr>
        <p:spPr/>
        <p:txBody>
          <a:bodyPr/>
          <a:lstStyle/>
          <a:p>
            <a:pPr marL="0" indent="0">
              <a:buNone/>
            </a:pPr>
            <a:r>
              <a:rPr lang="cs-CZ" dirty="0"/>
              <a:t>Zákaz ukládat poskytovatelům služeb povinnost dohledu uložený členským státům platí pouze pro povinnosti obecné povahy. Zákaz se netýká povinnosti dohledu ve zvláštních případech, a zejména nebrání rozhodnutím vnitrostátních orgánů přijímaným v souladu s vnitrostátními předpisy.</a:t>
            </a:r>
            <a:endParaRPr lang="en-GB" dirty="0"/>
          </a:p>
        </p:txBody>
      </p:sp>
    </p:spTree>
    <p:extLst>
      <p:ext uri="{BB962C8B-B14F-4D97-AF65-F5344CB8AC3E}">
        <p14:creationId xmlns:p14="http://schemas.microsoft.com/office/powerpoint/2010/main" val="99850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27EA55-E359-4BF7-818F-FCD534BC7970}"/>
              </a:ext>
            </a:extLst>
          </p:cNvPr>
          <p:cNvSpPr>
            <a:spLocks noGrp="1"/>
          </p:cNvSpPr>
          <p:nvPr>
            <p:ph type="title"/>
          </p:nvPr>
        </p:nvSpPr>
        <p:spPr/>
        <p:txBody>
          <a:bodyPr/>
          <a:lstStyle/>
          <a:p>
            <a:pPr algn="ctr"/>
            <a:r>
              <a:rPr lang="cs-CZ" dirty="0"/>
              <a:t>Ale! Digital single market směrnice – čl. 17</a:t>
            </a:r>
            <a:endParaRPr lang="en-GB" dirty="0"/>
          </a:p>
        </p:txBody>
      </p:sp>
      <p:sp>
        <p:nvSpPr>
          <p:cNvPr id="3" name="Zástupný obsah 2">
            <a:extLst>
              <a:ext uri="{FF2B5EF4-FFF2-40B4-BE49-F238E27FC236}">
                <a16:creationId xmlns:a16="http://schemas.microsoft.com/office/drawing/2014/main" id="{56583690-3346-4FA2-A6D4-E0BB5B948360}"/>
              </a:ext>
            </a:extLst>
          </p:cNvPr>
          <p:cNvSpPr>
            <a:spLocks noGrp="1"/>
          </p:cNvSpPr>
          <p:nvPr>
            <p:ph idx="1"/>
          </p:nvPr>
        </p:nvSpPr>
        <p:spPr/>
        <p:txBody>
          <a:bodyPr/>
          <a:lstStyle/>
          <a:p>
            <a:r>
              <a:rPr lang="cs-CZ" dirty="0"/>
              <a:t>Odst. 3: </a:t>
            </a:r>
          </a:p>
          <a:p>
            <a:pPr marL="0" indent="0">
              <a:buNone/>
            </a:pPr>
            <a:r>
              <a:rPr lang="cs-CZ" dirty="0"/>
              <a:t>„</a:t>
            </a:r>
            <a:r>
              <a:rPr lang="cs-CZ" i="1" dirty="0"/>
              <a:t>Pokud poskytovatel služeb pro sdílení obsahu online provádí sdělení nebo zpřístupnění veřejnosti za podmínek stanovených v této směrnici, nevztahuje se na situace, na něž se vztahuje tento článek, omezení odpovědnosti podle čl. 14 odst. 1 směrnice 2000/31/ES.</a:t>
            </a:r>
            <a:r>
              <a:rPr lang="cs-CZ" dirty="0"/>
              <a:t>“</a:t>
            </a:r>
          </a:p>
          <a:p>
            <a:endParaRPr lang="en-GB" dirty="0"/>
          </a:p>
        </p:txBody>
      </p:sp>
    </p:spTree>
    <p:extLst>
      <p:ext uri="{BB962C8B-B14F-4D97-AF65-F5344CB8AC3E}">
        <p14:creationId xmlns:p14="http://schemas.microsoft.com/office/powerpoint/2010/main" val="2120854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27EA55-E359-4BF7-818F-FCD534BC7970}"/>
              </a:ext>
            </a:extLst>
          </p:cNvPr>
          <p:cNvSpPr>
            <a:spLocks noGrp="1"/>
          </p:cNvSpPr>
          <p:nvPr>
            <p:ph type="title"/>
          </p:nvPr>
        </p:nvSpPr>
        <p:spPr/>
        <p:txBody>
          <a:bodyPr/>
          <a:lstStyle/>
          <a:p>
            <a:pPr algn="ctr"/>
            <a:r>
              <a:rPr lang="cs-CZ" dirty="0"/>
              <a:t>Ale! Digital single market směrnice – čl. 17</a:t>
            </a:r>
            <a:endParaRPr lang="en-GB" dirty="0"/>
          </a:p>
        </p:txBody>
      </p:sp>
      <p:sp>
        <p:nvSpPr>
          <p:cNvPr id="3" name="Zástupný obsah 2">
            <a:extLst>
              <a:ext uri="{FF2B5EF4-FFF2-40B4-BE49-F238E27FC236}">
                <a16:creationId xmlns:a16="http://schemas.microsoft.com/office/drawing/2014/main" id="{56583690-3346-4FA2-A6D4-E0BB5B948360}"/>
              </a:ext>
            </a:extLst>
          </p:cNvPr>
          <p:cNvSpPr>
            <a:spLocks noGrp="1"/>
          </p:cNvSpPr>
          <p:nvPr>
            <p:ph idx="1"/>
          </p:nvPr>
        </p:nvSpPr>
        <p:spPr>
          <a:xfrm>
            <a:off x="838200" y="1841954"/>
            <a:ext cx="10515600" cy="4351338"/>
          </a:xfrm>
        </p:spPr>
        <p:txBody>
          <a:bodyPr>
            <a:normAutofit fontScale="85000" lnSpcReduction="10000"/>
          </a:bodyPr>
          <a:lstStyle/>
          <a:p>
            <a:r>
              <a:rPr lang="cs-CZ" dirty="0"/>
              <a:t>Odst. 4: </a:t>
            </a:r>
          </a:p>
          <a:p>
            <a:pPr marL="0" indent="0">
              <a:buNone/>
            </a:pPr>
            <a:r>
              <a:rPr lang="cs-CZ" dirty="0"/>
              <a:t>„</a:t>
            </a:r>
            <a:r>
              <a:rPr lang="cs-CZ" i="1" dirty="0"/>
              <a:t> Pokud není svolení poskytnuto, odpovídá poskytovatel služeb pro sdílení obsahu online za neoprávněná sdělení nebo zpřístupnění děl chráněných autorským právem a jiných předmětů ochrany veřejnosti, pokud neprokáže, že:</a:t>
            </a:r>
          </a:p>
          <a:p>
            <a:pPr marL="0" indent="0">
              <a:buNone/>
            </a:pPr>
            <a:r>
              <a:rPr lang="cs-CZ" i="1" dirty="0"/>
              <a:t>a) vynaložil veškeré úsilí k získání svolení a</a:t>
            </a:r>
          </a:p>
          <a:p>
            <a:pPr marL="0" indent="0">
              <a:buNone/>
            </a:pPr>
            <a:r>
              <a:rPr lang="cs-CZ" i="1" dirty="0"/>
              <a:t>b) v souladu s vysokými odvětvovými standardy odborné péče vynaložil veškeré úsilí k zajištění nedostupnosti konkrétních děl a jiných předmětů ochrany, o nichž mu nositelé práv poskytli relevantní a nezbytné informace, a v každém případě</a:t>
            </a:r>
          </a:p>
          <a:p>
            <a:pPr marL="0" indent="0">
              <a:buNone/>
            </a:pPr>
            <a:r>
              <a:rPr lang="cs-CZ" i="1" dirty="0"/>
              <a:t>c) ihned poté, co od nositelů práv obdržel dostatečně odůvodněné oznámení, znemožnil přístup k oznámeným dílům nebo jiným předmětům ochrany nebo je odstranil ze svých internetových stránek a vynaložil veškeré úsilí k zamezení jejich budoucímu nahrání v souladu s písmenem b).</a:t>
            </a:r>
            <a:r>
              <a:rPr lang="cs-CZ" dirty="0"/>
              <a:t>“</a:t>
            </a:r>
          </a:p>
          <a:p>
            <a:endParaRPr lang="en-GB" dirty="0"/>
          </a:p>
        </p:txBody>
      </p:sp>
    </p:spTree>
    <p:extLst>
      <p:ext uri="{BB962C8B-B14F-4D97-AF65-F5344CB8AC3E}">
        <p14:creationId xmlns:p14="http://schemas.microsoft.com/office/powerpoint/2010/main" val="2988215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90DD45-E039-4DD2-8AC8-84357DCD7747}"/>
              </a:ext>
            </a:extLst>
          </p:cNvPr>
          <p:cNvSpPr>
            <a:spLocks noGrp="1"/>
          </p:cNvSpPr>
          <p:nvPr>
            <p:ph type="title"/>
          </p:nvPr>
        </p:nvSpPr>
        <p:spPr/>
        <p:txBody>
          <a:bodyPr/>
          <a:lstStyle/>
          <a:p>
            <a:pPr algn="ctr"/>
            <a:r>
              <a:rPr lang="cs-CZ" dirty="0" err="1"/>
              <a:t>Notice</a:t>
            </a:r>
            <a:r>
              <a:rPr lang="cs-CZ" dirty="0"/>
              <a:t> and </a:t>
            </a:r>
            <a:r>
              <a:rPr lang="cs-CZ" dirty="0" err="1"/>
              <a:t>takedown</a:t>
            </a:r>
            <a:endParaRPr lang="en-GB" dirty="0"/>
          </a:p>
        </p:txBody>
      </p:sp>
      <p:sp>
        <p:nvSpPr>
          <p:cNvPr id="3" name="Zástupný obsah 2">
            <a:extLst>
              <a:ext uri="{FF2B5EF4-FFF2-40B4-BE49-F238E27FC236}">
                <a16:creationId xmlns:a16="http://schemas.microsoft.com/office/drawing/2014/main" id="{6717742B-FEA4-4A01-8BD8-ACA1F650597C}"/>
              </a:ext>
            </a:extLst>
          </p:cNvPr>
          <p:cNvSpPr>
            <a:spLocks noGrp="1"/>
          </p:cNvSpPr>
          <p:nvPr>
            <p:ph idx="1"/>
          </p:nvPr>
        </p:nvSpPr>
        <p:spPr/>
        <p:txBody>
          <a:bodyPr/>
          <a:lstStyle/>
          <a:p>
            <a:r>
              <a:rPr lang="cs-CZ" dirty="0"/>
              <a:t>Upozornění na protiprávný obsah</a:t>
            </a:r>
          </a:p>
          <a:p>
            <a:r>
              <a:rPr lang="cs-CZ" dirty="0"/>
              <a:t>Neexistuje obecná regulace</a:t>
            </a:r>
          </a:p>
          <a:p>
            <a:r>
              <a:rPr lang="cs-CZ" dirty="0"/>
              <a:t>Upozornit může kdokoli, jakkoli v libovolné formě</a:t>
            </a:r>
          </a:p>
          <a:p>
            <a:endParaRPr lang="cs-CZ" dirty="0"/>
          </a:p>
          <a:p>
            <a:r>
              <a:rPr lang="cs-CZ" dirty="0"/>
              <a:t>Určení odpovědnosti ISP</a:t>
            </a:r>
          </a:p>
          <a:p>
            <a:pPr lvl="1"/>
            <a:r>
              <a:rPr lang="cs-CZ" dirty="0"/>
              <a:t>Je subjekt v pozici ISP?</a:t>
            </a:r>
          </a:p>
          <a:p>
            <a:pPr lvl="1"/>
            <a:r>
              <a:rPr lang="cs-CZ" dirty="0"/>
              <a:t>Věděl o protiprávnosti obsahu?</a:t>
            </a:r>
          </a:p>
          <a:p>
            <a:pPr lvl="1"/>
            <a:r>
              <a:rPr lang="cs-CZ" dirty="0"/>
              <a:t>Reagoval? (Včas?)</a:t>
            </a:r>
          </a:p>
        </p:txBody>
      </p:sp>
    </p:spTree>
    <p:extLst>
      <p:ext uri="{BB962C8B-B14F-4D97-AF65-F5344CB8AC3E}">
        <p14:creationId xmlns:p14="http://schemas.microsoft.com/office/powerpoint/2010/main" val="414987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38814C-5FD2-4174-B2F7-D7DCF4AE76B6}"/>
              </a:ext>
            </a:extLst>
          </p:cNvPr>
          <p:cNvSpPr>
            <a:spLocks noGrp="1"/>
          </p:cNvSpPr>
          <p:nvPr>
            <p:ph type="title"/>
          </p:nvPr>
        </p:nvSpPr>
        <p:spPr/>
        <p:txBody>
          <a:bodyPr/>
          <a:lstStyle/>
          <a:p>
            <a:pPr algn="ctr"/>
            <a:r>
              <a:rPr lang="cs-CZ" dirty="0"/>
              <a:t>Čas na právo!</a:t>
            </a:r>
          </a:p>
        </p:txBody>
      </p:sp>
      <p:pic>
        <p:nvPicPr>
          <p:cNvPr id="6" name="Obrázek 5" descr="Obsah obrázku pes, interiér, vsedě, fotka&#10;&#10;Popis vygenerován s velmi vysokou mírou spolehlivosti">
            <a:extLst>
              <a:ext uri="{FF2B5EF4-FFF2-40B4-BE49-F238E27FC236}">
                <a16:creationId xmlns:a16="http://schemas.microsoft.com/office/drawing/2014/main" id="{98BE7354-8BDF-44B4-8D88-F24DDFB72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823" y="1394779"/>
            <a:ext cx="5722353" cy="5098096"/>
          </a:xfrm>
          <a:prstGeom prst="rect">
            <a:avLst/>
          </a:prstGeom>
        </p:spPr>
      </p:pic>
    </p:spTree>
    <p:extLst>
      <p:ext uri="{BB962C8B-B14F-4D97-AF65-F5344CB8AC3E}">
        <p14:creationId xmlns:p14="http://schemas.microsoft.com/office/powerpoint/2010/main" val="4023308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58E72-E3BB-4977-9520-9E12C55ED746}"/>
              </a:ext>
            </a:extLst>
          </p:cNvPr>
          <p:cNvSpPr>
            <a:spLocks noGrp="1"/>
          </p:cNvSpPr>
          <p:nvPr>
            <p:ph type="title"/>
          </p:nvPr>
        </p:nvSpPr>
        <p:spPr/>
        <p:txBody>
          <a:bodyPr/>
          <a:lstStyle/>
          <a:p>
            <a:pPr algn="ctr"/>
            <a:r>
              <a:rPr lang="cs-CZ" dirty="0"/>
              <a:t>Příklady judikatury</a:t>
            </a:r>
            <a:endParaRPr lang="en-GB" dirty="0"/>
          </a:p>
        </p:txBody>
      </p:sp>
      <p:sp>
        <p:nvSpPr>
          <p:cNvPr id="3" name="Zástupný obsah 2">
            <a:extLst>
              <a:ext uri="{FF2B5EF4-FFF2-40B4-BE49-F238E27FC236}">
                <a16:creationId xmlns:a16="http://schemas.microsoft.com/office/drawing/2014/main" id="{5D1D90B6-E0A2-4037-8196-B5F92C0B603C}"/>
              </a:ext>
            </a:extLst>
          </p:cNvPr>
          <p:cNvSpPr>
            <a:spLocks noGrp="1"/>
          </p:cNvSpPr>
          <p:nvPr>
            <p:ph idx="1"/>
          </p:nvPr>
        </p:nvSpPr>
        <p:spPr>
          <a:xfrm>
            <a:off x="838200" y="1444076"/>
            <a:ext cx="10515600" cy="4749216"/>
          </a:xfrm>
        </p:spPr>
        <p:txBody>
          <a:bodyPr>
            <a:normAutofit fontScale="85000" lnSpcReduction="20000"/>
          </a:bodyPr>
          <a:lstStyle/>
          <a:p>
            <a:r>
              <a:rPr lang="cs-CZ" dirty="0"/>
              <a:t>C-70/10 Scarlet </a:t>
            </a:r>
            <a:r>
              <a:rPr lang="cs-CZ" dirty="0" err="1"/>
              <a:t>Extended</a:t>
            </a:r>
            <a:r>
              <a:rPr lang="cs-CZ" dirty="0"/>
              <a:t>, C-360/10 SABAM</a:t>
            </a:r>
          </a:p>
          <a:p>
            <a:pPr lvl="1"/>
            <a:r>
              <a:rPr lang="cs-CZ" dirty="0"/>
              <a:t>Není možné uložit poskytovateli připojení povinnost zavést systém filtrování</a:t>
            </a:r>
          </a:p>
          <a:p>
            <a:pPr lvl="2"/>
            <a:r>
              <a:rPr lang="cs-CZ" dirty="0"/>
              <a:t>Všech elektronických sdělení, zejména s využitím peer-to-peer programů (/ informací ukládaných uživateli)</a:t>
            </a:r>
          </a:p>
          <a:p>
            <a:pPr lvl="2"/>
            <a:r>
              <a:rPr lang="cs-CZ" dirty="0"/>
              <a:t>Použitelný vůči všem zákazníkům bez rozdílu</a:t>
            </a:r>
          </a:p>
          <a:p>
            <a:pPr lvl="2"/>
            <a:r>
              <a:rPr lang="cs-CZ" dirty="0"/>
              <a:t>Preventivně</a:t>
            </a:r>
          </a:p>
          <a:p>
            <a:pPr lvl="2"/>
            <a:r>
              <a:rPr lang="cs-CZ" dirty="0"/>
              <a:t>Výlučně na jeho náklady</a:t>
            </a:r>
          </a:p>
          <a:p>
            <a:pPr lvl="2"/>
            <a:r>
              <a:rPr lang="cs-CZ" dirty="0"/>
              <a:t>Bez časového omezení</a:t>
            </a:r>
          </a:p>
          <a:p>
            <a:r>
              <a:rPr lang="cs-CZ" dirty="0"/>
              <a:t>C-324/09 L‘Oréal</a:t>
            </a:r>
          </a:p>
          <a:p>
            <a:pPr lvl="1"/>
            <a:r>
              <a:rPr lang="cs-CZ" dirty="0"/>
              <a:t>Čl. 14 směrnice (hosting) se vztahuje i na provozovatele online tržiště</a:t>
            </a:r>
          </a:p>
          <a:p>
            <a:r>
              <a:rPr lang="cs-CZ" dirty="0"/>
              <a:t>C-236/08 až C-238/08 Google France</a:t>
            </a:r>
          </a:p>
          <a:p>
            <a:pPr lvl="1"/>
            <a:r>
              <a:rPr lang="cs-CZ" dirty="0"/>
              <a:t>Ustanovení o limitaci odpovědnosti ISP (čl. 14 – hosting) se vztahuje i na poskytovatele optimalizace pro vyhledávání na internetu</a:t>
            </a:r>
          </a:p>
          <a:p>
            <a:r>
              <a:rPr lang="cs-CZ" dirty="0"/>
              <a:t>C-314/12 </a:t>
            </a:r>
            <a:r>
              <a:rPr lang="cs-CZ" dirty="0" err="1"/>
              <a:t>Telekabel</a:t>
            </a:r>
            <a:endParaRPr lang="cs-CZ" dirty="0"/>
          </a:p>
          <a:p>
            <a:pPr lvl="1"/>
            <a:r>
              <a:rPr lang="cs-CZ" dirty="0"/>
              <a:t>Poskytovateli internetového připojení je možné prostřednictvím soudního příkazu zakázat poskytovat zákazníkům přístup k webovým stránkám obsahujícím předmět(y) ochrany.</a:t>
            </a:r>
            <a:endParaRPr lang="en-GB" dirty="0"/>
          </a:p>
        </p:txBody>
      </p:sp>
    </p:spTree>
    <p:extLst>
      <p:ext uri="{BB962C8B-B14F-4D97-AF65-F5344CB8AC3E}">
        <p14:creationId xmlns:p14="http://schemas.microsoft.com/office/powerpoint/2010/main" val="1725971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A0E500-4BE8-44FF-8B17-27C31EBE5E72}"/>
              </a:ext>
            </a:extLst>
          </p:cNvPr>
          <p:cNvSpPr>
            <a:spLocks noGrp="1"/>
          </p:cNvSpPr>
          <p:nvPr>
            <p:ph type="title"/>
          </p:nvPr>
        </p:nvSpPr>
        <p:spPr>
          <a:xfrm>
            <a:off x="838200" y="349083"/>
            <a:ext cx="10515600" cy="1325563"/>
          </a:xfrm>
        </p:spPr>
        <p:txBody>
          <a:bodyPr>
            <a:normAutofit fontScale="90000"/>
          </a:bodyPr>
          <a:lstStyle/>
          <a:p>
            <a:pPr algn="ctr"/>
            <a:r>
              <a:rPr lang="cs-CZ" dirty="0"/>
              <a:t>Rozhodovací praxe ESLP – </a:t>
            </a:r>
            <a:r>
              <a:rPr lang="pt-BR" dirty="0"/>
              <a:t>Delfi AS proti Estonsku</a:t>
            </a:r>
            <a:br>
              <a:rPr lang="pt-BR" dirty="0"/>
            </a:br>
            <a:r>
              <a:rPr lang="pt-BR" dirty="0"/>
              <a:t>(č. 64569/09)</a:t>
            </a:r>
            <a:endParaRPr lang="en-GB" dirty="0"/>
          </a:p>
        </p:txBody>
      </p:sp>
      <p:sp>
        <p:nvSpPr>
          <p:cNvPr id="3" name="Zástupný obsah 2">
            <a:extLst>
              <a:ext uri="{FF2B5EF4-FFF2-40B4-BE49-F238E27FC236}">
                <a16:creationId xmlns:a16="http://schemas.microsoft.com/office/drawing/2014/main" id="{8A6881C1-3C24-4A6B-9F3E-3CC163D7C5F7}"/>
              </a:ext>
            </a:extLst>
          </p:cNvPr>
          <p:cNvSpPr>
            <a:spLocks noGrp="1"/>
          </p:cNvSpPr>
          <p:nvPr>
            <p:ph idx="1"/>
          </p:nvPr>
        </p:nvSpPr>
        <p:spPr/>
        <p:txBody>
          <a:bodyPr/>
          <a:lstStyle/>
          <a:p>
            <a:r>
              <a:rPr lang="cs-CZ" dirty="0" err="1"/>
              <a:t>Delfi</a:t>
            </a:r>
            <a:r>
              <a:rPr lang="cs-CZ" dirty="0"/>
              <a:t> – novinový server s celostátní sledovaností</a:t>
            </a:r>
          </a:p>
          <a:p>
            <a:r>
              <a:rPr lang="cs-CZ" dirty="0"/>
              <a:t>Zpráva týkající se chystané ledové cesty (spojení Estonsko-Finsko)</a:t>
            </a:r>
          </a:p>
          <a:p>
            <a:pPr lvl="1"/>
            <a:r>
              <a:rPr lang="cs-CZ" dirty="0"/>
              <a:t>„SLK zničilo plánovanou ledovou cestu“</a:t>
            </a:r>
          </a:p>
          <a:p>
            <a:r>
              <a:rPr lang="cs-CZ" dirty="0"/>
              <a:t>Reakce – přibližně 20 urážlivých komentářů</a:t>
            </a:r>
          </a:p>
          <a:p>
            <a:r>
              <a:rPr lang="cs-CZ" dirty="0"/>
              <a:t>Kontakt po 6 týdnech</a:t>
            </a:r>
          </a:p>
          <a:p>
            <a:pPr lvl="1"/>
            <a:r>
              <a:rPr lang="cs-CZ" dirty="0"/>
              <a:t>Reakce do 24 hodin</a:t>
            </a:r>
          </a:p>
          <a:p>
            <a:r>
              <a:rPr lang="cs-CZ" dirty="0" err="1"/>
              <a:t>Delfi</a:t>
            </a:r>
            <a:r>
              <a:rPr lang="cs-CZ" dirty="0"/>
              <a:t> mělo možnost komentáře aktivně ovlivňovat</a:t>
            </a:r>
          </a:p>
          <a:p>
            <a:endParaRPr lang="cs-CZ" dirty="0"/>
          </a:p>
          <a:p>
            <a:endParaRPr lang="en-GB" dirty="0"/>
          </a:p>
        </p:txBody>
      </p:sp>
    </p:spTree>
    <p:extLst>
      <p:ext uri="{BB962C8B-B14F-4D97-AF65-F5344CB8AC3E}">
        <p14:creationId xmlns:p14="http://schemas.microsoft.com/office/powerpoint/2010/main" val="3552881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A0E500-4BE8-44FF-8B17-27C31EBE5E72}"/>
              </a:ext>
            </a:extLst>
          </p:cNvPr>
          <p:cNvSpPr>
            <a:spLocks noGrp="1"/>
          </p:cNvSpPr>
          <p:nvPr>
            <p:ph type="title"/>
          </p:nvPr>
        </p:nvSpPr>
        <p:spPr>
          <a:xfrm>
            <a:off x="838200" y="349083"/>
            <a:ext cx="10515600" cy="1325563"/>
          </a:xfrm>
        </p:spPr>
        <p:txBody>
          <a:bodyPr/>
          <a:lstStyle/>
          <a:p>
            <a:pPr algn="ctr"/>
            <a:r>
              <a:rPr lang="cs-CZ" dirty="0"/>
              <a:t>Rozhodovací praxe ESLP –</a:t>
            </a:r>
            <a:r>
              <a:rPr lang="cs-CZ" dirty="0" err="1"/>
              <a:t>Delfi</a:t>
            </a:r>
            <a:endParaRPr lang="en-GB" dirty="0"/>
          </a:p>
        </p:txBody>
      </p:sp>
      <p:sp>
        <p:nvSpPr>
          <p:cNvPr id="3" name="Zástupný obsah 2">
            <a:extLst>
              <a:ext uri="{FF2B5EF4-FFF2-40B4-BE49-F238E27FC236}">
                <a16:creationId xmlns:a16="http://schemas.microsoft.com/office/drawing/2014/main" id="{8A6881C1-3C24-4A6B-9F3E-3CC163D7C5F7}"/>
              </a:ext>
            </a:extLst>
          </p:cNvPr>
          <p:cNvSpPr>
            <a:spLocks noGrp="1"/>
          </p:cNvSpPr>
          <p:nvPr>
            <p:ph idx="1"/>
          </p:nvPr>
        </p:nvSpPr>
        <p:spPr/>
        <p:txBody>
          <a:bodyPr/>
          <a:lstStyle/>
          <a:p>
            <a:r>
              <a:rPr lang="cs-CZ" dirty="0"/>
              <a:t>Pokud národní soud dospěje k názoru, že je třeba aplikovat plnou odpovědnost, nejedná se o neproporcionální omezení svobody projevu. </a:t>
            </a:r>
          </a:p>
          <a:p>
            <a:pPr lvl="1"/>
            <a:r>
              <a:rPr lang="cs-CZ" dirty="0" err="1"/>
              <a:t>Delfi</a:t>
            </a:r>
            <a:r>
              <a:rPr lang="cs-CZ" dirty="0"/>
              <a:t> jako aktivní (publikuje příspěvky, zná míru kontroverze, podněcuje diskuzi). Nemá opatření umožňující efektivní odstraňování komentářů podněcujících násilí. Nahlášení příspěvku je nedostatečné. </a:t>
            </a:r>
            <a:r>
              <a:rPr lang="cs-CZ" dirty="0" err="1"/>
              <a:t>Delfi</a:t>
            </a:r>
            <a:r>
              <a:rPr lang="cs-CZ" dirty="0"/>
              <a:t> je profesionální vydavatel s fakticky větší možností sledovat diskuze.</a:t>
            </a:r>
          </a:p>
          <a:p>
            <a:pPr lvl="1"/>
            <a:r>
              <a:rPr lang="cs-CZ" dirty="0"/>
              <a:t>Estonský soud požadoval aktivní odstraňování komentářů, které jsou zjevně protiprávní.</a:t>
            </a:r>
          </a:p>
          <a:p>
            <a:pPr lvl="1"/>
            <a:r>
              <a:rPr lang="cs-CZ" dirty="0"/>
              <a:t>Nezbytnost aktivity moderátorů</a:t>
            </a:r>
          </a:p>
          <a:p>
            <a:endParaRPr lang="en-GB" dirty="0"/>
          </a:p>
        </p:txBody>
      </p:sp>
    </p:spTree>
    <p:extLst>
      <p:ext uri="{BB962C8B-B14F-4D97-AF65-F5344CB8AC3E}">
        <p14:creationId xmlns:p14="http://schemas.microsoft.com/office/powerpoint/2010/main" val="1894346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A0E500-4BE8-44FF-8B17-27C31EBE5E72}"/>
              </a:ext>
            </a:extLst>
          </p:cNvPr>
          <p:cNvSpPr>
            <a:spLocks noGrp="1"/>
          </p:cNvSpPr>
          <p:nvPr>
            <p:ph type="title"/>
          </p:nvPr>
        </p:nvSpPr>
        <p:spPr>
          <a:xfrm>
            <a:off x="838200" y="349083"/>
            <a:ext cx="10515600" cy="1325563"/>
          </a:xfrm>
        </p:spPr>
        <p:txBody>
          <a:bodyPr>
            <a:normAutofit/>
          </a:bodyPr>
          <a:lstStyle/>
          <a:p>
            <a:pPr algn="ctr"/>
            <a:r>
              <a:rPr lang="cs-CZ" dirty="0"/>
              <a:t>ESLP – </a:t>
            </a:r>
            <a:r>
              <a:rPr lang="fr-FR" dirty="0"/>
              <a:t>Pi</a:t>
            </a:r>
            <a:r>
              <a:rPr lang="cs-CZ" dirty="0"/>
              <a:t>h</a:t>
            </a:r>
            <a:r>
              <a:rPr lang="fr-FR" dirty="0"/>
              <a:t>l </a:t>
            </a:r>
            <a:r>
              <a:rPr lang="fr-FR" dirty="0" err="1"/>
              <a:t>proti</a:t>
            </a:r>
            <a:r>
              <a:rPr lang="fr-FR" dirty="0"/>
              <a:t> </a:t>
            </a:r>
            <a:r>
              <a:rPr lang="fr-FR" dirty="0" err="1"/>
              <a:t>Švédsku</a:t>
            </a:r>
            <a:r>
              <a:rPr lang="fr-FR" dirty="0"/>
              <a:t> 74742/14</a:t>
            </a:r>
            <a:r>
              <a:rPr lang="cs-CZ" dirty="0"/>
              <a:t> </a:t>
            </a:r>
            <a:r>
              <a:rPr lang="fr-FR" dirty="0"/>
              <a:t>(2017)</a:t>
            </a:r>
            <a:endParaRPr lang="en-GB" dirty="0"/>
          </a:p>
        </p:txBody>
      </p:sp>
      <p:sp>
        <p:nvSpPr>
          <p:cNvPr id="3" name="Zástupný obsah 2">
            <a:extLst>
              <a:ext uri="{FF2B5EF4-FFF2-40B4-BE49-F238E27FC236}">
                <a16:creationId xmlns:a16="http://schemas.microsoft.com/office/drawing/2014/main" id="{8A6881C1-3C24-4A6B-9F3E-3CC163D7C5F7}"/>
              </a:ext>
            </a:extLst>
          </p:cNvPr>
          <p:cNvSpPr>
            <a:spLocks noGrp="1"/>
          </p:cNvSpPr>
          <p:nvPr>
            <p:ph idx="1"/>
          </p:nvPr>
        </p:nvSpPr>
        <p:spPr>
          <a:xfrm>
            <a:off x="838200" y="1793540"/>
            <a:ext cx="10515600" cy="4351338"/>
          </a:xfrm>
        </p:spPr>
        <p:txBody>
          <a:bodyPr>
            <a:normAutofit fontScale="85000" lnSpcReduction="20000"/>
          </a:bodyPr>
          <a:lstStyle/>
          <a:p>
            <a:r>
              <a:rPr lang="cs-CZ" dirty="0"/>
              <a:t>Anonymní </a:t>
            </a:r>
            <a:r>
              <a:rPr lang="cs-CZ" dirty="0" err="1"/>
              <a:t>defamační</a:t>
            </a:r>
            <a:r>
              <a:rPr lang="cs-CZ" dirty="0"/>
              <a:t> komentář na online blogu neziskové organizace - nemonitorovaná/nefiltrovaná sekce</a:t>
            </a:r>
          </a:p>
          <a:p>
            <a:r>
              <a:rPr lang="cs-CZ" dirty="0"/>
              <a:t>Malý web (malý dosah obsahu)</a:t>
            </a:r>
          </a:p>
          <a:p>
            <a:r>
              <a:rPr lang="cs-CZ" dirty="0"/>
              <a:t>Stěžovatel: soukromá osoba (označena za nacistu a následně drogově závislého) - zásah do soukromí (čl. 8 EÚLP)</a:t>
            </a:r>
          </a:p>
          <a:p>
            <a:r>
              <a:rPr lang="cs-CZ" dirty="0"/>
              <a:t>Za 9 dnů od komentáře upozornění stěžovatele, den poté staženo a zveřejněna omluva</a:t>
            </a:r>
          </a:p>
          <a:p>
            <a:r>
              <a:rPr lang="cs-CZ" dirty="0"/>
              <a:t>Národní soudy: Jednalo se o pomluvu, ale nebyly důvody zakládat odpovědnost ISP</a:t>
            </a:r>
          </a:p>
          <a:p>
            <a:r>
              <a:rPr lang="cs-CZ" dirty="0"/>
              <a:t>ESLP: Nešlo o </a:t>
            </a:r>
            <a:r>
              <a:rPr lang="cs-CZ" dirty="0" err="1"/>
              <a:t>hate</a:t>
            </a:r>
            <a:r>
              <a:rPr lang="cs-CZ" dirty="0"/>
              <a:t> </a:t>
            </a:r>
            <a:r>
              <a:rPr lang="cs-CZ" dirty="0" err="1"/>
              <a:t>speech</a:t>
            </a:r>
            <a:r>
              <a:rPr lang="cs-CZ" dirty="0"/>
              <a:t>, malý dosah, málo čtenářů</a:t>
            </a:r>
          </a:p>
          <a:p>
            <a:endParaRPr lang="cs-CZ" dirty="0"/>
          </a:p>
          <a:p>
            <a:r>
              <a:rPr lang="cs-CZ" dirty="0"/>
              <a:t>Důležité: To, že ISP přijde o bezpečný přístav ještě neznamená, že nutně odpovídá!</a:t>
            </a:r>
          </a:p>
        </p:txBody>
      </p:sp>
    </p:spTree>
    <p:extLst>
      <p:ext uri="{BB962C8B-B14F-4D97-AF65-F5344CB8AC3E}">
        <p14:creationId xmlns:p14="http://schemas.microsoft.com/office/powerpoint/2010/main" val="83835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14CF72-DA0D-439B-A681-AE2547A6F428}"/>
              </a:ext>
            </a:extLst>
          </p:cNvPr>
          <p:cNvSpPr>
            <a:spLocks noGrp="1"/>
          </p:cNvSpPr>
          <p:nvPr>
            <p:ph type="title"/>
          </p:nvPr>
        </p:nvSpPr>
        <p:spPr/>
        <p:txBody>
          <a:bodyPr/>
          <a:lstStyle/>
          <a:p>
            <a:pPr algn="ctr"/>
            <a:r>
              <a:rPr lang="cs-CZ" dirty="0"/>
              <a:t>České soudy: </a:t>
            </a:r>
            <a:r>
              <a:rPr lang="cs-CZ" dirty="0" err="1"/>
              <a:t>Prolux</a:t>
            </a:r>
            <a:endParaRPr lang="en-GB" dirty="0"/>
          </a:p>
        </p:txBody>
      </p:sp>
      <p:sp>
        <p:nvSpPr>
          <p:cNvPr id="3" name="Zástupný obsah 2">
            <a:extLst>
              <a:ext uri="{FF2B5EF4-FFF2-40B4-BE49-F238E27FC236}">
                <a16:creationId xmlns:a16="http://schemas.microsoft.com/office/drawing/2014/main" id="{E13849CC-6CC6-4D3C-AC25-D259554380D7}"/>
              </a:ext>
            </a:extLst>
          </p:cNvPr>
          <p:cNvSpPr>
            <a:spLocks noGrp="1"/>
          </p:cNvSpPr>
          <p:nvPr>
            <p:ph idx="1"/>
          </p:nvPr>
        </p:nvSpPr>
        <p:spPr>
          <a:xfrm>
            <a:off x="838200" y="1690688"/>
            <a:ext cx="10515600" cy="4486275"/>
          </a:xfrm>
        </p:spPr>
        <p:txBody>
          <a:bodyPr>
            <a:normAutofit/>
          </a:bodyPr>
          <a:lstStyle/>
          <a:p>
            <a:r>
              <a:rPr lang="cs-CZ" dirty="0"/>
              <a:t>Diskuze u článku na webu „Chcete prodat byt: Sám nebo s realitní kanceláří?</a:t>
            </a:r>
          </a:p>
          <a:p>
            <a:r>
              <a:rPr lang="cs-CZ" dirty="0"/>
              <a:t>Závadné výroky:</a:t>
            </a:r>
          </a:p>
          <a:p>
            <a:pPr lvl="1"/>
            <a:r>
              <a:rPr lang="cs-CZ" dirty="0"/>
              <a:t>„Společnost PROLUX lže jako svině“ - nadpis </a:t>
            </a:r>
          </a:p>
          <a:p>
            <a:pPr lvl="1"/>
            <a:r>
              <a:rPr lang="cs-CZ" dirty="0"/>
              <a:t>„Zlikvidovat PROLUX“</a:t>
            </a:r>
          </a:p>
          <a:p>
            <a:pPr lvl="1"/>
            <a:r>
              <a:rPr lang="cs-CZ" dirty="0"/>
              <a:t>„Nikdy jsem si nemyslela jaká jsem s prominutím husa a naletím podvodníkům, jinak je nazvat nemůžu.“</a:t>
            </a:r>
          </a:p>
          <a:p>
            <a:pPr lvl="1"/>
            <a:r>
              <a:rPr lang="cs-CZ" dirty="0"/>
              <a:t>„Ahoj, také jsem obětí bezcharakterní a lživé firmy PROLUX.“</a:t>
            </a:r>
          </a:p>
          <a:p>
            <a:r>
              <a:rPr lang="cs-CZ" dirty="0" err="1"/>
              <a:t>Prolux</a:t>
            </a:r>
            <a:r>
              <a:rPr lang="cs-CZ" dirty="0"/>
              <a:t>: Zásah do dobré pověsti právnické osoby</a:t>
            </a:r>
            <a:endParaRPr lang="en-GB" dirty="0"/>
          </a:p>
        </p:txBody>
      </p:sp>
    </p:spTree>
    <p:extLst>
      <p:ext uri="{BB962C8B-B14F-4D97-AF65-F5344CB8AC3E}">
        <p14:creationId xmlns:p14="http://schemas.microsoft.com/office/powerpoint/2010/main" val="3730852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58E72-E3BB-4977-9520-9E12C55ED746}"/>
              </a:ext>
            </a:extLst>
          </p:cNvPr>
          <p:cNvSpPr>
            <a:spLocks noGrp="1"/>
          </p:cNvSpPr>
          <p:nvPr>
            <p:ph type="title"/>
          </p:nvPr>
        </p:nvSpPr>
        <p:spPr/>
        <p:txBody>
          <a:bodyPr/>
          <a:lstStyle/>
          <a:p>
            <a:pPr algn="ctr"/>
            <a:r>
              <a:rPr lang="cs-CZ" dirty="0" err="1"/>
              <a:t>Prolux</a:t>
            </a:r>
            <a:r>
              <a:rPr lang="cs-CZ" dirty="0"/>
              <a:t>: Městský soud v Praze</a:t>
            </a:r>
            <a:endParaRPr lang="en-GB" dirty="0"/>
          </a:p>
        </p:txBody>
      </p:sp>
      <p:sp>
        <p:nvSpPr>
          <p:cNvPr id="3" name="Zástupný obsah 2">
            <a:extLst>
              <a:ext uri="{FF2B5EF4-FFF2-40B4-BE49-F238E27FC236}">
                <a16:creationId xmlns:a16="http://schemas.microsoft.com/office/drawing/2014/main" id="{5D1D90B6-E0A2-4037-8196-B5F92C0B603C}"/>
              </a:ext>
            </a:extLst>
          </p:cNvPr>
          <p:cNvSpPr>
            <a:spLocks noGrp="1"/>
          </p:cNvSpPr>
          <p:nvPr>
            <p:ph idx="1"/>
          </p:nvPr>
        </p:nvSpPr>
        <p:spPr>
          <a:xfrm>
            <a:off x="838200" y="1427747"/>
            <a:ext cx="10515600" cy="4749216"/>
          </a:xfrm>
        </p:spPr>
        <p:txBody>
          <a:bodyPr>
            <a:normAutofit/>
          </a:bodyPr>
          <a:lstStyle/>
          <a:p>
            <a:r>
              <a:rPr lang="cs-CZ" sz="3200" dirty="0"/>
              <a:t>Potvrdil rozhodnutí odstranit celé vlákno a odmítl uložit povinnost zaplatit 50 000,-</a:t>
            </a:r>
          </a:p>
          <a:p>
            <a:r>
              <a:rPr lang="cs-CZ" sz="3200" dirty="0"/>
              <a:t>„</a:t>
            </a:r>
            <a:r>
              <a:rPr lang="cs-CZ" sz="3200" i="1" dirty="0"/>
              <a:t>Žalovaný si musí být vědom toho, že urážlivé a hanlivé výrazy vyskytující se ve veřejné diskuzi na jeho internetových stránkách mohou poškodit dobrou pověst žalobce, tedy je podle §5 odst. 1 písm. a) i b) zákona č. 480/2004 Sb. odpovědný za obsah informací uložených na žádost uživatele, neboť mohl vzhledem k předmětu činnosti, okolnostem a povaze případu vědět, že obsah ukládaných informací uživatele je protiprávní.“</a:t>
            </a:r>
          </a:p>
          <a:p>
            <a:pPr marL="457200" lvl="1" indent="0">
              <a:buNone/>
            </a:pPr>
            <a:endParaRPr lang="en-GB" sz="2800" dirty="0"/>
          </a:p>
        </p:txBody>
      </p:sp>
    </p:spTree>
    <p:extLst>
      <p:ext uri="{BB962C8B-B14F-4D97-AF65-F5344CB8AC3E}">
        <p14:creationId xmlns:p14="http://schemas.microsoft.com/office/powerpoint/2010/main" val="1107939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58E72-E3BB-4977-9520-9E12C55ED746}"/>
              </a:ext>
            </a:extLst>
          </p:cNvPr>
          <p:cNvSpPr>
            <a:spLocks noGrp="1"/>
          </p:cNvSpPr>
          <p:nvPr>
            <p:ph type="title"/>
          </p:nvPr>
        </p:nvSpPr>
        <p:spPr/>
        <p:txBody>
          <a:bodyPr/>
          <a:lstStyle/>
          <a:p>
            <a:pPr algn="ctr"/>
            <a:r>
              <a:rPr lang="cs-CZ" dirty="0" err="1"/>
              <a:t>Prolux</a:t>
            </a:r>
            <a:r>
              <a:rPr lang="cs-CZ" dirty="0"/>
              <a:t>: Vrchní soud v Praze</a:t>
            </a:r>
            <a:endParaRPr lang="en-GB" dirty="0"/>
          </a:p>
        </p:txBody>
      </p:sp>
      <p:sp>
        <p:nvSpPr>
          <p:cNvPr id="3" name="Zástupný obsah 2">
            <a:extLst>
              <a:ext uri="{FF2B5EF4-FFF2-40B4-BE49-F238E27FC236}">
                <a16:creationId xmlns:a16="http://schemas.microsoft.com/office/drawing/2014/main" id="{5D1D90B6-E0A2-4037-8196-B5F92C0B603C}"/>
              </a:ext>
            </a:extLst>
          </p:cNvPr>
          <p:cNvSpPr>
            <a:spLocks noGrp="1"/>
          </p:cNvSpPr>
          <p:nvPr>
            <p:ph idx="1"/>
          </p:nvPr>
        </p:nvSpPr>
        <p:spPr>
          <a:xfrm>
            <a:off x="838200" y="1427747"/>
            <a:ext cx="10515600" cy="4749216"/>
          </a:xfrm>
        </p:spPr>
        <p:txBody>
          <a:bodyPr>
            <a:normAutofit/>
          </a:bodyPr>
          <a:lstStyle/>
          <a:p>
            <a:r>
              <a:rPr lang="cs-CZ" dirty="0"/>
              <a:t>Rozhodnutí: je nutné odstranit jen „lže jako svině“. Platit opravdu není nic třeba.</a:t>
            </a:r>
          </a:p>
          <a:p>
            <a:r>
              <a:rPr lang="cs-CZ" dirty="0"/>
              <a:t>VSP:</a:t>
            </a:r>
            <a:r>
              <a:rPr lang="cs-CZ" i="1" dirty="0"/>
              <a:t> „Mezi takové obsahem zjevně protiprávní informace je třeba zařadit i příspěvky, jež s cílem dehonestovat označeného jsou jen souhrnem vulgarit bez snahy o věcnou diskusi či kritiku.“ „…dle názoru odvolacího soudu </a:t>
            </a:r>
            <a:r>
              <a:rPr lang="en-US" i="1" dirty="0"/>
              <a:t>[je] </a:t>
            </a:r>
            <a:r>
              <a:rPr lang="cs-CZ" i="1" dirty="0"/>
              <a:t>podstatně širší a zahrnuje i ty případy, kdy je protiprávnost obsahu určité informace – do té doby sporná – postavena na jisto až rozhodnutím soudu.“</a:t>
            </a:r>
          </a:p>
          <a:p>
            <a:pPr lvl="2"/>
            <a:r>
              <a:rPr lang="cs-CZ" i="1" dirty="0"/>
              <a:t>„Pro úplnost je třeba poukázat na to, že soud prvního stupně pochybil, pokud za stavu, kdy shledal (byť nesprávně) jako způsobilý zásah do dobré pověsti žalobce pouze část předmětných diskusních příspěvků, uložil žalovanému povinnost odstranit celé diskusní „vlákno“, ač jiné zde uložené informace jsou z pohledu ochrany dobré pověsti žalobce zcela nezávadné.“</a:t>
            </a:r>
            <a:endParaRPr lang="en-GB" dirty="0"/>
          </a:p>
        </p:txBody>
      </p:sp>
    </p:spTree>
    <p:extLst>
      <p:ext uri="{BB962C8B-B14F-4D97-AF65-F5344CB8AC3E}">
        <p14:creationId xmlns:p14="http://schemas.microsoft.com/office/powerpoint/2010/main" val="2956369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D501D7-7E2E-4A4C-A0EF-8A9D9C6C0291}"/>
              </a:ext>
            </a:extLst>
          </p:cNvPr>
          <p:cNvSpPr>
            <a:spLocks noGrp="1"/>
          </p:cNvSpPr>
          <p:nvPr>
            <p:ph type="title"/>
          </p:nvPr>
        </p:nvSpPr>
        <p:spPr/>
        <p:txBody>
          <a:bodyPr/>
          <a:lstStyle/>
          <a:p>
            <a:pPr algn="ctr"/>
            <a:r>
              <a:rPr lang="cs-CZ" dirty="0"/>
              <a:t>Parlamentní listy</a:t>
            </a:r>
            <a:endParaRPr lang="en-GB" dirty="0"/>
          </a:p>
        </p:txBody>
      </p:sp>
      <p:sp>
        <p:nvSpPr>
          <p:cNvPr id="3" name="Zástupný obsah 2">
            <a:extLst>
              <a:ext uri="{FF2B5EF4-FFF2-40B4-BE49-F238E27FC236}">
                <a16:creationId xmlns:a16="http://schemas.microsoft.com/office/drawing/2014/main" id="{86433BEC-F128-4D21-B590-67C83FDBD620}"/>
              </a:ext>
            </a:extLst>
          </p:cNvPr>
          <p:cNvSpPr>
            <a:spLocks noGrp="1"/>
          </p:cNvSpPr>
          <p:nvPr>
            <p:ph idx="1"/>
          </p:nvPr>
        </p:nvSpPr>
        <p:spPr/>
        <p:txBody>
          <a:bodyPr>
            <a:normAutofit fontScale="85000" lnSpcReduction="10000"/>
          </a:bodyPr>
          <a:lstStyle/>
          <a:p>
            <a:r>
              <a:rPr lang="cs-CZ" dirty="0"/>
              <a:t>V podstatě první případ odpovědnosti ISP za příspěvky v ČR</a:t>
            </a:r>
          </a:p>
          <a:p>
            <a:r>
              <a:rPr lang="cs-CZ" dirty="0"/>
              <a:t>Tři články a diskuze pod nimi</a:t>
            </a:r>
          </a:p>
          <a:p>
            <a:pPr lvl="1"/>
            <a:r>
              <a:rPr lang="cs-CZ" dirty="0"/>
              <a:t>Komentáře hrubě urážlivého, xenofobního a rasistického charakteru, vyvolávající témata násilí a fyzické likvidace, jako např. "Patří do kafilerie"</a:t>
            </a:r>
          </a:p>
          <a:p>
            <a:r>
              <a:rPr lang="cs-CZ" dirty="0"/>
              <a:t>Žalovaný: zpravodajský portál, ale se snahou zapojit do komunikace občany s velkou návštěvností (300 000 denně)</a:t>
            </a:r>
          </a:p>
          <a:p>
            <a:pPr lvl="1"/>
            <a:r>
              <a:rPr lang="cs-CZ" dirty="0"/>
              <a:t>Neexistoval funkční odkaz na nahlašování závadného obsahu</a:t>
            </a:r>
          </a:p>
          <a:p>
            <a:pPr lvl="1"/>
            <a:r>
              <a:rPr lang="cs-CZ" dirty="0"/>
              <a:t>Existuje systém na mechanické filtrování klíčových slov – </a:t>
            </a:r>
            <a:r>
              <a:rPr lang="cs-CZ"/>
              <a:t>zjevně neúčinný</a:t>
            </a:r>
            <a:endParaRPr lang="cs-CZ" dirty="0"/>
          </a:p>
          <a:p>
            <a:r>
              <a:rPr lang="cs-CZ" dirty="0"/>
              <a:t>Došlo k upozornění, nenastalo odstranění obsahu</a:t>
            </a:r>
          </a:p>
          <a:p>
            <a:pPr lvl="1"/>
            <a:r>
              <a:rPr lang="cs-CZ" dirty="0"/>
              <a:t>Nastalo s tříletým zpožděním</a:t>
            </a:r>
          </a:p>
          <a:p>
            <a:endParaRPr lang="cs-CZ" dirty="0"/>
          </a:p>
          <a:p>
            <a:r>
              <a:rPr lang="cs-CZ" dirty="0"/>
              <a:t>Povinnost uhradit 150 000,- Kč jako zadostiučinění za zásah do osobnostních práv</a:t>
            </a:r>
          </a:p>
          <a:p>
            <a:endParaRPr lang="en-GB" dirty="0"/>
          </a:p>
        </p:txBody>
      </p:sp>
      <p:sp>
        <p:nvSpPr>
          <p:cNvPr id="4" name="Zástupný symbol pro číslo snímku 3">
            <a:extLst>
              <a:ext uri="{FF2B5EF4-FFF2-40B4-BE49-F238E27FC236}">
                <a16:creationId xmlns:a16="http://schemas.microsoft.com/office/drawing/2014/main" id="{F11018C7-4749-476A-8A0B-BBB422F7F2AA}"/>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Tree>
    <p:extLst>
      <p:ext uri="{BB962C8B-B14F-4D97-AF65-F5344CB8AC3E}">
        <p14:creationId xmlns:p14="http://schemas.microsoft.com/office/powerpoint/2010/main" val="2619105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CE0EB-FCFD-4348-8C5A-059A1E5928C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FFECD46D-635F-4FC3-8A52-D39967432D85}"/>
              </a:ext>
            </a:extLst>
          </p:cNvPr>
          <p:cNvSpPr>
            <a:spLocks noGrp="1"/>
          </p:cNvSpPr>
          <p:nvPr>
            <p:ph idx="1"/>
          </p:nvPr>
        </p:nvSpPr>
        <p:spPr/>
        <p:txBody>
          <a:bodyPr>
            <a:normAutofit/>
          </a:bodyPr>
          <a:lstStyle/>
          <a:p>
            <a:pPr marL="0" indent="0" algn="ctr">
              <a:buNone/>
            </a:pPr>
            <a:r>
              <a:rPr lang="cs-CZ" sz="4400" dirty="0"/>
              <a:t>Děkuji za pozornost.</a:t>
            </a:r>
          </a:p>
          <a:p>
            <a:pPr marL="0" indent="0" algn="ctr">
              <a:buNone/>
            </a:pPr>
            <a:endParaRPr lang="cs-CZ" sz="4400" dirty="0"/>
          </a:p>
          <a:p>
            <a:pPr marL="0" indent="0" algn="ctr">
              <a:buNone/>
            </a:pPr>
            <a:r>
              <a:rPr lang="en-US" sz="4400" dirty="0"/>
              <a:t>@</a:t>
            </a:r>
            <a:r>
              <a:rPr lang="cs-CZ" sz="4400" dirty="0" err="1"/>
              <a:t>jkb_misek</a:t>
            </a:r>
            <a:endParaRPr lang="cs-CZ" sz="4400" dirty="0"/>
          </a:p>
        </p:txBody>
      </p:sp>
    </p:spTree>
    <p:extLst>
      <p:ext uri="{BB962C8B-B14F-4D97-AF65-F5344CB8AC3E}">
        <p14:creationId xmlns:p14="http://schemas.microsoft.com/office/powerpoint/2010/main" val="83980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Právní povinnost</a:t>
            </a:r>
          </a:p>
        </p:txBody>
      </p:sp>
      <p:sp>
        <p:nvSpPr>
          <p:cNvPr id="3" name="Zástupný symbol pro obsah 2"/>
          <p:cNvSpPr>
            <a:spLocks noGrp="1"/>
          </p:cNvSpPr>
          <p:nvPr>
            <p:ph idx="1"/>
          </p:nvPr>
        </p:nvSpPr>
        <p:spPr>
          <a:xfrm>
            <a:off x="838200" y="1507958"/>
            <a:ext cx="10515600" cy="4669005"/>
          </a:xfrm>
        </p:spPr>
        <p:txBody>
          <a:bodyPr>
            <a:normAutofit fontScale="92500" lnSpcReduction="10000"/>
          </a:bodyPr>
          <a:lstStyle/>
          <a:p>
            <a:r>
              <a:rPr lang="cs-CZ" sz="4000" dirty="0"/>
              <a:t>Nutnost vyplývající bezprostředně nebo zprostředkovaně z právních norem chovat se určitým způsobem pod hrozbou sankce</a:t>
            </a:r>
          </a:p>
          <a:p>
            <a:r>
              <a:rPr lang="cs-CZ" sz="4000" dirty="0"/>
              <a:t>Aktivní činnost</a:t>
            </a:r>
          </a:p>
          <a:p>
            <a:pPr lvl="1"/>
            <a:r>
              <a:rPr lang="cs-CZ" sz="3600" dirty="0"/>
              <a:t>Dát </a:t>
            </a:r>
            <a:r>
              <a:rPr lang="cs-CZ" sz="3600" i="1" dirty="0"/>
              <a:t>(dare)</a:t>
            </a:r>
          </a:p>
          <a:p>
            <a:pPr lvl="1"/>
            <a:r>
              <a:rPr lang="cs-CZ" sz="3600" dirty="0"/>
              <a:t>Konat </a:t>
            </a:r>
            <a:r>
              <a:rPr lang="cs-CZ" sz="3600" i="1" dirty="0"/>
              <a:t>(</a:t>
            </a:r>
            <a:r>
              <a:rPr lang="cs-CZ" sz="3600" i="1" dirty="0" err="1"/>
              <a:t>facere</a:t>
            </a:r>
            <a:r>
              <a:rPr lang="cs-CZ" sz="3600" i="1" dirty="0"/>
              <a:t>)</a:t>
            </a:r>
          </a:p>
          <a:p>
            <a:r>
              <a:rPr lang="cs-CZ" sz="4000" dirty="0"/>
              <a:t>Nečinnost</a:t>
            </a:r>
          </a:p>
          <a:p>
            <a:pPr lvl="1"/>
            <a:r>
              <a:rPr lang="cs-CZ" sz="3600" dirty="0"/>
              <a:t>Zdržet se </a:t>
            </a:r>
            <a:r>
              <a:rPr lang="cs-CZ" sz="3600" i="1" dirty="0"/>
              <a:t>(</a:t>
            </a:r>
            <a:r>
              <a:rPr lang="cs-CZ" sz="3600" i="1" dirty="0" err="1"/>
              <a:t>omittere</a:t>
            </a:r>
            <a:r>
              <a:rPr lang="cs-CZ" sz="3600" i="1" dirty="0"/>
              <a:t>)</a:t>
            </a:r>
          </a:p>
          <a:p>
            <a:pPr lvl="1"/>
            <a:r>
              <a:rPr lang="cs-CZ" sz="3600" dirty="0"/>
              <a:t>Strpět </a:t>
            </a:r>
            <a:r>
              <a:rPr lang="cs-CZ" sz="3600" i="1" dirty="0"/>
              <a:t>(</a:t>
            </a:r>
            <a:r>
              <a:rPr lang="cs-CZ" sz="3600" i="1" dirty="0" err="1"/>
              <a:t>pati</a:t>
            </a:r>
            <a:r>
              <a:rPr lang="cs-CZ" sz="3600" i="1" dirty="0"/>
              <a:t>)</a:t>
            </a:r>
          </a:p>
        </p:txBody>
      </p:sp>
    </p:spTree>
    <p:extLst>
      <p:ext uri="{BB962C8B-B14F-4D97-AF65-F5344CB8AC3E}">
        <p14:creationId xmlns:p14="http://schemas.microsoft.com/office/powerpoint/2010/main" val="324584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Právní odpovědnost</a:t>
            </a:r>
          </a:p>
        </p:txBody>
      </p:sp>
      <p:sp>
        <p:nvSpPr>
          <p:cNvPr id="3" name="Zástupný symbol pro obsah 2"/>
          <p:cNvSpPr>
            <a:spLocks noGrp="1"/>
          </p:cNvSpPr>
          <p:nvPr>
            <p:ph idx="1"/>
          </p:nvPr>
        </p:nvSpPr>
        <p:spPr/>
        <p:txBody>
          <a:bodyPr/>
          <a:lstStyle/>
          <a:p>
            <a:r>
              <a:rPr lang="cs-CZ" dirty="0"/>
              <a:t>Povinnost snést následky protiprávního chování nebo stavu</a:t>
            </a:r>
          </a:p>
          <a:p>
            <a:pPr lvl="1"/>
            <a:r>
              <a:rPr lang="cs-CZ" dirty="0"/>
              <a:t>Možnost porušit jak konáním, tak opomenutím</a:t>
            </a:r>
          </a:p>
          <a:p>
            <a:r>
              <a:rPr lang="cs-CZ" dirty="0"/>
              <a:t>Sekundární (sankční) povinnost</a:t>
            </a:r>
          </a:p>
          <a:p>
            <a:pPr lvl="1"/>
            <a:r>
              <a:rPr lang="cs-CZ" dirty="0"/>
              <a:t>Vzniká porušením primární povinnosti, nebo při existenci protiprávního stavu</a:t>
            </a:r>
          </a:p>
          <a:p>
            <a:pPr lvl="1"/>
            <a:r>
              <a:rPr lang="cs-CZ" dirty="0"/>
              <a:t>Smysl:</a:t>
            </a:r>
          </a:p>
          <a:p>
            <a:pPr lvl="2"/>
            <a:r>
              <a:rPr lang="cs-CZ" dirty="0"/>
              <a:t>odstranění důsledků protiprávního jednání</a:t>
            </a:r>
          </a:p>
          <a:p>
            <a:pPr lvl="2"/>
            <a:r>
              <a:rPr lang="cs-CZ" dirty="0"/>
              <a:t>nastolení stavu, který je souladný s právem</a:t>
            </a:r>
          </a:p>
        </p:txBody>
      </p:sp>
    </p:spTree>
    <p:extLst>
      <p:ext uri="{BB962C8B-B14F-4D97-AF65-F5344CB8AC3E}">
        <p14:creationId xmlns:p14="http://schemas.microsoft.com/office/powerpoint/2010/main" val="369094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38690E-F884-4AA9-BE67-4C08C35D094A}"/>
              </a:ext>
            </a:extLst>
          </p:cNvPr>
          <p:cNvSpPr>
            <a:spLocks noGrp="1"/>
          </p:cNvSpPr>
          <p:nvPr>
            <p:ph type="title"/>
          </p:nvPr>
        </p:nvSpPr>
        <p:spPr/>
        <p:txBody>
          <a:bodyPr/>
          <a:lstStyle/>
          <a:p>
            <a:pPr algn="ctr"/>
            <a:r>
              <a:rPr lang="cs-CZ" dirty="0"/>
              <a:t>Funkce právní odpovědnosti</a:t>
            </a:r>
          </a:p>
        </p:txBody>
      </p:sp>
      <p:sp>
        <p:nvSpPr>
          <p:cNvPr id="3" name="Zástupný symbol pro obsah 2">
            <a:extLst>
              <a:ext uri="{FF2B5EF4-FFF2-40B4-BE49-F238E27FC236}">
                <a16:creationId xmlns:a16="http://schemas.microsoft.com/office/drawing/2014/main" id="{D57D7560-C59D-4903-A0EF-65EE97F6DFD5}"/>
              </a:ext>
            </a:extLst>
          </p:cNvPr>
          <p:cNvSpPr>
            <a:spLocks noGrp="1"/>
          </p:cNvSpPr>
          <p:nvPr>
            <p:ph idx="1"/>
          </p:nvPr>
        </p:nvSpPr>
        <p:spPr/>
        <p:txBody>
          <a:bodyPr/>
          <a:lstStyle/>
          <a:p>
            <a:r>
              <a:rPr lang="cs-CZ" dirty="0"/>
              <a:t>Reparační</a:t>
            </a:r>
          </a:p>
          <a:p>
            <a:pPr lvl="1"/>
            <a:r>
              <a:rPr lang="cs-CZ" dirty="0"/>
              <a:t>typická u majetkové právní odpovědnosti</a:t>
            </a:r>
          </a:p>
          <a:p>
            <a:pPr lvl="1"/>
            <a:r>
              <a:rPr lang="cs-CZ" dirty="0"/>
              <a:t>napravení škodlivého následku</a:t>
            </a:r>
          </a:p>
          <a:p>
            <a:r>
              <a:rPr lang="cs-CZ" dirty="0"/>
              <a:t>Satisfakční</a:t>
            </a:r>
          </a:p>
          <a:p>
            <a:pPr lvl="1"/>
            <a:r>
              <a:rPr lang="cs-CZ" dirty="0"/>
              <a:t>kompenzace nemajetkové újmy vhodným zadostiučiněním</a:t>
            </a:r>
          </a:p>
          <a:p>
            <a:r>
              <a:rPr lang="cs-CZ" dirty="0"/>
              <a:t>Represivní</a:t>
            </a:r>
          </a:p>
          <a:p>
            <a:pPr lvl="1"/>
            <a:r>
              <a:rPr lang="cs-CZ" dirty="0"/>
              <a:t>postih toho, kdo porušil svoji povinnosti</a:t>
            </a:r>
          </a:p>
          <a:p>
            <a:r>
              <a:rPr lang="cs-CZ" dirty="0"/>
              <a:t>Preventivní</a:t>
            </a:r>
          </a:p>
          <a:p>
            <a:pPr lvl="1"/>
            <a:r>
              <a:rPr lang="cs-CZ" dirty="0"/>
              <a:t>hrozba možnosti vzniku sankce </a:t>
            </a:r>
          </a:p>
        </p:txBody>
      </p:sp>
    </p:spTree>
    <p:extLst>
      <p:ext uri="{BB962C8B-B14F-4D97-AF65-F5344CB8AC3E}">
        <p14:creationId xmlns:p14="http://schemas.microsoft.com/office/powerpoint/2010/main" val="259465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Druhy právní odpovědnosti</a:t>
            </a:r>
          </a:p>
        </p:txBody>
      </p:sp>
      <p:sp>
        <p:nvSpPr>
          <p:cNvPr id="3" name="Zástupný symbol pro obsah 2"/>
          <p:cNvSpPr>
            <a:spLocks noGrp="1"/>
          </p:cNvSpPr>
          <p:nvPr>
            <p:ph idx="1"/>
          </p:nvPr>
        </p:nvSpPr>
        <p:spPr>
          <a:xfrm>
            <a:off x="838200" y="1347537"/>
            <a:ext cx="10515600" cy="4829426"/>
          </a:xfrm>
        </p:spPr>
        <p:txBody>
          <a:bodyPr>
            <a:normAutofit/>
          </a:bodyPr>
          <a:lstStyle/>
          <a:p>
            <a:r>
              <a:rPr lang="cs-CZ" dirty="0"/>
              <a:t>Soukromoprávní</a:t>
            </a:r>
          </a:p>
          <a:p>
            <a:pPr lvl="1"/>
            <a:r>
              <a:rPr lang="cs-CZ" dirty="0"/>
              <a:t>Vztah mezi delikventem a poškozeným</a:t>
            </a:r>
          </a:p>
          <a:p>
            <a:pPr lvl="1"/>
            <a:r>
              <a:rPr lang="cs-CZ" dirty="0"/>
              <a:t>Uvedení do původního stavu (restituce) – omluva apod.</a:t>
            </a:r>
          </a:p>
          <a:p>
            <a:pPr lvl="1"/>
            <a:r>
              <a:rPr lang="cs-CZ" dirty="0"/>
              <a:t>Náhrada (reparace) – peněžitá náhrada apod.</a:t>
            </a:r>
          </a:p>
          <a:p>
            <a:r>
              <a:rPr lang="cs-CZ" dirty="0"/>
              <a:t>Veřejnoprávní</a:t>
            </a:r>
          </a:p>
          <a:p>
            <a:pPr lvl="1"/>
            <a:r>
              <a:rPr lang="cs-CZ" dirty="0"/>
              <a:t>Vztah mezi delikventem a státem</a:t>
            </a:r>
          </a:p>
          <a:p>
            <a:pPr lvl="1"/>
            <a:r>
              <a:rPr lang="cs-CZ" dirty="0"/>
              <a:t>Ústavněprávní odpovědnost</a:t>
            </a:r>
          </a:p>
          <a:p>
            <a:pPr lvl="1"/>
            <a:r>
              <a:rPr lang="cs-CZ" dirty="0"/>
              <a:t>Trestní odpovědnost</a:t>
            </a:r>
          </a:p>
          <a:p>
            <a:pPr lvl="2"/>
            <a:r>
              <a:rPr lang="cs-CZ" dirty="0"/>
              <a:t>Trest</a:t>
            </a:r>
          </a:p>
          <a:p>
            <a:pPr lvl="1"/>
            <a:r>
              <a:rPr lang="cs-CZ" dirty="0"/>
              <a:t>Správní odpovědnost</a:t>
            </a:r>
          </a:p>
          <a:p>
            <a:pPr lvl="2"/>
            <a:r>
              <a:rPr lang="cs-CZ" dirty="0"/>
              <a:t>Přestupek</a:t>
            </a:r>
          </a:p>
          <a:p>
            <a:pPr lvl="2"/>
            <a:r>
              <a:rPr lang="cs-CZ" dirty="0"/>
              <a:t>Stačí nedbalost, pokud není výslovně uvedeno</a:t>
            </a:r>
          </a:p>
        </p:txBody>
      </p:sp>
    </p:spTree>
    <p:extLst>
      <p:ext uri="{BB962C8B-B14F-4D97-AF65-F5344CB8AC3E}">
        <p14:creationId xmlns:p14="http://schemas.microsoft.com/office/powerpoint/2010/main" val="3515683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Druhy právní odpovědnosti</a:t>
            </a:r>
          </a:p>
        </p:txBody>
      </p:sp>
      <p:sp>
        <p:nvSpPr>
          <p:cNvPr id="3" name="Zástupný symbol pro obsah 2"/>
          <p:cNvSpPr>
            <a:spLocks noGrp="1"/>
          </p:cNvSpPr>
          <p:nvPr>
            <p:ph idx="1"/>
          </p:nvPr>
        </p:nvSpPr>
        <p:spPr>
          <a:xfrm>
            <a:off x="838200" y="1491916"/>
            <a:ext cx="10515600" cy="4685047"/>
          </a:xfrm>
        </p:spPr>
        <p:txBody>
          <a:bodyPr/>
          <a:lstStyle/>
          <a:p>
            <a:r>
              <a:rPr lang="cs-CZ" dirty="0"/>
              <a:t>Subjektivní odpovědnost</a:t>
            </a:r>
          </a:p>
          <a:p>
            <a:pPr marL="457200" lvl="1" indent="0">
              <a:buNone/>
            </a:pPr>
            <a:r>
              <a:rPr lang="cs-CZ" dirty="0"/>
              <a:t>= odpovědnost za zavinění</a:t>
            </a:r>
          </a:p>
          <a:p>
            <a:pPr lvl="2"/>
            <a:r>
              <a:rPr lang="cs-CZ" dirty="0"/>
              <a:t>Zavinění = vnitřní psychický vztah delikventa k protiprávnímu jednání a jeho následku</a:t>
            </a:r>
          </a:p>
          <a:p>
            <a:pPr lvl="1"/>
            <a:r>
              <a:rPr lang="cs-CZ" dirty="0"/>
              <a:t>Zaviněné porušení právní povinnosti</a:t>
            </a:r>
          </a:p>
          <a:p>
            <a:pPr lvl="2"/>
            <a:r>
              <a:rPr lang="cs-CZ" dirty="0"/>
              <a:t>Je možná exkulpace - vyvinění</a:t>
            </a:r>
          </a:p>
          <a:p>
            <a:r>
              <a:rPr lang="cs-CZ" dirty="0"/>
              <a:t>Objektivní odpovědnost</a:t>
            </a:r>
          </a:p>
          <a:p>
            <a:pPr lvl="1"/>
            <a:r>
              <a:rPr lang="cs-CZ" dirty="0"/>
              <a:t>Odpovědnost za protiprávní stav</a:t>
            </a:r>
          </a:p>
          <a:p>
            <a:pPr lvl="1"/>
            <a:r>
              <a:rPr lang="cs-CZ" dirty="0"/>
              <a:t>Není třeba zavinění</a:t>
            </a:r>
          </a:p>
          <a:p>
            <a:pPr lvl="2"/>
            <a:r>
              <a:rPr lang="cs-CZ" dirty="0"/>
              <a:t>Je možná liberace</a:t>
            </a:r>
          </a:p>
          <a:p>
            <a:pPr lvl="1"/>
            <a:r>
              <a:rPr lang="cs-CZ" dirty="0"/>
              <a:t>Zvláštní případ – absolutní odpovědnost</a:t>
            </a:r>
          </a:p>
          <a:p>
            <a:pPr lvl="2"/>
            <a:r>
              <a:rPr lang="cs-CZ" dirty="0"/>
              <a:t>Není možná liberace (= odpovědnost za riziko)</a:t>
            </a:r>
          </a:p>
        </p:txBody>
      </p:sp>
    </p:spTree>
    <p:extLst>
      <p:ext uri="{BB962C8B-B14F-4D97-AF65-F5344CB8AC3E}">
        <p14:creationId xmlns:p14="http://schemas.microsoft.com/office/powerpoint/2010/main" val="157344508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2542</Words>
  <Application>Microsoft Office PowerPoint</Application>
  <PresentationFormat>Širokoúhlá obrazovka</PresentationFormat>
  <Paragraphs>310</Paragraphs>
  <Slides>48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48</vt:i4>
      </vt:variant>
    </vt:vector>
  </HeadingPairs>
  <TitlesOfParts>
    <vt:vector size="52" baseType="lpstr">
      <vt:lpstr>Arial</vt:lpstr>
      <vt:lpstr>Calibri</vt:lpstr>
      <vt:lpstr>Calibri Light</vt:lpstr>
      <vt:lpstr>Motiv Office</vt:lpstr>
      <vt:lpstr> Právo na internetu</vt:lpstr>
      <vt:lpstr>Témata přednášky</vt:lpstr>
      <vt:lpstr>Odpovědnost</vt:lpstr>
      <vt:lpstr>Čas na právo!</vt:lpstr>
      <vt:lpstr>Právní povinnost</vt:lpstr>
      <vt:lpstr>Právní odpovědnost</vt:lpstr>
      <vt:lpstr>Funkce právní odpovědnosti</vt:lpstr>
      <vt:lpstr>Druhy právní odpovědnosti</vt:lpstr>
      <vt:lpstr>Druhy právní odpovědnosti</vt:lpstr>
      <vt:lpstr>Prvky subjektivní právní odpovědnost</vt:lpstr>
      <vt:lpstr>Objekt deliktu</vt:lpstr>
      <vt:lpstr>Subjekt deliktu</vt:lpstr>
      <vt:lpstr>Objektivní stránka deliktu</vt:lpstr>
      <vt:lpstr>Subjektivní stránka deliktu</vt:lpstr>
      <vt:lpstr>Soukromoprávní odpovědnost</vt:lpstr>
      <vt:lpstr>Prezentace aplikace PowerPoint</vt:lpstr>
      <vt:lpstr>Možnost právní regulace online</vt:lpstr>
      <vt:lpstr>Problémy aplikace práva online</vt:lpstr>
      <vt:lpstr>Legitimita právní regulace online</vt:lpstr>
      <vt:lpstr>Legitimita právní regulace online</vt:lpstr>
      <vt:lpstr>Definiční autority</vt:lpstr>
      <vt:lpstr>Definiční autority</vt:lpstr>
      <vt:lpstr>Definiční autority</vt:lpstr>
      <vt:lpstr>Prezentace aplikace PowerPoint</vt:lpstr>
      <vt:lpstr>Odpovědnost ISP</vt:lpstr>
      <vt:lpstr>Odpovědnost ISP - základy</vt:lpstr>
      <vt:lpstr>§ 2900</vt:lpstr>
      <vt:lpstr>§ 2901</vt:lpstr>
      <vt:lpstr>ISP</vt:lpstr>
      <vt:lpstr>Pojem ISP</vt:lpstr>
      <vt:lpstr>Limitace odpovědnosti ISP</vt:lpstr>
      <vt:lpstr>Mere conduit (access)</vt:lpstr>
      <vt:lpstr>Meziukládání dat (caching)</vt:lpstr>
      <vt:lpstr>Ukládání dat (hosting)</vt:lpstr>
      <vt:lpstr>Má ISP povinnost monitorovat?</vt:lpstr>
      <vt:lpstr>Směrnice 2000/31/ES – rec. 47</vt:lpstr>
      <vt:lpstr>Ale! Digital single market směrnice – čl. 17</vt:lpstr>
      <vt:lpstr>Ale! Digital single market směrnice – čl. 17</vt:lpstr>
      <vt:lpstr>Notice and takedown</vt:lpstr>
      <vt:lpstr>Příklady judikatury</vt:lpstr>
      <vt:lpstr>Rozhodovací praxe ESLP – Delfi AS proti Estonsku (č. 64569/09)</vt:lpstr>
      <vt:lpstr>Rozhodovací praxe ESLP –Delfi</vt:lpstr>
      <vt:lpstr>ESLP – Pihl proti Švédsku 74742/14 (2017)</vt:lpstr>
      <vt:lpstr>České soudy: Prolux</vt:lpstr>
      <vt:lpstr>Prolux: Městský soud v Praze</vt:lpstr>
      <vt:lpstr>Prolux: Vrchní soud v Praze</vt:lpstr>
      <vt:lpstr>Parlamentní listy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Bi201K / TUP1 Právní odpovědnost online</dc:title>
  <dc:creator>Anna Vrtálková</dc:creator>
  <cp:lastModifiedBy>Jakub Míšek</cp:lastModifiedBy>
  <cp:revision>33</cp:revision>
  <dcterms:created xsi:type="dcterms:W3CDTF">2018-04-15T20:54:34Z</dcterms:created>
  <dcterms:modified xsi:type="dcterms:W3CDTF">2019-10-25T12:37:13Z</dcterms:modified>
</cp:coreProperties>
</file>