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2" r:id="rId7"/>
    <p:sldId id="263" r:id="rId8"/>
    <p:sldId id="264" r:id="rId9"/>
    <p:sldId id="267"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3"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a:effectLst>
                  <a:outerShdw blurRad="38100" dist="38100" dir="2700000" algn="tl">
                    <a:srgbClr val="000000">
                      <a:alpha val="43137"/>
                    </a:srgbClr>
                  </a:outerShdw>
                </a:effectLst>
                <a:latin typeface="+mn-lt"/>
              </a:rPr>
              <a:t>{</a:t>
            </a: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14"/>
          <p:cNvSpPr>
            <a:spLocks noGrp="1"/>
          </p:cNvSpPr>
          <p:nvPr>
            <p:ph type="dt" sz="half" idx="10"/>
          </p:nvPr>
        </p:nvSpPr>
        <p:spPr/>
        <p:txBody>
          <a:bodyPr/>
          <a:lstStyle/>
          <a:p>
            <a:fld id="{E1B7B970-3BFC-4737-9954-78BFE13B5F4A}" type="datetimeFigureOut">
              <a:rPr lang="en-US" smtClean="0"/>
              <a:t>10/3/2019</a:t>
            </a:fld>
            <a:endParaRPr lang="en-US"/>
          </a:p>
        </p:txBody>
      </p:sp>
      <p:sp>
        <p:nvSpPr>
          <p:cNvPr id="16" name="Slide Number Placeholder 15"/>
          <p:cNvSpPr>
            <a:spLocks noGrp="1"/>
          </p:cNvSpPr>
          <p:nvPr>
            <p:ph type="sldNum" sz="quarter" idx="11"/>
          </p:nvPr>
        </p:nvSpPr>
        <p:spPr/>
        <p:txBody>
          <a:bodyPr/>
          <a:lstStyle/>
          <a:p>
            <a:fld id="{6BB48C83-0C07-47AD-BDB3-43A49CF602A9}"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B7B970-3BFC-4737-9954-78BFE13B5F4A}"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48C83-0C07-47AD-BDB3-43A49CF602A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B7B970-3BFC-4737-9954-78BFE13B5F4A}"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48C83-0C07-47AD-BDB3-43A49CF602A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itle 12"/>
          <p:cNvSpPr>
            <a:spLocks noGrp="1"/>
          </p:cNvSpPr>
          <p:nvPr>
            <p:ph type="title"/>
          </p:nvPr>
        </p:nvSpPr>
        <p:spPr/>
        <p:txBody>
          <a:bodyPr/>
          <a:lstStyle/>
          <a:p>
            <a:r>
              <a:rPr lang="en-US"/>
              <a:t>Click to edit Master title style</a:t>
            </a:r>
          </a:p>
        </p:txBody>
      </p:sp>
      <p:sp>
        <p:nvSpPr>
          <p:cNvPr id="14" name="Date Placeholder 13"/>
          <p:cNvSpPr>
            <a:spLocks noGrp="1"/>
          </p:cNvSpPr>
          <p:nvPr>
            <p:ph type="dt" sz="half" idx="10"/>
          </p:nvPr>
        </p:nvSpPr>
        <p:spPr/>
        <p:txBody>
          <a:bodyPr/>
          <a:lstStyle/>
          <a:p>
            <a:fld id="{E1B7B970-3BFC-4737-9954-78BFE13B5F4A}" type="datetimeFigureOut">
              <a:rPr lang="en-US" smtClean="0"/>
              <a:t>10/3/2019</a:t>
            </a:fld>
            <a:endParaRPr lang="en-US"/>
          </a:p>
        </p:txBody>
      </p:sp>
      <p:sp>
        <p:nvSpPr>
          <p:cNvPr id="15" name="Slide Number Placeholder 14"/>
          <p:cNvSpPr>
            <a:spLocks noGrp="1"/>
          </p:cNvSpPr>
          <p:nvPr>
            <p:ph type="sldNum" sz="quarter" idx="11"/>
          </p:nvPr>
        </p:nvSpPr>
        <p:spPr/>
        <p:txBody>
          <a:bodyPr/>
          <a:lstStyle/>
          <a:p>
            <a:fld id="{6BB48C83-0C07-47AD-BDB3-43A49CF602A9}"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a:effectLst>
                  <a:outerShdw blurRad="38100" dist="38100" dir="2700000" algn="tl">
                    <a:srgbClr val="000000">
                      <a:alpha val="43137"/>
                    </a:srgbClr>
                  </a:outerShdw>
                </a:effectLst>
                <a:latin typeface="+mn-lt"/>
              </a:rPr>
              <a:t>{</a:t>
            </a: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2" name="Date Placeholder 11"/>
          <p:cNvSpPr>
            <a:spLocks noGrp="1"/>
          </p:cNvSpPr>
          <p:nvPr>
            <p:ph type="dt" sz="half" idx="10"/>
          </p:nvPr>
        </p:nvSpPr>
        <p:spPr/>
        <p:txBody>
          <a:bodyPr/>
          <a:lstStyle/>
          <a:p>
            <a:fld id="{E1B7B970-3BFC-4737-9954-78BFE13B5F4A}" type="datetimeFigureOut">
              <a:rPr lang="en-US" smtClean="0"/>
              <a:t>10/3/2019</a:t>
            </a:fld>
            <a:endParaRPr lang="en-US"/>
          </a:p>
        </p:txBody>
      </p:sp>
      <p:sp>
        <p:nvSpPr>
          <p:cNvPr id="13" name="Slide Number Placeholder 12"/>
          <p:cNvSpPr>
            <a:spLocks noGrp="1"/>
          </p:cNvSpPr>
          <p:nvPr>
            <p:ph type="sldNum" sz="quarter" idx="11"/>
          </p:nvPr>
        </p:nvSpPr>
        <p:spPr/>
        <p:txBody>
          <a:bodyPr/>
          <a:lstStyle/>
          <a:p>
            <a:fld id="{6BB48C83-0C07-47AD-BDB3-43A49CF602A9}"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E1B7B970-3BFC-4737-9954-78BFE13B5F4A}" type="datetimeFigureOut">
              <a:rPr lang="en-US" smtClean="0"/>
              <a:t>10/3/2019</a:t>
            </a:fld>
            <a:endParaRPr lang="en-US"/>
          </a:p>
        </p:txBody>
      </p:sp>
      <p:sp>
        <p:nvSpPr>
          <p:cNvPr id="9" name="Slide Number Placeholder 8"/>
          <p:cNvSpPr>
            <a:spLocks noGrp="1"/>
          </p:cNvSpPr>
          <p:nvPr>
            <p:ph type="sldNum" sz="quarter" idx="11"/>
          </p:nvPr>
        </p:nvSpPr>
        <p:spPr/>
        <p:txBody>
          <a:bodyPr/>
          <a:lstStyle/>
          <a:p>
            <a:fld id="{6BB48C83-0C07-47AD-BDB3-43A49CF602A9}"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
        <p:nvSpPr>
          <p:cNvPr id="11" name="Title 10"/>
          <p:cNvSpPr>
            <a:spLocks noGrp="1"/>
          </p:cNvSpPr>
          <p:nvPr>
            <p:ph type="title"/>
          </p:nvPr>
        </p:nvSpPr>
        <p:spPr/>
        <p:txBody>
          <a:bodyPr/>
          <a:lstStyle/>
          <a:p>
            <a:r>
              <a:rPr lang="en-US"/>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2" name="Title 11"/>
          <p:cNvSpPr>
            <a:spLocks noGrp="1"/>
          </p:cNvSpPr>
          <p:nvPr>
            <p:ph type="title"/>
          </p:nvPr>
        </p:nvSpPr>
        <p:spPr/>
        <p:txBody>
          <a:bodyPr/>
          <a:lstStyle/>
          <a:p>
            <a:r>
              <a:rPr lang="en-US"/>
              <a:t>Click to edit Master title style</a:t>
            </a:r>
            <a:endParaRPr lang="en-US" dirty="0"/>
          </a:p>
        </p:txBody>
      </p:sp>
      <p:sp>
        <p:nvSpPr>
          <p:cNvPr id="14" name="Date Placeholder 13"/>
          <p:cNvSpPr>
            <a:spLocks noGrp="1"/>
          </p:cNvSpPr>
          <p:nvPr>
            <p:ph type="dt" sz="half" idx="10"/>
          </p:nvPr>
        </p:nvSpPr>
        <p:spPr/>
        <p:txBody>
          <a:bodyPr/>
          <a:lstStyle/>
          <a:p>
            <a:fld id="{E1B7B970-3BFC-4737-9954-78BFE13B5F4A}" type="datetimeFigureOut">
              <a:rPr lang="en-US" smtClean="0"/>
              <a:t>10/3/2019</a:t>
            </a:fld>
            <a:endParaRPr lang="en-US"/>
          </a:p>
        </p:txBody>
      </p:sp>
      <p:sp>
        <p:nvSpPr>
          <p:cNvPr id="15" name="Slide Number Placeholder 14"/>
          <p:cNvSpPr>
            <a:spLocks noGrp="1"/>
          </p:cNvSpPr>
          <p:nvPr>
            <p:ph type="sldNum" sz="quarter" idx="11"/>
          </p:nvPr>
        </p:nvSpPr>
        <p:spPr/>
        <p:txBody>
          <a:bodyPr/>
          <a:lstStyle/>
          <a:p>
            <a:fld id="{6BB48C83-0C07-47AD-BDB3-43A49CF602A9}"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7" name="Date Placeholder 6"/>
          <p:cNvSpPr>
            <a:spLocks noGrp="1"/>
          </p:cNvSpPr>
          <p:nvPr>
            <p:ph type="dt" sz="half" idx="10"/>
          </p:nvPr>
        </p:nvSpPr>
        <p:spPr/>
        <p:txBody>
          <a:bodyPr/>
          <a:lstStyle/>
          <a:p>
            <a:fld id="{E1B7B970-3BFC-4737-9954-78BFE13B5F4A}" type="datetimeFigureOut">
              <a:rPr lang="en-US" smtClean="0"/>
              <a:t>10/3/2019</a:t>
            </a:fld>
            <a:endParaRPr lang="en-US"/>
          </a:p>
        </p:txBody>
      </p:sp>
      <p:sp>
        <p:nvSpPr>
          <p:cNvPr id="8" name="Slide Number Placeholder 7"/>
          <p:cNvSpPr>
            <a:spLocks noGrp="1"/>
          </p:cNvSpPr>
          <p:nvPr>
            <p:ph type="sldNum" sz="quarter" idx="11"/>
          </p:nvPr>
        </p:nvSpPr>
        <p:spPr/>
        <p:txBody>
          <a:bodyPr/>
          <a:lstStyle/>
          <a:p>
            <a:fld id="{6BB48C83-0C07-47AD-BDB3-43A49CF602A9}"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1B7B970-3BFC-4737-9954-78BFE13B5F4A}" type="datetimeFigureOut">
              <a:rPr lang="en-US" smtClean="0"/>
              <a:t>10/3/2019</a:t>
            </a:fld>
            <a:endParaRPr lang="en-US"/>
          </a:p>
        </p:txBody>
      </p:sp>
      <p:sp>
        <p:nvSpPr>
          <p:cNvPr id="6" name="Slide Number Placeholder 5"/>
          <p:cNvSpPr>
            <a:spLocks noGrp="1"/>
          </p:cNvSpPr>
          <p:nvPr>
            <p:ph type="sldNum" sz="quarter" idx="11"/>
          </p:nvPr>
        </p:nvSpPr>
        <p:spPr/>
        <p:txBody>
          <a:bodyPr/>
          <a:lstStyle/>
          <a:p>
            <a:fld id="{6BB48C83-0C07-47AD-BDB3-43A49CF602A9}" type="slidenum">
              <a:rPr lang="en-US" smtClean="0"/>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a:effectLst>
                  <a:outerShdw blurRad="38100" dist="38100" dir="2700000" algn="tl">
                    <a:srgbClr val="000000">
                      <a:alpha val="43137"/>
                    </a:srgbClr>
                  </a:outerShdw>
                </a:effectLst>
                <a:latin typeface="+mn-lt"/>
              </a:rPr>
              <a:t>{</a:t>
            </a: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5" name="Date Placeholder 14"/>
          <p:cNvSpPr>
            <a:spLocks noGrp="1"/>
          </p:cNvSpPr>
          <p:nvPr>
            <p:ph type="dt" sz="half" idx="10"/>
          </p:nvPr>
        </p:nvSpPr>
        <p:spPr/>
        <p:txBody>
          <a:bodyPr/>
          <a:lstStyle/>
          <a:p>
            <a:fld id="{E1B7B970-3BFC-4737-9954-78BFE13B5F4A}" type="datetimeFigureOut">
              <a:rPr lang="en-US" smtClean="0"/>
              <a:t>10/3/2019</a:t>
            </a:fld>
            <a:endParaRPr lang="en-US"/>
          </a:p>
        </p:txBody>
      </p:sp>
      <p:sp>
        <p:nvSpPr>
          <p:cNvPr id="16" name="Slide Number Placeholder 15"/>
          <p:cNvSpPr>
            <a:spLocks noGrp="1"/>
          </p:cNvSpPr>
          <p:nvPr>
            <p:ph type="sldNum" sz="quarter" idx="11"/>
          </p:nvPr>
        </p:nvSpPr>
        <p:spPr/>
        <p:txBody>
          <a:bodyPr/>
          <a:lstStyle/>
          <a:p>
            <a:fld id="{6BB48C83-0C07-47AD-BDB3-43A49CF602A9}"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
        <p:nvSpPr>
          <p:cNvPr id="18" name="Title 17"/>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1" name="Title 10"/>
          <p:cNvSpPr>
            <a:spLocks noGrp="1"/>
          </p:cNvSpPr>
          <p:nvPr>
            <p:ph type="title"/>
          </p:nvPr>
        </p:nvSpPr>
        <p:spPr/>
        <p:txBody>
          <a:bodyPr/>
          <a:lstStyle/>
          <a:p>
            <a:r>
              <a:rPr lang="en-US"/>
              <a:t>Click to edit Master title style</a:t>
            </a:r>
          </a:p>
        </p:txBody>
      </p:sp>
      <p:sp>
        <p:nvSpPr>
          <p:cNvPr id="13" name="Date Placeholder 12"/>
          <p:cNvSpPr>
            <a:spLocks noGrp="1"/>
          </p:cNvSpPr>
          <p:nvPr>
            <p:ph type="dt" sz="half" idx="10"/>
          </p:nvPr>
        </p:nvSpPr>
        <p:spPr/>
        <p:txBody>
          <a:bodyPr/>
          <a:lstStyle/>
          <a:p>
            <a:fld id="{E1B7B970-3BFC-4737-9954-78BFE13B5F4A}" type="datetimeFigureOut">
              <a:rPr lang="en-US" smtClean="0"/>
              <a:t>10/3/2019</a:t>
            </a:fld>
            <a:endParaRPr lang="en-US"/>
          </a:p>
        </p:txBody>
      </p:sp>
      <p:sp>
        <p:nvSpPr>
          <p:cNvPr id="14" name="Slide Number Placeholder 13"/>
          <p:cNvSpPr>
            <a:spLocks noGrp="1"/>
          </p:cNvSpPr>
          <p:nvPr>
            <p:ph type="sldNum" sz="quarter" idx="11"/>
          </p:nvPr>
        </p:nvSpPr>
        <p:spPr/>
        <p:txBody>
          <a:bodyPr/>
          <a:lstStyle/>
          <a:p>
            <a:fld id="{6BB48C83-0C07-47AD-BDB3-43A49CF602A9}"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E1B7B970-3BFC-4737-9954-78BFE13B5F4A}" type="datetimeFigureOut">
              <a:rPr lang="en-US" smtClean="0"/>
              <a:t>10/3/2019</a:t>
            </a:fld>
            <a:endParaRPr lang="en-US"/>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6BB48C83-0C07-47AD-BDB3-43A49CF602A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a:t>World Media Systems</a:t>
            </a:r>
          </a:p>
        </p:txBody>
      </p:sp>
      <p:sp>
        <p:nvSpPr>
          <p:cNvPr id="3" name="Subtitle 2"/>
          <p:cNvSpPr>
            <a:spLocks noGrp="1"/>
          </p:cNvSpPr>
          <p:nvPr>
            <p:ph type="subTitle" idx="1"/>
          </p:nvPr>
        </p:nvSpPr>
        <p:spPr/>
        <p:txBody>
          <a:bodyPr/>
          <a:lstStyle/>
          <a:p>
            <a:r>
              <a:rPr lang="en-US" dirty="0"/>
              <a:t>Week 3</a:t>
            </a:r>
          </a:p>
          <a:p>
            <a:endParaRPr lang="en-US" dirty="0"/>
          </a:p>
        </p:txBody>
      </p:sp>
    </p:spTree>
    <p:extLst>
      <p:ext uri="{BB962C8B-B14F-4D97-AF65-F5344CB8AC3E}">
        <p14:creationId xmlns:p14="http://schemas.microsoft.com/office/powerpoint/2010/main" val="698348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33600" y="914400"/>
            <a:ext cx="6096000" cy="5486400"/>
          </a:xfrm>
        </p:spPr>
        <p:txBody>
          <a:bodyPr>
            <a:normAutofit lnSpcReduction="10000"/>
          </a:bodyPr>
          <a:lstStyle/>
          <a:p>
            <a:pPr marL="18288" lvl="0" indent="0">
              <a:buNone/>
            </a:pPr>
            <a:r>
              <a:rPr lang="en-US" sz="2000" dirty="0">
                <a:effectLst/>
              </a:rPr>
              <a:t>Theory of relationship between communication practices, symbols, and technologies</a:t>
            </a:r>
          </a:p>
          <a:p>
            <a:pPr marL="18288" lvl="0" indent="0">
              <a:buNone/>
            </a:pPr>
            <a:endParaRPr lang="en-US" sz="1800" dirty="0">
              <a:effectLst/>
            </a:endParaRPr>
          </a:p>
          <a:p>
            <a:pPr marL="18288" lvl="0" indent="0">
              <a:buNone/>
            </a:pPr>
            <a:endParaRPr lang="en-US" sz="1800" dirty="0">
              <a:effectLst/>
            </a:endParaRPr>
          </a:p>
          <a:p>
            <a:pPr marL="18288" indent="0">
              <a:buNone/>
            </a:pPr>
            <a:r>
              <a:rPr lang="en-US" sz="1800" dirty="0">
                <a:effectLst/>
              </a:rPr>
              <a:t>Mass media communication = selective production of information</a:t>
            </a:r>
          </a:p>
          <a:p>
            <a:pPr marL="18288" lvl="0" indent="0">
              <a:buNone/>
            </a:pPr>
            <a:endParaRPr lang="en-US" sz="1800" dirty="0">
              <a:effectLst/>
            </a:endParaRPr>
          </a:p>
          <a:p>
            <a:pPr marL="18288" lvl="0" indent="0">
              <a:buNone/>
            </a:pPr>
            <a:r>
              <a:rPr lang="en-US" sz="1800" dirty="0">
                <a:effectLst/>
              </a:rPr>
              <a:t>Fields of Selection = Frames for selecting information</a:t>
            </a:r>
          </a:p>
          <a:p>
            <a:pPr lvl="1">
              <a:buFont typeface="Arial" pitchFamily="34" charset="0"/>
              <a:buChar char="•"/>
            </a:pPr>
            <a:r>
              <a:rPr lang="en-US" sz="1800" dirty="0">
                <a:effectLst/>
              </a:rPr>
              <a:t>News </a:t>
            </a:r>
          </a:p>
          <a:p>
            <a:pPr lvl="1">
              <a:buFont typeface="Arial" pitchFamily="34" charset="0"/>
              <a:buChar char="•"/>
            </a:pPr>
            <a:r>
              <a:rPr lang="en-US" sz="1800" dirty="0">
                <a:effectLst/>
              </a:rPr>
              <a:t>Advertising </a:t>
            </a:r>
          </a:p>
          <a:p>
            <a:pPr lvl="1">
              <a:buFont typeface="Arial" pitchFamily="34" charset="0"/>
              <a:buChar char="•"/>
            </a:pPr>
            <a:r>
              <a:rPr lang="en-US" sz="1800" dirty="0">
                <a:effectLst/>
              </a:rPr>
              <a:t>Entertainment </a:t>
            </a:r>
          </a:p>
          <a:p>
            <a:pPr lvl="2">
              <a:buFont typeface="Arial" pitchFamily="34" charset="0"/>
              <a:buChar char="•"/>
            </a:pPr>
            <a:r>
              <a:rPr lang="en-US" sz="1800" dirty="0">
                <a:effectLst/>
              </a:rPr>
              <a:t>Overlap in style/substance across three fields (towards commercial ends)</a:t>
            </a:r>
          </a:p>
          <a:p>
            <a:pPr marL="749808" lvl="2" indent="0">
              <a:buNone/>
            </a:pPr>
            <a:endParaRPr lang="en-US" dirty="0">
              <a:effectLst/>
            </a:endParaRPr>
          </a:p>
          <a:p>
            <a:pPr marL="18288" indent="0">
              <a:buNone/>
            </a:pPr>
            <a:r>
              <a:rPr lang="en-US" sz="2400" dirty="0">
                <a:effectLst/>
              </a:rPr>
              <a:t>Social Function of Mass Media</a:t>
            </a:r>
          </a:p>
          <a:p>
            <a:pPr marL="18288" indent="0">
              <a:buNone/>
            </a:pPr>
            <a:r>
              <a:rPr lang="en-US" sz="1700" dirty="0">
                <a:effectLst/>
              </a:rPr>
              <a:t>“Reality” needs a communication medium to manifest itself</a:t>
            </a:r>
          </a:p>
          <a:p>
            <a:pPr marL="18288" indent="0">
              <a:buNone/>
            </a:pPr>
            <a:r>
              <a:rPr lang="en-US" sz="2400" dirty="0">
                <a:effectLst/>
              </a:rPr>
              <a:t> </a:t>
            </a:r>
          </a:p>
          <a:p>
            <a:pPr marL="384048" lvl="1" indent="0">
              <a:buNone/>
            </a:pPr>
            <a:endParaRPr lang="en-US" sz="1800" dirty="0">
              <a:effectLst/>
            </a:endParaRPr>
          </a:p>
          <a:p>
            <a:pPr marL="749808" lvl="2" indent="0">
              <a:buNone/>
            </a:pPr>
            <a:endParaRPr lang="en-US" sz="1600" dirty="0">
              <a:effectLst/>
            </a:endParaRPr>
          </a:p>
          <a:p>
            <a:pPr marL="18288" lvl="0" indent="0">
              <a:buNone/>
            </a:pPr>
            <a:endParaRPr lang="en-US" dirty="0">
              <a:effectLst/>
            </a:endParaRPr>
          </a:p>
          <a:p>
            <a:endParaRPr lang="en-US" dirty="0"/>
          </a:p>
        </p:txBody>
      </p:sp>
      <p:sp>
        <p:nvSpPr>
          <p:cNvPr id="3" name="Title 2"/>
          <p:cNvSpPr>
            <a:spLocks noGrp="1"/>
          </p:cNvSpPr>
          <p:nvPr>
            <p:ph type="title"/>
          </p:nvPr>
        </p:nvSpPr>
        <p:spPr>
          <a:xfrm>
            <a:off x="777240" y="4876800"/>
            <a:ext cx="7543800" cy="1752600"/>
          </a:xfrm>
        </p:spPr>
        <p:txBody>
          <a:bodyPr/>
          <a:lstStyle/>
          <a:p>
            <a:br>
              <a:rPr lang="en-US" sz="3200" dirty="0">
                <a:effectLst/>
              </a:rPr>
            </a:br>
            <a:endParaRPr lang="en-US" sz="3200" dirty="0"/>
          </a:p>
        </p:txBody>
      </p:sp>
    </p:spTree>
    <p:extLst>
      <p:ext uri="{BB962C8B-B14F-4D97-AF65-F5344CB8AC3E}">
        <p14:creationId xmlns:p14="http://schemas.microsoft.com/office/powerpoint/2010/main" val="1540657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81000"/>
            <a:ext cx="7848600" cy="5638800"/>
          </a:xfrm>
        </p:spPr>
        <p:txBody>
          <a:bodyPr>
            <a:normAutofit fontScale="92500" lnSpcReduction="10000"/>
          </a:bodyPr>
          <a:lstStyle/>
          <a:p>
            <a:pPr marL="18288" lvl="0" indent="0">
              <a:buNone/>
            </a:pPr>
            <a:r>
              <a:rPr lang="en-US" sz="2300" dirty="0">
                <a:effectLst/>
              </a:rPr>
              <a:t>What does globalization mean to you?</a:t>
            </a:r>
          </a:p>
          <a:p>
            <a:pPr marL="18288" lvl="0" indent="0">
              <a:buNone/>
            </a:pPr>
            <a:endParaRPr lang="en-US" sz="2300" dirty="0">
              <a:effectLst/>
            </a:endParaRPr>
          </a:p>
          <a:p>
            <a:pPr marL="18288" lvl="0" indent="0">
              <a:buNone/>
            </a:pPr>
            <a:r>
              <a:rPr lang="en-US" sz="2300" dirty="0">
                <a:effectLst/>
              </a:rPr>
              <a:t>Do you think people, countries, and regions of the world are growing closer together or moving further apart? In what ways?</a:t>
            </a:r>
          </a:p>
          <a:p>
            <a:pPr marL="18288" lvl="0" indent="0">
              <a:buNone/>
            </a:pPr>
            <a:endParaRPr lang="en-US" sz="2300" dirty="0">
              <a:effectLst/>
            </a:endParaRPr>
          </a:p>
          <a:p>
            <a:pPr marL="18288" lvl="0" indent="0">
              <a:buNone/>
            </a:pPr>
            <a:r>
              <a:rPr lang="en-US" sz="2300" dirty="0">
                <a:effectLst/>
              </a:rPr>
              <a:t>What factors are causing the world to come closer together or to move further apart?</a:t>
            </a:r>
          </a:p>
          <a:p>
            <a:pPr marL="18288" lvl="0" indent="0">
              <a:buNone/>
            </a:pPr>
            <a:endParaRPr lang="en-US" sz="2300" dirty="0">
              <a:effectLst/>
            </a:endParaRPr>
          </a:p>
          <a:p>
            <a:pPr marL="18288" lvl="0" indent="0">
              <a:buNone/>
            </a:pPr>
            <a:r>
              <a:rPr lang="en-US" sz="2300" dirty="0">
                <a:effectLst/>
              </a:rPr>
              <a:t>What is the role of travel, communication technology, media companies, and audience media use in bringing the world closer together or moving it farther apart?</a:t>
            </a:r>
          </a:p>
          <a:p>
            <a:pPr marL="18288" lvl="0" indent="0">
              <a:buNone/>
            </a:pPr>
            <a:endParaRPr lang="en-US" sz="2300" dirty="0">
              <a:effectLst/>
            </a:endParaRPr>
          </a:p>
          <a:p>
            <a:pPr marL="18288" lvl="0" indent="0">
              <a:buNone/>
            </a:pPr>
            <a:r>
              <a:rPr lang="en-US" sz="2300" dirty="0">
                <a:effectLst/>
              </a:rPr>
              <a:t>What groups of people from which countries or regions might be dissatisfied with or concerned about the way in which media affect the world coming closer together or moving farther apart? What do you think their concerns are?</a:t>
            </a:r>
          </a:p>
          <a:p>
            <a:endParaRPr lang="en-US" dirty="0"/>
          </a:p>
        </p:txBody>
      </p:sp>
    </p:spTree>
    <p:extLst>
      <p:ext uri="{BB962C8B-B14F-4D97-AF65-F5344CB8AC3E}">
        <p14:creationId xmlns:p14="http://schemas.microsoft.com/office/powerpoint/2010/main" val="2350313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fade">
                                      <p:cBhvr>
                                        <p:cTn id="2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685801"/>
            <a:ext cx="7696200" cy="3657599"/>
          </a:xfrm>
        </p:spPr>
        <p:txBody>
          <a:bodyPr>
            <a:normAutofit lnSpcReduction="10000"/>
          </a:bodyPr>
          <a:lstStyle/>
          <a:p>
            <a:pPr>
              <a:buFontTx/>
              <a:buChar char="-"/>
            </a:pPr>
            <a:r>
              <a:rPr lang="en-US" sz="2400" dirty="0">
                <a:effectLst/>
              </a:rPr>
              <a:t>A modern and old phenomenon</a:t>
            </a:r>
          </a:p>
          <a:p>
            <a:pPr>
              <a:buFontTx/>
              <a:buChar char="-"/>
            </a:pPr>
            <a:endParaRPr lang="en-US" sz="2000" dirty="0">
              <a:effectLst/>
            </a:endParaRPr>
          </a:p>
          <a:p>
            <a:pPr lvl="0">
              <a:buFontTx/>
              <a:buChar char="-"/>
            </a:pPr>
            <a:r>
              <a:rPr lang="en-US" sz="2400" dirty="0">
                <a:effectLst/>
              </a:rPr>
              <a:t>A kind of worldwide climate in which people industries, governments and countries across the world are being propelled into closer political, economic, and cultural unions</a:t>
            </a:r>
          </a:p>
          <a:p>
            <a:pPr lvl="0">
              <a:buFontTx/>
              <a:buChar char="-"/>
            </a:pPr>
            <a:endParaRPr lang="en-US" sz="2000" dirty="0">
              <a:effectLst/>
            </a:endParaRPr>
          </a:p>
          <a:p>
            <a:pPr marL="18288" lvl="0" indent="0">
              <a:buNone/>
            </a:pPr>
            <a:r>
              <a:rPr lang="en-US" sz="2400" dirty="0">
                <a:effectLst/>
              </a:rPr>
              <a:t>- Leading impetus is corporate profit-making initiative</a:t>
            </a:r>
            <a:endParaRPr lang="en-US" sz="2000" dirty="0">
              <a:effectLst/>
            </a:endParaRPr>
          </a:p>
          <a:p>
            <a:pPr marL="384048" lvl="1" indent="0">
              <a:buNone/>
            </a:pPr>
            <a:r>
              <a:rPr lang="en-US" sz="2000" dirty="0">
                <a:effectLst/>
              </a:rPr>
              <a:t>- Has fostered the creation of an acting supranational governance network (UN, WTO, IMF, ITU, etc.)</a:t>
            </a:r>
            <a:endParaRPr lang="en-US" sz="1800" dirty="0">
              <a:effectLst/>
            </a:endParaRPr>
          </a:p>
          <a:p>
            <a:endParaRPr lang="en-US" dirty="0"/>
          </a:p>
        </p:txBody>
      </p:sp>
      <p:sp>
        <p:nvSpPr>
          <p:cNvPr id="3" name="Title 2"/>
          <p:cNvSpPr>
            <a:spLocks noGrp="1"/>
          </p:cNvSpPr>
          <p:nvPr>
            <p:ph type="title"/>
          </p:nvPr>
        </p:nvSpPr>
        <p:spPr/>
        <p:txBody>
          <a:bodyPr/>
          <a:lstStyle/>
          <a:p>
            <a:r>
              <a:rPr lang="en-US" dirty="0">
                <a:solidFill>
                  <a:srgbClr val="FFFF00"/>
                </a:solidFill>
              </a:rPr>
              <a:t>Globalization</a:t>
            </a:r>
          </a:p>
        </p:txBody>
      </p:sp>
    </p:spTree>
    <p:extLst>
      <p:ext uri="{BB962C8B-B14F-4D97-AF65-F5344CB8AC3E}">
        <p14:creationId xmlns:p14="http://schemas.microsoft.com/office/powerpoint/2010/main" val="169298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81000"/>
            <a:ext cx="8001000" cy="4876799"/>
          </a:xfrm>
        </p:spPr>
        <p:txBody>
          <a:bodyPr>
            <a:normAutofit fontScale="77500" lnSpcReduction="20000"/>
          </a:bodyPr>
          <a:lstStyle/>
          <a:p>
            <a:pPr marL="18288" lvl="0" indent="0">
              <a:buNone/>
            </a:pPr>
            <a:r>
              <a:rPr lang="en-US" sz="2400" b="1" dirty="0">
                <a:effectLst/>
              </a:rPr>
              <a:t>International Travel</a:t>
            </a:r>
            <a:endParaRPr lang="en-US" sz="2000" dirty="0">
              <a:effectLst/>
            </a:endParaRPr>
          </a:p>
          <a:p>
            <a:pPr lvl="1"/>
            <a:r>
              <a:rPr lang="en-US" sz="2000" dirty="0">
                <a:effectLst/>
              </a:rPr>
              <a:t>Increases knowledge and interaction </a:t>
            </a:r>
            <a:endParaRPr lang="en-US" sz="1800" dirty="0">
              <a:effectLst/>
            </a:endParaRPr>
          </a:p>
          <a:p>
            <a:pPr lvl="1"/>
            <a:r>
              <a:rPr lang="en-US" sz="2000" dirty="0">
                <a:effectLst/>
              </a:rPr>
              <a:t>Stimulates industries and options</a:t>
            </a:r>
          </a:p>
          <a:p>
            <a:pPr marL="384048" lvl="1" indent="0">
              <a:buNone/>
            </a:pPr>
            <a:endParaRPr lang="en-US" sz="1800" dirty="0">
              <a:effectLst/>
            </a:endParaRPr>
          </a:p>
          <a:p>
            <a:pPr marL="18288" lvl="0" indent="0">
              <a:buNone/>
            </a:pPr>
            <a:r>
              <a:rPr lang="en-US" sz="2400" b="1" dirty="0">
                <a:effectLst/>
              </a:rPr>
              <a:t>Communication Technologies</a:t>
            </a:r>
            <a:endParaRPr lang="en-US" sz="2000" dirty="0">
              <a:effectLst/>
            </a:endParaRPr>
          </a:p>
          <a:p>
            <a:pPr lvl="1"/>
            <a:r>
              <a:rPr lang="en-US" sz="2000" dirty="0">
                <a:effectLst/>
              </a:rPr>
              <a:t>Facilitates communication across boundaries and borders</a:t>
            </a:r>
            <a:endParaRPr lang="en-US" sz="1800" dirty="0">
              <a:effectLst/>
            </a:endParaRPr>
          </a:p>
          <a:p>
            <a:pPr lvl="1"/>
            <a:r>
              <a:rPr lang="en-US" sz="2000" dirty="0">
                <a:effectLst/>
              </a:rPr>
              <a:t>Stimulates corporate growth globally</a:t>
            </a:r>
          </a:p>
          <a:p>
            <a:pPr marL="384048" lvl="1" indent="0">
              <a:buNone/>
            </a:pPr>
            <a:endParaRPr lang="en-US" sz="1800" dirty="0">
              <a:effectLst/>
            </a:endParaRPr>
          </a:p>
          <a:p>
            <a:pPr marL="18288" lvl="0" indent="0">
              <a:buNone/>
            </a:pPr>
            <a:r>
              <a:rPr lang="en-US" sz="2400" b="1" dirty="0">
                <a:effectLst/>
              </a:rPr>
              <a:t>Global Media Conglomerates</a:t>
            </a:r>
            <a:endParaRPr lang="en-US" sz="2000" dirty="0">
              <a:effectLst/>
            </a:endParaRPr>
          </a:p>
          <a:p>
            <a:pPr lvl="1"/>
            <a:r>
              <a:rPr lang="en-US" sz="2000" dirty="0">
                <a:effectLst/>
              </a:rPr>
              <a:t>A giant parent corporation (i.e. a very complex organization) that maintains an extended reach (i.e. operating transnationally) and presides over an amalgamation of subsidiaries with decentralized value system.</a:t>
            </a:r>
            <a:endParaRPr lang="en-US" sz="1800" dirty="0">
              <a:effectLst/>
            </a:endParaRPr>
          </a:p>
          <a:p>
            <a:pPr lvl="1"/>
            <a:r>
              <a:rPr lang="en-US" sz="2000" dirty="0">
                <a:effectLst/>
              </a:rPr>
              <a:t>Challenging conceptions of nationality as it pertains to self-identity</a:t>
            </a:r>
            <a:endParaRPr lang="en-US" sz="1800" dirty="0">
              <a:effectLst/>
            </a:endParaRPr>
          </a:p>
          <a:p>
            <a:pPr lvl="2"/>
            <a:r>
              <a:rPr lang="en-US" sz="1800" dirty="0">
                <a:effectLst/>
              </a:rPr>
              <a:t>‘Country’ still  important as unit for understanding media and its usage </a:t>
            </a:r>
          </a:p>
          <a:p>
            <a:pPr marL="749808" lvl="2" indent="0">
              <a:buNone/>
            </a:pPr>
            <a:endParaRPr lang="en-US" sz="1600" dirty="0">
              <a:effectLst/>
            </a:endParaRPr>
          </a:p>
          <a:p>
            <a:pPr marL="18288" lvl="0" indent="0">
              <a:buNone/>
            </a:pPr>
            <a:r>
              <a:rPr lang="en-US" sz="2400" b="1" dirty="0">
                <a:effectLst/>
              </a:rPr>
              <a:t>Audience Curiosity (regarding other parts of the world)</a:t>
            </a:r>
            <a:endParaRPr lang="en-US" sz="2000" dirty="0">
              <a:effectLst/>
            </a:endParaRPr>
          </a:p>
          <a:p>
            <a:pPr lvl="1"/>
            <a:r>
              <a:rPr lang="en-US" sz="2000" dirty="0">
                <a:effectLst/>
              </a:rPr>
              <a:t>Engaging foreign media content means acquiring the will, taste, skills, and sensitivity to do so</a:t>
            </a:r>
            <a:endParaRPr lang="en-US" sz="1800" dirty="0">
              <a:effectLst/>
            </a:endParaRPr>
          </a:p>
          <a:p>
            <a:pPr marL="18288" indent="0">
              <a:buNone/>
            </a:pPr>
            <a:r>
              <a:rPr lang="en-US" sz="2400" b="1" dirty="0">
                <a:effectLst/>
              </a:rPr>
              <a:t> </a:t>
            </a:r>
            <a:endParaRPr lang="en-US" sz="2000" dirty="0">
              <a:effectLst/>
            </a:endParaRPr>
          </a:p>
          <a:p>
            <a:endParaRPr lang="en-US" dirty="0"/>
          </a:p>
        </p:txBody>
      </p:sp>
      <p:sp>
        <p:nvSpPr>
          <p:cNvPr id="3" name="Title 2"/>
          <p:cNvSpPr>
            <a:spLocks noGrp="1"/>
          </p:cNvSpPr>
          <p:nvPr>
            <p:ph type="title"/>
          </p:nvPr>
        </p:nvSpPr>
        <p:spPr>
          <a:xfrm>
            <a:off x="777240" y="4876800"/>
            <a:ext cx="7543800" cy="1524000"/>
          </a:xfrm>
        </p:spPr>
        <p:txBody>
          <a:bodyPr/>
          <a:lstStyle/>
          <a:p>
            <a:r>
              <a:rPr lang="en-US" sz="3200" b="1" dirty="0">
                <a:solidFill>
                  <a:srgbClr val="C00000"/>
                </a:solidFill>
                <a:effectLst/>
              </a:rPr>
              <a:t>Four Factors Stimulating Globalizatio</a:t>
            </a:r>
            <a:r>
              <a:rPr lang="en-US" sz="2800" b="1" dirty="0">
                <a:solidFill>
                  <a:srgbClr val="C00000"/>
                </a:solidFill>
                <a:effectLst/>
              </a:rPr>
              <a:t>n</a:t>
            </a:r>
            <a:br>
              <a:rPr lang="en-US" sz="2800" dirty="0">
                <a:effectLst/>
              </a:rPr>
            </a:br>
            <a:endParaRPr lang="en-US" sz="2800" dirty="0"/>
          </a:p>
        </p:txBody>
      </p:sp>
    </p:spTree>
    <p:extLst>
      <p:ext uri="{BB962C8B-B14F-4D97-AF65-F5344CB8AC3E}">
        <p14:creationId xmlns:p14="http://schemas.microsoft.com/office/powerpoint/2010/main" val="1251476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7772400" cy="3657599"/>
          </a:xfrm>
        </p:spPr>
        <p:txBody>
          <a:bodyPr/>
          <a:lstStyle/>
          <a:p>
            <a:pPr lvl="0">
              <a:buFont typeface="Wingdings" pitchFamily="2" charset="2"/>
              <a:buChar char="§"/>
            </a:pPr>
            <a:r>
              <a:rPr lang="en-US" sz="2800" b="1" dirty="0">
                <a:effectLst/>
              </a:rPr>
              <a:t>Homogenization of Media</a:t>
            </a:r>
          </a:p>
          <a:p>
            <a:pPr marL="18288" lvl="0" indent="0">
              <a:buNone/>
            </a:pPr>
            <a:endParaRPr lang="en-US" sz="2800" dirty="0">
              <a:effectLst/>
            </a:endParaRPr>
          </a:p>
          <a:p>
            <a:pPr lvl="0">
              <a:buFont typeface="Wingdings" pitchFamily="2" charset="2"/>
              <a:buChar char="§"/>
            </a:pPr>
            <a:r>
              <a:rPr lang="en-US" sz="2800" b="1" dirty="0">
                <a:effectLst/>
              </a:rPr>
              <a:t>Unfairness in Global Information Flow</a:t>
            </a:r>
          </a:p>
          <a:p>
            <a:pPr marL="18288" lvl="0" indent="0">
              <a:buNone/>
            </a:pPr>
            <a:endParaRPr lang="en-US" sz="2800" dirty="0">
              <a:effectLst/>
            </a:endParaRPr>
          </a:p>
          <a:p>
            <a:pPr lvl="0">
              <a:buFont typeface="Wingdings" pitchFamily="2" charset="2"/>
              <a:buChar char="§"/>
            </a:pPr>
            <a:r>
              <a:rPr lang="en-US" sz="2800" b="1" dirty="0">
                <a:effectLst/>
              </a:rPr>
              <a:t>Spread of Cultural Imperialism</a:t>
            </a:r>
            <a:endParaRPr lang="en-US" sz="2800" dirty="0">
              <a:effectLst/>
            </a:endParaRPr>
          </a:p>
          <a:p>
            <a:endParaRPr lang="en-US" dirty="0"/>
          </a:p>
        </p:txBody>
      </p:sp>
      <p:sp>
        <p:nvSpPr>
          <p:cNvPr id="3" name="Title 2"/>
          <p:cNvSpPr>
            <a:spLocks noGrp="1"/>
          </p:cNvSpPr>
          <p:nvPr>
            <p:ph type="title"/>
          </p:nvPr>
        </p:nvSpPr>
        <p:spPr/>
        <p:txBody>
          <a:bodyPr/>
          <a:lstStyle/>
          <a:p>
            <a:r>
              <a:rPr lang="en-US" sz="4400" b="1" dirty="0">
                <a:solidFill>
                  <a:srgbClr val="7030A0"/>
                </a:solidFill>
                <a:effectLst/>
              </a:rPr>
              <a:t>Criticisms of Globalization</a:t>
            </a:r>
            <a:br>
              <a:rPr lang="en-US" sz="2800" dirty="0">
                <a:effectLst/>
              </a:rPr>
            </a:br>
            <a:endParaRPr lang="en-US" sz="2800" dirty="0"/>
          </a:p>
        </p:txBody>
      </p:sp>
    </p:spTree>
    <p:extLst>
      <p:ext uri="{BB962C8B-B14F-4D97-AF65-F5344CB8AC3E}">
        <p14:creationId xmlns:p14="http://schemas.microsoft.com/office/powerpoint/2010/main" val="1284952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81000"/>
            <a:ext cx="7848600" cy="5638800"/>
          </a:xfrm>
        </p:spPr>
        <p:txBody>
          <a:bodyPr>
            <a:normAutofit/>
          </a:bodyPr>
          <a:lstStyle/>
          <a:p>
            <a:pPr marL="18288" lvl="0" indent="0">
              <a:buNone/>
            </a:pPr>
            <a:r>
              <a:rPr lang="en-US" sz="2300" dirty="0">
                <a:effectLst/>
              </a:rPr>
              <a:t>What does the term </a:t>
            </a:r>
            <a:r>
              <a:rPr lang="en-US" sz="2300" i="1" dirty="0">
                <a:effectLst/>
              </a:rPr>
              <a:t>system</a:t>
            </a:r>
            <a:r>
              <a:rPr lang="en-US" sz="2300" dirty="0">
                <a:effectLst/>
              </a:rPr>
              <a:t> mean to you?</a:t>
            </a:r>
          </a:p>
          <a:p>
            <a:pPr marL="18288" lvl="0" indent="0">
              <a:buNone/>
            </a:pPr>
            <a:endParaRPr lang="en-US" sz="2300" dirty="0">
              <a:effectLst/>
            </a:endParaRPr>
          </a:p>
          <a:p>
            <a:pPr marL="18288" lvl="0" indent="0">
              <a:buNone/>
            </a:pPr>
            <a:r>
              <a:rPr lang="en-US" sz="2300" dirty="0">
                <a:effectLst/>
              </a:rPr>
              <a:t>What qualifies something as a </a:t>
            </a:r>
            <a:r>
              <a:rPr lang="en-US" sz="2300" i="1" dirty="0">
                <a:effectLst/>
              </a:rPr>
              <a:t>system</a:t>
            </a:r>
            <a:r>
              <a:rPr lang="en-US" sz="2300" dirty="0">
                <a:effectLst/>
              </a:rPr>
              <a:t>?</a:t>
            </a:r>
          </a:p>
          <a:p>
            <a:pPr marL="18288" lvl="0" indent="0">
              <a:buNone/>
            </a:pPr>
            <a:endParaRPr lang="en-US" sz="2300" dirty="0">
              <a:effectLst/>
            </a:endParaRPr>
          </a:p>
          <a:p>
            <a:pPr marL="18288" lvl="0" indent="0">
              <a:buNone/>
            </a:pPr>
            <a:r>
              <a:rPr lang="en-US" sz="2300" dirty="0">
                <a:effectLst/>
              </a:rPr>
              <a:t>What is a particular system that affects your life? What are the basic elements of that system?</a:t>
            </a:r>
          </a:p>
          <a:p>
            <a:pPr marL="18288" lvl="0" indent="0">
              <a:buNone/>
            </a:pPr>
            <a:endParaRPr lang="en-US" sz="2300" dirty="0">
              <a:effectLst/>
            </a:endParaRPr>
          </a:p>
          <a:p>
            <a:pPr marL="18288" lvl="0" indent="0">
              <a:buNone/>
            </a:pPr>
            <a:r>
              <a:rPr lang="en-US" sz="2300" dirty="0">
                <a:effectLst/>
              </a:rPr>
              <a:t>How do the elements of the system relate to each other?  How do the elements help the system to function?</a:t>
            </a:r>
          </a:p>
          <a:p>
            <a:pPr marL="18288" lvl="0" indent="0">
              <a:buNone/>
            </a:pPr>
            <a:endParaRPr lang="en-US" sz="2300" dirty="0">
              <a:effectLst/>
            </a:endParaRPr>
          </a:p>
          <a:p>
            <a:endParaRPr lang="en-US" dirty="0"/>
          </a:p>
        </p:txBody>
      </p:sp>
    </p:spTree>
    <p:extLst>
      <p:ext uri="{BB962C8B-B14F-4D97-AF65-F5344CB8AC3E}">
        <p14:creationId xmlns:p14="http://schemas.microsoft.com/office/powerpoint/2010/main" val="1524219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685801"/>
            <a:ext cx="7924800" cy="4267199"/>
          </a:xfrm>
        </p:spPr>
        <p:txBody>
          <a:bodyPr/>
          <a:lstStyle/>
          <a:p>
            <a:pPr>
              <a:buFont typeface="Arial" pitchFamily="34" charset="0"/>
              <a:buChar char="•"/>
            </a:pPr>
            <a:r>
              <a:rPr lang="en-US" dirty="0">
                <a:effectLst/>
              </a:rPr>
              <a:t>Cultural Characteristics</a:t>
            </a:r>
          </a:p>
          <a:p>
            <a:pPr>
              <a:buFont typeface="Arial" pitchFamily="34" charset="0"/>
              <a:buChar char="•"/>
            </a:pPr>
            <a:r>
              <a:rPr lang="en-US" dirty="0">
                <a:effectLst/>
              </a:rPr>
              <a:t>Philosophies for Media Systems</a:t>
            </a:r>
          </a:p>
          <a:p>
            <a:pPr>
              <a:buFont typeface="Arial" pitchFamily="34" charset="0"/>
              <a:buChar char="•"/>
            </a:pPr>
            <a:r>
              <a:rPr lang="en-US" dirty="0">
                <a:effectLst/>
              </a:rPr>
              <a:t>Regulation of Media</a:t>
            </a:r>
          </a:p>
          <a:p>
            <a:pPr>
              <a:buFont typeface="Arial" pitchFamily="34" charset="0"/>
              <a:buChar char="•"/>
            </a:pPr>
            <a:r>
              <a:rPr lang="en-US" dirty="0">
                <a:effectLst/>
              </a:rPr>
              <a:t>Financing of Media</a:t>
            </a:r>
          </a:p>
          <a:p>
            <a:pPr>
              <a:buFont typeface="Arial" pitchFamily="34" charset="0"/>
              <a:buChar char="•"/>
            </a:pPr>
            <a:r>
              <a:rPr lang="en-US" dirty="0">
                <a:effectLst/>
              </a:rPr>
              <a:t>Accessibility of Media</a:t>
            </a:r>
          </a:p>
          <a:p>
            <a:pPr>
              <a:buFont typeface="Arial" pitchFamily="34" charset="0"/>
              <a:buChar char="•"/>
            </a:pPr>
            <a:r>
              <a:rPr lang="en-US" dirty="0">
                <a:effectLst/>
              </a:rPr>
              <a:t>Media Content</a:t>
            </a:r>
          </a:p>
          <a:p>
            <a:pPr>
              <a:buFont typeface="Arial" pitchFamily="34" charset="0"/>
              <a:buChar char="•"/>
            </a:pPr>
            <a:r>
              <a:rPr lang="en-US" dirty="0">
                <a:effectLst/>
              </a:rPr>
              <a:t>News Reporting</a:t>
            </a:r>
          </a:p>
          <a:p>
            <a:pPr>
              <a:buFont typeface="Arial" pitchFamily="34" charset="0"/>
              <a:buChar char="•"/>
            </a:pPr>
            <a:r>
              <a:rPr lang="en-US" dirty="0">
                <a:effectLst/>
              </a:rPr>
              <a:t>Media Imports and Exports</a:t>
            </a:r>
          </a:p>
          <a:p>
            <a:pPr>
              <a:buFont typeface="Arial" pitchFamily="34" charset="0"/>
              <a:buChar char="•"/>
            </a:pPr>
            <a:r>
              <a:rPr lang="en-US" dirty="0">
                <a:effectLst/>
              </a:rPr>
              <a:t>Media Audiences</a:t>
            </a:r>
          </a:p>
          <a:p>
            <a:endParaRPr lang="en-US" dirty="0"/>
          </a:p>
        </p:txBody>
      </p:sp>
      <p:sp>
        <p:nvSpPr>
          <p:cNvPr id="3" name="Title 2"/>
          <p:cNvSpPr>
            <a:spLocks noGrp="1"/>
          </p:cNvSpPr>
          <p:nvPr>
            <p:ph type="title"/>
          </p:nvPr>
        </p:nvSpPr>
        <p:spPr/>
        <p:txBody>
          <a:bodyPr/>
          <a:lstStyle/>
          <a:p>
            <a:r>
              <a:rPr lang="en-US" sz="4400" dirty="0">
                <a:solidFill>
                  <a:srgbClr val="00B050"/>
                </a:solidFill>
                <a:effectLst/>
              </a:rPr>
              <a:t>Elements of a Media System</a:t>
            </a:r>
          </a:p>
        </p:txBody>
      </p:sp>
    </p:spTree>
    <p:extLst>
      <p:ext uri="{BB962C8B-B14F-4D97-AF65-F5344CB8AC3E}">
        <p14:creationId xmlns:p14="http://schemas.microsoft.com/office/powerpoint/2010/main" val="3916953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5113" y="1023938"/>
            <a:ext cx="3533775" cy="481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1660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E355F84-B6D4-4E05-96E2-858664722A93}"/>
              </a:ext>
            </a:extLst>
          </p:cNvPr>
          <p:cNvSpPr>
            <a:spLocks noGrp="1"/>
          </p:cNvSpPr>
          <p:nvPr>
            <p:ph idx="1"/>
          </p:nvPr>
        </p:nvSpPr>
        <p:spPr>
          <a:xfrm>
            <a:off x="609600" y="685801"/>
            <a:ext cx="8153400" cy="3657599"/>
          </a:xfrm>
        </p:spPr>
        <p:txBody>
          <a:bodyPr/>
          <a:lstStyle/>
          <a:p>
            <a:r>
              <a:rPr lang="en-US" dirty="0"/>
              <a:t>Merging Technologies/Merging Industries </a:t>
            </a:r>
          </a:p>
          <a:p>
            <a:pPr lvl="1"/>
            <a:r>
              <a:rPr lang="en-US" dirty="0"/>
              <a:t>digital, interactive, asynchronous, quality, convergence, etc.</a:t>
            </a:r>
          </a:p>
          <a:p>
            <a:r>
              <a:rPr lang="en-US" dirty="0"/>
              <a:t>Evolving regulation, evolving lifestyles</a:t>
            </a:r>
          </a:p>
          <a:p>
            <a:pPr lvl="1"/>
            <a:r>
              <a:rPr lang="en-US" dirty="0"/>
              <a:t>Narrowcasting, </a:t>
            </a:r>
            <a:r>
              <a:rPr lang="en-US" dirty="0" err="1"/>
              <a:t>produsers</a:t>
            </a:r>
            <a:r>
              <a:rPr lang="en-US" dirty="0"/>
              <a:t> (participative features of social media)</a:t>
            </a:r>
          </a:p>
          <a:p>
            <a:r>
              <a:rPr lang="en-US" dirty="0"/>
              <a:t>Technological Determinism vs. Cultural Determinism</a:t>
            </a:r>
          </a:p>
          <a:p>
            <a:r>
              <a:rPr lang="en-US" dirty="0"/>
              <a:t>Political Economy and Cultural Studies</a:t>
            </a:r>
          </a:p>
          <a:p>
            <a:endParaRPr lang="en-US" dirty="0"/>
          </a:p>
        </p:txBody>
      </p:sp>
      <p:sp>
        <p:nvSpPr>
          <p:cNvPr id="3" name="Title 2">
            <a:extLst>
              <a:ext uri="{FF2B5EF4-FFF2-40B4-BE49-F238E27FC236}">
                <a16:creationId xmlns:a16="http://schemas.microsoft.com/office/drawing/2014/main" id="{2E0D71AA-3858-42C5-A3FE-C3A0612856AF}"/>
              </a:ext>
            </a:extLst>
          </p:cNvPr>
          <p:cNvSpPr>
            <a:spLocks noGrp="1"/>
          </p:cNvSpPr>
          <p:nvPr>
            <p:ph type="title"/>
          </p:nvPr>
        </p:nvSpPr>
        <p:spPr/>
        <p:txBody>
          <a:bodyPr/>
          <a:lstStyle/>
          <a:p>
            <a:r>
              <a:rPr lang="en-US" dirty="0">
                <a:solidFill>
                  <a:srgbClr val="FFC000"/>
                </a:solidFill>
              </a:rPr>
              <a:t>The Changing Media</a:t>
            </a:r>
          </a:p>
        </p:txBody>
      </p:sp>
    </p:spTree>
    <p:extLst>
      <p:ext uri="{BB962C8B-B14F-4D97-AF65-F5344CB8AC3E}">
        <p14:creationId xmlns:p14="http://schemas.microsoft.com/office/powerpoint/2010/main" val="32143952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139</TotalTime>
  <Words>510</Words>
  <Application>Microsoft Office PowerPoint</Application>
  <PresentationFormat>On-screen Show (4:3)</PresentationFormat>
  <Paragraphs>82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Palatino Linotype</vt:lpstr>
      <vt:lpstr>Wingdings</vt:lpstr>
      <vt:lpstr>Elemental</vt:lpstr>
      <vt:lpstr>World Media Systems</vt:lpstr>
      <vt:lpstr>PowerPoint Presentation</vt:lpstr>
      <vt:lpstr>Globalization</vt:lpstr>
      <vt:lpstr>Four Factors Stimulating Globalization </vt:lpstr>
      <vt:lpstr>Criticisms of Globalization </vt:lpstr>
      <vt:lpstr>PowerPoint Presentation</vt:lpstr>
      <vt:lpstr>Elements of a Media System</vt:lpstr>
      <vt:lpstr>PowerPoint Presentation</vt:lpstr>
      <vt:lpstr>The Changing Media</vt:lpstr>
      <vt:lpstr> </vt:lpstr>
    </vt:vector>
  </TitlesOfParts>
  <Company>PSU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Media Systems</dc:title>
  <dc:creator>cme16</dc:creator>
  <cp:lastModifiedBy>Charles Elavsky</cp:lastModifiedBy>
  <cp:revision>12</cp:revision>
  <dcterms:created xsi:type="dcterms:W3CDTF">2012-09-04T17:04:32Z</dcterms:created>
  <dcterms:modified xsi:type="dcterms:W3CDTF">2019-10-03T04:39:49Z</dcterms:modified>
</cp:coreProperties>
</file>