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  <p:sldId id="257" r:id="rId14"/>
    <p:sldId id="258" r:id="rId15"/>
    <p:sldId id="259" r:id="rId16"/>
    <p:sldId id="260" r:id="rId17"/>
    <p:sldId id="266" r:id="rId18"/>
    <p:sldId id="261" r:id="rId19"/>
    <p:sldId id="262" r:id="rId20"/>
    <p:sldId id="264" r:id="rId21"/>
    <p:sldId id="265" r:id="rId22"/>
    <p:sldId id="267" r:id="rId23"/>
    <p:sldId id="279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B143D-B950-472C-8A97-67DDE71A9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CAFE87-5FB8-4F4F-82C4-FDD0B2B8D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F6575-F86E-4907-966D-39248B67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4BB085-17DF-47D5-BFED-99D8EA55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30D195-3A99-4448-BD4A-D2850A66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6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8DD6B-DF48-45D6-89D8-C7FFFDE2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A4983E-1542-43BB-8FCF-21AFB1180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BA9BC6-235D-4B20-8F2E-31CEB1B5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A72049-4701-457B-AFF3-8943E06A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3236AD-E0EF-4762-B06A-95AEEB3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22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7F9075-DF49-4314-9E28-16327AEA4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B50EEA-58FF-4E74-B691-720D71B74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A97D3E-C36F-4932-9574-242B9D90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4E15C7-3D1C-448C-B931-1ACFD603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24BD07-C88B-497F-956E-79F86EA0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96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45950-E9EA-411E-8DA0-D3CA97EA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A163A-AC34-4723-80DC-300767437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581972-4AB0-4399-9BB9-F9B42CBC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4E409-63CB-4FBD-B18D-D73FC29B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50679B-0913-491D-ADB7-2A39D124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86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00052-357F-4EDD-84D3-0EB5F2E7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1DE0C1-7C9B-4024-86D3-C1BFFFDA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D355C5-4A41-475D-809B-0BC8C015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18F1D-8190-42F3-A90B-5BFFFC14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D7BBAF-B61A-4D97-A75D-764B389A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6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E0091-05B0-462B-9504-6455B9A4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72E864-954F-4A83-A409-47A0A9083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AFE8B7-0363-49C5-A4D3-216BB1336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039C0F-D09F-46EC-99FE-0C43BEB9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5B5473-AC61-4448-A175-C79A68FF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91F456-69D0-46A4-AFEE-B49C3482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2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082FA-DC3E-4969-9655-56F447B5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274208-48B1-4FD8-8843-A8232CEE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4875465-EA42-4B1F-82F3-A713B226B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3A62CCA-2A71-4BAF-B761-9B9F5A6A7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39AE8EB-8F79-4DCA-ADDA-BBC8279EB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DE583FE-AD47-4946-9213-446F6F93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1E2BE5-5AC1-4086-BCD8-9A332796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E7A3E-4B70-498C-BFEE-302A664E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77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1F86E-DE87-487D-8B77-4F6520FA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A2E1A9-D6D9-4351-A42D-961C2FF0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424ECE-0134-447F-AA7F-1EFEFA51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53C5E2-2C22-4C99-BD09-A6DF2B08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86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A66E64-EFE1-4D65-BA50-AC9DAC09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2EF76F-6F71-4458-919E-67179385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485B8E-BC4E-4D6D-A6D1-77B4BED3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25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0940D-8E8F-400B-9800-613B784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516BF1-EC00-4FD6-BAF3-54F75326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41D76C-5D2F-48B5-9BF4-DA07C0FDE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73BFD3-2523-4E54-95B5-5CB4EB26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6844D1-E288-4D5F-A256-0F08EE76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B898DF-F7E0-4B94-926B-DE8301C5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27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EF1B9-06C7-406D-8488-0B8D7842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4DA465-F3D2-4E10-9C33-F15524B05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44F165B-F858-42AB-B629-FAEE900F8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CBEE5E-C118-4DF5-9A72-81132641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BAFFA7-3C27-4C86-8374-53959545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24501F-3D04-48A7-AC54-F377E21B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71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A5E1D2-5DAF-43CF-94AC-8741F96A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5679CA-1B79-42E8-B74E-EC5D18C2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27C3D8-D2B2-4D94-AB02-016AAAC87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5A68-E27F-4C1C-9B1A-E3FCBEFDD39C}" type="datetimeFigureOut">
              <a:rPr lang="cs-CZ" smtClean="0"/>
              <a:t>22.10.2019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9D3F6-7AC1-4CF7-9879-EF9B1F169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CC7408-AE68-480C-A3C1-685161AC7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73365-6ECE-4642-94EC-88DE67A5A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watch.com/blog/amazing-social-media-statistics-and-facts/" TargetMode="External"/><Relationship Id="rId2" Type="http://schemas.openxmlformats.org/officeDocument/2006/relationships/hyperlink" Target="https://www.nytim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fewir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C145E-8BD4-42F4-830C-01C13D534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media and news savvy are you?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8ED6F4-9D24-4AD1-BCB6-BF9D22078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“savvy”: having practical knowledge and experience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50FA1-DA4B-4FEF-ABE6-F3D144C7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4569" cy="1325563"/>
          </a:xfrm>
        </p:spPr>
        <p:txBody>
          <a:bodyPr/>
          <a:lstStyle/>
          <a:p>
            <a:r>
              <a:rPr lang="en-GB" dirty="0"/>
              <a:t>Question 9: choose a., b., or c.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E508F3-05C0-492F-85F7-C5E8CA3A2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Nadia Murad, a survivor of sexual violence by the Islamic State, and Dr. Denis Mukwege, a gynecological surgeon who founded a hospital in the Democratic Republic of Congo, were awarded the 2018 Nobel Peace Prize for their </a:t>
            </a:r>
            <a:r>
              <a:rPr lang="en-US" u="sng" dirty="0"/>
              <a:t>______</a:t>
            </a:r>
            <a:r>
              <a:rPr lang="en-US" dirty="0"/>
              <a:t>.</a:t>
            </a:r>
          </a:p>
          <a:p>
            <a:pPr marL="514350" indent="-514350">
              <a:buAutoNum type="alphaLcPeriod"/>
            </a:pPr>
            <a:r>
              <a:rPr lang="en-US" dirty="0"/>
              <a:t>campaigns against the use of rape as a weapon of war</a:t>
            </a:r>
          </a:p>
          <a:p>
            <a:pPr marL="514350" indent="-514350">
              <a:buAutoNum type="alphaLcPeriod"/>
            </a:pPr>
            <a:r>
              <a:rPr lang="en-US" dirty="0"/>
              <a:t>contributions to finding a cure for AIDS</a:t>
            </a:r>
          </a:p>
          <a:p>
            <a:pPr marL="514350" indent="-514350">
              <a:buAutoNum type="alphaLcPeriod"/>
            </a:pPr>
            <a:r>
              <a:rPr lang="en-US" dirty="0"/>
              <a:t>struggle for women’s rights in the Middle East and Africa</a:t>
            </a:r>
          </a:p>
          <a:p>
            <a:pPr marL="514350" indent="-514350">
              <a:buAutoNum type="alphaL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5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0E55B-EF2D-4D45-9252-86382324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10: What does this picture refer to?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F12EFD-D5A5-4A61-B9C3-92F1C798D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6252" y="2351880"/>
            <a:ext cx="4627548" cy="2627851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FEF5336-622E-44CB-BDF2-F5CD564557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24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Judge Brett M. Kavanaugh, facing allegations of </a:t>
            </a:r>
            <a:r>
              <a:rPr lang="en-GB" u="sng" dirty="0"/>
              <a:t>_________ </a:t>
            </a:r>
            <a:r>
              <a:rPr lang="en-GB" dirty="0"/>
              <a:t> and growing doubts over his confirmation to the US Supreme Court.</a:t>
            </a:r>
          </a:p>
          <a:p>
            <a:pPr marL="514350" indent="-514350">
              <a:buAutoNum type="alphaLcPeriod"/>
            </a:pPr>
            <a:r>
              <a:rPr lang="en-GB" dirty="0"/>
              <a:t>fraud</a:t>
            </a:r>
          </a:p>
          <a:p>
            <a:pPr marL="514350" indent="-514350">
              <a:buAutoNum type="alphaLcPeriod"/>
            </a:pPr>
            <a:r>
              <a:rPr lang="en-GB" dirty="0"/>
              <a:t>lying under oath</a:t>
            </a:r>
          </a:p>
          <a:p>
            <a:pPr marL="514350" indent="-514350">
              <a:buAutoNum type="alphaLcPeriod"/>
            </a:pPr>
            <a:r>
              <a:rPr lang="en-GB" dirty="0"/>
              <a:t>sexual impropriety</a:t>
            </a:r>
          </a:p>
        </p:txBody>
      </p:sp>
    </p:spTree>
    <p:extLst>
      <p:ext uri="{BB962C8B-B14F-4D97-AF65-F5344CB8AC3E}">
        <p14:creationId xmlns:p14="http://schemas.microsoft.com/office/powerpoint/2010/main" val="1723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394F0-59AD-44B9-A718-ED649881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11: What does TBT/Throwback Thursday mean? Write your answers.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147C6A-4907-48B6-9CE9-AB7F9DA5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9DD34-4375-4236-B010-68B98213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8F07D6-C60C-400E-9F1F-49AEB5F1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context, as of April 2018, total worldwide population is </a:t>
            </a:r>
            <a:r>
              <a:rPr lang="en-GB" b="1" u="sng" dirty="0"/>
              <a:t>7.6 billion</a:t>
            </a:r>
            <a:r>
              <a:rPr lang="en-GB" u="sng" dirty="0"/>
              <a:t>.</a:t>
            </a:r>
            <a:endParaRPr lang="cs-CZ" dirty="0"/>
          </a:p>
          <a:p>
            <a:pPr marL="514350" indent="-514350">
              <a:buAutoNum type="alphaLcPeriod"/>
            </a:pPr>
            <a:r>
              <a:rPr lang="en-GB" dirty="0"/>
              <a:t>5.6 billion</a:t>
            </a:r>
          </a:p>
          <a:p>
            <a:pPr marL="514350" indent="-514350">
              <a:buAutoNum type="alphaLcPeriod"/>
            </a:pPr>
            <a:r>
              <a:rPr lang="en-GB" dirty="0"/>
              <a:t>6.6 billion </a:t>
            </a:r>
          </a:p>
          <a:p>
            <a:pPr marL="514350" indent="-514350">
              <a:buAutoNum type="alphaLcPeriod"/>
            </a:pPr>
            <a:r>
              <a:rPr lang="en-GB" dirty="0"/>
              <a:t>7.6 billion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9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F01B6-935B-44FC-9FC7-5C4041E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D73005-0DF8-4517-AE28-8D245976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internet has </a:t>
            </a:r>
            <a:r>
              <a:rPr lang="en-GB" b="1" u="sng" dirty="0"/>
              <a:t>4.2 billion</a:t>
            </a:r>
            <a:r>
              <a:rPr lang="en-GB" b="1" dirty="0"/>
              <a:t> </a:t>
            </a:r>
            <a:r>
              <a:rPr lang="en-GB" dirty="0"/>
              <a:t>users.</a:t>
            </a:r>
          </a:p>
          <a:p>
            <a:pPr marL="514350" indent="-514350">
              <a:buAutoNum type="alphaLcPeriod"/>
            </a:pPr>
            <a:r>
              <a:rPr lang="en-GB" dirty="0"/>
              <a:t>4.2 billion</a:t>
            </a:r>
          </a:p>
          <a:p>
            <a:pPr marL="514350" indent="-514350">
              <a:buAutoNum type="alphaLcPeriod"/>
            </a:pPr>
            <a:r>
              <a:rPr lang="en-GB" dirty="0"/>
              <a:t>5.2 billion</a:t>
            </a:r>
          </a:p>
          <a:p>
            <a:pPr marL="514350" indent="-514350">
              <a:buAutoNum type="alphaLcPeriod"/>
            </a:pPr>
            <a:r>
              <a:rPr lang="en-GB" dirty="0"/>
              <a:t>6.2 billion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4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10E0-2AF5-4020-802C-BF1A570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58E45-3F45-4669-A96D-870D0BBAE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 average, people have </a:t>
            </a:r>
            <a:r>
              <a:rPr lang="en-GB" b="1" u="sng" dirty="0"/>
              <a:t>5.54</a:t>
            </a:r>
            <a:r>
              <a:rPr lang="en-GB" dirty="0"/>
              <a:t> social media accounts.</a:t>
            </a:r>
            <a:endParaRPr lang="cs-CZ" dirty="0"/>
          </a:p>
          <a:p>
            <a:pPr marL="514350" indent="-514350">
              <a:buAutoNum type="arabicPeriod"/>
            </a:pPr>
            <a:r>
              <a:rPr lang="en-GB" dirty="0"/>
              <a:t>1.54</a:t>
            </a:r>
          </a:p>
          <a:p>
            <a:pPr marL="514350" indent="-514350">
              <a:buAutoNum type="arabicPeriod"/>
            </a:pPr>
            <a:r>
              <a:rPr lang="en-GB" dirty="0"/>
              <a:t>3.54</a:t>
            </a:r>
          </a:p>
          <a:p>
            <a:pPr marL="514350" indent="-514350">
              <a:buAutoNum type="arabicPeriod"/>
            </a:pPr>
            <a:r>
              <a:rPr lang="en-GB" dirty="0"/>
              <a:t>5.54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0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235F6-D328-4231-ABA8-A9B55E3C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3EEE29-6655-4B88-9A86-1CBDB3AA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average daily time spent on social media is </a:t>
            </a:r>
            <a:r>
              <a:rPr lang="en-GB" b="1" u="sng" dirty="0"/>
              <a:t>116 minutes</a:t>
            </a:r>
            <a:r>
              <a:rPr lang="en-GB" b="1" dirty="0"/>
              <a:t> </a:t>
            </a:r>
            <a:r>
              <a:rPr lang="en-GB" dirty="0"/>
              <a:t>a day.</a:t>
            </a:r>
          </a:p>
          <a:p>
            <a:pPr marL="514350" indent="-514350">
              <a:buAutoNum type="alphaLcPeriod"/>
            </a:pPr>
            <a:r>
              <a:rPr lang="en-GB" dirty="0"/>
              <a:t>16 minutes</a:t>
            </a:r>
          </a:p>
          <a:p>
            <a:pPr marL="514350" indent="-514350">
              <a:buAutoNum type="alphaLcPeriod"/>
            </a:pPr>
            <a:r>
              <a:rPr lang="en-GB" dirty="0"/>
              <a:t>60 minutes</a:t>
            </a:r>
          </a:p>
          <a:p>
            <a:pPr marL="514350" indent="-514350">
              <a:buAutoNum type="alphaLcPeriod"/>
            </a:pPr>
            <a:r>
              <a:rPr lang="en-GB" dirty="0"/>
              <a:t>116 minutes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5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1E754-A19F-4D5A-94D6-351C3E63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650828-4434-4F6C-9E50-E9555E00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91.47%</a:t>
            </a:r>
            <a:r>
              <a:rPr lang="en-GB" dirty="0"/>
              <a:t> of all internet searches are carried out by Google.</a:t>
            </a:r>
          </a:p>
          <a:p>
            <a:pPr marL="514350" indent="-514350">
              <a:buAutoNum type="alphaLcPeriod"/>
            </a:pPr>
            <a:r>
              <a:rPr lang="en-GB" dirty="0"/>
              <a:t>86.47%</a:t>
            </a:r>
          </a:p>
          <a:p>
            <a:pPr marL="514350" indent="-514350">
              <a:buAutoNum type="alphaLcPeriod"/>
            </a:pPr>
            <a:r>
              <a:rPr lang="en-GB" dirty="0"/>
              <a:t>91.47%</a:t>
            </a:r>
          </a:p>
          <a:p>
            <a:pPr marL="514350" indent="-514350">
              <a:buAutoNum type="alphaLcPeriod"/>
            </a:pPr>
            <a:r>
              <a:rPr lang="en-GB" dirty="0"/>
              <a:t>96.47%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C1942-1C9C-4C7F-82EF-8C4AC8A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6: put in the order from the most to the fewest users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1C81A6-DE9C-4C08-989D-0468E6EB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190750"/>
            <a:ext cx="10515600" cy="5010150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en-GB" sz="8600" dirty="0" err="1"/>
              <a:t>Youtube</a:t>
            </a:r>
            <a:endParaRPr lang="en-GB" sz="8600" dirty="0"/>
          </a:p>
          <a:p>
            <a:pPr marL="0" indent="0">
              <a:buNone/>
            </a:pPr>
            <a:r>
              <a:rPr lang="en-GB" sz="8600" dirty="0"/>
              <a:t>Instagram</a:t>
            </a:r>
          </a:p>
          <a:p>
            <a:pPr marL="0" indent="0">
              <a:buNone/>
            </a:pPr>
            <a:r>
              <a:rPr lang="en-GB" sz="8600" dirty="0"/>
              <a:t>Twitter</a:t>
            </a:r>
          </a:p>
          <a:p>
            <a:pPr marL="0" indent="0">
              <a:buNone/>
            </a:pPr>
            <a:r>
              <a:rPr lang="en-GB" sz="8600" dirty="0"/>
              <a:t>Facebook</a:t>
            </a:r>
          </a:p>
          <a:p>
            <a:pPr marL="0" indent="0">
              <a:buNone/>
            </a:pPr>
            <a:r>
              <a:rPr lang="en-GB" sz="8600" dirty="0"/>
              <a:t>WhatsApp</a:t>
            </a:r>
          </a:p>
          <a:p>
            <a:pPr marL="0" indent="0">
              <a:buNone/>
            </a:pPr>
            <a:r>
              <a:rPr lang="en-GB" sz="8600" dirty="0"/>
              <a:t>LinkedIn</a:t>
            </a:r>
          </a:p>
          <a:p>
            <a:pPr marL="0" indent="0">
              <a:buNone/>
            </a:pPr>
            <a:r>
              <a:rPr lang="en-GB" sz="8600" dirty="0"/>
              <a:t>Pinterest</a:t>
            </a:r>
          </a:p>
          <a:p>
            <a:pPr marL="0" indent="0">
              <a:buNone/>
            </a:pPr>
            <a:r>
              <a:rPr lang="en-GB" sz="8600" dirty="0"/>
              <a:t>Reddit</a:t>
            </a:r>
          </a:p>
          <a:p>
            <a:pPr marL="514350" indent="-514350">
              <a:buAutoNum type="arabicPeriod"/>
            </a:pPr>
            <a:endParaRPr lang="en-GB" sz="8600" dirty="0"/>
          </a:p>
          <a:p>
            <a:pPr marL="514350" indent="-514350">
              <a:buAutoNum type="arabicPeriod"/>
            </a:pPr>
            <a:endParaRPr lang="en-GB" sz="8600" dirty="0"/>
          </a:p>
          <a:p>
            <a:pPr marL="514350" indent="-514350">
              <a:buAutoNum type="arabicPeriod"/>
            </a:pPr>
            <a:endParaRPr lang="en-GB" sz="8600" dirty="0"/>
          </a:p>
          <a:p>
            <a:pPr marL="514350" indent="-514350">
              <a:buAutoNum type="arabicPeriod"/>
            </a:pPr>
            <a:r>
              <a:rPr lang="en-GB" sz="8600" b="1" dirty="0"/>
              <a:t>Facebook</a:t>
            </a:r>
          </a:p>
          <a:p>
            <a:pPr marL="514350" indent="-514350">
              <a:buAutoNum type="arabicPeriod"/>
            </a:pPr>
            <a:r>
              <a:rPr lang="en-GB" sz="8600" b="1" dirty="0" err="1"/>
              <a:t>Youtube</a:t>
            </a:r>
            <a:endParaRPr lang="en-GB" sz="8600" b="1" dirty="0"/>
          </a:p>
          <a:p>
            <a:pPr marL="514350" indent="-514350">
              <a:buAutoNum type="arabicPeriod"/>
            </a:pPr>
            <a:r>
              <a:rPr lang="en-GB" sz="8600" b="1" dirty="0"/>
              <a:t>WhatsApp</a:t>
            </a:r>
          </a:p>
          <a:p>
            <a:pPr marL="514350" indent="-514350">
              <a:buAutoNum type="arabicPeriod"/>
            </a:pPr>
            <a:r>
              <a:rPr lang="en-GB" sz="8600" b="1" dirty="0"/>
              <a:t>Instagram</a:t>
            </a:r>
          </a:p>
          <a:p>
            <a:pPr marL="514350" indent="-514350">
              <a:buAutoNum type="arabicPeriod"/>
            </a:pPr>
            <a:r>
              <a:rPr lang="en-GB" sz="8600" b="1" dirty="0"/>
              <a:t>LinkedIn</a:t>
            </a:r>
          </a:p>
          <a:p>
            <a:pPr marL="514350" indent="-514350">
              <a:buAutoNum type="arabicPeriod"/>
            </a:pPr>
            <a:r>
              <a:rPr lang="en-GB" sz="8600" b="1" dirty="0"/>
              <a:t>Twitter</a:t>
            </a:r>
          </a:p>
          <a:p>
            <a:pPr marL="514350" indent="-514350">
              <a:buAutoNum type="arabicPeriod"/>
            </a:pPr>
            <a:r>
              <a:rPr lang="en-GB" sz="8600" b="1" dirty="0"/>
              <a:t>Reddit</a:t>
            </a:r>
          </a:p>
          <a:p>
            <a:pPr marL="514350" indent="-514350">
              <a:buAutoNum type="arabicPeriod"/>
            </a:pPr>
            <a:r>
              <a:rPr lang="en-GB" sz="8600" b="1" dirty="0"/>
              <a:t>Pinterest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DA209-563B-4CAD-94D7-18446661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7: Fill in the gap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BBDB59-82CD-4922-9C9E-C1163A801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Simply put, a </a:t>
            </a:r>
            <a:r>
              <a:rPr lang="en-GB" b="1" u="sng" dirty="0"/>
              <a:t>hashtag</a:t>
            </a:r>
            <a:r>
              <a:rPr lang="en-GB" dirty="0"/>
              <a:t> is an easy way for people to categorize, find and join conversations on a particular topic. It is used to highlight keywords or topics within a Tweet, and can be placed anywhere within a post.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71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9DD34-4375-4236-B010-68B98213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8F07D6-C60C-400E-9F1F-49AEB5F16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context, as of April 2018, total worldwide population is </a:t>
            </a:r>
            <a:r>
              <a:rPr lang="en-GB" u="sng" dirty="0"/>
              <a:t>_________.</a:t>
            </a:r>
            <a:endParaRPr lang="cs-CZ" dirty="0"/>
          </a:p>
          <a:p>
            <a:pPr marL="514350" indent="-514350">
              <a:buAutoNum type="alphaLcPeriod"/>
            </a:pPr>
            <a:r>
              <a:rPr lang="en-GB" dirty="0"/>
              <a:t>5.6 billion</a:t>
            </a:r>
          </a:p>
          <a:p>
            <a:pPr marL="514350" indent="-514350">
              <a:buAutoNum type="alphaLcPeriod"/>
            </a:pPr>
            <a:r>
              <a:rPr lang="en-GB" dirty="0"/>
              <a:t>6.6 billion </a:t>
            </a:r>
          </a:p>
          <a:p>
            <a:pPr marL="514350" indent="-514350">
              <a:buAutoNum type="alphaLcPeriod"/>
            </a:pPr>
            <a:r>
              <a:rPr lang="en-GB" dirty="0"/>
              <a:t>7.6 billion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2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F6E0E-8C65-4970-A61C-6D6AF27B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8: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98C59-5D07-4D31-AD35-5D49A7A9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landmark report issued on Oct. 8 from the United Nations’ scientific panel on climate change paints a far more dire picture of the immediate consequences of climate change than previously thought. It describes a world of worsening food shortages and wildfires, and a mass die-off of coral reefs as soon as </a:t>
            </a:r>
            <a:r>
              <a:rPr lang="en-US" b="1" u="sng" dirty="0"/>
              <a:t>2040</a:t>
            </a:r>
            <a:r>
              <a:rPr lang="en-US" dirty="0"/>
              <a:t>.</a:t>
            </a:r>
          </a:p>
          <a:p>
            <a:pPr marL="514350" indent="-514350">
              <a:buAutoNum type="alphaLcPeriod"/>
            </a:pPr>
            <a:r>
              <a:rPr lang="en-US" dirty="0"/>
              <a:t>2040</a:t>
            </a:r>
          </a:p>
          <a:p>
            <a:pPr marL="514350" indent="-514350">
              <a:buAutoNum type="alphaLcPeriod"/>
            </a:pPr>
            <a:r>
              <a:rPr lang="en-US" dirty="0"/>
              <a:t>2060</a:t>
            </a:r>
          </a:p>
          <a:p>
            <a:pPr marL="514350" indent="-514350">
              <a:buAutoNum type="alphaLcPeriod"/>
            </a:pPr>
            <a:r>
              <a:rPr lang="en-US" dirty="0"/>
              <a:t>2080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5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50FA1-DA4B-4FEF-ABE6-F3D144C7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4569" cy="1325563"/>
          </a:xfrm>
        </p:spPr>
        <p:txBody>
          <a:bodyPr/>
          <a:lstStyle/>
          <a:p>
            <a:r>
              <a:rPr lang="en-GB" dirty="0"/>
              <a:t>Question 9: choose a., b., or c.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E508F3-05C0-492F-85F7-C5E8CA3A2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Nadia Murad, a survivor of sexual violence by the Islamic State, and Dr. Denis Mukwege, a gynecological surgeon who founded a hospital in the Democratic Republic of Congo, were awarded the 2018 Nobel Peace Prize for their </a:t>
            </a:r>
            <a:r>
              <a:rPr lang="en-US" b="1" u="sng" dirty="0"/>
              <a:t>campaigns against the use of rape as a weapon of war</a:t>
            </a:r>
            <a:r>
              <a:rPr lang="en-US" b="1" dirty="0"/>
              <a:t>.</a:t>
            </a:r>
          </a:p>
          <a:p>
            <a:pPr marL="514350" indent="-514350">
              <a:buAutoNum type="alphaLcPeriod"/>
            </a:pPr>
            <a:r>
              <a:rPr lang="en-US" dirty="0"/>
              <a:t>campaigns against the use of rape as a weapon of war</a:t>
            </a:r>
          </a:p>
          <a:p>
            <a:pPr marL="514350" indent="-514350">
              <a:buAutoNum type="alphaLcPeriod"/>
            </a:pPr>
            <a:r>
              <a:rPr lang="en-US" dirty="0"/>
              <a:t>contributions to finding a cure for AIDS</a:t>
            </a:r>
          </a:p>
          <a:p>
            <a:pPr marL="514350" indent="-514350">
              <a:buAutoNum type="alphaLcPeriod"/>
            </a:pPr>
            <a:r>
              <a:rPr lang="en-US" dirty="0"/>
              <a:t>struggle for women’s rights in the Middle East and Africa</a:t>
            </a:r>
          </a:p>
          <a:p>
            <a:pPr marL="514350" indent="-514350">
              <a:buAutoNum type="alphaL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0E55B-EF2D-4D45-9252-86382324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10: What does this picture refer to?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F12EFD-D5A5-4A61-B9C3-92F1C798D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6252" y="2351880"/>
            <a:ext cx="4627548" cy="2627851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FEF5336-622E-44CB-BDF2-F5CD564557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24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Judge Brett M. Kavanaugh, facing allegations of </a:t>
            </a:r>
            <a:r>
              <a:rPr lang="en-GB" b="1" u="sng" dirty="0"/>
              <a:t>sexual impropriety</a:t>
            </a:r>
            <a:r>
              <a:rPr lang="en-GB" b="1" dirty="0"/>
              <a:t> </a:t>
            </a:r>
            <a:r>
              <a:rPr lang="en-GB" dirty="0"/>
              <a:t>and growing doubts over his confirmation to the US Supreme Court.</a:t>
            </a:r>
          </a:p>
          <a:p>
            <a:pPr marL="514350" indent="-514350">
              <a:buAutoNum type="alphaLcPeriod"/>
            </a:pPr>
            <a:r>
              <a:rPr lang="en-GB" dirty="0"/>
              <a:t>fraud</a:t>
            </a:r>
          </a:p>
          <a:p>
            <a:pPr marL="514350" indent="-514350">
              <a:buAutoNum type="alphaLcPeriod"/>
            </a:pPr>
            <a:r>
              <a:rPr lang="en-GB" dirty="0"/>
              <a:t>lying under oath</a:t>
            </a:r>
          </a:p>
          <a:p>
            <a:pPr marL="514350" indent="-514350">
              <a:buAutoNum type="alphaLcPeriod"/>
            </a:pPr>
            <a:r>
              <a:rPr lang="en-GB" dirty="0"/>
              <a:t>sexual impropriety</a:t>
            </a:r>
          </a:p>
        </p:txBody>
      </p:sp>
    </p:spTree>
    <p:extLst>
      <p:ext uri="{BB962C8B-B14F-4D97-AF65-F5344CB8AC3E}">
        <p14:creationId xmlns:p14="http://schemas.microsoft.com/office/powerpoint/2010/main" val="40999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F61DF-38AD-4EF1-858F-8ABF24BE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11: What does TBT/Throwback Thursday mean?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FFC7A-6474-4FFC-A34E-C1B20A023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the name of a weekly </a:t>
            </a:r>
            <a:r>
              <a:rPr lang="en-US" b="1" dirty="0"/>
              <a:t>social media posting trend </a:t>
            </a:r>
            <a:r>
              <a:rPr lang="en-US" dirty="0"/>
              <a:t>and </a:t>
            </a:r>
            <a:r>
              <a:rPr lang="en-US" b="1" dirty="0"/>
              <a:t>hashtag game</a:t>
            </a:r>
            <a:r>
              <a:rPr lang="en-US" dirty="0"/>
              <a:t> that people from all over the world use online to share and look back fondly on some of their </a:t>
            </a:r>
            <a:r>
              <a:rPr lang="en-US" b="1" dirty="0"/>
              <a:t>favorite memories.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 Thursdays, anyone can participate in the Throwback Thursday trend by posting content on </a:t>
            </a:r>
            <a:r>
              <a:rPr lang="en-US" b="1" dirty="0"/>
              <a:t>social networking sites </a:t>
            </a:r>
            <a:r>
              <a:rPr lang="en-US" dirty="0"/>
              <a:t>like </a:t>
            </a:r>
            <a:r>
              <a:rPr lang="en-US" b="1" dirty="0"/>
              <a:t>Instagram, Twitter, Tumblr or Facebook</a:t>
            </a:r>
            <a:r>
              <a:rPr lang="en-US" dirty="0"/>
              <a:t> to reminisce about a past event. Posts can include content (</a:t>
            </a:r>
            <a:r>
              <a:rPr lang="en-US" b="1" dirty="0"/>
              <a:t>usually photos</a:t>
            </a:r>
            <a:r>
              <a:rPr lang="en-US" dirty="0"/>
              <a:t>) from years ago or from just a few days ago.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8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05C2C-1EFD-4D4B-9C5C-BADDB428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58E1D3-E5F1-454D-9829-1308DEC7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New York Times: </a:t>
            </a:r>
            <a:r>
              <a:rPr lang="en-US" dirty="0"/>
              <a:t>Weekly News Quiz for Students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https://www.nytimes.com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Brandwatch</a:t>
            </a:r>
            <a:r>
              <a:rPr lang="en-GB" dirty="0"/>
              <a:t>: 121 Amazing Social Media Statistics and Facts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https://www.brandwatch.com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Lifewire</a:t>
            </a:r>
            <a:r>
              <a:rPr lang="en-US" dirty="0"/>
              <a:t>: Tech Untangled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Https://www.lifewire.com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06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F01B6-935B-44FC-9FC7-5C4041EB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D73005-0DF8-4517-AE28-8D245976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internet has </a:t>
            </a:r>
            <a:r>
              <a:rPr lang="en-GB" u="sng" dirty="0"/>
              <a:t>_______</a:t>
            </a:r>
            <a:r>
              <a:rPr lang="en-GB" dirty="0"/>
              <a:t> users.</a:t>
            </a:r>
          </a:p>
          <a:p>
            <a:pPr marL="514350" indent="-514350">
              <a:buAutoNum type="alphaLcPeriod"/>
            </a:pPr>
            <a:r>
              <a:rPr lang="en-GB" dirty="0"/>
              <a:t>4.2 billion</a:t>
            </a:r>
          </a:p>
          <a:p>
            <a:pPr marL="514350" indent="-514350">
              <a:buAutoNum type="alphaLcPeriod"/>
            </a:pPr>
            <a:r>
              <a:rPr lang="en-GB" dirty="0"/>
              <a:t>5.2 billion</a:t>
            </a:r>
          </a:p>
          <a:p>
            <a:pPr marL="514350" indent="-514350">
              <a:buAutoNum type="alphaLcPeriod"/>
            </a:pPr>
            <a:r>
              <a:rPr lang="en-GB" dirty="0"/>
              <a:t>6.2 billion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10E0-2AF5-4020-802C-BF1A5707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58E45-3F45-4669-A96D-870D0BBAE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 average, people have </a:t>
            </a:r>
            <a:r>
              <a:rPr lang="en-GB" u="sng" dirty="0"/>
              <a:t>______ </a:t>
            </a:r>
            <a:r>
              <a:rPr lang="en-GB" dirty="0"/>
              <a:t>social media accounts.</a:t>
            </a:r>
            <a:endParaRPr lang="cs-CZ" dirty="0"/>
          </a:p>
          <a:p>
            <a:pPr marL="514350" indent="-514350">
              <a:buAutoNum type="arabicPeriod"/>
            </a:pPr>
            <a:r>
              <a:rPr lang="en-GB" dirty="0"/>
              <a:t>1.54</a:t>
            </a:r>
          </a:p>
          <a:p>
            <a:pPr marL="514350" indent="-514350">
              <a:buAutoNum type="arabicPeriod"/>
            </a:pPr>
            <a:r>
              <a:rPr lang="en-GB" dirty="0"/>
              <a:t>3.54</a:t>
            </a:r>
          </a:p>
          <a:p>
            <a:pPr marL="514350" indent="-514350">
              <a:buAutoNum type="arabicPeriod"/>
            </a:pPr>
            <a:r>
              <a:rPr lang="en-GB" dirty="0"/>
              <a:t>5.54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3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235F6-D328-4231-ABA8-A9B55E3C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3EEE29-6655-4B88-9A86-1CBDB3AAC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average daily time spent on social media is </a:t>
            </a:r>
            <a:r>
              <a:rPr lang="en-GB" u="sng" dirty="0"/>
              <a:t>__________ </a:t>
            </a:r>
            <a:r>
              <a:rPr lang="en-GB" dirty="0"/>
              <a:t>a day.</a:t>
            </a:r>
          </a:p>
          <a:p>
            <a:pPr marL="514350" indent="-514350">
              <a:buAutoNum type="alphaLcPeriod"/>
            </a:pPr>
            <a:r>
              <a:rPr lang="en-GB" dirty="0"/>
              <a:t>16 minutes</a:t>
            </a:r>
          </a:p>
          <a:p>
            <a:pPr marL="514350" indent="-514350">
              <a:buAutoNum type="alphaLcPeriod"/>
            </a:pPr>
            <a:r>
              <a:rPr lang="en-GB" dirty="0"/>
              <a:t>60 minutes</a:t>
            </a:r>
          </a:p>
          <a:p>
            <a:pPr marL="514350" indent="-514350">
              <a:buAutoNum type="alphaLcPeriod"/>
            </a:pPr>
            <a:r>
              <a:rPr lang="en-GB" dirty="0"/>
              <a:t>116 minutes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1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1E754-A19F-4D5A-94D6-351C3E63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Question 5: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650828-4434-4F6C-9E50-E9555E009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_________</a:t>
            </a:r>
            <a:r>
              <a:rPr lang="en-GB" dirty="0"/>
              <a:t> of all internet searches are carried out by Google.</a:t>
            </a:r>
          </a:p>
          <a:p>
            <a:pPr marL="514350" indent="-514350">
              <a:buAutoNum type="alphaLcPeriod"/>
            </a:pPr>
            <a:r>
              <a:rPr lang="en-GB" dirty="0"/>
              <a:t>86.47%</a:t>
            </a:r>
          </a:p>
          <a:p>
            <a:pPr marL="514350" indent="-514350">
              <a:buAutoNum type="alphaLcPeriod"/>
            </a:pPr>
            <a:r>
              <a:rPr lang="en-GB" dirty="0"/>
              <a:t>91.47%</a:t>
            </a:r>
          </a:p>
          <a:p>
            <a:pPr marL="514350" indent="-514350">
              <a:buAutoNum type="alphaLcPeriod"/>
            </a:pPr>
            <a:r>
              <a:rPr lang="en-GB" dirty="0"/>
              <a:t>96.47%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3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C1942-1C9C-4C7F-82EF-8C4AC8A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6: put in the order from the most to the fewest users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1C81A6-DE9C-4C08-989D-0468E6EB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190750"/>
            <a:ext cx="10515600" cy="501015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r>
              <a:rPr lang="en-GB" sz="11200" dirty="0" err="1"/>
              <a:t>Youtube</a:t>
            </a:r>
            <a:endParaRPr lang="en-GB" sz="11200" dirty="0"/>
          </a:p>
          <a:p>
            <a:pPr marL="0" indent="0">
              <a:buNone/>
            </a:pPr>
            <a:r>
              <a:rPr lang="en-GB" sz="11200" dirty="0"/>
              <a:t>Instagram</a:t>
            </a:r>
          </a:p>
          <a:p>
            <a:pPr marL="0" indent="0">
              <a:buNone/>
            </a:pPr>
            <a:r>
              <a:rPr lang="en-GB" sz="11200" dirty="0"/>
              <a:t>Twitter</a:t>
            </a:r>
          </a:p>
          <a:p>
            <a:pPr marL="0" indent="0">
              <a:buNone/>
            </a:pPr>
            <a:r>
              <a:rPr lang="en-GB" sz="11200" dirty="0"/>
              <a:t>Facebook</a:t>
            </a:r>
          </a:p>
          <a:p>
            <a:pPr marL="0" indent="0">
              <a:buNone/>
            </a:pPr>
            <a:r>
              <a:rPr lang="en-GB" sz="11200" dirty="0"/>
              <a:t>WhatsApp</a:t>
            </a:r>
          </a:p>
          <a:p>
            <a:pPr marL="0" indent="0">
              <a:buNone/>
            </a:pPr>
            <a:r>
              <a:rPr lang="en-GB" sz="11200" dirty="0"/>
              <a:t>LinkedIn</a:t>
            </a:r>
          </a:p>
          <a:p>
            <a:pPr marL="0" indent="0">
              <a:buNone/>
            </a:pPr>
            <a:r>
              <a:rPr lang="en-GB" sz="11200" dirty="0"/>
              <a:t>Pinterest</a:t>
            </a:r>
          </a:p>
          <a:p>
            <a:pPr marL="0" indent="0">
              <a:buNone/>
            </a:pPr>
            <a:r>
              <a:rPr lang="en-GB" sz="11200" dirty="0"/>
              <a:t>Reddit</a:t>
            </a:r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sz="11200" dirty="0"/>
          </a:p>
          <a:p>
            <a:pPr marL="0" indent="0">
              <a:buNone/>
            </a:pPr>
            <a:endParaRPr lang="en-GB" sz="11200" dirty="0"/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</a:p>
          <a:p>
            <a:pPr marL="514350" indent="-514350">
              <a:buAutoNum type="arabicPeriod"/>
            </a:pPr>
            <a:r>
              <a:rPr lang="en-GB" sz="11200" dirty="0"/>
              <a:t>__________</a:t>
            </a:r>
            <a:endParaRPr lang="en-GB" sz="11200" b="1" dirty="0"/>
          </a:p>
          <a:p>
            <a:pPr marL="514350" indent="-514350">
              <a:buAutoNum type="arabicPeriod"/>
            </a:pPr>
            <a:endParaRPr lang="en-GB" sz="8600" dirty="0"/>
          </a:p>
          <a:p>
            <a:pPr marL="514350" indent="-514350">
              <a:buAutoNum type="arabicPeriod"/>
            </a:pPr>
            <a:endParaRPr lang="en-GB" sz="8600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DA209-563B-4CAD-94D7-18446661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7: Fill in the gap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BBDB59-82CD-4922-9C9E-C1163A801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Simply put, a </a:t>
            </a:r>
            <a:r>
              <a:rPr lang="en-GB" b="1" u="sng" dirty="0"/>
              <a:t>____________</a:t>
            </a:r>
            <a:r>
              <a:rPr lang="en-GB" dirty="0"/>
              <a:t> is an easy way for people to categorize, find and join conversations on a particular topic. It is used to highlight keywords or topics within a Tweet, and can be placed anywhere within a post.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F6E0E-8C65-4970-A61C-6D6AF27B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8: choose a., b., or c.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98C59-5D07-4D31-AD35-5D49A7A9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landmark report issued on Oct. 8 from the United Nations’ scientific panel on climate change paints a far more dire picture of the immediate consequences of climate change than previously thought. It describes a world of worsening food shortages and wildfires, and a mass die-off of coral reefs as soon as </a:t>
            </a:r>
            <a:r>
              <a:rPr lang="en-US" u="sng" dirty="0"/>
              <a:t>________</a:t>
            </a:r>
            <a:r>
              <a:rPr lang="en-US" dirty="0"/>
              <a:t>.</a:t>
            </a:r>
          </a:p>
          <a:p>
            <a:pPr marL="514350" indent="-514350">
              <a:buAutoNum type="alphaLcPeriod"/>
            </a:pPr>
            <a:r>
              <a:rPr lang="en-US" dirty="0"/>
              <a:t>2040</a:t>
            </a:r>
          </a:p>
          <a:p>
            <a:pPr marL="514350" indent="-514350">
              <a:buAutoNum type="alphaLcPeriod"/>
            </a:pPr>
            <a:r>
              <a:rPr lang="en-US" dirty="0"/>
              <a:t>2060</a:t>
            </a:r>
          </a:p>
          <a:p>
            <a:pPr marL="514350" indent="-514350">
              <a:buAutoNum type="alphaLcPeriod"/>
            </a:pPr>
            <a:r>
              <a:rPr lang="en-US" dirty="0"/>
              <a:t>2080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3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950</Words>
  <Application>Microsoft Office PowerPoint</Application>
  <PresentationFormat>Širokoúhlá obrazovka</PresentationFormat>
  <Paragraphs>149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How media and news savvy are you?</vt:lpstr>
      <vt:lpstr>Question 1: choose a., b., or c. </vt:lpstr>
      <vt:lpstr>Question 2: choose a., b., or c. </vt:lpstr>
      <vt:lpstr>Question 3: choose a., b., or c. </vt:lpstr>
      <vt:lpstr>Question 4: choose a., b., or c. </vt:lpstr>
      <vt:lpstr>Question 5: choose a., b., or c. </vt:lpstr>
      <vt:lpstr>Question 6: put in the order from the most to the fewest users</vt:lpstr>
      <vt:lpstr>Question 7: Fill in the gap</vt:lpstr>
      <vt:lpstr>Question 8: choose a., b., or c. </vt:lpstr>
      <vt:lpstr>Question 9: choose a., b., or c.</vt:lpstr>
      <vt:lpstr>Question 10: What does this picture refer to?</vt:lpstr>
      <vt:lpstr>Question 11: What does TBT/Throwback Thursday mean? Write your answers.</vt:lpstr>
      <vt:lpstr>Question 1: choose a., b., or c. </vt:lpstr>
      <vt:lpstr>Question 2: choose a., b., or c. </vt:lpstr>
      <vt:lpstr>Question 3: choose a., b., or c. </vt:lpstr>
      <vt:lpstr>Question 4: choose a., b., or c. </vt:lpstr>
      <vt:lpstr>Question 5: choose a., b., or c. </vt:lpstr>
      <vt:lpstr>Question 6: put in the order from the most to the fewest users</vt:lpstr>
      <vt:lpstr>Question 7: Fill in the gap</vt:lpstr>
      <vt:lpstr>Question 8: choose a., b., or c. </vt:lpstr>
      <vt:lpstr>Question 9: choose a., b., or c.</vt:lpstr>
      <vt:lpstr>Question 10: What does this picture refer to?</vt:lpstr>
      <vt:lpstr>Question 11: What does TBT/Throwback Thursday mean?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media savvy are you?</dc:title>
  <dc:creator>Pavel Sedláček</dc:creator>
  <cp:lastModifiedBy>Helán Robert</cp:lastModifiedBy>
  <cp:revision>11</cp:revision>
  <dcterms:created xsi:type="dcterms:W3CDTF">2018-10-16T21:45:14Z</dcterms:created>
  <dcterms:modified xsi:type="dcterms:W3CDTF">2019-10-22T08:52:40Z</dcterms:modified>
</cp:coreProperties>
</file>