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758" r:id="rId7"/>
    <p:sldMasterId id="2147483794" r:id="rId8"/>
    <p:sldMasterId id="2147483818" r:id="rId9"/>
    <p:sldMasterId id="2147483830" r:id="rId10"/>
    <p:sldMasterId id="2147483842" r:id="rId11"/>
    <p:sldMasterId id="2147483854" r:id="rId12"/>
    <p:sldMasterId id="2147483878" r:id="rId13"/>
    <p:sldMasterId id="2147483890" r:id="rId14"/>
    <p:sldMasterId id="2147483902" r:id="rId15"/>
    <p:sldMasterId id="2147483986" r:id="rId16"/>
    <p:sldMasterId id="2147484046" r:id="rId17"/>
    <p:sldMasterId id="2147484058" r:id="rId18"/>
    <p:sldMasterId id="2147484070" r:id="rId19"/>
    <p:sldMasterId id="2147484130" r:id="rId20"/>
    <p:sldMasterId id="2147484202" r:id="rId21"/>
    <p:sldMasterId id="2147484214" r:id="rId22"/>
    <p:sldMasterId id="2147484238" r:id="rId23"/>
    <p:sldMasterId id="2147484250" r:id="rId24"/>
  </p:sldMasterIdLst>
  <p:sldIdLst>
    <p:sldId id="256" r:id="rId25"/>
    <p:sldId id="257" r:id="rId26"/>
    <p:sldId id="258" r:id="rId27"/>
    <p:sldId id="259" r:id="rId28"/>
    <p:sldId id="270" r:id="rId29"/>
    <p:sldId id="271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339" r:id="rId38"/>
    <p:sldId id="340" r:id="rId39"/>
    <p:sldId id="268" r:id="rId40"/>
    <p:sldId id="317" r:id="rId41"/>
    <p:sldId id="295" r:id="rId42"/>
    <p:sldId id="274" r:id="rId43"/>
    <p:sldId id="275" r:id="rId44"/>
    <p:sldId id="341" r:id="rId45"/>
    <p:sldId id="344" r:id="rId46"/>
    <p:sldId id="318" r:id="rId47"/>
    <p:sldId id="278" r:id="rId48"/>
    <p:sldId id="279" r:id="rId49"/>
    <p:sldId id="322" r:id="rId50"/>
    <p:sldId id="281" r:id="rId51"/>
    <p:sldId id="280" r:id="rId52"/>
    <p:sldId id="282" r:id="rId53"/>
    <p:sldId id="283" r:id="rId54"/>
    <p:sldId id="284" r:id="rId55"/>
    <p:sldId id="286" r:id="rId56"/>
    <p:sldId id="288" r:id="rId57"/>
    <p:sldId id="289" r:id="rId58"/>
    <p:sldId id="330" r:id="rId59"/>
    <p:sldId id="321" r:id="rId60"/>
    <p:sldId id="319" r:id="rId61"/>
    <p:sldId id="345" r:id="rId62"/>
    <p:sldId id="346" r:id="rId63"/>
    <p:sldId id="290" r:id="rId64"/>
    <p:sldId id="291" r:id="rId65"/>
    <p:sldId id="293" r:id="rId66"/>
    <p:sldId id="302" r:id="rId67"/>
    <p:sldId id="303" r:id="rId68"/>
    <p:sldId id="305" r:id="rId69"/>
    <p:sldId id="306" r:id="rId7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0" autoAdjust="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3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3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3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3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4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4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4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4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4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678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12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842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403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78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06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52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89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819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7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657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659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69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3636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261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18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243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644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771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7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45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0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7962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246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88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4646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50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760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57023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43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375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0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4272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34382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4708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152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0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23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89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6056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4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662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868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85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418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11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255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18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5799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470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8667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1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5285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966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182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70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402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54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33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54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62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29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807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705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117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993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3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13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30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36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454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70407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791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89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526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5087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026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408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1075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5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859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4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8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654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7182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23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4416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015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776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112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0195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188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67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4276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519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67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3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940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0041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922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22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806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53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070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16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1341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2157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4436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5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33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527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9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57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619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8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724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6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92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46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20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7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75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19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55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0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7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234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2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4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43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67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56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54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84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21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5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76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8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149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41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926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49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03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0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6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257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4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3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36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7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22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7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31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65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94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04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33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391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68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15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00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127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3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3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9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5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1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99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753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7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767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8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60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36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99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7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92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9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187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16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3460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657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500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24.11.2020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8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739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14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6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44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620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43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4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6" r:id="rId2"/>
    <p:sldLayoutId id="2147484217" r:id="rId3"/>
    <p:sldLayoutId id="2147484218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24" r:id="rId10"/>
    <p:sldLayoutId id="21474842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0" r:id="rId10"/>
    <p:sldLayoutId id="21474842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882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4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93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32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24.11.2020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68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b="0" dirty="0">
                <a:solidFill>
                  <a:schemeClr val="bg1"/>
                </a:solidFill>
              </a:rPr>
              <a:t>Komparativní metoda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>
                <a:solidFill>
                  <a:schemeClr val="bg1"/>
                </a:solidFill>
              </a:rPr>
              <a:t>19.11.2020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Experiment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endParaRPr lang="sk-SK" sz="1100" dirty="0"/>
          </a:p>
          <a:p>
            <a:r>
              <a:rPr lang="sk-SK" sz="2400" dirty="0"/>
              <a:t>Výzkumník manipuluje s nezávislou proměnnou</a:t>
            </a:r>
          </a:p>
          <a:p>
            <a:r>
              <a:rPr lang="sk-SK" sz="2400" dirty="0"/>
              <a:t>Neúčelové rozdělení vzorku na výzkumnou a kontrolní skupinu zajišťuje kontrolu vlivu ostatních proměnných</a:t>
            </a:r>
          </a:p>
          <a:p>
            <a:endParaRPr lang="sk-SK" sz="2400" dirty="0"/>
          </a:p>
          <a:p>
            <a:r>
              <a:rPr lang="sk-SK" sz="2400" dirty="0"/>
              <a:t>Příklad z medicíny:</a:t>
            </a:r>
          </a:p>
          <a:p>
            <a:pPr lvl="1"/>
            <a:r>
              <a:rPr lang="cs-CZ" sz="2200" dirty="0"/>
              <a:t>Výzkumná skupina dostává lék, kontrolní placebo</a:t>
            </a:r>
          </a:p>
          <a:p>
            <a:pPr lvl="1"/>
            <a:r>
              <a:rPr lang="cs-CZ" sz="2200" dirty="0"/>
              <a:t>Porovnání výsledků na konci určí účinek léku</a:t>
            </a:r>
          </a:p>
          <a:p>
            <a:endParaRPr lang="sk-SK" sz="2400" dirty="0"/>
          </a:p>
          <a:p>
            <a:r>
              <a:rPr lang="sk-SK" sz="2400" b="1" dirty="0"/>
              <a:t>Silná stránka</a:t>
            </a:r>
            <a:r>
              <a:rPr lang="sk-SK" sz="2400" dirty="0"/>
              <a:t> – silná kontrola třetích proměnných</a:t>
            </a:r>
          </a:p>
          <a:p>
            <a:r>
              <a:rPr lang="sk-SK" sz="2400" b="1" dirty="0"/>
              <a:t>Problém</a:t>
            </a:r>
            <a:r>
              <a:rPr lang="sk-SK" sz="2400" dirty="0"/>
              <a:t> – limitované využití v politologii 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098" name="Picture 2" descr="http://johnbarban.com/wp-content/uploads/2010/03/Experi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570"/>
            <a:ext cx="2293813" cy="22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Statistické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Pracují s velkým počtem případů</a:t>
            </a:r>
          </a:p>
          <a:p>
            <a:endParaRPr lang="sk-SK" dirty="0"/>
          </a:p>
          <a:p>
            <a:r>
              <a:rPr lang="sk-SK" dirty="0"/>
              <a:t>Kontrola vlivu jiných proměnných uskutečňovaná pomocí výpočtů (slabší jako experiment)</a:t>
            </a:r>
          </a:p>
          <a:p>
            <a:endParaRPr lang="sk-SK" dirty="0"/>
          </a:p>
          <a:p>
            <a:r>
              <a:rPr lang="cs-CZ" dirty="0"/>
              <a:t>Proti experimentu mnohem rozsáhlejší využití v politologii</a:t>
            </a:r>
          </a:p>
          <a:p>
            <a:endParaRPr lang="cs-CZ" dirty="0"/>
          </a:p>
          <a:p>
            <a:r>
              <a:rPr lang="cs-CZ" dirty="0"/>
              <a:t>Jaký je efekt vzdělání na volbu krajní pravice?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1304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KM a experiment:</a:t>
            </a:r>
          </a:p>
          <a:p>
            <a:pPr lvl="1"/>
            <a:r>
              <a:rPr lang="cs-CZ" dirty="0"/>
              <a:t>Komparativní metoda má slabší kontrolu jiných proměnných než experiment</a:t>
            </a:r>
          </a:p>
          <a:p>
            <a:pPr lvl="1"/>
            <a:r>
              <a:rPr lang="sk-SK" i="1" dirty="0"/>
              <a:t>„Komparativní metoda není ekvivalent experimentu, pouze jeho nedokonalá náhrada“ </a:t>
            </a:r>
            <a:r>
              <a:rPr lang="sk-SK" dirty="0"/>
              <a:t>(Lijphart)</a:t>
            </a:r>
          </a:p>
          <a:p>
            <a:endParaRPr lang="sk-SK" dirty="0"/>
          </a:p>
          <a:p>
            <a:r>
              <a:rPr lang="sk-SK" dirty="0"/>
              <a:t>KM a statistické metody:</a:t>
            </a:r>
          </a:p>
          <a:p>
            <a:pPr lvl="1"/>
            <a:r>
              <a:rPr lang="sk-SK" dirty="0"/>
              <a:t>Podobná povaha, často je odlišuje pouze počet případů</a:t>
            </a:r>
          </a:p>
          <a:p>
            <a:pPr lvl="1"/>
            <a:r>
              <a:rPr lang="cs-CZ" dirty="0"/>
              <a:t>Kombinace ve výzkumu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9186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 druhé světové válce politologie často jako synonymum pro </a:t>
            </a:r>
            <a:r>
              <a:rPr lang="sk-SK" i="1" dirty="0"/>
              <a:t>comparative politics</a:t>
            </a:r>
          </a:p>
          <a:p>
            <a:endParaRPr lang="sk-SK" i="1" dirty="0"/>
          </a:p>
          <a:p>
            <a:r>
              <a:rPr lang="sk-SK" dirty="0"/>
              <a:t>50. léta a referenční příklady:</a:t>
            </a:r>
          </a:p>
          <a:p>
            <a:pPr lvl="1"/>
            <a:r>
              <a:rPr lang="sk-SK" dirty="0"/>
              <a:t>Časté výzkumy s použitím tzv. referenčních případů</a:t>
            </a:r>
          </a:p>
          <a:p>
            <a:pPr lvl="1"/>
            <a:r>
              <a:rPr lang="cs-CZ" dirty="0"/>
              <a:t>„Vhodně“</a:t>
            </a:r>
            <a:r>
              <a:rPr lang="sk-SK" dirty="0"/>
              <a:t> zvolený jiný příklad pro potvrzení vlastní argumentace</a:t>
            </a:r>
          </a:p>
          <a:p>
            <a:pPr lvl="1"/>
            <a:r>
              <a:rPr lang="sk-SK" dirty="0"/>
              <a:t>Ideová zabarvenost</a:t>
            </a:r>
          </a:p>
          <a:p>
            <a:pPr lvl="1"/>
            <a:r>
              <a:rPr lang="sk-SK" dirty="0"/>
              <a:t>Tento postup není komparativní metodou</a:t>
            </a:r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cs-CZ" dirty="0"/>
              <a:t>...argumentace ve prospěch žen ve vrcholových politických funkcích…</a:t>
            </a:r>
          </a:p>
          <a:p>
            <a:endParaRPr lang="cs-CZ" dirty="0"/>
          </a:p>
          <a:p>
            <a:r>
              <a:rPr lang="sk-SK" dirty="0"/>
              <a:t>Příklady: </a:t>
            </a:r>
            <a:r>
              <a:rPr lang="sk-SK" dirty="0" err="1"/>
              <a:t>Margaret</a:t>
            </a:r>
            <a:r>
              <a:rPr lang="sk-SK" dirty="0"/>
              <a:t> </a:t>
            </a:r>
            <a:r>
              <a:rPr lang="sk-SK" dirty="0" err="1"/>
              <a:t>Thatcher</a:t>
            </a:r>
            <a:r>
              <a:rPr lang="sk-SK" dirty="0"/>
              <a:t>, </a:t>
            </a:r>
            <a:r>
              <a:rPr lang="sk-SK" dirty="0" err="1"/>
              <a:t>Tarja</a:t>
            </a:r>
            <a:r>
              <a:rPr lang="sk-SK" dirty="0"/>
              <a:t> </a:t>
            </a:r>
            <a:r>
              <a:rPr lang="sk-SK" dirty="0" err="1"/>
              <a:t>Halonen</a:t>
            </a:r>
            <a:r>
              <a:rPr lang="sk-SK" dirty="0"/>
              <a:t>, Angela </a:t>
            </a:r>
            <a:r>
              <a:rPr lang="sk-SK" dirty="0" err="1"/>
              <a:t>Merkel</a:t>
            </a:r>
            <a:r>
              <a:rPr lang="sk-SK" dirty="0"/>
              <a:t>, </a:t>
            </a:r>
            <a:r>
              <a:rPr lang="sk-SK" dirty="0" err="1"/>
              <a:t>Julia</a:t>
            </a:r>
            <a:r>
              <a:rPr lang="sk-SK" dirty="0"/>
              <a:t> </a:t>
            </a:r>
            <a:r>
              <a:rPr lang="sk-SK" dirty="0" err="1"/>
              <a:t>Gillard</a:t>
            </a:r>
            <a:r>
              <a:rPr lang="sk-SK" dirty="0"/>
              <a:t>, </a:t>
            </a:r>
            <a:r>
              <a:rPr lang="sk-SK" dirty="0" err="1"/>
              <a:t>Nicola</a:t>
            </a:r>
            <a:r>
              <a:rPr lang="sk-SK" dirty="0"/>
              <a:t> </a:t>
            </a:r>
            <a:r>
              <a:rPr lang="sk-SK" dirty="0" err="1"/>
              <a:t>Sturgeon</a:t>
            </a:r>
            <a:endParaRPr lang="sk-SK" dirty="0"/>
          </a:p>
          <a:p>
            <a:endParaRPr lang="sk-SK" dirty="0"/>
          </a:p>
          <a:p>
            <a:r>
              <a:rPr lang="cs-CZ" dirty="0"/>
              <a:t>A nakonec „komparace“ potvrzující ústřední argumentaci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Muži neumí vládnout</a:t>
            </a:r>
          </a:p>
        </p:txBody>
      </p:sp>
      <p:pic>
        <p:nvPicPr>
          <p:cNvPr id="481282" name="Picture 2" descr="Výsledek obrázku pro kim čong 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4348347" cy="2895600"/>
          </a:xfrm>
          <a:prstGeom prst="rect">
            <a:avLst/>
          </a:prstGeom>
          <a:noFill/>
        </p:spPr>
      </p:pic>
      <p:pic>
        <p:nvPicPr>
          <p:cNvPr id="481284" name="Picture 4" descr="Výsledek obrázku pro muga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3434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75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Vývoj v politologii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Pozdější vývoj:</a:t>
            </a:r>
          </a:p>
          <a:p>
            <a:pPr lvl="1"/>
            <a:r>
              <a:rPr lang="cs-CZ" dirty="0"/>
              <a:t>Globální analýzy</a:t>
            </a:r>
          </a:p>
          <a:p>
            <a:pPr lvl="1"/>
            <a:r>
              <a:rPr lang="cs-CZ" dirty="0"/>
              <a:t>Analýzy menšího počtu případů</a:t>
            </a:r>
          </a:p>
          <a:p>
            <a:endParaRPr lang="sk-SK" dirty="0"/>
          </a:p>
          <a:p>
            <a:r>
              <a:rPr lang="sk-SK" dirty="0"/>
              <a:t>Blondel:</a:t>
            </a:r>
          </a:p>
          <a:p>
            <a:pPr lvl="1"/>
            <a:r>
              <a:rPr lang="sk-SK" dirty="0"/>
              <a:t>Sledoval velký počet proměnných (struktura vlády, stranický systém, volební systém, byrokracie, armáda, referendum, média)</a:t>
            </a:r>
          </a:p>
          <a:p>
            <a:pPr lvl="1"/>
            <a:r>
              <a:rPr lang="cs-CZ" dirty="0"/>
              <a:t>Cíl – utřídit státy do 5 specifických typů režimů</a:t>
            </a:r>
          </a:p>
          <a:p>
            <a:endParaRPr lang="sk-SK" sz="1800" dirty="0"/>
          </a:p>
          <a:p>
            <a:r>
              <a:rPr lang="sk-SK" dirty="0"/>
              <a:t>Jiné významné práce – Lipset a Rokkan, Lijphart,...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8999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000" dirty="0"/>
              <a:t>Interpretace komparativní politologie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Případové studie cizích států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k-SK" sz="2800" dirty="0"/>
              <a:t>Porovnání určitých aspektů 2 a </a:t>
            </a:r>
            <a:r>
              <a:rPr lang="sk-SK" sz="2800" dirty="0" err="1"/>
              <a:t>více</a:t>
            </a:r>
            <a:r>
              <a:rPr lang="sk-SK" sz="2800"/>
              <a:t> zemí</a:t>
            </a:r>
            <a:endParaRPr lang="sk-SK" sz="2800" dirty="0"/>
          </a:p>
          <a:p>
            <a:pPr marL="393700" lvl="1" indent="0">
              <a:buNone/>
            </a:pPr>
            <a:endParaRPr lang="sk-SK" sz="2800" dirty="0"/>
          </a:p>
          <a:p>
            <a:pPr lvl="1"/>
            <a:r>
              <a:rPr lang="sk-SK" dirty="0"/>
              <a:t>Empirický základ pro komparativní metodu</a:t>
            </a:r>
          </a:p>
          <a:p>
            <a:endParaRPr lang="sk-SK" sz="2800" dirty="0"/>
          </a:p>
          <a:p>
            <a:pPr marL="514350" indent="-514350">
              <a:buClr>
                <a:schemeClr val="tx2"/>
              </a:buClr>
              <a:buFont typeface="+mj-lt"/>
              <a:buAutoNum type="arabicPeriod" startAt="3"/>
            </a:pPr>
            <a:r>
              <a:rPr lang="sk-SK" sz="2800" b="1" dirty="0"/>
              <a:t>Používání komparativní metody</a:t>
            </a:r>
          </a:p>
          <a:p>
            <a:pPr marL="393700" lvl="1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068553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Použití KM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Základní (nepřekvapující) fakt:</a:t>
            </a:r>
          </a:p>
          <a:p>
            <a:pPr lvl="1"/>
            <a:r>
              <a:rPr lang="sk-SK" dirty="0"/>
              <a:t>Komparativní metoda je metoda</a:t>
            </a:r>
          </a:p>
          <a:p>
            <a:endParaRPr lang="sk-SK" dirty="0"/>
          </a:p>
          <a:p>
            <a:r>
              <a:rPr lang="sk-SK" dirty="0"/>
              <a:t>Při tvorbě výzkumu výběr metody přizpůsobujeme výzkumným otázkám a ne naopak</a:t>
            </a:r>
          </a:p>
          <a:p>
            <a:endParaRPr lang="sk-SK" dirty="0"/>
          </a:p>
          <a:p>
            <a:r>
              <a:rPr lang="sk-SK" dirty="0"/>
              <a:t>Klíčový aspekt KM – výběr případů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809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cíle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cs-CZ" b="1" dirty="0"/>
              <a:t>Maximalizovat výzkumné pokrytí:</a:t>
            </a:r>
          </a:p>
          <a:p>
            <a:pPr lvl="1"/>
            <a:r>
              <a:rPr lang="cs-CZ" dirty="0"/>
              <a:t>Případy mají izolovat zkoumaný vztah mezi proměnnými</a:t>
            </a:r>
          </a:p>
          <a:p>
            <a:endParaRPr lang="cs-CZ" dirty="0"/>
          </a:p>
          <a:p>
            <a:r>
              <a:rPr lang="cs-CZ" b="1" dirty="0"/>
              <a:t>Minimalizovat pokrytí chyb:</a:t>
            </a:r>
          </a:p>
          <a:p>
            <a:pPr lvl="1"/>
            <a:r>
              <a:rPr lang="cs-CZ" dirty="0"/>
              <a:t>Vybírat reprezentativní případy, ne unikátní a nezvyklé</a:t>
            </a:r>
          </a:p>
          <a:p>
            <a:pPr marL="393700" lvl="1" indent="0">
              <a:buNone/>
            </a:pPr>
            <a:endParaRPr lang="cs-CZ" dirty="0"/>
          </a:p>
          <a:p>
            <a:r>
              <a:rPr lang="cs-CZ" b="1" dirty="0"/>
              <a:t>Kontrolovat vnější vlivy:</a:t>
            </a:r>
          </a:p>
          <a:p>
            <a:pPr lvl="1"/>
            <a:r>
              <a:rPr lang="cs-CZ" dirty="0"/>
              <a:t>Výběr má minimalizovat efekt třetích proměnných</a:t>
            </a:r>
          </a:p>
        </p:txBody>
      </p:sp>
    </p:spTree>
    <p:extLst>
      <p:ext uri="{BB962C8B-B14F-4D97-AF65-F5344CB8AC3E}">
        <p14:creationId xmlns:p14="http://schemas.microsoft.com/office/powerpoint/2010/main" val="211074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5400" dirty="0"/>
              <a:t>Srovnejte pozici prezidenta v ČR a Německu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John Stuart Mill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Dva případy (A, B) </a:t>
            </a:r>
            <a:r>
              <a:rPr lang="cs-CZ" dirty="0"/>
              <a:t>jsou</a:t>
            </a:r>
            <a:r>
              <a:rPr lang="sk-SK" dirty="0"/>
              <a:t> totožné až na to, že:</a:t>
            </a:r>
          </a:p>
          <a:p>
            <a:pPr lvl="1"/>
            <a:r>
              <a:rPr lang="sk-SK" b="1" i="1" dirty="0"/>
              <a:t>x</a:t>
            </a:r>
            <a:r>
              <a:rPr lang="sk-SK" dirty="0"/>
              <a:t> bylo přítomné v </a:t>
            </a:r>
            <a:r>
              <a:rPr lang="sk-SK" b="1" dirty="0"/>
              <a:t>A</a:t>
            </a:r>
            <a:r>
              <a:rPr lang="sk-SK" dirty="0"/>
              <a:t>, ale ne v </a:t>
            </a:r>
            <a:r>
              <a:rPr lang="sk-SK" b="1" dirty="0"/>
              <a:t>B</a:t>
            </a:r>
          </a:p>
          <a:p>
            <a:pPr lvl="1"/>
            <a:r>
              <a:rPr lang="sk-SK" dirty="0"/>
              <a:t>v </a:t>
            </a:r>
            <a:r>
              <a:rPr lang="sk-SK" b="1" dirty="0"/>
              <a:t>A</a:t>
            </a:r>
            <a:r>
              <a:rPr lang="sk-SK" dirty="0"/>
              <a:t> došlo k </a:t>
            </a:r>
            <a:r>
              <a:rPr lang="sk-SK" b="1" i="1" dirty="0"/>
              <a:t>y</a:t>
            </a:r>
            <a:r>
              <a:rPr lang="sk-SK" dirty="0"/>
              <a:t>, zatímco v </a:t>
            </a:r>
            <a:r>
              <a:rPr lang="sk-SK" b="1" dirty="0"/>
              <a:t>B</a:t>
            </a:r>
            <a:r>
              <a:rPr lang="sk-SK" dirty="0"/>
              <a:t> ne</a:t>
            </a:r>
          </a:p>
          <a:p>
            <a:endParaRPr lang="sk-SK" dirty="0"/>
          </a:p>
          <a:p>
            <a:r>
              <a:rPr lang="cs-CZ" dirty="0"/>
              <a:t>Interpretace – </a:t>
            </a:r>
            <a:r>
              <a:rPr lang="cs-CZ" b="1" i="1" dirty="0"/>
              <a:t>x</a:t>
            </a:r>
            <a:r>
              <a:rPr lang="cs-CZ" dirty="0"/>
              <a:t> způsobuje </a:t>
            </a:r>
            <a:r>
              <a:rPr lang="cs-CZ" b="1" i="1" dirty="0"/>
              <a:t>y</a:t>
            </a:r>
          </a:p>
          <a:p>
            <a:endParaRPr lang="sk-SK" dirty="0"/>
          </a:p>
          <a:p>
            <a:r>
              <a:rPr lang="sk-SK" dirty="0"/>
              <a:t>V praxi takovou shodu není možné najít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/>
              <a:t>optimální stav, jemuž je možné se snažit  ve výzkumu přiblížit</a:t>
            </a:r>
          </a:p>
        </p:txBody>
      </p:sp>
    </p:spTree>
    <p:extLst>
      <p:ext uri="{BB962C8B-B14F-4D97-AF65-F5344CB8AC3E}">
        <p14:creationId xmlns:p14="http://schemas.microsoft.com/office/powerpoint/2010/main" val="312928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705225" cy="3352801"/>
          </a:xfrm>
          <a:prstGeom prst="rect">
            <a:avLst/>
          </a:prstGeom>
          <a:noFill/>
        </p:spPr>
      </p:pic>
      <p:pic>
        <p:nvPicPr>
          <p:cNvPr id="7" name="Picture 2" descr="Výsledek obrázku pro apple fr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81000"/>
            <a:ext cx="3705225" cy="335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20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5448300" cy="3268980"/>
          </a:xfrm>
          <a:prstGeom prst="rect">
            <a:avLst/>
          </a:prstGeom>
          <a:noFill/>
        </p:spPr>
      </p:pic>
      <p:pic>
        <p:nvPicPr>
          <p:cNvPr id="495622" name="Picture 6" descr="Výsledek obrázku pro 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905000" cy="1905001"/>
          </a:xfrm>
          <a:prstGeom prst="rect">
            <a:avLst/>
          </a:prstGeom>
          <a:noFill/>
        </p:spPr>
      </p:pic>
      <p:pic>
        <p:nvPicPr>
          <p:cNvPr id="495624" name="Picture 8" descr="Výsledek obrázku pro not 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191000"/>
            <a:ext cx="2362200" cy="2362200"/>
          </a:xfrm>
          <a:prstGeom prst="rect">
            <a:avLst/>
          </a:prstGeom>
          <a:noFill/>
        </p:spPr>
      </p:pic>
      <p:pic>
        <p:nvPicPr>
          <p:cNvPr id="6" name="Picture 4" descr="Výsledek obrázku pro apple 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381000"/>
            <a:ext cx="5448300" cy="3268980"/>
          </a:xfrm>
          <a:prstGeom prst="rect">
            <a:avLst/>
          </a:prstGeom>
          <a:noFill/>
        </p:spPr>
      </p:pic>
      <p:pic>
        <p:nvPicPr>
          <p:cNvPr id="7" name="Picture 2" descr="Výsledek obrázku pro pois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3260" y="1219200"/>
            <a:ext cx="542340" cy="485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693796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sz="4400" dirty="0"/>
              <a:t>Proč?</a:t>
            </a:r>
          </a:p>
        </p:txBody>
      </p:sp>
    </p:spTree>
    <p:extLst>
      <p:ext uri="{BB962C8B-B14F-4D97-AF65-F5344CB8AC3E}">
        <p14:creationId xmlns:p14="http://schemas.microsoft.com/office/powerpoint/2010/main" val="36937691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sz="2800" dirty="0"/>
              <a:t>Výzkum podmínek, za jakých dochází k vypuknutí války</a:t>
            </a:r>
          </a:p>
          <a:p>
            <a:endParaRPr lang="sk-SK" sz="2800" dirty="0"/>
          </a:p>
          <a:p>
            <a:r>
              <a:rPr lang="cs-CZ" sz="2800" dirty="0"/>
              <a:t>Do výzkumu je vybráno 15 případů, jenž vedly k vojenskému konfliktu</a:t>
            </a:r>
          </a:p>
          <a:p>
            <a:endParaRPr lang="sk-SK" sz="2800" dirty="0"/>
          </a:p>
          <a:p>
            <a:r>
              <a:rPr lang="sk-SK" sz="2800" dirty="0"/>
              <a:t>Je tento postup správný? Pokud ne, co je potřebné změnit?</a:t>
            </a:r>
          </a:p>
        </p:txBody>
      </p:sp>
    </p:spTree>
    <p:extLst>
      <p:ext uri="{BB962C8B-B14F-4D97-AF65-F5344CB8AC3E}">
        <p14:creationId xmlns:p14="http://schemas.microsoft.com/office/powerpoint/2010/main" val="2982106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závislá proměnná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63763"/>
            <a:ext cx="8229600" cy="4618037"/>
          </a:xfrm>
        </p:spPr>
        <p:txBody>
          <a:bodyPr/>
          <a:lstStyle/>
          <a:p>
            <a:r>
              <a:rPr lang="sk-SK" dirty="0"/>
              <a:t>Při designu výzkumu je závislá proměnná irelevantní</a:t>
            </a:r>
          </a:p>
          <a:p>
            <a:endParaRPr lang="sk-SK" dirty="0"/>
          </a:p>
          <a:p>
            <a:r>
              <a:rPr lang="cs-CZ" dirty="0"/>
              <a:t>Výběr případů na základě hodnoty závislé proměnné jde úplně </a:t>
            </a:r>
            <a:r>
              <a:rPr lang="cs-CZ" b="1" dirty="0"/>
              <a:t>proti smyslu</a:t>
            </a:r>
            <a:r>
              <a:rPr lang="cs-CZ" dirty="0"/>
              <a:t> komparativní metody</a:t>
            </a:r>
          </a:p>
          <a:p>
            <a:endParaRPr lang="sk-SK" dirty="0"/>
          </a:p>
          <a:p>
            <a:r>
              <a:rPr lang="cs-CZ" dirty="0"/>
              <a:t>Úmyslný výběr pouze případů se stejnou hodnotou závislé proměnné může zpochybnit samotný výzkum (v závislosti od jeho cílů)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1532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pravidla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770437"/>
          </a:xfrm>
        </p:spPr>
        <p:txBody>
          <a:bodyPr/>
          <a:lstStyle/>
          <a:p>
            <a:r>
              <a:rPr lang="sk-SK" dirty="0"/>
              <a:t>Případy nevybíráme podle závislé proměnné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 shody (</a:t>
            </a:r>
            <a:r>
              <a:rPr lang="sk-SK" i="1" dirty="0"/>
              <a:t>Most similar case selection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Výběr případů podle největšího rozdílu (</a:t>
            </a:r>
            <a:r>
              <a:rPr lang="sk-SK" i="1" dirty="0"/>
              <a:t>Most different case selection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50497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– druhy (2)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4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2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similar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Odlišují</a:t>
            </a:r>
            <a:r>
              <a:rPr lang="sk-SK" sz="2200" dirty="0"/>
              <a:t> se co možná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si co nejvíc podobné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Kontrola třetích proměnných – pokud budou mít na závislou proměnnou vliv, bude v každém z případů stejný</a:t>
            </a:r>
          </a:p>
          <a:p>
            <a:endParaRPr lang="sk-SK" sz="2400" dirty="0"/>
          </a:p>
          <a:p>
            <a:r>
              <a:rPr lang="sk-SK" sz="2400" dirty="0"/>
              <a:t>Jediný rozdílný efekt tak může vyvolat pouze nezávislá proměnná</a:t>
            </a:r>
          </a:p>
          <a:p>
            <a:endParaRPr lang="sk-SK" sz="2400" dirty="0"/>
          </a:p>
          <a:p>
            <a:r>
              <a:rPr lang="sk-SK" sz="2400" dirty="0"/>
              <a:t>Čím víc jsou si případy podobné, tím jistější je výzkum</a:t>
            </a:r>
            <a:endParaRPr lang="en-US" sz="24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3940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rozdílným </a:t>
            </a:r>
            <a:r>
              <a:rPr lang="sk-SK" sz="2400" b="1" i="1" dirty="0"/>
              <a:t>x</a:t>
            </a:r>
            <a:r>
              <a:rPr lang="sk-SK" sz="2400" dirty="0"/>
              <a:t> a nejvíce podobnými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podobnými charakteristikami s výjimkou volebního systému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8104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Příklad z praxe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 dirty="0"/>
              <a:t>Prezident ČR: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Je volen přímo občany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Funkční období –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Vrchní velitel ozbrojených sil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Uděluje amnestie, …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Prezident Německa: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na 5 let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Volen nepřímo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Kompetence: …</a:t>
            </a:r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133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similar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UK (většinový systém) a např. Belgie (poměrný)</a:t>
            </a:r>
          </a:p>
          <a:p>
            <a:pPr lvl="1"/>
            <a:r>
              <a:rPr lang="sk-SK" sz="2200" dirty="0"/>
              <a:t>Je splněna podmínka podobnosti třetích proměnných?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 </a:t>
            </a:r>
            <a:r>
              <a:rPr lang="cs-CZ" sz="2400" dirty="0"/>
              <a:t>Části</a:t>
            </a:r>
            <a:r>
              <a:rPr lang="sk-SK" sz="2400" dirty="0"/>
              <a:t> UK navzájem</a:t>
            </a:r>
          </a:p>
          <a:p>
            <a:pPr lvl="1"/>
            <a:r>
              <a:rPr lang="sk-SK" sz="2200" dirty="0"/>
              <a:t>Odlišné volební systémy – většinový (Westminister), systém jednoho přenosného hlasu (Sev. Irsko), smíšený (Skotsko, Wales)</a:t>
            </a:r>
          </a:p>
          <a:p>
            <a:pPr lvl="1"/>
            <a:r>
              <a:rPr lang="cs-CZ" sz="2200" dirty="0"/>
              <a:t>Velká</a:t>
            </a:r>
            <a:r>
              <a:rPr lang="sk-SK" sz="2200" dirty="0"/>
              <a:t> podobnost třetích proměnných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68806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Výběr případů – </a:t>
            </a:r>
            <a:r>
              <a:rPr lang="sk-SK" sz="4400" i="1" dirty="0"/>
              <a:t>most different CS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572000"/>
          </a:xfrm>
        </p:spPr>
        <p:txBody>
          <a:bodyPr/>
          <a:lstStyle/>
          <a:p>
            <a:pPr lvl="0"/>
            <a:r>
              <a:rPr lang="sk-SK" sz="2400" b="1" dirty="0"/>
              <a:t>Jaké případy:</a:t>
            </a:r>
          </a:p>
          <a:p>
            <a:pPr lvl="1"/>
            <a:r>
              <a:rPr lang="sk-SK" sz="2200" dirty="0" err="1"/>
              <a:t>Podobají</a:t>
            </a:r>
            <a:r>
              <a:rPr lang="sk-SK" sz="2200" dirty="0"/>
              <a:t> se co nejvíc v nezávislých proměnných</a:t>
            </a:r>
          </a:p>
          <a:p>
            <a:pPr lvl="1"/>
            <a:r>
              <a:rPr lang="sk-SK" sz="2200" dirty="0" err="1"/>
              <a:t>Jsou</a:t>
            </a:r>
            <a:r>
              <a:rPr lang="sk-SK" sz="2200" dirty="0"/>
              <a:t> co nejvíc odlišné v intervenujících/nepravých proměnných</a:t>
            </a:r>
          </a:p>
          <a:p>
            <a:endParaRPr lang="sk-SK" sz="2400" dirty="0"/>
          </a:p>
          <a:p>
            <a:r>
              <a:rPr lang="sk-SK" sz="2400" dirty="0"/>
              <a:t>Přesný opak </a:t>
            </a:r>
            <a:r>
              <a:rPr lang="sk-SK" sz="2400" i="1" dirty="0"/>
              <a:t>Most similar case selection</a:t>
            </a:r>
          </a:p>
          <a:p>
            <a:endParaRPr lang="sk-SK" sz="2400" dirty="0"/>
          </a:p>
          <a:p>
            <a:r>
              <a:rPr lang="sk-SK" sz="2400" dirty="0"/>
              <a:t>Kontrola třetích proměnných je v tom, že pokud má nezávislá proměnná vliv na závislou, tak efekt tohoto vlivu bude v každém případě stejný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5308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volební systém</a:t>
            </a:r>
          </a:p>
          <a:p>
            <a:pPr lvl="1"/>
            <a:r>
              <a:rPr lang="sk-SK" sz="2200" dirty="0"/>
              <a:t>Závislá (y) – zastoupení žen v parlamentu</a:t>
            </a:r>
          </a:p>
          <a:p>
            <a:pPr lvl="1"/>
            <a:r>
              <a:rPr lang="sk-SK" sz="2200" dirty="0"/>
              <a:t>Třetí (z) – legislativa o zastoupení genderu, politická kultura, výběr kandidátů ve stranách</a:t>
            </a:r>
          </a:p>
          <a:p>
            <a:endParaRPr lang="sk-SK" dirty="0"/>
          </a:p>
          <a:p>
            <a:r>
              <a:rPr lang="sk-SK" sz="2400" dirty="0"/>
              <a:t>Pro výzkum hledáme případy s co nejvíce podobným </a:t>
            </a:r>
            <a:r>
              <a:rPr lang="sk-SK" sz="2400" b="1" i="1" dirty="0"/>
              <a:t>x</a:t>
            </a:r>
            <a:r>
              <a:rPr lang="sk-SK" sz="2400" dirty="0"/>
              <a:t> a nejvíce rozdílnými </a:t>
            </a:r>
            <a:r>
              <a:rPr lang="sk-SK" sz="2400" b="1" i="1" dirty="0"/>
              <a:t>z</a:t>
            </a:r>
          </a:p>
          <a:p>
            <a:endParaRPr lang="sk-SK" sz="2400" dirty="0"/>
          </a:p>
          <a:p>
            <a:r>
              <a:rPr lang="sk-SK" sz="2400" dirty="0"/>
              <a:t>V překladu hledáme státy s co nejvíce odlišnými charakteristikami, které ale mají podobný volební systém  </a:t>
            </a:r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05094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Příklad – most different CS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r>
              <a:rPr lang="sk-SK" sz="2400" dirty="0"/>
              <a:t>Možnosti řešení:</a:t>
            </a:r>
          </a:p>
          <a:p>
            <a:endParaRPr lang="sk-SK" sz="2400" dirty="0"/>
          </a:p>
          <a:p>
            <a:r>
              <a:rPr lang="sk-SK" sz="2400" dirty="0"/>
              <a:t>Skotsko a Wales:</a:t>
            </a:r>
          </a:p>
          <a:p>
            <a:pPr lvl="1"/>
            <a:r>
              <a:rPr lang="sk-SK" sz="2000" dirty="0" err="1"/>
              <a:t>Smíšený</a:t>
            </a:r>
            <a:r>
              <a:rPr lang="sk-SK" sz="2000" dirty="0"/>
              <a:t> volební systém</a:t>
            </a:r>
          </a:p>
          <a:p>
            <a:pPr lvl="1"/>
            <a:r>
              <a:rPr lang="sk-SK" sz="2000" dirty="0"/>
              <a:t>Problém – podobnost ve třetích proměnných</a:t>
            </a:r>
          </a:p>
          <a:p>
            <a:pPr marL="393700" lvl="1" indent="0">
              <a:buNone/>
            </a:pPr>
            <a:endParaRPr lang="sk-SK" sz="2200" dirty="0"/>
          </a:p>
          <a:p>
            <a:r>
              <a:rPr lang="sk-SK" sz="2400" dirty="0"/>
              <a:t>Odlišné státy s listinným poměrným systémem (výběr „nejméně zlých“):</a:t>
            </a:r>
          </a:p>
          <a:p>
            <a:pPr lvl="1"/>
            <a:r>
              <a:rPr lang="sk-SK" sz="2200" dirty="0"/>
              <a:t>Švédsko a Portugalsko</a:t>
            </a:r>
          </a:p>
          <a:p>
            <a:pPr lvl="1"/>
            <a:r>
              <a:rPr lang="sk-SK" sz="2200" dirty="0"/>
              <a:t>Holandsko a Izrael</a:t>
            </a:r>
          </a:p>
          <a:p>
            <a:pPr lvl="1"/>
            <a:r>
              <a:rPr lang="sk-SK" sz="2200" dirty="0"/>
              <a:t>Česká republika, </a:t>
            </a:r>
            <a:r>
              <a:rPr lang="sk-SK" sz="2200" dirty="0" err="1"/>
              <a:t>Belgie</a:t>
            </a:r>
            <a:r>
              <a:rPr lang="sk-SK" sz="2200" dirty="0"/>
              <a:t> a </a:t>
            </a:r>
            <a:r>
              <a:rPr lang="sk-SK" sz="2200" dirty="0" err="1"/>
              <a:t>Norsko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0951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atic.giantbomb.com/uploads/original/9/93998/2415152-ob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655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3600" dirty="0"/>
              <a:t>Most similar nebo most different? </a:t>
            </a:r>
            <a:br>
              <a:rPr lang="sk-SK" sz="3600" dirty="0"/>
            </a:br>
            <a:r>
              <a:rPr lang="sk-SK" sz="3600" dirty="0"/>
              <a:t>(pokud kravata je nezávislá proměnná)</a:t>
            </a:r>
            <a:endParaRPr lang="en-US" sz="3600" dirty="0"/>
          </a:p>
        </p:txBody>
      </p:sp>
      <p:pic>
        <p:nvPicPr>
          <p:cNvPr id="5122" name="Picture 2" descr="http://1.bp.blogspot.com/-ftaYE6ycG8E/TWspaDPvO2I/AAAAAAAACCI/1EyxwVA8oRg/s1600/Barack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8100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1348" name="Picture 4" descr="http://d.europe.newsweek.com/en/full/15793/putin-valdai-us-iran-syria-spee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424516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23032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similar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sk-SK" sz="2400" dirty="0"/>
              <a:t>„Vliv času konání zkoušek na právnické fakultě MU na jejich výsledky“</a:t>
            </a:r>
          </a:p>
          <a:p>
            <a:endParaRPr lang="sk-SK" sz="2400" b="1" dirty="0"/>
          </a:p>
          <a:p>
            <a:r>
              <a:rPr lang="sk-SK" sz="2400" b="1" dirty="0"/>
              <a:t>Proměnné:</a:t>
            </a:r>
          </a:p>
          <a:p>
            <a:pPr lvl="1"/>
            <a:r>
              <a:rPr lang="sk-SK" sz="2200" dirty="0"/>
              <a:t>Nezávislá (x) – čas konání zkoušky</a:t>
            </a:r>
          </a:p>
          <a:p>
            <a:pPr lvl="1"/>
            <a:r>
              <a:rPr lang="sk-SK" sz="2200" dirty="0"/>
              <a:t>Závislá (y) – průměr známek</a:t>
            </a:r>
          </a:p>
          <a:p>
            <a:pPr lvl="1"/>
            <a:r>
              <a:rPr lang="sk-SK" sz="2200" dirty="0"/>
              <a:t>Třetí (z) – objem literatury v kurzech, forma zkoušky (písemná/ústní), stupeň (bc./mgr), povinný/volitelný kurz</a:t>
            </a:r>
          </a:p>
          <a:p>
            <a:endParaRPr lang="sk-SK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Co nejvíc podobné zkoušky v odlišném čase</a:t>
            </a:r>
          </a:p>
          <a:p>
            <a:pPr lvl="1"/>
            <a:r>
              <a:rPr lang="cs-CZ" sz="2200" dirty="0"/>
              <a:t>Např. všechny písemné zkoušky </a:t>
            </a:r>
            <a:r>
              <a:rPr lang="cs-CZ" sz="2200" dirty="0" err="1"/>
              <a:t>bc.</a:t>
            </a:r>
            <a:r>
              <a:rPr lang="cs-CZ" sz="2200" dirty="0"/>
              <a:t> stupně, volitelné kurzy s nákladem 250 stran textu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(realistické/jako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dirty="0"/>
              <a:t>Jaké případy si mám vybrat, pokud postupuji technikou </a:t>
            </a:r>
            <a:r>
              <a:rPr lang="sk-SK" sz="2400" b="1" dirty="0"/>
              <a:t>most different</a:t>
            </a:r>
            <a:r>
              <a:rPr lang="sk-SK" sz="2400" dirty="0"/>
              <a:t> case selection?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k-SK" dirty="0"/>
              <a:t>Příklad – výběr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cs-CZ" sz="2400" dirty="0"/>
              <a:t>„Vliv druhu česneku na úspěšné odplašení blízkých upírů“</a:t>
            </a:r>
          </a:p>
          <a:p>
            <a:endParaRPr lang="cs-CZ" sz="2400" b="1" dirty="0"/>
          </a:p>
          <a:p>
            <a:r>
              <a:rPr lang="cs-CZ" sz="2400" b="1" dirty="0"/>
              <a:t>Proměnné:</a:t>
            </a:r>
          </a:p>
          <a:p>
            <a:pPr lvl="1"/>
            <a:r>
              <a:rPr lang="cs-CZ" sz="2200" dirty="0"/>
              <a:t>Nezávislá (x) – druh česneku (dle země původu)</a:t>
            </a:r>
          </a:p>
          <a:p>
            <a:pPr lvl="1"/>
            <a:r>
              <a:rPr lang="cs-CZ" sz="2200" dirty="0"/>
              <a:t>Závislá (y) – úspěšnost v odplašení upírů (v %)</a:t>
            </a:r>
          </a:p>
          <a:p>
            <a:pPr lvl="1"/>
            <a:r>
              <a:rPr lang="cs-CZ" sz="2200" dirty="0"/>
              <a:t>Třetí (z) – věk upíra, původ upíra (Transylvánie/jinde), žízeň upíra, vlastnosti upíra (realistické/jako Edward </a:t>
            </a:r>
            <a:r>
              <a:rPr lang="cs-CZ" sz="2200" dirty="0" err="1"/>
              <a:t>Cullen</a:t>
            </a:r>
            <a:r>
              <a:rPr lang="cs-CZ" sz="2200" dirty="0"/>
              <a:t>)</a:t>
            </a:r>
          </a:p>
          <a:p>
            <a:pPr lvl="1"/>
            <a:endParaRPr lang="cs-CZ" sz="2400" dirty="0"/>
          </a:p>
          <a:p>
            <a:r>
              <a:rPr lang="sk-SK" sz="2400" b="1" dirty="0"/>
              <a:t>Odpověď:</a:t>
            </a:r>
          </a:p>
          <a:p>
            <a:pPr lvl="1"/>
            <a:r>
              <a:rPr lang="cs-CZ" sz="2200" dirty="0"/>
              <a:t>Různé typy upírů, proti kterým je použit stejný druh česneku (španělský)</a:t>
            </a:r>
          </a:p>
          <a:p>
            <a:pPr lvl="1"/>
            <a:r>
              <a:rPr lang="cs-CZ" sz="2200" dirty="0"/>
              <a:t>Např. staří i mladí upíři, z Transylvánie i odjinud, žízniví i bez pocitu žízně</a:t>
            </a:r>
          </a:p>
          <a:p>
            <a:pPr marL="0" indent="0">
              <a:buNone/>
            </a:pPr>
            <a:endParaRPr lang="sk-SK" dirty="0"/>
          </a:p>
          <a:p>
            <a:endParaRPr lang="sk-SK" b="1" i="1" dirty="0"/>
          </a:p>
          <a:p>
            <a:endParaRPr lang="sk-SK" dirty="0"/>
          </a:p>
          <a:p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594506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dirty="0"/>
              <a:t>Základní bod</a:t>
            </a:r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algn="ctr">
              <a:lnSpc>
                <a:spcPct val="90000"/>
              </a:lnSpc>
            </a:pPr>
            <a:endParaRPr lang="cs-CZ" sz="32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cs-CZ" sz="3200" dirty="0"/>
              <a:t>Jednoduché srovnání </a:t>
            </a:r>
            <a:r>
              <a:rPr lang="cs-CZ" sz="3200" b="1" dirty="0"/>
              <a:t>≠</a:t>
            </a:r>
            <a:r>
              <a:rPr lang="cs-CZ" sz="3200" dirty="0"/>
              <a:t> komparativní metoda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2280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případů - zásady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Most similar anebo most different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 err="1"/>
              <a:t>Nevybírat</a:t>
            </a:r>
            <a:r>
              <a:rPr lang="sk-SK" dirty="0"/>
              <a:t> případy podle hodnot závislé proměnné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sk-SK" sz="3600" b="1" dirty="0"/>
              <a:t>Vždy</a:t>
            </a:r>
            <a:r>
              <a:rPr lang="sk-SK" dirty="0"/>
              <a:t> </a:t>
            </a:r>
            <a:r>
              <a:rPr lang="sk-SK" sz="2800" dirty="0"/>
              <a:t>zdůvodnit svůj výběr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72706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Počet případů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29200"/>
          </a:xfrm>
        </p:spPr>
        <p:txBody>
          <a:bodyPr/>
          <a:lstStyle/>
          <a:p>
            <a:endParaRPr lang="sk-SK" dirty="0"/>
          </a:p>
          <a:p>
            <a:r>
              <a:rPr lang="sk-SK" dirty="0"/>
              <a:t>Neexistuje univerzální odpověď, jaký počet případů je optimální</a:t>
            </a:r>
          </a:p>
          <a:p>
            <a:endParaRPr lang="sk-SK" dirty="0"/>
          </a:p>
          <a:p>
            <a:r>
              <a:rPr lang="sk-SK" dirty="0"/>
              <a:t>V praxi nejednou náročné najít dostatek případů </a:t>
            </a:r>
            <a:r>
              <a:rPr lang="sk-SK" dirty="0">
                <a:sym typeface="Wingdings" panose="05000000000000000000" pitchFamily="2" charset="2"/>
              </a:rPr>
              <a:t> do výzkumu je řazeno všechno, co je k dispozici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Základ spočívá v tématu výzkumu a výzkumných otázkách  ty určují podmínky a nároky výzkumu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9720855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Výhody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Informace v kontextu</a:t>
            </a:r>
          </a:p>
          <a:p>
            <a:endParaRPr lang="cs-CZ" dirty="0"/>
          </a:p>
          <a:p>
            <a:r>
              <a:rPr lang="cs-CZ" dirty="0"/>
              <a:t>Zlepšení klasifikací</a:t>
            </a:r>
          </a:p>
          <a:p>
            <a:endParaRPr lang="cs-CZ" dirty="0"/>
          </a:p>
          <a:p>
            <a:r>
              <a:rPr lang="cs-CZ" dirty="0"/>
              <a:t>Formulace a testování hypotéz</a:t>
            </a:r>
          </a:p>
          <a:p>
            <a:endParaRPr lang="cs-CZ" dirty="0"/>
          </a:p>
          <a:p>
            <a:r>
              <a:rPr lang="cs-CZ" dirty="0"/>
              <a:t>Predikce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81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Limity komparativní metody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Mnoho proměnných, málo případů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Cestovatelský problém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407566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Rozmanitost politického světa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V praxi je těžké najít dostatek případů pro kontrolu všech třetích proměnných</a:t>
            </a:r>
          </a:p>
          <a:p>
            <a:endParaRPr lang="sk-SK" dirty="0"/>
          </a:p>
          <a:p>
            <a:r>
              <a:rPr lang="sk-SK" dirty="0"/>
              <a:t>Problém tak je ve schopnosti izolovat samotný zkoumaný vztah nezávislé a závislé proměnné</a:t>
            </a:r>
            <a:endParaRPr lang="en-US" dirty="0"/>
          </a:p>
        </p:txBody>
      </p:sp>
      <p:pic>
        <p:nvPicPr>
          <p:cNvPr id="1026" name="Picture 2" descr="http://www.nature.com/ncomms/journal/v2/n2/images/ncomms1197-f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500" y="1371600"/>
            <a:ext cx="368939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069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Mnoho proměnných, málo případů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Jak to řešit? (Lijphart)</a:t>
            </a:r>
          </a:p>
          <a:p>
            <a:endParaRPr lang="sk-SK" dirty="0"/>
          </a:p>
          <a:p>
            <a:r>
              <a:rPr lang="sk-SK" dirty="0"/>
              <a:t>Zvýšení počtu případů</a:t>
            </a:r>
          </a:p>
          <a:p>
            <a:endParaRPr lang="sk-SK" dirty="0"/>
          </a:p>
          <a:p>
            <a:r>
              <a:rPr lang="sk-SK" dirty="0"/>
              <a:t>Sloučení více proměnných do jedné</a:t>
            </a:r>
          </a:p>
          <a:p>
            <a:endParaRPr lang="sk-SK" dirty="0"/>
          </a:p>
          <a:p>
            <a:r>
              <a:rPr lang="sk-SK" dirty="0"/>
              <a:t>Soustředění se pouze na klíčové proměnné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18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Cestovatelský problém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39963"/>
            <a:ext cx="8153400" cy="4389437"/>
          </a:xfrm>
        </p:spPr>
        <p:txBody>
          <a:bodyPr/>
          <a:lstStyle/>
          <a:p>
            <a:r>
              <a:rPr lang="sk-SK" dirty="0"/>
              <a:t>Odlišné </a:t>
            </a:r>
            <a:r>
              <a:rPr lang="sk-SK" b="1" dirty="0"/>
              <a:t>chápání</a:t>
            </a:r>
            <a:r>
              <a:rPr lang="sk-SK" dirty="0"/>
              <a:t> konceptů v čase a prostoru</a:t>
            </a:r>
          </a:p>
          <a:p>
            <a:endParaRPr lang="sk-SK" dirty="0"/>
          </a:p>
          <a:p>
            <a:r>
              <a:rPr lang="sk-SK" dirty="0"/>
              <a:t>Odlišná </a:t>
            </a:r>
            <a:r>
              <a:rPr lang="sk-SK" b="1" dirty="0"/>
              <a:t>operacionalizace</a:t>
            </a:r>
            <a:r>
              <a:rPr lang="sk-SK" dirty="0"/>
              <a:t> totožně chápaných konceptů</a:t>
            </a:r>
          </a:p>
          <a:p>
            <a:endParaRPr lang="sk-SK" dirty="0"/>
          </a:p>
          <a:p>
            <a:r>
              <a:rPr lang="sk-SK" dirty="0"/>
              <a:t>Volba podle stranické identifikace:</a:t>
            </a:r>
          </a:p>
          <a:p>
            <a:pPr lvl="1"/>
            <a:r>
              <a:rPr lang="sk-SK" b="1" dirty="0"/>
              <a:t>USA</a:t>
            </a:r>
            <a:r>
              <a:rPr lang="sk-SK" dirty="0"/>
              <a:t> – měřené názory voličů registrovaných k primárkám</a:t>
            </a:r>
          </a:p>
          <a:p>
            <a:pPr lvl="1"/>
            <a:r>
              <a:rPr lang="sk-SK" b="1" dirty="0"/>
              <a:t>Evropa</a:t>
            </a:r>
            <a:r>
              <a:rPr lang="sk-SK" dirty="0"/>
              <a:t> – data tohoto typu často nedostupná, nutná (nedokonalá) alternativa</a:t>
            </a:r>
            <a:endParaRPr lang="en-US" dirty="0"/>
          </a:p>
        </p:txBody>
      </p:sp>
      <p:pic>
        <p:nvPicPr>
          <p:cNvPr id="2050" name="Picture 2" descr="http://betanews.com/wp-content/uploads/2012/03/map-hiker-lost-e1332288024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03" y="76200"/>
            <a:ext cx="264119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1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Komparace jako přirozená cesta dávání věcí do kontextu a jejich interpretace</a:t>
            </a:r>
          </a:p>
          <a:p>
            <a:endParaRPr lang="sk-SK" dirty="0"/>
          </a:p>
          <a:p>
            <a:r>
              <a:rPr lang="sk-SK" dirty="0"/>
              <a:t>Lepší pochopení charakteristik konkrétního případu přes komparaci s jiným případem</a:t>
            </a:r>
          </a:p>
          <a:p>
            <a:endParaRPr lang="sk-SK" dirty="0"/>
          </a:p>
          <a:p>
            <a:r>
              <a:rPr lang="cs-CZ" dirty="0"/>
              <a:t>Úrokové sazby na spořícím účtu banky XY</a:t>
            </a:r>
          </a:p>
          <a:p>
            <a:endParaRPr lang="sk-SK" dirty="0"/>
          </a:p>
          <a:p>
            <a:r>
              <a:rPr lang="sk-SK" dirty="0"/>
              <a:t>Postavení prezidenta v poloprezidentské a parlamentní demokracii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50597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sk-SK" sz="4000" i="1" dirty="0"/>
              <a:t>„What should they know of England </a:t>
            </a:r>
          </a:p>
          <a:p>
            <a:pPr marL="0" indent="0" algn="ctr">
              <a:buNone/>
            </a:pPr>
            <a:r>
              <a:rPr lang="sk-SK" sz="4000" i="1" dirty="0"/>
              <a:t>who only England know?“</a:t>
            </a:r>
          </a:p>
          <a:p>
            <a:pPr marL="0" indent="0" algn="ctr">
              <a:buNone/>
            </a:pPr>
            <a:endParaRPr lang="sk-SK" sz="2800" i="1" dirty="0"/>
          </a:p>
          <a:p>
            <a:pPr marL="0" indent="0" algn="r">
              <a:buNone/>
            </a:pPr>
            <a:r>
              <a:rPr lang="sk-SK" sz="2800" dirty="0"/>
              <a:t>Rudyard Kipling</a:t>
            </a:r>
            <a:endParaRPr lang="en-US" sz="2800" dirty="0"/>
          </a:p>
        </p:txBody>
      </p:sp>
      <p:pic>
        <p:nvPicPr>
          <p:cNvPr id="2050" name="Picture 2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79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thumbs1.ebaystatic.com/d/l225/m/mMDrxsEczsNZB3bZWHHlWW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84" y="3047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19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Komparativní 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Debata o její podstatě</a:t>
            </a:r>
          </a:p>
          <a:p>
            <a:endParaRPr lang="sk-SK" dirty="0"/>
          </a:p>
          <a:p>
            <a:r>
              <a:rPr lang="sk-SK" dirty="0"/>
              <a:t>KM není pouze zaměření pozornosti na více případů</a:t>
            </a:r>
          </a:p>
          <a:p>
            <a:endParaRPr lang="sk-SK" dirty="0"/>
          </a:p>
          <a:p>
            <a:r>
              <a:rPr lang="sk-SK" dirty="0"/>
              <a:t>Patří mezi základní metody</a:t>
            </a:r>
          </a:p>
          <a:p>
            <a:endParaRPr lang="sk-SK" dirty="0"/>
          </a:p>
          <a:p>
            <a:r>
              <a:rPr lang="sk-SK" dirty="0"/>
              <a:t>Odhaluje empirické vztahy mezi proměnnými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2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 - druhy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b="1" dirty="0"/>
              <a:t>Nezávislé</a:t>
            </a:r>
            <a:r>
              <a:rPr lang="sk-SK" dirty="0"/>
              <a:t> - předpokládaná příčina (x)</a:t>
            </a:r>
          </a:p>
          <a:p>
            <a:endParaRPr lang="sk-SK" dirty="0"/>
          </a:p>
          <a:p>
            <a:r>
              <a:rPr lang="sk-SK" b="1" dirty="0"/>
              <a:t>Závislé</a:t>
            </a:r>
            <a:r>
              <a:rPr lang="sk-SK" dirty="0"/>
              <a:t> – předpokládaný následek (y)</a:t>
            </a:r>
          </a:p>
          <a:p>
            <a:endParaRPr lang="sk-SK" dirty="0"/>
          </a:p>
          <a:p>
            <a:r>
              <a:rPr lang="sk-SK" b="1" dirty="0"/>
              <a:t>„Třetí“</a:t>
            </a:r>
            <a:r>
              <a:rPr lang="sk-SK" dirty="0"/>
              <a:t> proměnné (z):</a:t>
            </a:r>
          </a:p>
          <a:p>
            <a:pPr lvl="1"/>
            <a:r>
              <a:rPr lang="sk-SK" dirty="0"/>
              <a:t>Intervenující</a:t>
            </a:r>
          </a:p>
          <a:p>
            <a:pPr lvl="1"/>
            <a:r>
              <a:rPr lang="sk-SK" dirty="0"/>
              <a:t>Zdánlivě působící / náhodné</a:t>
            </a:r>
          </a:p>
          <a:p>
            <a:endParaRPr lang="sk-SK" dirty="0"/>
          </a:p>
          <a:p>
            <a:r>
              <a:rPr lang="sk-SK" dirty="0"/>
              <a:t>Jejich odlišování je nevyhnutné pro pochopení (nejen) komparativní metody</a:t>
            </a:r>
          </a:p>
          <a:p>
            <a:pPr marL="0" indent="0">
              <a:buNone/>
            </a:pPr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  <p:pic>
        <p:nvPicPr>
          <p:cNvPr id="1026" name="Picture 2" descr="http://www.aquafusionfurniture.co.uk/wp-content/uploads/2013/01/xyz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0681"/>
            <a:ext cx="2674834" cy="17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KM vs. jiné postupy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Komparativní metoda vs. experiment a statistické metody</a:t>
            </a:r>
          </a:p>
          <a:p>
            <a:endParaRPr lang="sk-SK" dirty="0"/>
          </a:p>
          <a:p>
            <a:r>
              <a:rPr lang="sk-SK" dirty="0"/>
              <a:t>Všechny mají shodné cíle:</a:t>
            </a:r>
          </a:p>
          <a:p>
            <a:pPr lvl="1"/>
            <a:r>
              <a:rPr lang="cs-CZ" dirty="0"/>
              <a:t>Odhalují empirické vztahy mezi proměnnými</a:t>
            </a:r>
          </a:p>
          <a:p>
            <a:pPr lvl="1"/>
            <a:r>
              <a:rPr lang="cs-CZ" dirty="0"/>
              <a:t>Kontrolují vlivy jiných proměnných</a:t>
            </a:r>
          </a:p>
          <a:p>
            <a:endParaRPr lang="sk-SK" dirty="0"/>
          </a:p>
          <a:p>
            <a:r>
              <a:rPr lang="sk-SK" dirty="0"/>
              <a:t>Nejsilnější je experiment, problém je v možnostech jeho reálného využití</a:t>
            </a:r>
          </a:p>
          <a:p>
            <a:pPr lvl="1"/>
            <a:endParaRPr lang="sk-SK" dirty="0"/>
          </a:p>
          <a:p>
            <a:pPr marL="393700" lvl="1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541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1538</TotalTime>
  <Words>1717</Words>
  <Application>Microsoft Office PowerPoint</Application>
  <PresentationFormat>Prezentácia na obrazovke (4:3)</PresentationFormat>
  <Paragraphs>373</Paragraphs>
  <Slides>46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24</vt:i4>
      </vt:variant>
      <vt:variant>
        <vt:lpstr>Nadpisy snímok</vt:lpstr>
      </vt:variant>
      <vt:variant>
        <vt:i4>46</vt:i4>
      </vt:variant>
    </vt:vector>
  </HeadingPairs>
  <TitlesOfParts>
    <vt:vector size="74" baseType="lpstr">
      <vt:lpstr>Arial</vt:lpstr>
      <vt:lpstr>Calibri</vt:lpstr>
      <vt:lpstr>Constantia</vt:lpstr>
      <vt:lpstr>Wingdings 2</vt:lpstr>
      <vt:lpstr>Tok</vt:lpstr>
      <vt:lpstr>1_Tok</vt:lpstr>
      <vt:lpstr>2_Tok</vt:lpstr>
      <vt:lpstr>3_Tok</vt:lpstr>
      <vt:lpstr>4_Tok</vt:lpstr>
      <vt:lpstr>5_Tok</vt:lpstr>
      <vt:lpstr>6_Tok</vt:lpstr>
      <vt:lpstr>9_Tok</vt:lpstr>
      <vt:lpstr>11_Tok</vt:lpstr>
      <vt:lpstr>12_Tok</vt:lpstr>
      <vt:lpstr>13_Tok</vt:lpstr>
      <vt:lpstr>14_Tok</vt:lpstr>
      <vt:lpstr>16_Tok</vt:lpstr>
      <vt:lpstr>17_Tok</vt:lpstr>
      <vt:lpstr>18_Tok</vt:lpstr>
      <vt:lpstr>25_Tok</vt:lpstr>
      <vt:lpstr>20_Tok</vt:lpstr>
      <vt:lpstr>28_Tok</vt:lpstr>
      <vt:lpstr>15_Tok</vt:lpstr>
      <vt:lpstr>29_Tok</vt:lpstr>
      <vt:lpstr>19_Tok</vt:lpstr>
      <vt:lpstr>33_Tok</vt:lpstr>
      <vt:lpstr>35_Tok</vt:lpstr>
      <vt:lpstr>36_Tok</vt:lpstr>
      <vt:lpstr>Komparativní metoda</vt:lpstr>
      <vt:lpstr>Příklad z praxe</vt:lpstr>
      <vt:lpstr>Příklad z praxe</vt:lpstr>
      <vt:lpstr>Základní bod</vt:lpstr>
      <vt:lpstr>Komparace</vt:lpstr>
      <vt:lpstr>Prezentácia programu PowerPoint</vt:lpstr>
      <vt:lpstr>Komparativní metoda</vt:lpstr>
      <vt:lpstr>Proměnné - druhy</vt:lpstr>
      <vt:lpstr>KM vs. jiné postupy</vt:lpstr>
      <vt:lpstr>Experiment</vt:lpstr>
      <vt:lpstr>Statistické metody</vt:lpstr>
      <vt:lpstr>KM vs. jiné postupy</vt:lpstr>
      <vt:lpstr>Vývoj v politologii</vt:lpstr>
      <vt:lpstr>Muži neumí vládnout</vt:lpstr>
      <vt:lpstr>Muži neumí vládnout</vt:lpstr>
      <vt:lpstr>Vývoj v politologii</vt:lpstr>
      <vt:lpstr>Interpretace komparativní politologie</vt:lpstr>
      <vt:lpstr>Použití KM</vt:lpstr>
      <vt:lpstr>Výběr případů - cíle</vt:lpstr>
      <vt:lpstr>John Stuart Mill</vt:lpstr>
      <vt:lpstr>Prezentácia programu PowerPoint</vt:lpstr>
      <vt:lpstr>Prezentácia programu PowerPoint</vt:lpstr>
      <vt:lpstr>Výběr případů - pravidla</vt:lpstr>
      <vt:lpstr>Výběr případů – závislá proměnná</vt:lpstr>
      <vt:lpstr>Výběr případů – závislá proměnná</vt:lpstr>
      <vt:lpstr>Výběr případů - pravidla</vt:lpstr>
      <vt:lpstr>Proměnné – druhy (2) </vt:lpstr>
      <vt:lpstr>Výběr případů – most similar CS</vt:lpstr>
      <vt:lpstr>Příklad – most similar CS</vt:lpstr>
      <vt:lpstr>Příklad – most similar CS</vt:lpstr>
      <vt:lpstr>Výběr případů – most different CS</vt:lpstr>
      <vt:lpstr>Příklad – most different CS</vt:lpstr>
      <vt:lpstr>Příklad – most different CS</vt:lpstr>
      <vt:lpstr>Most similar nebo most different?  (pokud kravata je nezávislá proměnná)</vt:lpstr>
      <vt:lpstr>Most similar nebo most different?  (pokud kravata je nezávislá proměnná)</vt:lpstr>
      <vt:lpstr>Příklad – výběr případů</vt:lpstr>
      <vt:lpstr>Příklad – výběr případů</vt:lpstr>
      <vt:lpstr>Příklad – výběr případů</vt:lpstr>
      <vt:lpstr>Příklad – výběr případů</vt:lpstr>
      <vt:lpstr>Výběr případů - zásady</vt:lpstr>
      <vt:lpstr>Počet případů</vt:lpstr>
      <vt:lpstr>Výhody komparativní metody</vt:lpstr>
      <vt:lpstr>Limity komparativní metody</vt:lpstr>
      <vt:lpstr>Mnoho proměnných, málo případů</vt:lpstr>
      <vt:lpstr>Mnoho proměnných, málo případů</vt:lpstr>
      <vt:lpstr>Cestovatelský problém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Peter</cp:lastModifiedBy>
  <cp:revision>223</cp:revision>
  <dcterms:created xsi:type="dcterms:W3CDTF">2012-11-13T13:34:57Z</dcterms:created>
  <dcterms:modified xsi:type="dcterms:W3CDTF">2020-11-24T20:04:05Z</dcterms:modified>
</cp:coreProperties>
</file>