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6"/>
  </p:notesMasterIdLst>
  <p:sldIdLst>
    <p:sldId id="256" r:id="rId2"/>
    <p:sldId id="282" r:id="rId3"/>
    <p:sldId id="290" r:id="rId4"/>
    <p:sldId id="289" r:id="rId5"/>
    <p:sldId id="288" r:id="rId6"/>
    <p:sldId id="291" r:id="rId7"/>
    <p:sldId id="283" r:id="rId8"/>
    <p:sldId id="284" r:id="rId9"/>
    <p:sldId id="285" r:id="rId10"/>
    <p:sldId id="286" r:id="rId11"/>
    <p:sldId id="292" r:id="rId12"/>
    <p:sldId id="287" r:id="rId13"/>
    <p:sldId id="293" r:id="rId14"/>
    <p:sldId id="296" r:id="rId15"/>
    <p:sldId id="295" r:id="rId16"/>
    <p:sldId id="294" r:id="rId17"/>
    <p:sldId id="297" r:id="rId18"/>
    <p:sldId id="298" r:id="rId19"/>
    <p:sldId id="299" r:id="rId20"/>
    <p:sldId id="300" r:id="rId21"/>
    <p:sldId id="301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02" r:id="rId31"/>
    <p:sldId id="311" r:id="rId32"/>
    <p:sldId id="312" r:id="rId33"/>
    <p:sldId id="313" r:id="rId34"/>
    <p:sldId id="26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38CB-08E5-8C4B-8D22-7C22AF58FC9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01A-B71F-2B47-9C5F-8727F5B455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E9B5-5C96-E442-8114-36496718A30B}" type="datetimeFigureOut">
              <a:rPr lang="en-US" smtClean="0"/>
              <a:pPr/>
              <a:t>10/20/20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zscr.cz/clanek/uvod-hlavni-ukoly-a-zamereni-zu-hzs-cr-hlavni-ukoly-a-zamereni-zachranneho-utvaru-hzs-cr.aspx" TargetMode="External"/><Relationship Id="rId4" Type="http://schemas.openxmlformats.org/officeDocument/2006/relationships/hyperlink" Target="http://www.hasicarny.cz/" TargetMode="External"/><Relationship Id="rId5" Type="http://schemas.openxmlformats.org/officeDocument/2006/relationships/hyperlink" Target="https://www.hlucin.cz/cs/mesto-hlucin-a-dso/tiskove-zpravy/hlucinska-kasarna-oslavi-osmdesat-let-existence.html" TargetMode="External"/><Relationship Id="rId6" Type="http://schemas.openxmlformats.org/officeDocument/2006/relationships/hyperlink" Target="https://www.hzscr.cz/clanek/technika-a-prostredky-zachranneho-utvaru-hzs-cr-847147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zscr.cz/clanek/organizacni-schemata.asp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cs-CZ" b="1" dirty="0" smtClean="0"/>
              <a:t>Záchranný útvar </a:t>
            </a:r>
            <a:r>
              <a:rPr lang="cs-CZ" b="1" dirty="0" smtClean="0"/>
              <a:t>HZS ČR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4648200" cy="838200"/>
          </a:xfrm>
        </p:spPr>
        <p:txBody>
          <a:bodyPr>
            <a:normAutofit fontScale="47500" lnSpcReduction="2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22.10.2020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BSSb1153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nprap. Mgr. Jakub Morávek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Spolec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7400"/>
            <a:ext cx="8855440" cy="3259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Síly a prostředky </a:t>
            </a:r>
            <a:endParaRPr lang="cs-CZ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349" y="1600200"/>
            <a:ext cx="7975302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cs-CZ" dirty="0" smtClean="0"/>
              <a:t>Struktura</a:t>
            </a:r>
            <a:endParaRPr lang="cs-CZ" dirty="0"/>
          </a:p>
        </p:txBody>
      </p:sp>
      <p:pic>
        <p:nvPicPr>
          <p:cNvPr id="6" name="Picture 5" descr="schem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4863" y="1143000"/>
            <a:ext cx="8922937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Systém aktivace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žádost velitele zásahu, řídícího důstojníka, nebo KOPIS HZS krajů (OPIS GŘ), kteří danou MU řeší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místo zásahu vysílá jednotku ZÚ HZS ČR koordinátor OŘO na základě požadavku OPIS GŘ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možnost kontaktovat přímo ZÚ HZS ČR a konzultovat možnosti, příp. vyžádat příjezd odpovědné osoby (ŘD) k posouzení nasazení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Záchranná rota Hlučín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Provádí záchranné práce a odstraňování následků živelných pohrom, vážných</a:t>
            </a:r>
            <a:r>
              <a:rPr lang="cs-CZ" dirty="0" smtClean="0"/>
              <a:t> DN </a:t>
            </a:r>
            <a:r>
              <a:rPr lang="cs-CZ" dirty="0" smtClean="0"/>
              <a:t>a průmyslových </a:t>
            </a:r>
            <a:r>
              <a:rPr lang="cs-CZ" dirty="0" smtClean="0"/>
              <a:t>havárií</a:t>
            </a:r>
          </a:p>
          <a:p>
            <a:r>
              <a:rPr lang="cs-CZ" dirty="0" smtClean="0"/>
              <a:t>Zřizuje </a:t>
            </a:r>
            <a:r>
              <a:rPr lang="cs-CZ" dirty="0" smtClean="0"/>
              <a:t>průchody a průjezdy v </a:t>
            </a:r>
            <a:r>
              <a:rPr lang="cs-CZ" dirty="0" smtClean="0"/>
              <a:t>troskách</a:t>
            </a:r>
            <a:endParaRPr lang="cs-CZ" dirty="0" smtClean="0"/>
          </a:p>
          <a:p>
            <a:r>
              <a:rPr lang="cs-CZ" dirty="0" smtClean="0"/>
              <a:t>Vyhledává </a:t>
            </a:r>
            <a:r>
              <a:rPr lang="cs-CZ" dirty="0" smtClean="0"/>
              <a:t>a uvolňuje zavalené osoby ze sutin a </a:t>
            </a:r>
            <a:r>
              <a:rPr lang="cs-CZ" dirty="0" smtClean="0"/>
              <a:t>závalů</a:t>
            </a:r>
            <a:endParaRPr lang="cs-CZ" dirty="0" smtClean="0"/>
          </a:p>
          <a:p>
            <a:r>
              <a:rPr lang="cs-CZ" dirty="0" smtClean="0"/>
              <a:t>Přepravuje kontaminovanou zeminu </a:t>
            </a:r>
            <a:r>
              <a:rPr lang="cs-CZ" dirty="0" smtClean="0"/>
              <a:t>a </a:t>
            </a:r>
            <a:r>
              <a:rPr lang="cs-CZ" dirty="0" smtClean="0"/>
              <a:t>nevybuchlou munici</a:t>
            </a:r>
          </a:p>
          <a:p>
            <a:r>
              <a:rPr lang="cs-CZ" dirty="0" smtClean="0"/>
              <a:t>Poskytuje </a:t>
            </a:r>
            <a:r>
              <a:rPr lang="cs-CZ" dirty="0" smtClean="0"/>
              <a:t>nouzovou dodávku vody a </a:t>
            </a:r>
            <a:r>
              <a:rPr lang="cs-CZ" dirty="0" smtClean="0"/>
              <a:t>potravin </a:t>
            </a:r>
          </a:p>
          <a:p>
            <a:r>
              <a:rPr lang="cs-CZ" dirty="0" smtClean="0"/>
              <a:t>Provádí </a:t>
            </a:r>
            <a:r>
              <a:rPr lang="cs-CZ" dirty="0" smtClean="0"/>
              <a:t>zajišťovací práce u poškozených </a:t>
            </a:r>
            <a:r>
              <a:rPr lang="cs-CZ" dirty="0" smtClean="0"/>
              <a:t>objektů a </a:t>
            </a:r>
            <a:r>
              <a:rPr lang="cs-CZ" dirty="0" smtClean="0"/>
              <a:t>jejich </a:t>
            </a:r>
            <a:r>
              <a:rPr lang="cs-CZ" dirty="0" smtClean="0"/>
              <a:t>stržení </a:t>
            </a:r>
          </a:p>
          <a:p>
            <a:r>
              <a:rPr lang="cs-CZ" dirty="0" smtClean="0"/>
              <a:t>Vytváří </a:t>
            </a:r>
            <a:r>
              <a:rPr lang="cs-CZ" dirty="0" smtClean="0"/>
              <a:t>protipožární ochranné </a:t>
            </a:r>
            <a:r>
              <a:rPr lang="cs-CZ" dirty="0" smtClean="0"/>
              <a:t>pásy </a:t>
            </a:r>
          </a:p>
          <a:p>
            <a:r>
              <a:rPr lang="cs-CZ" dirty="0" smtClean="0"/>
              <a:t>Provádí </a:t>
            </a:r>
            <a:r>
              <a:rPr lang="cs-CZ" dirty="0" smtClean="0"/>
              <a:t>zemní práce (uvolňování koryt řek, zavalené komunikace…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 smtClean="0"/>
              <a:t>Vyprošťuje </a:t>
            </a:r>
            <a:r>
              <a:rPr lang="cs-CZ" dirty="0" smtClean="0"/>
              <a:t>uvázlou nebo havarovanou </a:t>
            </a:r>
            <a:r>
              <a:rPr lang="cs-CZ" dirty="0" smtClean="0"/>
              <a:t>techniku</a:t>
            </a:r>
            <a:endParaRPr lang="cs-CZ" dirty="0" smtClean="0"/>
          </a:p>
          <a:p>
            <a:r>
              <a:rPr lang="cs-CZ" dirty="0" smtClean="0"/>
              <a:t>Provádí </a:t>
            </a:r>
            <a:r>
              <a:rPr lang="cs-CZ" dirty="0" smtClean="0"/>
              <a:t>odsun havarované a poškozené </a:t>
            </a:r>
            <a:r>
              <a:rPr lang="cs-CZ" dirty="0" smtClean="0"/>
              <a:t>techniky</a:t>
            </a:r>
            <a:endParaRPr lang="cs-CZ" dirty="0" smtClean="0"/>
          </a:p>
          <a:p>
            <a:r>
              <a:rPr lang="cs-CZ" dirty="0" smtClean="0"/>
              <a:t>Provádí </a:t>
            </a:r>
            <a:r>
              <a:rPr lang="cs-CZ" dirty="0" smtClean="0"/>
              <a:t>výškové práce s </a:t>
            </a:r>
            <a:r>
              <a:rPr lang="cs-CZ" dirty="0" smtClean="0"/>
              <a:t>jeřáby</a:t>
            </a:r>
            <a:endParaRPr lang="cs-CZ" dirty="0" smtClean="0"/>
          </a:p>
          <a:p>
            <a:r>
              <a:rPr lang="cs-CZ" dirty="0" smtClean="0"/>
              <a:t>Přepravuje osoby </a:t>
            </a:r>
            <a:r>
              <a:rPr lang="cs-CZ" dirty="0" smtClean="0"/>
              <a:t>a </a:t>
            </a:r>
            <a:r>
              <a:rPr lang="cs-CZ" dirty="0" smtClean="0"/>
              <a:t>majetek </a:t>
            </a:r>
            <a:r>
              <a:rPr lang="cs-CZ" dirty="0" smtClean="0"/>
              <a:t>po vodě a souši;</a:t>
            </a:r>
            <a:r>
              <a:rPr lang="cs-CZ" dirty="0" smtClean="0"/>
              <a:t> </a:t>
            </a:r>
          </a:p>
          <a:p>
            <a:r>
              <a:rPr lang="cs-CZ" dirty="0" smtClean="0"/>
              <a:t>Dálkově dopravuje vodu </a:t>
            </a:r>
          </a:p>
          <a:p>
            <a:r>
              <a:rPr lang="cs-CZ" dirty="0" smtClean="0"/>
              <a:t>Podílí </a:t>
            </a:r>
            <a:r>
              <a:rPr lang="cs-CZ" dirty="0" smtClean="0"/>
              <a:t>se na zajišťování nouzového přežití obyvatelstva pomocí rozvinutí a provozování materiální základny humanitární pomoci </a:t>
            </a:r>
            <a:r>
              <a:rPr lang="cs-CZ" dirty="0" smtClean="0"/>
              <a:t>(SOZ HZS </a:t>
            </a:r>
            <a:r>
              <a:rPr lang="cs-CZ" dirty="0" smtClean="0"/>
              <a:t>ČR).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lečna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696200" cy="57663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Speciální záchranná rota</a:t>
            </a:r>
            <a:r>
              <a:rPr lang="cs-CZ" dirty="0" smtClean="0"/>
              <a:t> Hlučín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Vyhledává </a:t>
            </a:r>
            <a:r>
              <a:rPr lang="cs-CZ" dirty="0" smtClean="0"/>
              <a:t>a </a:t>
            </a:r>
            <a:r>
              <a:rPr lang="cs-CZ" dirty="0" smtClean="0"/>
              <a:t>vyprošťuje osoby </a:t>
            </a:r>
            <a:r>
              <a:rPr lang="cs-CZ" dirty="0" smtClean="0"/>
              <a:t>ze sutin a </a:t>
            </a:r>
            <a:r>
              <a:rPr lang="cs-CZ" dirty="0" smtClean="0"/>
              <a:t>závalů</a:t>
            </a:r>
          </a:p>
          <a:p>
            <a:r>
              <a:rPr lang="cs-CZ" dirty="0" smtClean="0"/>
              <a:t>Zabezpečuje </a:t>
            </a:r>
            <a:r>
              <a:rPr lang="cs-CZ" dirty="0" smtClean="0"/>
              <a:t>nouzovou dodávku elektrické energie a osvětlení </a:t>
            </a:r>
            <a:r>
              <a:rPr lang="cs-CZ" dirty="0" smtClean="0"/>
              <a:t>pracovišť</a:t>
            </a:r>
            <a:endParaRPr lang="cs-CZ" dirty="0" smtClean="0"/>
          </a:p>
          <a:p>
            <a:r>
              <a:rPr lang="cs-CZ" dirty="0" smtClean="0"/>
              <a:t>Zabezpečuje </a:t>
            </a:r>
            <a:r>
              <a:rPr lang="cs-CZ" dirty="0" smtClean="0"/>
              <a:t>nouzovou dodávku a distribuci pitné vody</a:t>
            </a:r>
            <a:r>
              <a:rPr lang="cs-CZ" dirty="0" smtClean="0"/>
              <a:t> </a:t>
            </a:r>
          </a:p>
          <a:p>
            <a:r>
              <a:rPr lang="cs-CZ" dirty="0" smtClean="0"/>
              <a:t>Provozování a použití </a:t>
            </a:r>
            <a:r>
              <a:rPr lang="cs-CZ" dirty="0" smtClean="0"/>
              <a:t>úpravny </a:t>
            </a:r>
            <a:r>
              <a:rPr lang="cs-CZ" dirty="0" smtClean="0"/>
              <a:t>vody </a:t>
            </a:r>
          </a:p>
          <a:p>
            <a:r>
              <a:rPr lang="cs-CZ" dirty="0" smtClean="0"/>
              <a:t>Provádí </a:t>
            </a:r>
            <a:r>
              <a:rPr lang="cs-CZ" dirty="0" smtClean="0"/>
              <a:t>dekontaminaci osob, techniky a materiálu, jejich vyprošťování z kontaminovaného </a:t>
            </a:r>
            <a:r>
              <a:rPr lang="cs-CZ" dirty="0" smtClean="0"/>
              <a:t>prostoru </a:t>
            </a:r>
          </a:p>
          <a:p>
            <a:r>
              <a:rPr lang="cs-CZ" dirty="0" smtClean="0"/>
              <a:t>Provádí </a:t>
            </a:r>
            <a:r>
              <a:rPr lang="cs-CZ" dirty="0" smtClean="0"/>
              <a:t>dekontaminaci zamořených prostorů a </a:t>
            </a:r>
            <a:r>
              <a:rPr lang="cs-CZ" dirty="0" smtClean="0"/>
              <a:t>objektů</a:t>
            </a:r>
            <a:endParaRPr lang="cs-CZ" dirty="0" smtClean="0"/>
          </a:p>
          <a:p>
            <a:r>
              <a:rPr lang="cs-CZ" dirty="0" smtClean="0"/>
              <a:t>Provádí </a:t>
            </a:r>
            <a:r>
              <a:rPr lang="cs-CZ" dirty="0" smtClean="0"/>
              <a:t>radiační, chemický a biologický průzkum a meteorologické </a:t>
            </a:r>
            <a:r>
              <a:rPr lang="cs-CZ" dirty="0" smtClean="0"/>
              <a:t>pozorování</a:t>
            </a:r>
            <a:endParaRPr lang="cs-CZ" dirty="0" smtClean="0"/>
          </a:p>
          <a:p>
            <a:r>
              <a:rPr lang="cs-CZ" dirty="0" smtClean="0"/>
              <a:t>Podílí </a:t>
            </a:r>
            <a:r>
              <a:rPr lang="cs-CZ" dirty="0" smtClean="0"/>
              <a:t>se na vyhledávání a záchraně osob z vodních děl, toků a zatopených </a:t>
            </a:r>
            <a:r>
              <a:rPr lang="cs-CZ" dirty="0" smtClean="0"/>
              <a:t>objektů</a:t>
            </a:r>
            <a:endParaRPr lang="cs-CZ" dirty="0" smtClean="0"/>
          </a:p>
          <a:p>
            <a:r>
              <a:rPr lang="cs-CZ" dirty="0" smtClean="0"/>
              <a:t>Poskytuje záchrannou </a:t>
            </a:r>
            <a:r>
              <a:rPr lang="cs-CZ" dirty="0" smtClean="0"/>
              <a:t>a humanitární </a:t>
            </a:r>
            <a:r>
              <a:rPr lang="cs-CZ" dirty="0" smtClean="0"/>
              <a:t>pomoc </a:t>
            </a:r>
            <a:r>
              <a:rPr lang="cs-CZ" dirty="0" smtClean="0"/>
              <a:t>v zahraničí (kynologové, potápěči – lezci);</a:t>
            </a:r>
            <a:r>
              <a:rPr lang="cs-CZ" dirty="0" smtClean="0"/>
              <a:t> </a:t>
            </a:r>
          </a:p>
          <a:p>
            <a:r>
              <a:rPr lang="cs-CZ" dirty="0" smtClean="0"/>
              <a:t>Poskytuje </a:t>
            </a:r>
            <a:r>
              <a:rPr lang="cs-CZ" dirty="0" smtClean="0"/>
              <a:t>pomoc při likvidaci ropných </a:t>
            </a:r>
            <a:r>
              <a:rPr lang="cs-CZ" dirty="0" smtClean="0"/>
              <a:t>havárií</a:t>
            </a:r>
            <a:endParaRPr lang="cs-CZ" dirty="0" smtClean="0"/>
          </a:p>
          <a:p>
            <a:r>
              <a:rPr lang="cs-CZ" dirty="0" smtClean="0"/>
              <a:t>Provádí </a:t>
            </a:r>
            <a:r>
              <a:rPr lang="cs-CZ" dirty="0" smtClean="0"/>
              <a:t>demoliční práce pomocí </a:t>
            </a:r>
            <a:r>
              <a:rPr lang="cs-CZ" dirty="0" smtClean="0"/>
              <a:t>trhavin</a:t>
            </a:r>
            <a:endParaRPr lang="cs-CZ" dirty="0" smtClean="0"/>
          </a:p>
          <a:p>
            <a:r>
              <a:rPr lang="cs-CZ" dirty="0" smtClean="0"/>
              <a:t>Provádí </a:t>
            </a:r>
            <a:r>
              <a:rPr lang="cs-CZ" dirty="0" smtClean="0"/>
              <a:t>čerpání vody velkokapacitními </a:t>
            </a:r>
            <a:r>
              <a:rPr lang="cs-CZ" dirty="0" smtClean="0"/>
              <a:t>čerpadly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Technika</a:t>
            </a:r>
            <a:endParaRPr lang="cs-CZ" dirty="0"/>
          </a:p>
        </p:txBody>
      </p:sp>
      <p:pic>
        <p:nvPicPr>
          <p:cNvPr id="4" name="Picture 3" descr="technik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594" y="1379220"/>
            <a:ext cx="6326806" cy="532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vy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762000"/>
            <a:ext cx="4229237" cy="5644695"/>
          </a:xfrm>
        </p:spPr>
      </p:pic>
      <p:pic>
        <p:nvPicPr>
          <p:cNvPr id="7" name="Picture 6" descr="jer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8" y="786269"/>
            <a:ext cx="4407171" cy="59193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354" y="761999"/>
            <a:ext cx="4176046" cy="5660634"/>
          </a:xfrm>
        </p:spPr>
      </p:pic>
      <p:pic>
        <p:nvPicPr>
          <p:cNvPr id="5" name="Picture 4" descr="naklad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61999"/>
            <a:ext cx="4434554" cy="59187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ktob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838200"/>
            <a:ext cx="4284518" cy="5715000"/>
          </a:xfrm>
          <a:prstGeom prst="rect">
            <a:avLst/>
          </a:prstGeom>
        </p:spPr>
      </p:pic>
      <p:pic>
        <p:nvPicPr>
          <p:cNvPr id="5" name="Picture 4" descr="u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0" y="838200"/>
            <a:ext cx="4512112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Záchranný útvar HZS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</a:t>
            </a:r>
            <a:r>
              <a:rPr lang="cs-CZ" dirty="0" smtClean="0"/>
              <a:t>římo podřízená </a:t>
            </a:r>
            <a:r>
              <a:rPr lang="cs-CZ" dirty="0" smtClean="0"/>
              <a:t>a </a:t>
            </a:r>
            <a:r>
              <a:rPr lang="cs-CZ" dirty="0" smtClean="0"/>
              <a:t>řízená zálohová jednotka </a:t>
            </a:r>
            <a:r>
              <a:rPr lang="cs-CZ" dirty="0" smtClean="0"/>
              <a:t>Generálního ředitelství HZS </a:t>
            </a:r>
            <a:r>
              <a:rPr lang="cs-CZ" dirty="0" smtClean="0"/>
              <a:t>ČR</a:t>
            </a:r>
          </a:p>
          <a:p>
            <a:endParaRPr lang="cs-CZ" dirty="0" smtClean="0"/>
          </a:p>
          <a:p>
            <a:r>
              <a:rPr lang="cs-CZ" dirty="0" smtClean="0"/>
              <a:t>Záchranný útvar HZS ČR - sídlo Hlučín</a:t>
            </a:r>
          </a:p>
          <a:p>
            <a:r>
              <a:rPr lang="cs-CZ" dirty="0" smtClean="0"/>
              <a:t>Záchranná rota Zbiroh (2010)</a:t>
            </a:r>
          </a:p>
          <a:p>
            <a:r>
              <a:rPr lang="cs-CZ" dirty="0" smtClean="0"/>
              <a:t>Záchranná rota Jihlava (2015)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Vyjíždí pokud dojde k mimořádné události většího rozsahu (sesuvy půdy, povodně, větrné kalamity atd.) vyžadující nasazení těžké a speciální techniky, kterou záchranný útvar disponuje a běžné stanice jí nemají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571" y="2133600"/>
            <a:ext cx="2072029" cy="2514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e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570" y="838200"/>
            <a:ext cx="4255731" cy="6019800"/>
          </a:xfrm>
          <a:prstGeom prst="rect">
            <a:avLst/>
          </a:prstGeom>
        </p:spPr>
      </p:pic>
      <p:pic>
        <p:nvPicPr>
          <p:cNvPr id="5" name="Picture 4" descr="nav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62000"/>
            <a:ext cx="4309601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t 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70" y="838200"/>
            <a:ext cx="4255731" cy="6019800"/>
          </a:xfrm>
          <a:prstGeom prst="rect">
            <a:avLst/>
          </a:prstGeom>
        </p:spPr>
      </p:pic>
      <p:pic>
        <p:nvPicPr>
          <p:cNvPr id="5" name="Picture 4" descr="AM 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790390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066800"/>
            <a:ext cx="4480282" cy="5943600"/>
          </a:xfrm>
          <a:prstGeom prst="rect">
            <a:avLst/>
          </a:prstGeom>
        </p:spPr>
      </p:pic>
      <p:pic>
        <p:nvPicPr>
          <p:cNvPr id="5" name="Picture 4" descr="pts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903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ci b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3400"/>
            <a:ext cx="4363471" cy="6172200"/>
          </a:xfrm>
          <a:prstGeom prst="rect">
            <a:avLst/>
          </a:prstGeom>
        </p:spPr>
      </p:pic>
      <p:pic>
        <p:nvPicPr>
          <p:cNvPr id="4" name="Picture 3" descr="sklop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43000"/>
            <a:ext cx="4287118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ZS 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90600"/>
            <a:ext cx="4227361" cy="5775160"/>
          </a:xfrm>
        </p:spPr>
      </p:pic>
      <p:pic>
        <p:nvPicPr>
          <p:cNvPr id="5" name="Picture 4" descr="tah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61" y="990599"/>
            <a:ext cx="4307039" cy="567618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obus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4510867" cy="5943600"/>
          </a:xfrm>
          <a:prstGeom prst="rect">
            <a:avLst/>
          </a:prstGeom>
        </p:spPr>
      </p:pic>
      <p:pic>
        <p:nvPicPr>
          <p:cNvPr id="5" name="Picture 4" descr="ctyrkol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399"/>
            <a:ext cx="4572000" cy="63527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43586"/>
            <a:ext cx="4267200" cy="5814413"/>
          </a:xfrm>
          <a:prstGeom prst="rect">
            <a:avLst/>
          </a:prstGeom>
        </p:spPr>
      </p:pic>
      <p:pic>
        <p:nvPicPr>
          <p:cNvPr id="5" name="Picture 4" descr="S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43586"/>
            <a:ext cx="4342864" cy="581441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P uprav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921" y="714191"/>
            <a:ext cx="4349829" cy="6152903"/>
          </a:xfrm>
          <a:prstGeom prst="rect">
            <a:avLst/>
          </a:prstGeom>
        </p:spPr>
      </p:pic>
      <p:pic>
        <p:nvPicPr>
          <p:cNvPr id="5" name="Picture 4" descr="KN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141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s 1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4" y="990600"/>
            <a:ext cx="4175246" cy="5452340"/>
          </a:xfrm>
          <a:prstGeom prst="rect">
            <a:avLst/>
          </a:prstGeom>
        </p:spPr>
      </p:pic>
      <p:pic>
        <p:nvPicPr>
          <p:cNvPr id="5" name="Picture 4" descr="potapec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470" y="914400"/>
            <a:ext cx="461413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elmist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14399"/>
            <a:ext cx="4525623" cy="5943601"/>
          </a:xfrm>
          <a:prstGeom prst="rect">
            <a:avLst/>
          </a:prstGeom>
        </p:spPr>
      </p:pic>
      <p:pic>
        <p:nvPicPr>
          <p:cNvPr id="5" name="Picture 4" descr="kynologo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90337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Historie posádky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1242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1920   Dělostřelecký pluk 108</a:t>
            </a:r>
            <a:r>
              <a:rPr lang="cs-CZ" dirty="0" smtClean="0"/>
              <a:t> </a:t>
            </a:r>
          </a:p>
          <a:p>
            <a:r>
              <a:rPr lang="cs-CZ" dirty="0" smtClean="0"/>
              <a:t>1935-1938   Budování linie těžkého opevnění</a:t>
            </a:r>
          </a:p>
          <a:p>
            <a:r>
              <a:rPr lang="cs-CZ" dirty="0" smtClean="0"/>
              <a:t>1937   Hraničářský pluk 4</a:t>
            </a:r>
            <a:r>
              <a:rPr lang="cs-CZ" dirty="0" smtClean="0"/>
              <a:t> </a:t>
            </a:r>
          </a:p>
          <a:p>
            <a:r>
              <a:rPr lang="cs-CZ" dirty="0" smtClean="0"/>
              <a:t>1947   Pojmenování kasáren podle básníka Petra </a:t>
            </a:r>
            <a:r>
              <a:rPr lang="cs-CZ" dirty="0" smtClean="0"/>
              <a:t>Bezruče</a:t>
            </a:r>
          </a:p>
          <a:p>
            <a:r>
              <a:rPr lang="cs-CZ" dirty="0" smtClean="0"/>
              <a:t>Poválečná historie – tankové, automobilní, pěší a jiné útvary</a:t>
            </a:r>
            <a:r>
              <a:rPr lang="cs-CZ" dirty="0" smtClean="0"/>
              <a:t> </a:t>
            </a:r>
          </a:p>
          <a:p>
            <a:r>
              <a:rPr lang="cs-CZ" dirty="0" smtClean="0"/>
              <a:t>1997   Ústřední vojenský veterinární </a:t>
            </a:r>
            <a:r>
              <a:rPr lang="cs-CZ" dirty="0" smtClean="0"/>
              <a:t>ústav</a:t>
            </a:r>
          </a:p>
          <a:p>
            <a:r>
              <a:rPr lang="cs-CZ" dirty="0" smtClean="0"/>
              <a:t>2000   vytvoření záchranného praporu 75. záchranné a výcvikové základny Olomouc v Hlučíně</a:t>
            </a:r>
          </a:p>
          <a:p>
            <a:r>
              <a:rPr lang="cs-CZ" dirty="0" smtClean="0"/>
              <a:t>2004   157</a:t>
            </a:r>
            <a:r>
              <a:rPr lang="cs-CZ" dirty="0" smtClean="0"/>
              <a:t>. záchranný </a:t>
            </a:r>
            <a:r>
              <a:rPr lang="cs-CZ" dirty="0" smtClean="0"/>
              <a:t>prapor</a:t>
            </a:r>
            <a:r>
              <a:rPr lang="cs-CZ" dirty="0" smtClean="0"/>
              <a:t> - vznikl 1</a:t>
            </a:r>
            <a:r>
              <a:rPr lang="cs-CZ" dirty="0" smtClean="0"/>
              <a:t>.</a:t>
            </a:r>
            <a:r>
              <a:rPr lang="cs-CZ" dirty="0" smtClean="0"/>
              <a:t>července</a:t>
            </a:r>
          </a:p>
          <a:p>
            <a:endParaRPr lang="cs-CZ" dirty="0"/>
          </a:p>
        </p:txBody>
      </p:sp>
      <p:pic>
        <p:nvPicPr>
          <p:cNvPr id="5" name="Picture 4" descr="10kasar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08737"/>
            <a:ext cx="6578600" cy="24492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znased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066800"/>
            <a:ext cx="4167781" cy="5410200"/>
          </a:xfrm>
          <a:prstGeom prst="rect">
            <a:avLst/>
          </a:prstGeom>
        </p:spPr>
      </p:pic>
      <p:pic>
        <p:nvPicPr>
          <p:cNvPr id="6" name="Picture 5" descr="plavid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5134818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Kynologická služba</a:t>
            </a:r>
            <a:r>
              <a:rPr lang="cs-CZ" dirty="0" smtClean="0"/>
              <a:t> se zabývá </a:t>
            </a:r>
            <a:r>
              <a:rPr lang="cs-CZ" dirty="0" smtClean="0"/>
              <a:t>plošným vyhledáváním pohřešovaných osob při pátracích akcích ve spolupráci s Policií ČR a také vyhledáváním osob v </a:t>
            </a:r>
            <a:r>
              <a:rPr lang="cs-CZ" dirty="0" smtClean="0"/>
              <a:t>sutinách </a:t>
            </a:r>
          </a:p>
          <a:p>
            <a:r>
              <a:rPr lang="cs-CZ" dirty="0" smtClean="0"/>
              <a:t>K </a:t>
            </a:r>
            <a:r>
              <a:rPr lang="cs-CZ" dirty="0" smtClean="0"/>
              <a:t>této činnosti jsou vydávány potřebné atesty Ministerstva vnitra </a:t>
            </a:r>
            <a:r>
              <a:rPr lang="cs-CZ" dirty="0" smtClean="0"/>
              <a:t>ČR</a:t>
            </a:r>
          </a:p>
          <a:p>
            <a:r>
              <a:rPr lang="cs-CZ" dirty="0" smtClean="0"/>
              <a:t>Psovod </a:t>
            </a:r>
            <a:r>
              <a:rPr lang="cs-CZ" dirty="0" smtClean="0"/>
              <a:t>a jeho pes tvoří nedílnou kynologickou </a:t>
            </a:r>
            <a:r>
              <a:rPr lang="cs-CZ" dirty="0" smtClean="0"/>
              <a:t>dvojici, kterou nelze nahradit</a:t>
            </a:r>
          </a:p>
          <a:p>
            <a:pPr>
              <a:buNone/>
            </a:pPr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Acura – border kolie – (psovod pprap. Willaschek M.) – atest MV platný do jara r. 2020 - atestovaný pes na vyhledávání v </a:t>
            </a:r>
            <a:r>
              <a:rPr lang="cs-CZ" dirty="0" smtClean="0"/>
              <a:t>sutinách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Diego </a:t>
            </a:r>
            <a:r>
              <a:rPr lang="cs-CZ" dirty="0" smtClean="0"/>
              <a:t>– německý ovčák – (psovod pprap. Svoboda P.) – atest MV platný do podzimu r. 2020 - atestovaný pes na vyhledávání v sutinách.</a:t>
            </a:r>
            <a:r>
              <a:rPr lang="cs-CZ" dirty="0" smtClean="0"/>
              <a:t>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Black </a:t>
            </a:r>
            <a:r>
              <a:rPr lang="cs-CZ" dirty="0" smtClean="0"/>
              <a:t>– border kolie – (psovod pprap. Klega P.) – atest MV platný do podzimu r. 2019 - atestovaný pes na vyhledávání v sutinách.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Statistika</a:t>
            </a:r>
            <a:endParaRPr lang="cs-CZ" dirty="0"/>
          </a:p>
        </p:txBody>
      </p:sp>
      <p:pic>
        <p:nvPicPr>
          <p:cNvPr id="4" name="Content Placeholder 3" descr="Statistik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388165"/>
            <a:ext cx="6705600" cy="539363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Zásahy 2019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 smtClean="0"/>
              <a:t>O</a:t>
            </a:r>
            <a:r>
              <a:rPr lang="cs-CZ" dirty="0" smtClean="0"/>
              <a:t>dstraňování </a:t>
            </a:r>
            <a:r>
              <a:rPr lang="cs-CZ" dirty="0" smtClean="0"/>
              <a:t>následků výbuchů v muničním skladě ve Vrběticích – ZLk / (od 16. 10. 2014 – vedeno jako požár);</a:t>
            </a:r>
            <a:r>
              <a:rPr lang="cs-CZ" dirty="0" smtClean="0"/>
              <a:t> </a:t>
            </a:r>
          </a:p>
          <a:p>
            <a:r>
              <a:rPr lang="cs-CZ" dirty="0" smtClean="0"/>
              <a:t>Leden </a:t>
            </a:r>
            <a:r>
              <a:rPr lang="cs-CZ" dirty="0" smtClean="0"/>
              <a:t>2019 – TP – zřícení rodinného domu v Novém Sedle v Karlovarském Kraji, kde jako hlavní technika zasahovala AJ 20 T 815, sací bagr MAN a UDS T 815/</a:t>
            </a:r>
            <a:r>
              <a:rPr lang="cs-CZ" dirty="0" smtClean="0"/>
              <a:t>7</a:t>
            </a:r>
            <a:endParaRPr lang="cs-CZ" dirty="0" smtClean="0"/>
          </a:p>
          <a:p>
            <a:r>
              <a:rPr lang="cs-CZ" dirty="0" smtClean="0"/>
              <a:t>Leden </a:t>
            </a:r>
            <a:r>
              <a:rPr lang="cs-CZ" dirty="0" smtClean="0"/>
              <a:t>2019 - sněhová kalamita / 5 x zásah na komunikacích v okolí Horní Blatné v Karlovarském Kraji a v okolí Božího daru v Plzeňském Kraji. Jako hlavní technika byla nasazena KN Huddig 1260C a VYA 15 T </a:t>
            </a:r>
            <a:r>
              <a:rPr lang="cs-CZ" dirty="0" smtClean="0"/>
              <a:t>815</a:t>
            </a:r>
            <a:endParaRPr lang="cs-CZ" dirty="0" smtClean="0"/>
          </a:p>
          <a:p>
            <a:r>
              <a:rPr lang="cs-CZ" dirty="0" smtClean="0"/>
              <a:t>Červenec </a:t>
            </a:r>
            <a:r>
              <a:rPr lang="cs-CZ" dirty="0" smtClean="0"/>
              <a:t>2019 – TP – vykolejení nákladního vlaku v Mariánských Lázních u obce Stanoviště v karlovarském Kraji. Jako hlavní technika byla nasazena 2x sací bagr MAN, 2x VT 72b;</a:t>
            </a:r>
            <a:r>
              <a:rPr lang="cs-CZ" dirty="0" smtClean="0"/>
              <a:t> </a:t>
            </a:r>
          </a:p>
          <a:p>
            <a:r>
              <a:rPr lang="cs-CZ" dirty="0" smtClean="0"/>
              <a:t>Srpen </a:t>
            </a:r>
            <a:r>
              <a:rPr lang="cs-CZ" dirty="0" smtClean="0"/>
              <a:t>2019 – TP – vyproštění zavalené osoby v obci Velké Pavlovice v Jihomoravském Kraji, kde jako hlavní technika byla nasazena sací bagr </a:t>
            </a:r>
            <a:r>
              <a:rPr lang="cs-CZ" dirty="0" smtClean="0"/>
              <a:t>MAN </a:t>
            </a:r>
          </a:p>
          <a:p>
            <a:r>
              <a:rPr lang="cs-CZ" dirty="0" smtClean="0"/>
              <a:t>Srpen </a:t>
            </a:r>
            <a:r>
              <a:rPr lang="cs-CZ" dirty="0" smtClean="0"/>
              <a:t>2019 – Požár – výbuch plynu s následným požárem domu v obci Strahovice v Moravskoslezském Kraji. U zásahu byla nasazena jako hlavní technika CAT 289C, CAT 336F. U zásahu taktéž zasahovali kynologové z důvodu podezření na zavalenou, zasypanou </a:t>
            </a:r>
            <a:r>
              <a:rPr lang="cs-CZ" dirty="0" smtClean="0"/>
              <a:t>osobu </a:t>
            </a:r>
          </a:p>
          <a:p>
            <a:r>
              <a:rPr lang="cs-CZ" dirty="0" smtClean="0"/>
              <a:t>Říjen </a:t>
            </a:r>
            <a:r>
              <a:rPr lang="cs-CZ" dirty="0" smtClean="0"/>
              <a:t>2019 – Požár – požár rodinného domu v obci Lenora v okrese Prachatice v Jihočeském Kraji, kde byla nasazena jako hlavní technika k likvidaci následků požáru CAT 329E, CAT 289C a UDS T 815/</a:t>
            </a:r>
            <a:r>
              <a:rPr lang="cs-CZ" dirty="0" smtClean="0"/>
              <a:t>7 </a:t>
            </a:r>
          </a:p>
          <a:p>
            <a:r>
              <a:rPr lang="cs-CZ" dirty="0" smtClean="0"/>
              <a:t>Srpen </a:t>
            </a:r>
            <a:r>
              <a:rPr lang="cs-CZ" dirty="0" smtClean="0"/>
              <a:t>a Prosinec 2019 – Požár – skládky v Litoměřicích v Ústeckém Kraji, u zásahu byla nasazena technika CAT 329E a CAT </a:t>
            </a:r>
            <a:r>
              <a:rPr lang="cs-CZ" dirty="0" smtClean="0"/>
              <a:t>336F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>
                <a:hlinkClick r:id="rId2"/>
              </a:rPr>
              <a:t>http://www.hzscr.cz/clanek/organizacni-schemata.aspx</a:t>
            </a:r>
            <a:endParaRPr lang="cs-CZ" dirty="0" smtClean="0"/>
          </a:p>
          <a:p>
            <a:r>
              <a:rPr lang="en-US" dirty="0" smtClean="0">
                <a:hlinkClick r:id="rId3"/>
              </a:rPr>
              <a:t>https://www.hzscr.cz/clanek/uvod-hlavni-ukoly-a-zamereni-zu-hzs-cr-hlavni-ukoly-a-zamereni-zachranneho-utvaru-hzs-cr.aspx</a:t>
            </a:r>
            <a:endParaRPr lang="en-US" dirty="0" smtClean="0"/>
          </a:p>
          <a:p>
            <a:r>
              <a:rPr lang="cs-CZ" dirty="0" smtClean="0"/>
              <a:t>Zákon č. 320/2015 Sb. o HZS </a:t>
            </a:r>
            <a:r>
              <a:rPr lang="cs-CZ" dirty="0" smtClean="0"/>
              <a:t>ČR</a:t>
            </a:r>
          </a:p>
          <a:p>
            <a:r>
              <a:rPr lang="cs-CZ" dirty="0" smtClean="0"/>
              <a:t>Usnesení </a:t>
            </a:r>
            <a:r>
              <a:rPr lang="cs-CZ" dirty="0" smtClean="0"/>
              <a:t>Vlády ČR ze dne 22.října 2007 č.1194 </a:t>
            </a:r>
          </a:p>
          <a:p>
            <a:r>
              <a:rPr lang="cs-CZ" dirty="0" smtClean="0"/>
              <a:t>http://www.hzscr.cz/clanek/generalni-reditel-hasicskeho-zachranneho-sboru.aspx</a:t>
            </a:r>
          </a:p>
          <a:p>
            <a:r>
              <a:rPr lang="cs-CZ" dirty="0" smtClean="0">
                <a:hlinkClick r:id="rId4"/>
              </a:rPr>
              <a:t>http://www.hasicarny.cz</a:t>
            </a:r>
            <a:r>
              <a:rPr lang="cs-CZ" dirty="0" smtClean="0">
                <a:hlinkClick r:id="rId4"/>
              </a:rPr>
              <a:t>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https://www.hlucin.cz/cs/mesto-hlucin-a-dso/tiskove-zpravy/hlucinska-kasarna-oslavi-osmdesat-let-</a:t>
            </a:r>
            <a:r>
              <a:rPr lang="cs-CZ" dirty="0" smtClean="0">
                <a:hlinkClick r:id="rId5"/>
              </a:rPr>
              <a:t>existence.html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https://www.hzscr.cz/clanek/technika-a-prostredky-zachranneho-utvaru-hzs-cr-847147.</a:t>
            </a:r>
            <a:r>
              <a:rPr lang="cs-CZ" dirty="0" smtClean="0">
                <a:hlinkClick r:id="rId6"/>
              </a:rPr>
              <a:t>aspx</a:t>
            </a:r>
            <a:endParaRPr lang="cs-CZ" dirty="0" smtClean="0"/>
          </a:p>
          <a:p>
            <a:r>
              <a:rPr lang="cs-CZ" dirty="0" smtClean="0"/>
              <a:t>Zákon č. 133/1985 Sb., o PO</a:t>
            </a:r>
          </a:p>
          <a:p>
            <a:r>
              <a:rPr lang="cs-CZ" dirty="0" smtClean="0"/>
              <a:t>Vyhláška MV č. 247/2001 Sb. o organizaci a činnosti jednotek PO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Vznik ZÚ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Usnesením Vlády ČR ze dne 22.října 2007 č.1194 a schválením transformace resortu Ministerstva obrany ČR bylo rozhodnuto o předání 157. záchranného praporu Armády ČR dislokovaného v Hlučíně Hasičskému záchrannému sboru České republiky</a:t>
            </a:r>
            <a:r>
              <a:rPr lang="cs-CZ" dirty="0" smtClean="0"/>
              <a:t> </a:t>
            </a:r>
          </a:p>
          <a:p>
            <a:r>
              <a:rPr lang="cs-CZ" dirty="0" smtClean="0"/>
              <a:t>Následně </a:t>
            </a:r>
            <a:r>
              <a:rPr lang="cs-CZ" dirty="0" smtClean="0"/>
              <a:t>byl přijat zákon č. 260 ze dne 25. června 2008, kterým se měnil zákon č</a:t>
            </a:r>
            <a:r>
              <a:rPr lang="cs-CZ" dirty="0" smtClean="0"/>
              <a:t>. 238</a:t>
            </a:r>
            <a:r>
              <a:rPr lang="cs-CZ" dirty="0" smtClean="0"/>
              <a:t>/2000 Sb., o Hasičském záchranném sboru České republiky, s účinností od 1.ledna </a:t>
            </a:r>
            <a:r>
              <a:rPr lang="cs-CZ" dirty="0" smtClean="0"/>
              <a:t>2009 </a:t>
            </a:r>
          </a:p>
          <a:p>
            <a:r>
              <a:rPr lang="cs-CZ" dirty="0" smtClean="0"/>
              <a:t>Na </a:t>
            </a:r>
            <a:r>
              <a:rPr lang="cs-CZ" dirty="0" smtClean="0"/>
              <a:t>základě tohoto zákona dnem 1. ledna 2009 vznikl Záchranný útvar Hasičského záchranného sboru </a:t>
            </a:r>
            <a:r>
              <a:rPr lang="cs-CZ" dirty="0" smtClean="0"/>
              <a:t>ČR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1. ledna 2010 vznikla Záchranná rota dislokovaná ve </a:t>
            </a:r>
            <a:r>
              <a:rPr lang="cs-CZ" dirty="0" smtClean="0"/>
              <a:t>Zbirohu</a:t>
            </a:r>
          </a:p>
          <a:p>
            <a:r>
              <a:rPr lang="cs-CZ" dirty="0" smtClean="0"/>
              <a:t>1</a:t>
            </a:r>
            <a:r>
              <a:rPr lang="cs-CZ" dirty="0" smtClean="0"/>
              <a:t>. ledna 2016</a:t>
            </a:r>
            <a:r>
              <a:rPr lang="cs-CZ" dirty="0" smtClean="0"/>
              <a:t> vznikla </a:t>
            </a:r>
            <a:r>
              <a:rPr lang="cs-CZ" dirty="0" smtClean="0"/>
              <a:t>Záchranná rota dislokovaná v </a:t>
            </a:r>
            <a:r>
              <a:rPr lang="cs-CZ" dirty="0" smtClean="0"/>
              <a:t>Jihlavě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Dislokace</a:t>
            </a:r>
            <a:endParaRPr lang="cs-CZ" dirty="0"/>
          </a:p>
        </p:txBody>
      </p:sp>
      <p:pic>
        <p:nvPicPr>
          <p:cNvPr id="4" name="Picture 4" descr="C:\Users\Lukáš\Downloads\mapa c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81571" y="1453208"/>
            <a:ext cx="803719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vnoramenný trojúhelník 6"/>
          <p:cNvSpPr/>
          <p:nvPr/>
        </p:nvSpPr>
        <p:spPr>
          <a:xfrm>
            <a:off x="2123728" y="36785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ovnoramenný trojúhelník 6"/>
          <p:cNvSpPr/>
          <p:nvPr/>
        </p:nvSpPr>
        <p:spPr>
          <a:xfrm>
            <a:off x="4572000" y="43643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ovnoramenný trojúhelník 6"/>
          <p:cNvSpPr/>
          <p:nvPr/>
        </p:nvSpPr>
        <p:spPr>
          <a:xfrm>
            <a:off x="7671048" y="39833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8"/>
          <p:cNvSpPr txBox="1"/>
          <p:nvPr/>
        </p:nvSpPr>
        <p:spPr>
          <a:xfrm>
            <a:off x="7543800" y="3505200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   Hlučín</a:t>
            </a:r>
          </a:p>
        </p:txBody>
      </p:sp>
      <p:sp>
        <p:nvSpPr>
          <p:cNvPr id="9" name="TextovéPole 22"/>
          <p:cNvSpPr txBox="1"/>
          <p:nvPr/>
        </p:nvSpPr>
        <p:spPr>
          <a:xfrm>
            <a:off x="1812689" y="3212068"/>
            <a:ext cx="148617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    Zbiroh</a:t>
            </a:r>
          </a:p>
        </p:txBody>
      </p:sp>
      <p:sp>
        <p:nvSpPr>
          <p:cNvPr id="10" name="TextovéPole 21"/>
          <p:cNvSpPr txBox="1"/>
          <p:nvPr/>
        </p:nvSpPr>
        <p:spPr>
          <a:xfrm>
            <a:off x="4038600" y="3798695"/>
            <a:ext cx="144016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Jihlav</a:t>
            </a:r>
            <a:r>
              <a:rPr lang="cs-CZ" dirty="0" smtClean="0"/>
              <a:t>a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Postavení v rámci HZS</a:t>
            </a:r>
            <a:endParaRPr lang="cs-CZ" dirty="0"/>
          </a:p>
        </p:txBody>
      </p:sp>
      <p:pic>
        <p:nvPicPr>
          <p:cNvPr id="4" name="Content Placeholder 3" descr="Struktu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886" y="1600200"/>
            <a:ext cx="7112228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Ú_HZS_ČR_-_informační_ban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609600"/>
            <a:ext cx="7999289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Ú_HZS_ČR_-_informační_baner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035723"/>
            <a:ext cx="9144000" cy="52888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000C0C"/>
                </a:solidFill>
              </a:rPr>
              <a:t>Úkoly a zaměření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 Záchranná a humanitární činnost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Obnova postižených území (Black out,…)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 </a:t>
            </a:r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Poskytování záchranné a humanitární pomoci 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      v zahraničí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------------------------------------------------------------------------------------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3"/>
              </a:buBlip>
            </a:pPr>
            <a:r>
              <a:rPr lang="cs-CZ" sz="2200" b="1" dirty="0" smtClean="0"/>
              <a:t>Základní příprava nových příslušníků HZS</a:t>
            </a:r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3"/>
              </a:buBlip>
            </a:pPr>
            <a:r>
              <a:rPr lang="cs-CZ" sz="2200" b="1" dirty="0" smtClean="0"/>
              <a:t>Autoškola + výcvik řidičů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-------------------------------------------------------------------------------------</a:t>
            </a:r>
          </a:p>
          <a:p>
            <a:pPr>
              <a:lnSpc>
                <a:spcPct val="80000"/>
              </a:lnSpc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Gesce a odborná příprava HZS v odbornostech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Kynologická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Potápěčská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Trhací práce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Strojní a technická služba </a:t>
            </a:r>
            <a:r>
              <a:rPr lang="cs-CZ" sz="1400" b="1" dirty="0" smtClean="0"/>
              <a:t> </a:t>
            </a:r>
          </a:p>
          <a:p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654800" y="2142331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vert="horz" wrap="square" lIns="57093" tIns="29277" rIns="57093" bIns="2927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111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1" i="0" u="none" strike="noStrike" kern="0" cap="none" spc="0" normalizeH="0" baseline="0" noProof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záchranné 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srgbClr val="000C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54800" y="3708400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7093" tIns="29277" rIns="57093" bIns="29277" anchor="ctr">
            <a:prstTxWarp prst="textNoShape">
              <a:avLst/>
            </a:prstTxWarp>
          </a:bodyPr>
          <a:lstStyle/>
          <a:p>
            <a:pPr defTabSz="1111250">
              <a:buFontTx/>
              <a:buBlip>
                <a:blip r:embed="rId3"/>
              </a:buBlip>
            </a:pPr>
            <a:r>
              <a:rPr lang="cs-CZ" sz="2000" b="1" i="0" dirty="0">
                <a:solidFill>
                  <a:srgbClr val="000C0C"/>
                </a:solidFill>
              </a:rPr>
              <a:t> vzdělávací  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54800" y="4857750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7093" tIns="29277" rIns="57093" bIns="29277" anchor="ctr">
            <a:prstTxWarp prst="textNoShape">
              <a:avLst/>
            </a:prstTxWarp>
          </a:bodyPr>
          <a:lstStyle/>
          <a:p>
            <a:pPr defTabSz="1111250">
              <a:buFontTx/>
              <a:buBlip>
                <a:blip r:embed="rId4"/>
              </a:buBlip>
            </a:pPr>
            <a:r>
              <a:rPr lang="cs-CZ" sz="2000" b="1" i="0">
                <a:solidFill>
                  <a:srgbClr val="000C0C"/>
                </a:solidFill>
              </a:rPr>
              <a:t>  odborné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1368</Words>
  <Application>Microsoft Macintosh PowerPoint</Application>
  <PresentationFormat>On-screen Show (4:3)</PresentationFormat>
  <Paragraphs>122</Paragraphs>
  <Slides>34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Záchranný útvar HZS ČR </vt:lpstr>
      <vt:lpstr>Záchranný útvar HZS </vt:lpstr>
      <vt:lpstr>Historie posádky</vt:lpstr>
      <vt:lpstr>Vznik ZÚ</vt:lpstr>
      <vt:lpstr>Dislokace</vt:lpstr>
      <vt:lpstr>Postavení v rámci HZS</vt:lpstr>
      <vt:lpstr>Slide 7</vt:lpstr>
      <vt:lpstr>Slide 8</vt:lpstr>
      <vt:lpstr>Úkoly a zaměření </vt:lpstr>
      <vt:lpstr>Síly a prostředky </vt:lpstr>
      <vt:lpstr>Struktura</vt:lpstr>
      <vt:lpstr>Systém aktivace </vt:lpstr>
      <vt:lpstr>Záchranná rota Hlučín</vt:lpstr>
      <vt:lpstr>Slide 14</vt:lpstr>
      <vt:lpstr>Speciální záchranná rota Hlučín</vt:lpstr>
      <vt:lpstr>Technika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Kynologie</vt:lpstr>
      <vt:lpstr>Statistika</vt:lpstr>
      <vt:lpstr>Zásahy 2019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záchranný systém v České republice</dc:title>
  <dc:creator>Jakub Morávek</dc:creator>
  <cp:lastModifiedBy>Jakub Morávek</cp:lastModifiedBy>
  <cp:revision>133</cp:revision>
  <dcterms:created xsi:type="dcterms:W3CDTF">2020-10-20T15:33:08Z</dcterms:created>
  <dcterms:modified xsi:type="dcterms:W3CDTF">2020-10-20T17:21:02Z</dcterms:modified>
</cp:coreProperties>
</file>