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75" r:id="rId3"/>
    <p:sldId id="278" r:id="rId4"/>
    <p:sldId id="276" r:id="rId5"/>
    <p:sldId id="289" r:id="rId6"/>
    <p:sldId id="288" r:id="rId7"/>
    <p:sldId id="280" r:id="rId8"/>
    <p:sldId id="281" r:id="rId9"/>
    <p:sldId id="282" r:id="rId10"/>
    <p:sldId id="291" r:id="rId11"/>
    <p:sldId id="287" r:id="rId12"/>
    <p:sldId id="290" r:id="rId13"/>
    <p:sldId id="286" r:id="rId14"/>
    <p:sldId id="296" r:id="rId15"/>
    <p:sldId id="292" r:id="rId16"/>
    <p:sldId id="293" r:id="rId17"/>
    <p:sldId id="294" r:id="rId18"/>
    <p:sldId id="279" r:id="rId19"/>
    <p:sldId id="284" r:id="rId20"/>
    <p:sldId id="283" r:id="rId21"/>
    <p:sldId id="295" r:id="rId22"/>
    <p:sldId id="277" r:id="rId23"/>
    <p:sldId id="285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0F7A-B8F6-4349-9A3E-DE66F73D9DA3}" type="datetimeFigureOut">
              <a:rPr lang="en-US" smtClean="0"/>
              <a:pPr/>
              <a:t>11/11/20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4E91-CBB2-4A45-B88E-0DA2E7185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ovinky.cz/historie/clanek/ceskoslovensky-cerveny-kriz-byl-zalozen-pred-100-lety-ovlivnil-dejiny-statu-4027027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cs-CZ" dirty="0" smtClean="0"/>
              <a:t>ČČK jako ostatní složka IZS</a:t>
            </a:r>
            <a:endParaRPr lang="cs-CZ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0" y="5486400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3200" b="1" dirty="0" smtClean="0"/>
              <a:t>12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.11.2020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BSS 153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3200" b="1" dirty="0" smtClean="0"/>
              <a:t>nprap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Mgr. Jakub Morávek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3600"/>
            <a:ext cx="65532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384425"/>
            <a:ext cx="37465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Krizové řízení ČČK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</a:t>
            </a:r>
            <a:r>
              <a:rPr dirty="0" smtClean="0"/>
              <a:t>řipravenost </a:t>
            </a:r>
            <a:r>
              <a:rPr dirty="0" smtClean="0"/>
              <a:t>ČČK </a:t>
            </a:r>
            <a:r>
              <a:rPr dirty="0" smtClean="0"/>
              <a:t>na</a:t>
            </a:r>
            <a:r>
              <a:rPr lang="cs-CZ" dirty="0" smtClean="0"/>
              <a:t> </a:t>
            </a:r>
            <a:r>
              <a:rPr dirty="0" smtClean="0"/>
              <a:t>MU </a:t>
            </a:r>
            <a:r>
              <a:rPr dirty="0" smtClean="0"/>
              <a:t>je v kompetenci Výkonné rady ČČK a na krajské úrovni potom v </a:t>
            </a:r>
            <a:r>
              <a:rPr dirty="0" smtClean="0"/>
              <a:t>rukou </a:t>
            </a:r>
            <a:r>
              <a:rPr dirty="0" smtClean="0"/>
              <a:t>oblastních spolků ČČK </a:t>
            </a:r>
            <a:endParaRPr dirty="0" smtClean="0"/>
          </a:p>
          <a:p>
            <a:r>
              <a:rPr dirty="0" smtClean="0"/>
              <a:t>Nejvyšším orgánem krizového řízení ČČK je Ústřední krizový štáb ČČK, který svolává prezident ČČK v případě mimořádné situace vzniklé na území více oblastních spolků </a:t>
            </a:r>
            <a:r>
              <a:rPr dirty="0" smtClean="0"/>
              <a:t>ČČK</a:t>
            </a:r>
            <a:endParaRPr lang="cs-CZ" dirty="0" smtClean="0"/>
          </a:p>
          <a:p>
            <a:r>
              <a:rPr dirty="0" smtClean="0"/>
              <a:t>Navazujícími orgány jsou Krizové štáby OS ČČK, jež řídí poskytování pomoci na daném </a:t>
            </a:r>
            <a:r>
              <a:rPr dirty="0" smtClean="0"/>
              <a:t>území</a:t>
            </a:r>
            <a:endParaRPr lang="cs-CZ" dirty="0" smtClean="0"/>
          </a:p>
          <a:p>
            <a:r>
              <a:rPr dirty="0" smtClean="0"/>
              <a:t>ČČK disponuje Krajskými pohotovostními sklady, které zřídila Výkonná rada ČČK ve 14 </a:t>
            </a:r>
            <a:r>
              <a:rPr dirty="0" smtClean="0"/>
              <a:t>městech 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Humanitární jednotky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</a:t>
            </a:r>
            <a:r>
              <a:rPr dirty="0" smtClean="0"/>
              <a:t>o </a:t>
            </a:r>
            <a:r>
              <a:rPr dirty="0" smtClean="0"/>
              <a:t>vzoru Německého</a:t>
            </a:r>
            <a:r>
              <a:rPr dirty="0" smtClean="0"/>
              <a:t> </a:t>
            </a:r>
            <a:r>
              <a:rPr lang="cs-CZ" dirty="0" smtClean="0"/>
              <a:t>ČK v</a:t>
            </a:r>
            <a:r>
              <a:rPr dirty="0" smtClean="0"/>
              <a:t>znikly </a:t>
            </a:r>
            <a:r>
              <a:rPr dirty="0" smtClean="0"/>
              <a:t>usnesením Výkonné rady </a:t>
            </a:r>
            <a:r>
              <a:rPr dirty="0" smtClean="0"/>
              <a:t>ČČK</a:t>
            </a:r>
            <a:endParaRPr lang="cs-CZ" dirty="0" smtClean="0"/>
          </a:p>
          <a:p>
            <a:r>
              <a:rPr dirty="0" smtClean="0"/>
              <a:t>Druhosledová pomoc</a:t>
            </a:r>
            <a:r>
              <a:rPr dirty="0" smtClean="0"/>
              <a:t> zahrnuje </a:t>
            </a:r>
            <a:r>
              <a:rPr dirty="0" smtClean="0"/>
              <a:t>poskytování první pomoci, péči o zasažené občany, pomoc se stravováním a ubytováním, psychosociální podporu a humanitární </a:t>
            </a:r>
            <a:r>
              <a:rPr dirty="0" smtClean="0"/>
              <a:t>pomoc </a:t>
            </a:r>
          </a:p>
          <a:p>
            <a:r>
              <a:rPr lang="cs-CZ" dirty="0" smtClean="0"/>
              <a:t>Struktura HJ</a:t>
            </a:r>
            <a:r>
              <a:rPr dirty="0" smtClean="0"/>
              <a:t> </a:t>
            </a:r>
            <a:r>
              <a:rPr dirty="0" smtClean="0"/>
              <a:t>se ustálila na 21 členech rozdělených do</a:t>
            </a:r>
            <a:r>
              <a:rPr dirty="0" smtClean="0"/>
              <a:t> </a:t>
            </a:r>
            <a:r>
              <a:rPr lang="cs-CZ" dirty="0" smtClean="0"/>
              <a:t>5 </a:t>
            </a:r>
            <a:r>
              <a:rPr dirty="0" smtClean="0"/>
              <a:t>sekcí</a:t>
            </a:r>
            <a:endParaRPr lang="cs-CZ" dirty="0" smtClean="0"/>
          </a:p>
          <a:p>
            <a:r>
              <a:rPr dirty="0" smtClean="0"/>
              <a:t>Činnost řídí velitel HJ</a:t>
            </a:r>
            <a:r>
              <a:rPr dirty="0" smtClean="0"/>
              <a:t>,</a:t>
            </a:r>
            <a:r>
              <a:rPr lang="cs-CZ" dirty="0" smtClean="0"/>
              <a:t> úkoluje</a:t>
            </a:r>
            <a:r>
              <a:rPr dirty="0" smtClean="0"/>
              <a:t> jednotliv</a:t>
            </a:r>
            <a:r>
              <a:rPr lang="cs-CZ" dirty="0" smtClean="0"/>
              <a:t>é</a:t>
            </a:r>
            <a:r>
              <a:rPr dirty="0" smtClean="0"/>
              <a:t> vedoucí </a:t>
            </a:r>
            <a:r>
              <a:rPr dirty="0" smtClean="0"/>
              <a:t>sekcí a současně</a:t>
            </a:r>
            <a:r>
              <a:rPr dirty="0" smtClean="0"/>
              <a:t> </a:t>
            </a:r>
            <a:r>
              <a:rPr lang="cs-CZ" dirty="0" smtClean="0"/>
              <a:t>jedná </a:t>
            </a:r>
            <a:r>
              <a:rPr dirty="0" smtClean="0"/>
              <a:t>s </a:t>
            </a:r>
            <a:r>
              <a:rPr dirty="0" smtClean="0"/>
              <a:t>profesionálními složkami IZS </a:t>
            </a:r>
            <a:endParaRPr dirty="0" smtClean="0"/>
          </a:p>
          <a:p>
            <a:r>
              <a:rPr dirty="0" smtClean="0"/>
              <a:t>Celkem</a:t>
            </a:r>
            <a:r>
              <a:rPr dirty="0" smtClean="0"/>
              <a:t> </a:t>
            </a:r>
            <a:r>
              <a:rPr lang="cs-CZ" dirty="0" smtClean="0"/>
              <a:t>47</a:t>
            </a:r>
            <a:r>
              <a:rPr dirty="0" smtClean="0"/>
              <a:t> </a:t>
            </a:r>
            <a:r>
              <a:rPr dirty="0" smtClean="0"/>
              <a:t>oblastních spolků ČČK má zřízeno HJ a společně disponují</a:t>
            </a:r>
            <a:r>
              <a:rPr dirty="0" smtClean="0"/>
              <a:t> </a:t>
            </a:r>
            <a:r>
              <a:rPr lang="cs-CZ" dirty="0" smtClean="0"/>
              <a:t>téměř </a:t>
            </a:r>
            <a:r>
              <a:rPr dirty="0" smtClean="0"/>
              <a:t>1</a:t>
            </a:r>
            <a:r>
              <a:rPr lang="cs-CZ" dirty="0" smtClean="0"/>
              <a:t>000</a:t>
            </a:r>
            <a:r>
              <a:rPr dirty="0" smtClean="0"/>
              <a:t> členy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Struktura Humanitární jednotky </a:t>
            </a:r>
            <a:br>
              <a:rPr dirty="0" smtClean="0"/>
            </a:br>
            <a:endParaRPr lang="cs-CZ" dirty="0"/>
          </a:p>
        </p:txBody>
      </p:sp>
      <p:pic>
        <p:nvPicPr>
          <p:cNvPr id="4" name="Content Placeholder 3" descr="Struktura H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361" y="1600200"/>
            <a:ext cx="790927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Zásahy v ČR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Povodně na řece Moravě a Odře 1997</a:t>
            </a:r>
          </a:p>
          <a:p>
            <a:r>
              <a:rPr lang="cs-CZ" dirty="0" smtClean="0"/>
              <a:t>Povodeň v Čechách 2002</a:t>
            </a:r>
          </a:p>
          <a:p>
            <a:r>
              <a:rPr lang="cs-CZ" dirty="0" smtClean="0"/>
              <a:t>Bleskové povodně na Moravě 2009 </a:t>
            </a:r>
          </a:p>
          <a:p>
            <a:r>
              <a:rPr lang="cs-CZ" dirty="0" smtClean="0"/>
              <a:t>Povodně na Moravě a v Severních Čechách 2010 </a:t>
            </a:r>
          </a:p>
          <a:p>
            <a:r>
              <a:rPr lang="cs-CZ" dirty="0" smtClean="0"/>
              <a:t>Povodně v Čechách 2013</a:t>
            </a:r>
            <a:endParaRPr lang="cs-CZ" dirty="0"/>
          </a:p>
        </p:txBody>
      </p:sp>
      <p:pic>
        <p:nvPicPr>
          <p:cNvPr id="4" name="Picture 3" descr="Snímek obrazovky 2020-11-11 v 21.28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Nasazení ČČK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dirty="0" smtClean="0"/>
              <a:t>Nasazené síly</a:t>
            </a:r>
            <a:r>
              <a:rPr dirty="0" smtClean="0"/>
              <a:t> </a:t>
            </a:r>
            <a:r>
              <a:rPr lang="cs-CZ" dirty="0" smtClean="0"/>
              <a:t>musí </a:t>
            </a:r>
            <a:r>
              <a:rPr dirty="0" smtClean="0"/>
              <a:t>odpovídat </a:t>
            </a:r>
            <a:r>
              <a:rPr dirty="0" smtClean="0"/>
              <a:t>aktuální </a:t>
            </a:r>
            <a:r>
              <a:rPr dirty="0" smtClean="0"/>
              <a:t>potřebě</a:t>
            </a:r>
            <a:r>
              <a:rPr lang="cs-CZ" dirty="0" smtClean="0"/>
              <a:t> na místě MU</a:t>
            </a:r>
            <a:r>
              <a:rPr dirty="0" smtClean="0"/>
              <a:t> </a:t>
            </a:r>
            <a:r>
              <a:rPr dirty="0" smtClean="0"/>
              <a:t>a koordinátor musí zajistit podmínky pro jejich </a:t>
            </a:r>
            <a:r>
              <a:rPr dirty="0" smtClean="0"/>
              <a:t>působení</a:t>
            </a:r>
            <a:endParaRPr lang="cs-CZ" dirty="0" smtClean="0"/>
          </a:p>
          <a:p>
            <a:r>
              <a:rPr lang="cs-CZ" dirty="0" smtClean="0"/>
              <a:t>Důležité je</a:t>
            </a:r>
            <a:r>
              <a:rPr dirty="0" smtClean="0"/>
              <a:t> </a:t>
            </a:r>
            <a:r>
              <a:rPr dirty="0" smtClean="0"/>
              <a:t>zázemí pro odpočinek, spánek, hygienu a </a:t>
            </a:r>
            <a:r>
              <a:rPr dirty="0" smtClean="0"/>
              <a:t>stravování </a:t>
            </a:r>
            <a:endParaRPr lang="cs-CZ" dirty="0" smtClean="0"/>
          </a:p>
          <a:p>
            <a:r>
              <a:rPr lang="cs-CZ" dirty="0" smtClean="0"/>
              <a:t>Tým musí mít </a:t>
            </a:r>
            <a:r>
              <a:rPr lang="cs-CZ" dirty="0" smtClean="0"/>
              <a:t>l</a:t>
            </a:r>
            <a:r>
              <a:rPr dirty="0" smtClean="0"/>
              <a:t>ogistickou </a:t>
            </a:r>
            <a:r>
              <a:rPr dirty="0" smtClean="0"/>
              <a:t>oporu v podobě map, dopravních prostředků, osob s místní znalostí a informací o aktuálním stavu průjezdnosti </a:t>
            </a:r>
            <a:r>
              <a:rPr dirty="0" smtClean="0"/>
              <a:t>komunikací </a:t>
            </a:r>
            <a:endParaRPr lang="cs-CZ" dirty="0" smtClean="0"/>
          </a:p>
          <a:p>
            <a:r>
              <a:rPr lang="cs-CZ" dirty="0" smtClean="0"/>
              <a:t>Koordinátor ČČK zajistí </a:t>
            </a:r>
            <a:r>
              <a:rPr lang="cs-CZ" dirty="0" smtClean="0"/>
              <a:t>v</a:t>
            </a:r>
            <a:r>
              <a:rPr dirty="0" smtClean="0"/>
              <a:t>ybavení </a:t>
            </a:r>
            <a:r>
              <a:rPr dirty="0" smtClean="0"/>
              <a:t>k vykonávání činnosti (zdravotnický materiál</a:t>
            </a:r>
            <a:r>
              <a:rPr dirty="0" smtClean="0"/>
              <a:t>,</a:t>
            </a:r>
            <a:r>
              <a:rPr lang="cs-CZ" dirty="0" smtClean="0"/>
              <a:t> desinfekce,</a:t>
            </a:r>
            <a:r>
              <a:rPr dirty="0" smtClean="0"/>
              <a:t> </a:t>
            </a:r>
            <a:r>
              <a:rPr dirty="0" smtClean="0"/>
              <a:t>dotazníky, aj.) a pomůcky osobní ochrany včetně viditelného označení </a:t>
            </a:r>
            <a:r>
              <a:rPr dirty="0" smtClean="0"/>
              <a:t>organizace </a:t>
            </a:r>
            <a:endParaRPr lang="cs-CZ" dirty="0" smtClean="0"/>
          </a:p>
          <a:p>
            <a:r>
              <a:rPr dirty="0" smtClean="0"/>
              <a:t>Poučené </a:t>
            </a:r>
            <a:r>
              <a:rPr dirty="0" smtClean="0"/>
              <a:t>a vybavené týmy může koordinátor vyslat do</a:t>
            </a:r>
            <a:r>
              <a:rPr dirty="0" smtClean="0"/>
              <a:t> </a:t>
            </a:r>
            <a:r>
              <a:rPr lang="cs-CZ" dirty="0" smtClean="0"/>
              <a:t>předem </a:t>
            </a:r>
            <a:r>
              <a:rPr dirty="0" smtClean="0"/>
              <a:t>přidělené </a:t>
            </a:r>
            <a:r>
              <a:rPr dirty="0" smtClean="0"/>
              <a:t>zasažené </a:t>
            </a:r>
            <a:r>
              <a:rPr dirty="0" smtClean="0"/>
              <a:t>oblasti </a:t>
            </a:r>
            <a:endParaRPr lang="cs-CZ" dirty="0" smtClean="0"/>
          </a:p>
          <a:p>
            <a:r>
              <a:rPr dirty="0" smtClean="0"/>
              <a:t>Vedoucí </a:t>
            </a:r>
            <a:r>
              <a:rPr dirty="0" smtClean="0"/>
              <a:t>shromažduje, třídí a předává získané informace a konzultuje poznatky s koordinátory ostatních </a:t>
            </a:r>
            <a:r>
              <a:rPr dirty="0" smtClean="0"/>
              <a:t>NNO</a:t>
            </a:r>
            <a:r>
              <a:rPr lang="cs-CZ" dirty="0" smtClean="0"/>
              <a:t>,</a:t>
            </a:r>
            <a:r>
              <a:rPr dirty="0" smtClean="0"/>
              <a:t> </a:t>
            </a:r>
            <a:r>
              <a:rPr dirty="0" smtClean="0"/>
              <a:t>krizovými </a:t>
            </a:r>
            <a:r>
              <a:rPr dirty="0" smtClean="0"/>
              <a:t>štáby </a:t>
            </a:r>
            <a:r>
              <a:rPr lang="cs-CZ" dirty="0" smtClean="0"/>
              <a:t>, z</a:t>
            </a:r>
            <a:r>
              <a:rPr dirty="0" smtClean="0"/>
              <a:t>ajišťuje </a:t>
            </a:r>
            <a:r>
              <a:rPr dirty="0" smtClean="0"/>
              <a:t>kontakt se samosprávou a komunikaci s </a:t>
            </a:r>
            <a:r>
              <a:rPr dirty="0" smtClean="0"/>
              <a:t>médii</a:t>
            </a:r>
            <a:endParaRPr lang="cs-CZ" dirty="0" smtClean="0"/>
          </a:p>
          <a:p>
            <a:r>
              <a:rPr lang="cs-CZ" dirty="0" smtClean="0"/>
              <a:t>Dále vedoucí týmu</a:t>
            </a:r>
            <a:r>
              <a:rPr dirty="0" smtClean="0"/>
              <a:t> </a:t>
            </a:r>
            <a:r>
              <a:rPr lang="cs-CZ" dirty="0" smtClean="0"/>
              <a:t>i</a:t>
            </a:r>
            <a:r>
              <a:rPr dirty="0" smtClean="0"/>
              <a:t>nformuje </a:t>
            </a:r>
            <a:r>
              <a:rPr dirty="0" smtClean="0"/>
              <a:t>o činnosti vedení své </a:t>
            </a:r>
            <a:r>
              <a:rPr dirty="0" smtClean="0"/>
              <a:t>organizace </a:t>
            </a:r>
            <a:endParaRPr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Štěchovice 2013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zkušenosti s nasazením týmu ČČK Chrudim při likvidačních pracích po rozvodnění Vltavy a řeky Kocáby</a:t>
            </a:r>
          </a:p>
          <a:p>
            <a:r>
              <a:rPr lang="cs-CZ" dirty="0" smtClean="0"/>
              <a:t>5.-9.6.2013 vyslán tým ČČK společně s JSDH Chrudim na žádost starosty města</a:t>
            </a:r>
          </a:p>
          <a:p>
            <a:r>
              <a:rPr lang="cs-CZ" dirty="0" smtClean="0"/>
              <a:t>Na stejném místě již jednotka zasahovala po povodních v roce 2002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5562_10201321727234236_627694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84" y="884238"/>
            <a:ext cx="3596216" cy="2697162"/>
          </a:xfrm>
        </p:spPr>
      </p:pic>
      <p:pic>
        <p:nvPicPr>
          <p:cNvPr id="12" name="Content Placeholder 11" descr="998761_10201321729994305_489843491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9584" y="3627438"/>
            <a:ext cx="3596216" cy="2697162"/>
          </a:xfrm>
        </p:spPr>
      </p:pic>
      <p:pic>
        <p:nvPicPr>
          <p:cNvPr id="15" name="Picture 14" descr="971979_10201321723754149_8646639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38550"/>
            <a:ext cx="3581400" cy="2686050"/>
          </a:xfrm>
          <a:prstGeom prst="rect">
            <a:avLst/>
          </a:prstGeom>
        </p:spPr>
      </p:pic>
      <p:pic>
        <p:nvPicPr>
          <p:cNvPr id="16" name="Picture 15" descr="cckcr2-chrudim-stechovice-povodne-0613-24_galerie-9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884238"/>
            <a:ext cx="3596216" cy="26971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Uspořádání sbírky na chrudimsku a převoz trvanlivých potravin, desinfekčních, úklidových a toaletních potřeb do Štěchovic</a:t>
            </a:r>
          </a:p>
          <a:p>
            <a:r>
              <a:rPr lang="cs-CZ" dirty="0" smtClean="0"/>
              <a:t>P</a:t>
            </a:r>
            <a:r>
              <a:rPr dirty="0" smtClean="0"/>
              <a:t>oskytování </a:t>
            </a:r>
            <a:r>
              <a:rPr dirty="0" smtClean="0"/>
              <a:t>psychosociální</a:t>
            </a:r>
            <a:r>
              <a:rPr dirty="0" smtClean="0"/>
              <a:t> první pomoci</a:t>
            </a:r>
            <a:r>
              <a:rPr lang="cs-CZ" dirty="0" smtClean="0"/>
              <a:t> zasaženým </a:t>
            </a:r>
            <a:br>
              <a:rPr lang="cs-CZ" dirty="0" smtClean="0"/>
            </a:br>
            <a:r>
              <a:rPr lang="cs-CZ" dirty="0" smtClean="0"/>
              <a:t>občanům – zjiš</a:t>
            </a:r>
            <a:r>
              <a:rPr lang="cs-CZ" dirty="0" smtClean="0"/>
              <a:t>ťování jejich potřeb</a:t>
            </a:r>
            <a:endParaRPr lang="cs-CZ" dirty="0" smtClean="0"/>
          </a:p>
          <a:p>
            <a:r>
              <a:rPr lang="cs-CZ" dirty="0" smtClean="0"/>
              <a:t>Ošetřování drobných ran </a:t>
            </a:r>
            <a:br>
              <a:rPr lang="cs-CZ" dirty="0" smtClean="0"/>
            </a:br>
            <a:r>
              <a:rPr lang="cs-CZ" dirty="0" smtClean="0"/>
              <a:t>a zranění občanů i zasahujících </a:t>
            </a:r>
            <a:br>
              <a:rPr lang="cs-CZ" dirty="0" smtClean="0"/>
            </a:br>
            <a:r>
              <a:rPr lang="cs-CZ" dirty="0" smtClean="0"/>
              <a:t>hasičů a dalších dobrovolníků</a:t>
            </a:r>
          </a:p>
          <a:p>
            <a:r>
              <a:rPr lang="cs-CZ" dirty="0" smtClean="0"/>
              <a:t>Zajištění pitného režimu během </a:t>
            </a:r>
            <a:br>
              <a:rPr lang="cs-CZ" dirty="0" smtClean="0"/>
            </a:br>
            <a:r>
              <a:rPr lang="cs-CZ" dirty="0" smtClean="0"/>
              <a:t>vysokých červnových teplot</a:t>
            </a:r>
          </a:p>
          <a:p>
            <a:r>
              <a:rPr lang="cs-CZ" dirty="0" smtClean="0"/>
              <a:t>Pomoc s úklidem a odstra</a:t>
            </a:r>
            <a:r>
              <a:rPr lang="cs-CZ" dirty="0" smtClean="0"/>
              <a:t>ňováním </a:t>
            </a:r>
            <a:br>
              <a:rPr lang="cs-CZ" dirty="0" smtClean="0"/>
            </a:br>
            <a:r>
              <a:rPr lang="cs-CZ" dirty="0" smtClean="0"/>
              <a:t>následků povodní</a:t>
            </a:r>
          </a:p>
          <a:p>
            <a:r>
              <a:rPr lang="cs-CZ" dirty="0" smtClean="0"/>
              <a:t>Desinfekce studní a dalších vodních </a:t>
            </a:r>
            <a:br>
              <a:rPr lang="cs-CZ" dirty="0" smtClean="0"/>
            </a:br>
            <a:r>
              <a:rPr lang="cs-CZ" dirty="0" smtClean="0"/>
              <a:t>zdrojů</a:t>
            </a:r>
            <a:endParaRPr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Picture 6" descr="zajicek_2013_povodne2013-sbir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4431919"/>
            <a:ext cx="2695574" cy="1904872"/>
          </a:xfrm>
          <a:prstGeom prst="rect">
            <a:avLst/>
          </a:prstGeom>
        </p:spPr>
      </p:pic>
      <p:pic>
        <p:nvPicPr>
          <p:cNvPr id="8" name="Picture 7" descr="cck-sbirka-povodne2013-humanitarni-pomoc-chrudim_denik-630-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00531"/>
            <a:ext cx="2695575" cy="15146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Ústřední krizový tým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Ústřední pohotovostní záchranná jednotka ČČK zřízena 3.11.2001. Název změněn 1.9.2012 na Ústřední krizový tým ČČK</a:t>
            </a:r>
          </a:p>
          <a:p>
            <a:r>
              <a:rPr lang="cs-CZ" dirty="0" smtClean="0"/>
              <a:t>Poskytování personální </a:t>
            </a:r>
            <a:br>
              <a:rPr lang="cs-CZ" dirty="0" smtClean="0"/>
            </a:br>
            <a:r>
              <a:rPr lang="cs-CZ" dirty="0" smtClean="0"/>
              <a:t>humanitární pomoci ČČK </a:t>
            </a:r>
            <a:br>
              <a:rPr lang="cs-CZ" dirty="0" smtClean="0"/>
            </a:br>
            <a:r>
              <a:rPr lang="cs-CZ" dirty="0" smtClean="0"/>
              <a:t>na území ČR při přírodních</a:t>
            </a:r>
            <a:br>
              <a:rPr lang="cs-CZ" dirty="0" smtClean="0"/>
            </a:br>
            <a:r>
              <a:rPr lang="cs-CZ" dirty="0" smtClean="0"/>
              <a:t>katastrofách, průmyslových</a:t>
            </a:r>
            <a:br>
              <a:rPr lang="cs-CZ" dirty="0" smtClean="0"/>
            </a:br>
            <a:r>
              <a:rPr lang="cs-CZ" dirty="0" smtClean="0"/>
              <a:t>haváriích a dalších MU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28" y="3276600"/>
            <a:ext cx="2358572" cy="31954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327659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Poskytování psychosociální pomoci </a:t>
            </a:r>
          </a:p>
          <a:p>
            <a:r>
              <a:rPr lang="cs-CZ" dirty="0" smtClean="0"/>
              <a:t>Spolupráce se složkami IZS při zajišťování výcviku, cvičení, včetně metodické pomoci</a:t>
            </a:r>
          </a:p>
          <a:p>
            <a:r>
              <a:rPr lang="cs-CZ" dirty="0" smtClean="0"/>
              <a:t>Poskytování pomoci v zahraničí a doprovod materiální humanitární pomoci při přírodních katastrofách na základě vyžádání národní společnosti Červeného kříže nebo Červeného půlměsíce postižené země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40386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8600"/>
            <a:ext cx="3657600" cy="2439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ČČK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</a:t>
            </a:r>
            <a:r>
              <a:rPr lang="cs-CZ" dirty="0" smtClean="0"/>
              <a:t>tátem </a:t>
            </a:r>
            <a:r>
              <a:rPr lang="cs-CZ" dirty="0" smtClean="0"/>
              <a:t>uznanou národní společností Červeného kříže ve smyslu mezinárodního práva; z hlediska vnitrostrátního práva je spolkem</a:t>
            </a:r>
          </a:p>
          <a:p>
            <a:r>
              <a:rPr lang="cs-CZ" dirty="0" smtClean="0"/>
              <a:t>ČČK je součástí Mezinárodního Červeného kříže a řídí se Základními principy ČK&amp;ČP</a:t>
            </a:r>
          </a:p>
          <a:p>
            <a:r>
              <a:rPr lang="cs-CZ" dirty="0" smtClean="0"/>
              <a:t>Mezinárodním výborem ČK byl Český červený kříž uznán 26.8.1993 a za člena Mezinárodní federace Červeného kříže a Červeného půlměsíce byl přijat 25.10.1993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Moderní ošetřovatelství v praxi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Snaha ulevit </a:t>
            </a:r>
            <a:r>
              <a:rPr lang="cs-CZ" dirty="0" smtClean="0"/>
              <a:t>přetíženým zdravotníkům při pandemii Covid-</a:t>
            </a:r>
            <a:r>
              <a:rPr lang="cs-CZ" dirty="0" smtClean="0"/>
              <a:t>19 v roce 2020 </a:t>
            </a:r>
          </a:p>
          <a:p>
            <a:r>
              <a:rPr lang="cs-CZ" dirty="0" smtClean="0"/>
              <a:t>Nový kurz </a:t>
            </a:r>
            <a:r>
              <a:rPr lang="cs-CZ" dirty="0" smtClean="0"/>
              <a:t>je</a:t>
            </a:r>
            <a:r>
              <a:rPr lang="cs-CZ" dirty="0" smtClean="0"/>
              <a:t> zdarma </a:t>
            </a:r>
            <a:r>
              <a:rPr lang="cs-CZ" dirty="0" smtClean="0"/>
              <a:t>a je zakončen vydáním osvědčení</a:t>
            </a:r>
            <a:endParaRPr lang="cs-CZ" dirty="0" smtClean="0"/>
          </a:p>
          <a:p>
            <a:r>
              <a:rPr lang="cs-CZ" dirty="0" smtClean="0"/>
              <a:t>U</a:t>
            </a:r>
            <a:r>
              <a:rPr lang="cs-CZ" dirty="0" smtClean="0"/>
              <a:t>rčeno </a:t>
            </a:r>
            <a:r>
              <a:rPr lang="cs-CZ" dirty="0" smtClean="0"/>
              <a:t>dobrovolníkům z řad veřejnosti starším 18 let a nejsou vyžadovány předchozí znalosti či zkušenosti v oboru</a:t>
            </a:r>
            <a:endParaRPr lang="cs-CZ" dirty="0" smtClean="0"/>
          </a:p>
          <a:p>
            <a:r>
              <a:rPr lang="cs-CZ" dirty="0" smtClean="0"/>
              <a:t>H</a:t>
            </a:r>
            <a:r>
              <a:rPr lang="cs-CZ" dirty="0" smtClean="0"/>
              <a:t>ygienická </a:t>
            </a:r>
            <a:r>
              <a:rPr lang="cs-CZ" dirty="0" smtClean="0"/>
              <a:t>péče a komunikace, podpora pohyblivosti pacienta, manipulace s lůžkem, zásady podávání stravy a pitný režim, prevence proleženin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ímek obrazovky 2020-11-11 v 21.39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2118"/>
            <a:ext cx="9144000" cy="3485882"/>
          </a:xfrm>
          <a:prstGeom prst="rect">
            <a:avLst/>
          </a:prstGeom>
        </p:spPr>
      </p:pic>
      <p:pic>
        <p:nvPicPr>
          <p:cNvPr id="5" name="Picture 4" descr="chci pomah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85800"/>
            <a:ext cx="3163385" cy="2610118"/>
          </a:xfrm>
          <a:prstGeom prst="rect">
            <a:avLst/>
          </a:prstGeom>
        </p:spPr>
      </p:pic>
      <p:pic>
        <p:nvPicPr>
          <p:cNvPr id="6" name="Picture 5" descr="IMG_64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20772"/>
            <a:ext cx="3124452" cy="25751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Financování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Výnosy všech subjektů ČČK v r. 2019 činily 439,5 milionů Kč</a:t>
            </a:r>
          </a:p>
          <a:p>
            <a:r>
              <a:rPr lang="cs-CZ" dirty="0" smtClean="0"/>
              <a:t>Náklady 429,0 milionů </a:t>
            </a:r>
            <a:r>
              <a:rPr lang="cs-CZ" dirty="0" smtClean="0"/>
              <a:t>Kč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Sbírkový účet Fondu Humanity ČČK - zmírňování útrap v případě válečných stavů, katastrof a jiných MU, ohrožujících životy, zdraví a majetek lidí formou okamžité humanitární pomoci a následné pomoci při likvidaci následků těchto událostí </a:t>
            </a:r>
          </a:p>
          <a:p>
            <a:endParaRPr lang="cs-CZ" dirty="0"/>
          </a:p>
        </p:txBody>
      </p:sp>
      <p:pic>
        <p:nvPicPr>
          <p:cNvPr id="4" name="Picture 3" descr="Fond huma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410201"/>
            <a:ext cx="6570779" cy="12064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429000"/>
            <a:ext cx="3810001" cy="2650672"/>
          </a:xfrm>
          <a:prstGeom prst="rect">
            <a:avLst/>
          </a:prstGeom>
        </p:spPr>
      </p:pic>
      <p:pic>
        <p:nvPicPr>
          <p:cNvPr id="6" name="Picture 5" descr="ČČK Ostr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7" y="1333872"/>
            <a:ext cx="3810002" cy="209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7" y="3429000"/>
            <a:ext cx="3810001" cy="2641601"/>
          </a:xfrm>
          <a:prstGeom prst="rect">
            <a:avLst/>
          </a:prstGeom>
        </p:spPr>
      </p:pic>
      <p:pic>
        <p:nvPicPr>
          <p:cNvPr id="10" name="Picture 9" descr="sanitky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1333872"/>
            <a:ext cx="3829178" cy="20951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dirty="0" smtClean="0"/>
              <a:t>Balarinová</a:t>
            </a:r>
            <a:r>
              <a:rPr lang="cs-CZ" dirty="0" smtClean="0"/>
              <a:t>, L.: </a:t>
            </a:r>
            <a:r>
              <a:rPr dirty="0" smtClean="0"/>
              <a:t>Koordinace </a:t>
            </a:r>
            <a:r>
              <a:rPr dirty="0" smtClean="0"/>
              <a:t>sil a prostředků </a:t>
            </a:r>
            <a:r>
              <a:rPr dirty="0" smtClean="0"/>
              <a:t>Českého</a:t>
            </a:r>
            <a:r>
              <a:rPr lang="cs-CZ" dirty="0" smtClean="0"/>
              <a:t> če</a:t>
            </a:r>
            <a:r>
              <a:rPr dirty="0" smtClean="0"/>
              <a:t>rveného </a:t>
            </a:r>
            <a:r>
              <a:rPr dirty="0" smtClean="0"/>
              <a:t>kříže při mimořádné události v </a:t>
            </a:r>
            <a:r>
              <a:rPr dirty="0" smtClean="0"/>
              <a:t>ČR</a:t>
            </a:r>
            <a:r>
              <a:rPr lang="cs-CZ" dirty="0" smtClean="0"/>
              <a:t>.</a:t>
            </a:r>
            <a:r>
              <a:rPr dirty="0" smtClean="0"/>
              <a:t> Olomouc</a:t>
            </a:r>
            <a:r>
              <a:rPr lang="cs-CZ" dirty="0" smtClean="0"/>
              <a:t>,</a:t>
            </a:r>
            <a:r>
              <a:rPr dirty="0" smtClean="0"/>
              <a:t> 2011</a:t>
            </a:r>
            <a:r>
              <a:rPr lang="cs-CZ" dirty="0" smtClean="0"/>
              <a:t>.</a:t>
            </a:r>
          </a:p>
          <a:p>
            <a:r>
              <a:rPr dirty="0" smtClean="0"/>
              <a:t>P</a:t>
            </a:r>
            <a:r>
              <a:rPr lang="cs-CZ" dirty="0" smtClean="0"/>
              <a:t>eřa</a:t>
            </a:r>
            <a:r>
              <a:rPr lang="cs-CZ" dirty="0" smtClean="0"/>
              <a:t>n</a:t>
            </a:r>
            <a:r>
              <a:rPr dirty="0" smtClean="0"/>
              <a:t>, D.</a:t>
            </a:r>
            <a:r>
              <a:rPr lang="cs-CZ" dirty="0" smtClean="0"/>
              <a:t>:</a:t>
            </a:r>
            <a:r>
              <a:rPr dirty="0" smtClean="0"/>
              <a:t> </a:t>
            </a:r>
            <a:r>
              <a:rPr dirty="0" smtClean="0"/>
              <a:t>Význam dobrovolnické služby v ochraně obyvatelstva se zaměřením na Český červený </a:t>
            </a:r>
            <a:r>
              <a:rPr dirty="0" smtClean="0"/>
              <a:t>kříž. </a:t>
            </a:r>
            <a:r>
              <a:rPr dirty="0" smtClean="0"/>
              <a:t>České Budějovice, 2013 </a:t>
            </a:r>
            <a:r>
              <a:rPr lang="cs-CZ" dirty="0" smtClean="0"/>
              <a:t> 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 smtClean="0">
                <a:hlinkClick r:id="rId2"/>
              </a:rPr>
              <a:t>://www.cervenykriz.eu/</a:t>
            </a:r>
          </a:p>
          <a:p>
            <a:r>
              <a:rPr lang="cs-CZ" dirty="0" smtClean="0">
                <a:hlinkClick r:id="rId2"/>
              </a:rPr>
              <a:t>http://www.cckcb.cz/</a:t>
            </a:r>
          </a:p>
          <a:p>
            <a:r>
              <a:rPr lang="cs-CZ" dirty="0" smtClean="0">
                <a:hlinkClick r:id="rId2"/>
              </a:rPr>
              <a:t>https://zvladnemeto.cervenykriz.eu/</a:t>
            </a:r>
          </a:p>
          <a:p>
            <a:r>
              <a:rPr lang="cs-CZ" dirty="0" smtClean="0">
                <a:hlinkClick r:id="rId2"/>
              </a:rPr>
              <a:t>http://www.cckchrudim.cz/</a:t>
            </a:r>
          </a:p>
          <a:p>
            <a:r>
              <a:rPr lang="cs-CZ" dirty="0" smtClean="0">
                <a:hlinkClick r:id="rId2"/>
              </a:rPr>
              <a:t>https://www.pomahamechrudimsku.cz/</a:t>
            </a:r>
          </a:p>
          <a:p>
            <a:r>
              <a:rPr lang="cs-CZ" dirty="0" smtClean="0">
                <a:hlinkClick r:id="rId2"/>
              </a:rPr>
              <a:t>https://www.darujspravne.cz/organizace/detail/cesky-cerveny-kriz-4453</a:t>
            </a:r>
          </a:p>
          <a:p>
            <a:r>
              <a:rPr lang="cs-CZ" dirty="0" smtClean="0">
                <a:hlinkClick r:id="rId2"/>
              </a:rPr>
              <a:t>https://www.novinky.cz/historie/clanek/ceskoslovensky-cerveny-kriz-byl-zalozen-pred-100-lety-ovlivnil-dejiny-statu-40270274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Vlastenecký pomocný spolek pro Království české byl založen 5.září 1868 jako 13. národní společnost Červeného kříže na světě</a:t>
            </a:r>
          </a:p>
          <a:p>
            <a:r>
              <a:rPr lang="cs-CZ" dirty="0" smtClean="0"/>
              <a:t>Československý </a:t>
            </a:r>
            <a:br>
              <a:rPr lang="cs-CZ" dirty="0" smtClean="0"/>
            </a:br>
            <a:r>
              <a:rPr lang="cs-CZ" dirty="0" smtClean="0"/>
              <a:t>červený kříž byl </a:t>
            </a:r>
            <a:br>
              <a:rPr lang="cs-CZ" dirty="0" smtClean="0"/>
            </a:br>
            <a:r>
              <a:rPr lang="cs-CZ" dirty="0" smtClean="0"/>
              <a:t>založen 6.února 1919</a:t>
            </a:r>
          </a:p>
          <a:p>
            <a:r>
              <a:rPr lang="cs-CZ" dirty="0" smtClean="0"/>
              <a:t>ČČK vznikl rozdělením </a:t>
            </a:r>
            <a:br>
              <a:rPr lang="cs-CZ" dirty="0" smtClean="0"/>
            </a:br>
            <a:r>
              <a:rPr lang="cs-CZ" dirty="0" smtClean="0"/>
              <a:t>ČSČK jako jeho </a:t>
            </a:r>
            <a:br>
              <a:rPr lang="cs-CZ" dirty="0" smtClean="0"/>
            </a:br>
            <a:r>
              <a:rPr lang="cs-CZ" dirty="0" smtClean="0"/>
              <a:t>nástupnická organizace v ČR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100136"/>
            <a:ext cx="4114800" cy="2310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Členská základna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Celkem 15.081 členů a dobrovolníků</a:t>
            </a:r>
          </a:p>
          <a:p>
            <a:r>
              <a:rPr lang="cs-CZ" dirty="0" smtClean="0"/>
              <a:t>472 Místních skupin ČČK </a:t>
            </a:r>
          </a:p>
          <a:p>
            <a:r>
              <a:rPr lang="cs-CZ" dirty="0" smtClean="0"/>
              <a:t>66 Oblastních spolků ČČK </a:t>
            </a:r>
          </a:p>
          <a:p>
            <a:r>
              <a:rPr lang="cs-CZ" dirty="0" smtClean="0"/>
              <a:t>619 zaměstnanců ČČK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5" y="4508500"/>
            <a:ext cx="8953305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 smtClean="0"/>
              <a:t>Organizační struktura </a:t>
            </a:r>
            <a:br>
              <a:rPr dirty="0" smtClean="0"/>
            </a:br>
            <a:endParaRPr lang="cs-CZ" dirty="0"/>
          </a:p>
        </p:txBody>
      </p:sp>
      <p:pic>
        <p:nvPicPr>
          <p:cNvPr id="4" name="Content Placeholder 3" descr="Organizační strukt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63" y="1600200"/>
            <a:ext cx="725087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cs-CZ" dirty="0" smtClean="0"/>
              <a:t>Kolektivní členové ČČK</a:t>
            </a:r>
            <a:endParaRPr lang="cs-CZ" dirty="0"/>
          </a:p>
        </p:txBody>
      </p:sp>
      <p:pic>
        <p:nvPicPr>
          <p:cNvPr id="4" name="Content Placeholder 3" descr="Snímek obrazovky 2020-11-10 v 21.58.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0" y="2552700"/>
            <a:ext cx="3797300" cy="2628900"/>
          </a:xfrm>
        </p:spPr>
      </p:pic>
      <p:pic>
        <p:nvPicPr>
          <p:cNvPr id="5" name="Picture 4" descr="Snímek obrazovky 2020-11-10 v 21.58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905000"/>
            <a:ext cx="48768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Činnost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První pomoc  </a:t>
            </a:r>
          </a:p>
          <a:p>
            <a:r>
              <a:rPr lang="cs-CZ" dirty="0" smtClean="0"/>
              <a:t>Dárcovství krve </a:t>
            </a:r>
          </a:p>
          <a:p>
            <a:r>
              <a:rPr lang="cs-CZ" dirty="0" smtClean="0"/>
              <a:t>Humanitární pomoc </a:t>
            </a:r>
          </a:p>
          <a:p>
            <a:r>
              <a:rPr lang="cs-CZ" dirty="0" smtClean="0"/>
              <a:t>Připravenost na katastrofy </a:t>
            </a:r>
          </a:p>
          <a:p>
            <a:r>
              <a:rPr lang="cs-CZ" dirty="0" smtClean="0"/>
              <a:t>Humanitární právo </a:t>
            </a:r>
          </a:p>
          <a:p>
            <a:r>
              <a:rPr lang="cs-CZ" dirty="0" smtClean="0"/>
              <a:t>Pátrací služba </a:t>
            </a:r>
          </a:p>
          <a:p>
            <a:r>
              <a:rPr lang="cs-CZ" dirty="0" smtClean="0"/>
              <a:t>Sociální činnosti</a:t>
            </a:r>
          </a:p>
          <a:p>
            <a:r>
              <a:rPr lang="cs-CZ" dirty="0" smtClean="0"/>
              <a:t>Zdravotnické dozory</a:t>
            </a:r>
          </a:p>
          <a:p>
            <a:r>
              <a:rPr lang="cs-CZ" dirty="0" smtClean="0"/>
              <a:t>Rekondiční pobyty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00200"/>
            <a:ext cx="340360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447" y="3581401"/>
            <a:ext cx="3409553" cy="2671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Výuka a poskytování PP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ČČK provádí školení v první pomoci prostřednictvím svých Oblastních spolků</a:t>
            </a:r>
          </a:p>
          <a:p>
            <a:r>
              <a:rPr lang="cs-CZ" dirty="0" smtClean="0"/>
              <a:t>Výuka první pomoci dětí, mládeže a dospělých dle mezinárodních norem</a:t>
            </a:r>
          </a:p>
          <a:p>
            <a:r>
              <a:rPr lang="cs-CZ" dirty="0" smtClean="0"/>
              <a:t>Zajišťování zdravotnických dozorů na společenských, sportovních, kulturních apod. akcích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Kurzy PP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Mladý zdravotník I. a II. stupně (10 a 16 hodin)</a:t>
            </a:r>
          </a:p>
          <a:p>
            <a:r>
              <a:rPr lang="cs-CZ" dirty="0" smtClean="0"/>
              <a:t>Zdravotník ČČK Junior (20 hodin)</a:t>
            </a:r>
          </a:p>
          <a:p>
            <a:r>
              <a:rPr lang="cs-CZ" dirty="0" smtClean="0"/>
              <a:t>Zdravotnická příprava uchazečů o řidičský průkaz (6 hodin)</a:t>
            </a:r>
          </a:p>
          <a:p>
            <a:r>
              <a:rPr lang="cs-CZ" dirty="0" smtClean="0"/>
              <a:t>Život zachraňující úkony (4 hodiny) základní život zachraňující úkony (KPR, bezvědomí, </a:t>
            </a:r>
          </a:p>
          <a:p>
            <a:r>
              <a:rPr lang="cs-CZ" dirty="0" smtClean="0"/>
              <a:t>Základy první pomoci (12 hodin)</a:t>
            </a:r>
          </a:p>
          <a:p>
            <a:r>
              <a:rPr lang="cs-CZ" dirty="0" smtClean="0"/>
              <a:t>Základní norma zdravotnických znalostí pro </a:t>
            </a:r>
            <a:br>
              <a:rPr lang="cs-CZ" dirty="0" smtClean="0"/>
            </a:br>
            <a:r>
              <a:rPr lang="cs-CZ" dirty="0" smtClean="0"/>
              <a:t>pedagogické pracovníky (20 hodin) dle MŠMT</a:t>
            </a:r>
          </a:p>
          <a:p>
            <a:r>
              <a:rPr lang="cs-CZ" dirty="0" smtClean="0"/>
              <a:t>PP pro příslušníky tísňových linek (40 hodin)</a:t>
            </a:r>
          </a:p>
          <a:p>
            <a:r>
              <a:rPr lang="cs-CZ" dirty="0" smtClean="0"/>
              <a:t>Zdravotník zotavovacích akcí (41 hodin)</a:t>
            </a:r>
          </a:p>
          <a:p>
            <a:r>
              <a:rPr lang="cs-CZ" dirty="0" smtClean="0"/>
              <a:t>Dobrovolná sestra ČČK (57 hodin)</a:t>
            </a:r>
          </a:p>
          <a:p>
            <a:r>
              <a:rPr lang="cs-CZ" dirty="0" smtClean="0"/>
              <a:t>Zdravotnický instruktor ČČK (56 hodin)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246437"/>
            <a:ext cx="2115272" cy="3001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1043</Words>
  <Application>Microsoft Macintosh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ČČK jako ostatní složka IZS</vt:lpstr>
      <vt:lpstr>ČČK</vt:lpstr>
      <vt:lpstr>Historie</vt:lpstr>
      <vt:lpstr>Členská základna</vt:lpstr>
      <vt:lpstr>Organizační struktura  </vt:lpstr>
      <vt:lpstr>Kolektivní členové ČČK</vt:lpstr>
      <vt:lpstr>Činnost</vt:lpstr>
      <vt:lpstr>Výuka a poskytování PP</vt:lpstr>
      <vt:lpstr>Kurzy PP</vt:lpstr>
      <vt:lpstr>Krizové řízení ČČK</vt:lpstr>
      <vt:lpstr>Humanitární jednotky</vt:lpstr>
      <vt:lpstr>Struktura Humanitární jednotky  </vt:lpstr>
      <vt:lpstr>Zásahy v ČR</vt:lpstr>
      <vt:lpstr>Nasazení ČČK</vt:lpstr>
      <vt:lpstr>Štěchovice 2013</vt:lpstr>
      <vt:lpstr>Slide 16</vt:lpstr>
      <vt:lpstr>Slide 17</vt:lpstr>
      <vt:lpstr>Ústřední krizový tým</vt:lpstr>
      <vt:lpstr>Slide 19</vt:lpstr>
      <vt:lpstr>Moderní ošetřovatelství v praxi</vt:lpstr>
      <vt:lpstr>Slide 21</vt:lpstr>
      <vt:lpstr>Financování</vt:lpstr>
      <vt:lpstr>Technika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Morávek</dc:creator>
  <cp:lastModifiedBy>Jakub Morávek</cp:lastModifiedBy>
  <cp:revision>150</cp:revision>
  <dcterms:created xsi:type="dcterms:W3CDTF">2020-11-11T18:28:47Z</dcterms:created>
  <dcterms:modified xsi:type="dcterms:W3CDTF">2020-11-11T21:06:05Z</dcterms:modified>
</cp:coreProperties>
</file>