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479589-8898-47DD-86BA-21A8091B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236E7D-B3DE-4D0B-A6ED-F2520F775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88F25F-50E1-4144-A9FC-50AD3106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DA1E-76C8-4143-A0E4-5AB595D1BD17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260796-31E2-4D62-8B0E-4A29F64D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93EFDA-26E8-4FB1-8DD3-EC916B16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D5A4-EDE7-4D88-8224-63DCDDCC6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97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1DFAF-015E-4FD2-A91E-11A11123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AA0B95-824C-40A2-8F41-003D80E4D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DA0CBE-B1CC-45F9-A977-A36781C2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DA1E-76C8-4143-A0E4-5AB595D1BD17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7C9D95-B440-4B74-AE30-45FE4431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825EDA-4045-4E9E-8FFA-7365C25E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D5A4-EDE7-4D88-8224-63DCDDCC6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1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B04C27D-C491-4BE5-AB2D-0D9805668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64D2DC-16AF-490A-A0A8-2AAB12B57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71C71E-E734-4A74-A2F0-EB509034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DA1E-76C8-4143-A0E4-5AB595D1BD17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1A1BEE-2B22-4C9E-A283-A1E0F276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099EE7-3652-4A27-9898-73B7852A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D5A4-EDE7-4D88-8224-63DCDDCC6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15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B94483-B762-41FE-81E8-627474AC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51724A-13A3-4030-8D7E-69A63783C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24E496-3655-4E7E-85DB-5B072FBC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DA1E-76C8-4143-A0E4-5AB595D1BD17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B497B1-0084-43BF-9F1A-8EFDB24D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C4362F-3F17-4B75-9208-E743D03F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D5A4-EDE7-4D88-8224-63DCDDCC6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91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E23DE-989B-4B03-BD1D-AFCBBE3E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F298E8-715C-46BC-8F84-D9D5AAD9C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6D53E9-81A0-456E-AAA2-462C7F27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DA1E-76C8-4143-A0E4-5AB595D1BD17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EDA28C-D0D1-4A35-A815-A0E6588C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CAB80D-13EA-46AB-B8DA-28EE86A1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D5A4-EDE7-4D88-8224-63DCDDCC6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97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42EB0-33D7-4691-B185-D877300C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34B40-4D61-4386-8B5B-18336F312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CE6534-066E-435F-B0DB-A2664D1CB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9C437C-32FC-4BAA-91E6-0FA7F965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DA1E-76C8-4143-A0E4-5AB595D1BD17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70F466-3DC4-4636-8499-6FE661198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94960D-71DB-4252-BF77-84754520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D5A4-EDE7-4D88-8224-63DCDDCC6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12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7C3F9-3C2F-4402-BA77-9865F62D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C71D89-4020-4D27-A183-FA25080FC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8C7798-0AE0-4A25-B7F7-873C39764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84EE67B-C166-46D7-B1BA-067CF0B89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CA875B-C086-4464-B036-125D0DA95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F68AAE6-5815-4A87-AB69-FE0B1075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DA1E-76C8-4143-A0E4-5AB595D1BD17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22D2ACA-BA88-4563-92DE-6221DC1D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81339FE-1B41-4134-9845-0C53E481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D5A4-EDE7-4D88-8224-63DCDDCC6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34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66C0CA-4EEA-4E7E-9112-9C5251C0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2D1D18D-00FE-43A2-A82E-1D4ED8FF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DA1E-76C8-4143-A0E4-5AB595D1BD17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25A241-27F0-4A76-8335-50422BFF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FEDB41-69CB-4C00-903A-D3D19115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D5A4-EDE7-4D88-8224-63DCDDCC6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89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1A1184E-A1E0-40D9-9416-412CA6C8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DA1E-76C8-4143-A0E4-5AB595D1BD17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33787C8-51BA-49E4-AA6D-2BB975640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D41A4D-1D20-46FE-B7D2-9EA35B5B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D5A4-EDE7-4D88-8224-63DCDDCC6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96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B3DEC-A282-4AD7-9597-F517E7CC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379E67-13D1-47A7-93A9-5A7EC813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C1E0A1-04B5-4628-9F97-6054FDE0F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3180C9-9408-4E2C-8631-6B02CA4F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DA1E-76C8-4143-A0E4-5AB595D1BD17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469440-092E-4DB0-B299-D0EE2FB1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44C8A6-5044-42E6-B326-6D14C863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D5A4-EDE7-4D88-8224-63DCDDCC6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8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96CDA-E7A0-42C3-94FF-09474DBC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3612B0E-471B-498F-93F1-3D88CEDB3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20519E-9C70-4F80-A923-BAD0D9340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8B0EBE-A755-4729-BC2F-7A0BA72E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DA1E-76C8-4143-A0E4-5AB595D1BD17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F59063-D7FD-48A3-8484-98FD6D0F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8C67DF-12C5-4867-9967-957769CB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D5A4-EDE7-4D88-8224-63DCDDCC6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68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D82B9F3-A93E-4A72-8C82-280C137D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24257D-BC6F-4EFE-AE5E-0463E22CF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273B67-7389-4DAA-9DEF-39659E0E7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DA1E-76C8-4143-A0E4-5AB595D1BD17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B7873-2559-46CE-8ED7-DE479FCEB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9AED10-0883-447F-8F71-9F65CB7A3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4D5A4-EDE7-4D88-8224-63DCDDCC66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55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mti.csis.org/island-tracker/" TargetMode="Externa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iTXGy_dc0Q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orldview.stratfor.com/article/us-naval-update-map-nov-19-202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DB2AD-F116-4D5D-8D8C-1E0988948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38337"/>
          </a:xfrm>
        </p:spPr>
        <p:txBody>
          <a:bodyPr/>
          <a:lstStyle/>
          <a:p>
            <a:r>
              <a:rPr lang="cs-CZ" dirty="0"/>
              <a:t>Moderní trendy vojenské politiky globálních hráčů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6C0B5C-EA64-40BA-B1EB-A703655A1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81700"/>
            <a:ext cx="9144000" cy="622300"/>
          </a:xfrm>
        </p:spPr>
        <p:txBody>
          <a:bodyPr/>
          <a:lstStyle/>
          <a:p>
            <a:r>
              <a:rPr lang="cs-CZ" dirty="0"/>
              <a:t>25.11. 2020 		Zwiefelhofer T. </a:t>
            </a:r>
          </a:p>
        </p:txBody>
      </p:sp>
    </p:spTree>
    <p:extLst>
      <p:ext uri="{BB962C8B-B14F-4D97-AF65-F5344CB8AC3E}">
        <p14:creationId xmlns:p14="http://schemas.microsoft.com/office/powerpoint/2010/main" val="111241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92E9E-30A5-4617-84BA-11ED58E0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voda, loď, loďka, vodní skútr&#10;&#10;Popis byl vytvořen automaticky">
            <a:extLst>
              <a:ext uri="{FF2B5EF4-FFF2-40B4-BE49-F238E27FC236}">
                <a16:creationId xmlns:a16="http://schemas.microsoft.com/office/drawing/2014/main" id="{FB8104E2-4C27-492E-8028-DD1324A64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893043"/>
            <a:ext cx="8166100" cy="5071914"/>
          </a:xfrm>
        </p:spPr>
      </p:pic>
    </p:spTree>
    <p:extLst>
      <p:ext uri="{BB962C8B-B14F-4D97-AF65-F5344CB8AC3E}">
        <p14:creationId xmlns:p14="http://schemas.microsoft.com/office/powerpoint/2010/main" val="193320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2CC2C-08B1-4BF0-8227-6C90C1B9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 ke konvenčnímu válčení - Čína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9667B1-6D49-4A16-8484-8C16594FE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Projekce moci</a:t>
            </a:r>
          </a:p>
          <a:p>
            <a:r>
              <a:rPr lang="cs-CZ" dirty="0"/>
              <a:t>Návrat na výsluní </a:t>
            </a:r>
          </a:p>
          <a:p>
            <a:r>
              <a:rPr lang="cs-CZ" dirty="0" err="1"/>
              <a:t>Islands</a:t>
            </a:r>
            <a:r>
              <a:rPr lang="cs-CZ" dirty="0"/>
              <a:t> </a:t>
            </a:r>
            <a:r>
              <a:rPr lang="cs-CZ" dirty="0" err="1"/>
              <a:t>Chain</a:t>
            </a:r>
            <a:r>
              <a:rPr lang="cs-CZ" dirty="0"/>
              <a:t> </a:t>
            </a:r>
            <a:r>
              <a:rPr lang="cs-CZ" dirty="0" err="1"/>
              <a:t>Strategy</a:t>
            </a:r>
            <a:endParaRPr lang="cs-CZ" dirty="0"/>
          </a:p>
          <a:p>
            <a:r>
              <a:rPr lang="cs-CZ" dirty="0"/>
              <a:t>Řešení územních sporů</a:t>
            </a:r>
          </a:p>
          <a:p>
            <a:r>
              <a:rPr lang="cs-CZ" dirty="0"/>
              <a:t>Tvorba umělých ostrovů</a:t>
            </a:r>
          </a:p>
          <a:p>
            <a:r>
              <a:rPr lang="cs-CZ" dirty="0"/>
              <a:t>„Námořní milice“</a:t>
            </a:r>
          </a:p>
          <a:p>
            <a:r>
              <a:rPr lang="cs-CZ" dirty="0"/>
              <a:t>Rapidní nárůst schopností</a:t>
            </a:r>
          </a:p>
        </p:txBody>
      </p:sp>
      <p:pic>
        <p:nvPicPr>
          <p:cNvPr id="5" name="Obrázek 4" descr="Obsah obrázku stůl, loďka, interiér, vsedě&#10;&#10;Popis byl vytvořen automaticky">
            <a:extLst>
              <a:ext uri="{FF2B5EF4-FFF2-40B4-BE49-F238E27FC236}">
                <a16:creationId xmlns:a16="http://schemas.microsoft.com/office/drawing/2014/main" id="{79399D2D-42CD-4F5A-A79B-EE0907EC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6" y="1667669"/>
            <a:ext cx="7005253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1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5D4CCF-8825-43C1-8FDE-BA138031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3AEF4920-4331-42E5-BA6D-7A3911C3F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698500"/>
            <a:ext cx="7645400" cy="5461000"/>
          </a:xfrm>
        </p:spPr>
      </p:pic>
    </p:spTree>
    <p:extLst>
      <p:ext uri="{BB962C8B-B14F-4D97-AF65-F5344CB8AC3E}">
        <p14:creationId xmlns:p14="http://schemas.microsoft.com/office/powerpoint/2010/main" val="58141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536B9-540B-45DF-A1FD-C829FA19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velké, stůl, kočka, držení&#10;&#10;Popis byl vytvořen automaticky">
            <a:extLst>
              <a:ext uri="{FF2B5EF4-FFF2-40B4-BE49-F238E27FC236}">
                <a16:creationId xmlns:a16="http://schemas.microsoft.com/office/drawing/2014/main" id="{3CD9DB7B-B187-4164-A5C2-EF8C3945E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8"/>
            <a:ext cx="5461897" cy="325913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9B0DB87-C834-42A6-92DE-DFDA33E46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4565"/>
            <a:ext cx="5334000" cy="3953435"/>
          </a:xfrm>
          <a:prstGeom prst="rect">
            <a:avLst/>
          </a:prstGeom>
        </p:spPr>
      </p:pic>
      <p:pic>
        <p:nvPicPr>
          <p:cNvPr id="6" name="Zástupný obsah 5" descr="Obsah obrázku vlna, voda, surfování, jezdectví&#10;&#10;Popis byl vytvořen automaticky">
            <a:extLst>
              <a:ext uri="{FF2B5EF4-FFF2-40B4-BE49-F238E27FC236}">
                <a16:creationId xmlns:a16="http://schemas.microsoft.com/office/drawing/2014/main" id="{2389C35B-46B4-4A2F-B9E6-589D8AB06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7938"/>
            <a:ext cx="5151185" cy="3817938"/>
          </a:xfrm>
        </p:spPr>
      </p:pic>
      <p:pic>
        <p:nvPicPr>
          <p:cNvPr id="10" name="Obrázek 9" descr="Obsah obrázku mapa&#10;&#10;Popis byl vytvořen automaticky">
            <a:extLst>
              <a:ext uri="{FF2B5EF4-FFF2-40B4-BE49-F238E27FC236}">
                <a16:creationId xmlns:a16="http://schemas.microsoft.com/office/drawing/2014/main" id="{9873EBBF-9ED8-41C0-9AA0-624265D24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533" y="3096577"/>
            <a:ext cx="4615467" cy="381767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6074F5E-D068-4FA8-B7BD-C4F4795FEAA5}"/>
              </a:ext>
            </a:extLst>
          </p:cNvPr>
          <p:cNvSpPr txBox="1"/>
          <p:nvPr/>
        </p:nvSpPr>
        <p:spPr>
          <a:xfrm>
            <a:off x="5528615" y="4500324"/>
            <a:ext cx="1853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hlinkClick r:id="rId6"/>
              </a:rPr>
              <a:t>Island </a:t>
            </a:r>
            <a:r>
              <a:rPr lang="cs-CZ" sz="3600" dirty="0" err="1">
                <a:hlinkClick r:id="rId6"/>
              </a:rPr>
              <a:t>tracking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83710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7B495-4351-481D-AED9-3DE02F6A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1DFD42DC-5060-4A8D-98B0-1A8CE4B2B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93" y="19619"/>
            <a:ext cx="7754013" cy="6838381"/>
          </a:xfrm>
        </p:spPr>
      </p:pic>
    </p:spTree>
    <p:extLst>
      <p:ext uri="{BB962C8B-B14F-4D97-AF65-F5344CB8AC3E}">
        <p14:creationId xmlns:p14="http://schemas.microsoft.com/office/powerpoint/2010/main" val="151932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488A4-375C-4AEB-A7D3-02CFC192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2) Začlenění nových technologií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2C86D9-5F31-4B28-92F2-85FA092D3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Evoluce x Revoluce</a:t>
            </a:r>
          </a:p>
          <a:p>
            <a:r>
              <a:rPr lang="cs-CZ" dirty="0"/>
              <a:t>Nový vesmírný závod, vesmír jako „</a:t>
            </a:r>
            <a:r>
              <a:rPr lang="cs-CZ" dirty="0" err="1"/>
              <a:t>Ultimate</a:t>
            </a:r>
            <a:r>
              <a:rPr lang="cs-CZ" dirty="0"/>
              <a:t> </a:t>
            </a:r>
            <a:r>
              <a:rPr lang="cs-CZ" dirty="0" err="1"/>
              <a:t>High-Ground</a:t>
            </a:r>
            <a:r>
              <a:rPr lang="cs-CZ" dirty="0"/>
              <a:t>“ </a:t>
            </a:r>
          </a:p>
          <a:p>
            <a:r>
              <a:rPr lang="cs-CZ" dirty="0"/>
              <a:t>AI, </a:t>
            </a:r>
            <a:r>
              <a:rPr lang="cs-CZ" dirty="0" err="1"/>
              <a:t>quantum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, 5G…</a:t>
            </a:r>
          </a:p>
          <a:p>
            <a:r>
              <a:rPr lang="cs-CZ" dirty="0"/>
              <a:t>Kyberprostor jako pátá operační doména</a:t>
            </a:r>
          </a:p>
          <a:p>
            <a:endParaRPr lang="cs-CZ" dirty="0"/>
          </a:p>
        </p:txBody>
      </p:sp>
      <p:pic>
        <p:nvPicPr>
          <p:cNvPr id="5" name="Obrázek 4" descr="Obsah obrázku tkanina&#10;&#10;Popis byl vytvořen automaticky">
            <a:extLst>
              <a:ext uri="{FF2B5EF4-FFF2-40B4-BE49-F238E27FC236}">
                <a16:creationId xmlns:a16="http://schemas.microsoft.com/office/drawing/2014/main" id="{100EC42C-1B54-4215-AC33-104EFED20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87" y="3913366"/>
            <a:ext cx="4492625" cy="279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49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5212B-2C25-4804-A02B-167881F7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Začlenění nových technologií - USA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D80898-D21B-4CDD-9367-E467E6E1C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2019 vznik US SPACEFORCE</a:t>
            </a:r>
          </a:p>
          <a:p>
            <a:r>
              <a:rPr lang="cs-CZ" dirty="0"/>
              <a:t>2020 Defense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Strategy</a:t>
            </a:r>
            <a:endParaRPr lang="cs-CZ" dirty="0"/>
          </a:p>
          <a:p>
            <a:pPr lvl="1"/>
            <a:r>
              <a:rPr lang="cs-CZ" i="1" dirty="0" err="1"/>
              <a:t>Maintain</a:t>
            </a:r>
            <a:r>
              <a:rPr lang="cs-CZ" i="1" dirty="0"/>
              <a:t> </a:t>
            </a:r>
            <a:r>
              <a:rPr lang="cs-CZ" i="1" dirty="0" err="1"/>
              <a:t>Space</a:t>
            </a:r>
            <a:r>
              <a:rPr lang="cs-CZ" i="1" dirty="0"/>
              <a:t> Superiority</a:t>
            </a:r>
          </a:p>
          <a:p>
            <a:pPr lvl="1"/>
            <a:r>
              <a:rPr lang="cs-CZ" i="1" dirty="0" err="1"/>
              <a:t>Provide</a:t>
            </a:r>
            <a:r>
              <a:rPr lang="cs-CZ" i="1" dirty="0"/>
              <a:t> </a:t>
            </a:r>
            <a:r>
              <a:rPr lang="cs-CZ" i="1" dirty="0" err="1"/>
              <a:t>Space</a:t>
            </a:r>
            <a:r>
              <a:rPr lang="cs-CZ" i="1" dirty="0"/>
              <a:t> Support to </a:t>
            </a:r>
            <a:r>
              <a:rPr lang="cs-CZ" i="1" dirty="0" err="1"/>
              <a:t>National</a:t>
            </a:r>
            <a:r>
              <a:rPr lang="cs-CZ" i="1" dirty="0"/>
              <a:t> Joint, and </a:t>
            </a:r>
            <a:r>
              <a:rPr lang="cs-CZ" i="1" dirty="0" err="1"/>
              <a:t>Combined</a:t>
            </a:r>
            <a:r>
              <a:rPr lang="cs-CZ" i="1" dirty="0"/>
              <a:t> </a:t>
            </a:r>
            <a:r>
              <a:rPr lang="cs-CZ" i="1" dirty="0" err="1"/>
              <a:t>Operations</a:t>
            </a:r>
            <a:endParaRPr lang="cs-CZ" i="1" dirty="0"/>
          </a:p>
          <a:p>
            <a:pPr lvl="1"/>
            <a:r>
              <a:rPr lang="cs-CZ" i="1" dirty="0" err="1"/>
              <a:t>Ensure</a:t>
            </a:r>
            <a:r>
              <a:rPr lang="cs-CZ" i="1" dirty="0"/>
              <a:t> </a:t>
            </a:r>
            <a:r>
              <a:rPr lang="cs-CZ" i="1" dirty="0" err="1"/>
              <a:t>Space</a:t>
            </a:r>
            <a:r>
              <a:rPr lang="cs-CZ" i="1" dirty="0"/>
              <a:t> Stability</a:t>
            </a:r>
            <a:endParaRPr lang="cs-CZ" dirty="0"/>
          </a:p>
          <a:p>
            <a:r>
              <a:rPr lang="cs-CZ" dirty="0"/>
              <a:t>Vysoká míra privatizace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osoba, stůl, interiér, muž&#10;&#10;Popis byl vytvořen automaticky">
            <a:extLst>
              <a:ext uri="{FF2B5EF4-FFF2-40B4-BE49-F238E27FC236}">
                <a16:creationId xmlns:a16="http://schemas.microsoft.com/office/drawing/2014/main" id="{AF2DCBB4-1EBD-4A95-9A09-21F056B5F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849420"/>
            <a:ext cx="4705350" cy="2643455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1ECBFED7-E194-47E8-9C04-37D6E2C00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444979"/>
            <a:ext cx="7011378" cy="104789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65704B3-33B1-4048-A2FE-A96A85594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63805"/>
            <a:ext cx="2644775" cy="26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08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A01B06-DABB-4B58-9CB5-7A005C7D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Začlenění nových technologií - USA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14C58E-0081-44C7-8237-A2D97F025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94600" cy="4351338"/>
          </a:xfrm>
        </p:spPr>
        <p:txBody>
          <a:bodyPr/>
          <a:lstStyle/>
          <a:p>
            <a:r>
              <a:rPr lang="cs-CZ" dirty="0"/>
              <a:t>2018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Cyber</a:t>
            </a:r>
            <a:r>
              <a:rPr lang="cs-CZ" dirty="0"/>
              <a:t> </a:t>
            </a:r>
            <a:r>
              <a:rPr lang="cs-CZ" dirty="0" err="1"/>
              <a:t>Strategy</a:t>
            </a:r>
            <a:endParaRPr lang="cs-CZ" dirty="0"/>
          </a:p>
          <a:p>
            <a:pPr lvl="1"/>
            <a:r>
              <a:rPr lang="cs-CZ" i="1" dirty="0" err="1"/>
              <a:t>Protect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American</a:t>
            </a:r>
            <a:r>
              <a:rPr lang="cs-CZ" i="1" dirty="0"/>
              <a:t> </a:t>
            </a:r>
            <a:r>
              <a:rPr lang="cs-CZ" i="1" dirty="0" err="1"/>
              <a:t>People</a:t>
            </a:r>
            <a:r>
              <a:rPr lang="cs-CZ" i="1" dirty="0"/>
              <a:t>,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Homeland</a:t>
            </a:r>
            <a:r>
              <a:rPr lang="cs-CZ" i="1" dirty="0"/>
              <a:t>,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American</a:t>
            </a:r>
            <a:r>
              <a:rPr lang="cs-CZ" i="1" dirty="0"/>
              <a:t> </a:t>
            </a:r>
            <a:r>
              <a:rPr lang="cs-CZ" i="1" dirty="0" err="1"/>
              <a:t>Way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Life</a:t>
            </a:r>
            <a:endParaRPr lang="cs-CZ" i="1" dirty="0"/>
          </a:p>
          <a:p>
            <a:pPr lvl="1"/>
            <a:r>
              <a:rPr lang="cs-CZ" i="1" dirty="0" err="1"/>
              <a:t>Promote</a:t>
            </a:r>
            <a:r>
              <a:rPr lang="cs-CZ" i="1" dirty="0"/>
              <a:t> </a:t>
            </a:r>
            <a:r>
              <a:rPr lang="cs-CZ" i="1" dirty="0" err="1"/>
              <a:t>American</a:t>
            </a:r>
            <a:r>
              <a:rPr lang="cs-CZ" i="1" dirty="0"/>
              <a:t> Prosperity</a:t>
            </a:r>
          </a:p>
          <a:p>
            <a:pPr lvl="1"/>
            <a:r>
              <a:rPr lang="cs-CZ" i="1" dirty="0" err="1"/>
              <a:t>Preserve</a:t>
            </a:r>
            <a:r>
              <a:rPr lang="cs-CZ" i="1" dirty="0"/>
              <a:t> </a:t>
            </a:r>
            <a:r>
              <a:rPr lang="cs-CZ" i="1" dirty="0" err="1"/>
              <a:t>Peace</a:t>
            </a:r>
            <a:r>
              <a:rPr lang="cs-CZ" i="1" dirty="0"/>
              <a:t> </a:t>
            </a:r>
            <a:r>
              <a:rPr lang="cs-CZ" i="1" dirty="0" err="1"/>
              <a:t>through</a:t>
            </a:r>
            <a:r>
              <a:rPr lang="cs-CZ" i="1" dirty="0"/>
              <a:t> </a:t>
            </a:r>
            <a:r>
              <a:rPr lang="cs-CZ" i="1" dirty="0" err="1"/>
              <a:t>Strenght</a:t>
            </a:r>
            <a:endParaRPr lang="cs-CZ" i="1" dirty="0"/>
          </a:p>
          <a:p>
            <a:pPr lvl="1"/>
            <a:r>
              <a:rPr lang="cs-CZ" i="1" dirty="0" err="1"/>
              <a:t>Advance</a:t>
            </a:r>
            <a:r>
              <a:rPr lang="cs-CZ" i="1" dirty="0"/>
              <a:t> </a:t>
            </a:r>
            <a:r>
              <a:rPr lang="cs-CZ" i="1" dirty="0" err="1"/>
              <a:t>American</a:t>
            </a:r>
            <a:r>
              <a:rPr lang="cs-CZ" i="1" dirty="0"/>
              <a:t> Influence</a:t>
            </a:r>
            <a:endParaRPr lang="cs-CZ" dirty="0"/>
          </a:p>
          <a:p>
            <a:r>
              <a:rPr lang="cs-CZ" dirty="0"/>
              <a:t>Nové hrozby</a:t>
            </a:r>
          </a:p>
          <a:p>
            <a:pPr lvl="1"/>
            <a:r>
              <a:rPr lang="cs-CZ" dirty="0"/>
              <a:t>Vojenská i ekonomická špionáž</a:t>
            </a:r>
          </a:p>
          <a:p>
            <a:pPr lvl="1"/>
            <a:r>
              <a:rPr lang="cs-CZ" dirty="0"/>
              <a:t>Informační a psychologické operace</a:t>
            </a:r>
          </a:p>
          <a:p>
            <a:pPr lvl="1"/>
            <a:r>
              <a:rPr lang="cs-CZ" dirty="0"/>
              <a:t>Možnost odepření služeb</a:t>
            </a:r>
          </a:p>
          <a:p>
            <a:pPr lvl="1"/>
            <a:endParaRPr lang="cs-CZ" dirty="0"/>
          </a:p>
          <a:p>
            <a:pPr lvl="1"/>
            <a:endParaRPr lang="cs-CZ" i="1" dirty="0"/>
          </a:p>
        </p:txBody>
      </p:sp>
      <p:pic>
        <p:nvPicPr>
          <p:cNvPr id="5" name="Obrázek 4" descr="Obsah obrázku muž, osoba, fáze, vpředu&#10;&#10;Popis byl vytvořen automaticky">
            <a:extLst>
              <a:ext uri="{FF2B5EF4-FFF2-40B4-BE49-F238E27FC236}">
                <a16:creationId xmlns:a16="http://schemas.microsoft.com/office/drawing/2014/main" id="{8680B041-B4BC-4E21-A763-32254FBB0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3031880"/>
            <a:ext cx="5473700" cy="36517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14A1833-25FA-4DF0-BAF8-CE2299E9C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9380"/>
            <a:ext cx="3238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7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F7F5F-857B-473E-B4B0-3D498B57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Začlenění nových technologií - Čína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E65B27-40AB-4404-AD5C-0AFE71913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Alternativa k GPS </a:t>
            </a:r>
          </a:p>
          <a:p>
            <a:r>
              <a:rPr lang="cs-CZ" dirty="0"/>
              <a:t>Exploatace cizích technologií</a:t>
            </a:r>
          </a:p>
          <a:p>
            <a:r>
              <a:rPr lang="cs-CZ" dirty="0"/>
              <a:t>Shodná motivace v duchu „</a:t>
            </a:r>
            <a:r>
              <a:rPr lang="cs-CZ" dirty="0" err="1"/>
              <a:t>Ultimate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Ground</a:t>
            </a:r>
            <a:r>
              <a:rPr lang="cs-CZ" dirty="0"/>
              <a:t>“</a:t>
            </a:r>
          </a:p>
          <a:p>
            <a:r>
              <a:rPr lang="cs-CZ" dirty="0"/>
              <a:t>„</a:t>
            </a:r>
            <a:r>
              <a:rPr lang="cs-CZ" dirty="0" err="1"/>
              <a:t>Malacca</a:t>
            </a:r>
            <a:r>
              <a:rPr lang="cs-CZ" dirty="0"/>
              <a:t> </a:t>
            </a:r>
            <a:r>
              <a:rPr lang="cs-CZ" dirty="0" err="1"/>
              <a:t>Dilemma</a:t>
            </a:r>
            <a:r>
              <a:rPr lang="cs-CZ" dirty="0"/>
              <a:t>“</a:t>
            </a:r>
          </a:p>
        </p:txBody>
      </p:sp>
      <p:pic>
        <p:nvPicPr>
          <p:cNvPr id="5" name="Obrázek 4" descr="Obsah obrázku exteriér, loďka, voda, velké&#10;&#10;Popis byl vytvořen automaticky">
            <a:extLst>
              <a:ext uri="{FF2B5EF4-FFF2-40B4-BE49-F238E27FC236}">
                <a16:creationId xmlns:a16="http://schemas.microsoft.com/office/drawing/2014/main" id="{1CEEC293-DFE9-493F-9EC3-EC513D464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3274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04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4A84D-E765-4CA3-B0FD-E96E4E7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Začlenění nových technologií - Čína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AFAED7-FE3B-45CF-8EF4-8DD62BF91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„Informatizace“ ozbrojených sil (2004)</a:t>
            </a:r>
          </a:p>
          <a:p>
            <a:pPr lvl="1"/>
            <a:r>
              <a:rPr lang="cs-CZ" dirty="0"/>
              <a:t>Inspirace přístupem USA </a:t>
            </a:r>
          </a:p>
          <a:p>
            <a:pPr lvl="1"/>
            <a:r>
              <a:rPr lang="cs-CZ" dirty="0"/>
              <a:t>Důraz na dlouhodobý rozvoj vlastních schopností</a:t>
            </a:r>
          </a:p>
          <a:p>
            <a:r>
              <a:rPr lang="cs-CZ" dirty="0"/>
              <a:t>Špionáž</a:t>
            </a:r>
          </a:p>
          <a:p>
            <a:pPr lvl="1"/>
            <a:r>
              <a:rPr lang="cs-CZ" dirty="0" err="1"/>
              <a:t>APT‘s</a:t>
            </a:r>
            <a:endParaRPr lang="cs-CZ" dirty="0"/>
          </a:p>
          <a:p>
            <a:r>
              <a:rPr lang="cs-CZ" dirty="0"/>
              <a:t>Vlastní vývoj</a:t>
            </a:r>
          </a:p>
          <a:p>
            <a:r>
              <a:rPr lang="cs-CZ" dirty="0"/>
              <a:t>Budování závislosti </a:t>
            </a:r>
          </a:p>
          <a:p>
            <a:r>
              <a:rPr lang="cs-CZ" dirty="0"/>
              <a:t>Kontrola informací</a:t>
            </a:r>
          </a:p>
          <a:p>
            <a:pPr lvl="1"/>
            <a:endParaRPr lang="cs-CZ" dirty="0"/>
          </a:p>
        </p:txBody>
      </p:sp>
      <p:pic>
        <p:nvPicPr>
          <p:cNvPr id="5" name="Obrázek 4" descr="Obsah obrázku text, interiér, osoba&#10;&#10;Popis byl vytvořen automaticky">
            <a:extLst>
              <a:ext uri="{FF2B5EF4-FFF2-40B4-BE49-F238E27FC236}">
                <a16:creationId xmlns:a16="http://schemas.microsoft.com/office/drawing/2014/main" id="{987DC705-3F19-486E-94F0-27181BFE6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3076436"/>
            <a:ext cx="5670550" cy="36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4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F03B6B-7B20-4357-A24F-C25FD08F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18D699-E364-4914-ADD8-1C10C8534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na počátku milénia</a:t>
            </a:r>
          </a:p>
          <a:p>
            <a:r>
              <a:rPr lang="cs-CZ" dirty="0"/>
              <a:t>1) Návrat ke konvenčnímu válčení </a:t>
            </a:r>
          </a:p>
          <a:p>
            <a:r>
              <a:rPr lang="cs-CZ" dirty="0"/>
              <a:t>2) Začlenění nových technologií</a:t>
            </a:r>
          </a:p>
          <a:p>
            <a:r>
              <a:rPr lang="cs-CZ" dirty="0"/>
              <a:t>3) Klimatická změna a vojenská politika</a:t>
            </a:r>
          </a:p>
        </p:txBody>
      </p:sp>
    </p:spTree>
    <p:extLst>
      <p:ext uri="{BB962C8B-B14F-4D97-AF65-F5344CB8AC3E}">
        <p14:creationId xmlns:p14="http://schemas.microsoft.com/office/powerpoint/2010/main" val="2336339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CB26E65-6085-42B6-92BF-703E38290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4" y="3777870"/>
            <a:ext cx="5929456" cy="286422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7565067-B614-4286-8A92-E5FDD0B0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Klimatická změna a vojenská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E61469-C917-4592-956B-D77A887FC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Udržitelné ozbrojené síly? </a:t>
            </a:r>
          </a:p>
          <a:p>
            <a:r>
              <a:rPr lang="cs-CZ" dirty="0"/>
              <a:t>Snižování emisí? </a:t>
            </a:r>
          </a:p>
          <a:p>
            <a:r>
              <a:rPr lang="cs-CZ" dirty="0"/>
              <a:t>Změna bezpečnostního prostředí </a:t>
            </a:r>
          </a:p>
        </p:txBody>
      </p:sp>
      <p:pic>
        <p:nvPicPr>
          <p:cNvPr id="5" name="Obrázek 4" descr="Obsah obrázku tráva, osoba, vojenská uniforma, exteriér&#10;&#10;Popis byl vytvořen automaticky">
            <a:extLst>
              <a:ext uri="{FF2B5EF4-FFF2-40B4-BE49-F238E27FC236}">
                <a16:creationId xmlns:a16="http://schemas.microsoft.com/office/drawing/2014/main" id="{49294157-AA27-4590-89EC-BA7DF5F3B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59200"/>
            <a:ext cx="5969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69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5429A-E4B6-45BB-B889-29E20AB0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Klimatická změna a vojenská politika - Rusko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EFD2228-4764-465F-8F27-09DC18D7B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6" y="1423093"/>
            <a:ext cx="10189268" cy="5069782"/>
          </a:xfrm>
        </p:spPr>
      </p:pic>
    </p:spTree>
    <p:extLst>
      <p:ext uri="{BB962C8B-B14F-4D97-AF65-F5344CB8AC3E}">
        <p14:creationId xmlns:p14="http://schemas.microsoft.com/office/powerpoint/2010/main" val="2053043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C5CA3A-725C-421A-882A-6E32A0DB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Klimatická změna a vojenská politika - Rusko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959B49F2-C548-402F-9FD1-83D3B708C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11" y="1396153"/>
            <a:ext cx="6391378" cy="5353720"/>
          </a:xfrm>
        </p:spPr>
      </p:pic>
    </p:spTree>
    <p:extLst>
      <p:ext uri="{BB962C8B-B14F-4D97-AF65-F5344CB8AC3E}">
        <p14:creationId xmlns:p14="http://schemas.microsoft.com/office/powerpoint/2010/main" val="1557789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99C60-B546-49B6-ADB5-83212E67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Klimatická změna a vojenská politika - Rusko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E92FAC-3199-4EE7-9EB8-92C992401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Nové územní spory </a:t>
            </a:r>
          </a:p>
          <a:p>
            <a:r>
              <a:rPr lang="cs-CZ" dirty="0"/>
              <a:t>Dostupnější těžba surovin </a:t>
            </a:r>
          </a:p>
          <a:p>
            <a:r>
              <a:rPr lang="cs-CZ" dirty="0"/>
              <a:t>Význam pro námořní dopravu</a:t>
            </a:r>
          </a:p>
          <a:p>
            <a:pPr lvl="1"/>
            <a:r>
              <a:rPr lang="cs-CZ" dirty="0" err="1"/>
              <a:t>Internal</a:t>
            </a:r>
            <a:r>
              <a:rPr lang="cs-CZ" dirty="0"/>
              <a:t> x International </a:t>
            </a:r>
          </a:p>
          <a:p>
            <a:r>
              <a:rPr lang="cs-CZ" dirty="0"/>
              <a:t>Odkrytí severního křídla Ruska</a:t>
            </a:r>
          </a:p>
          <a:p>
            <a:r>
              <a:rPr lang="cs-CZ" dirty="0"/>
              <a:t>„</a:t>
            </a:r>
            <a:r>
              <a:rPr lang="cs-CZ" dirty="0" err="1"/>
              <a:t>Icebreaker</a:t>
            </a:r>
            <a:r>
              <a:rPr lang="cs-CZ" dirty="0"/>
              <a:t> gap“</a:t>
            </a:r>
          </a:p>
        </p:txBody>
      </p:sp>
      <p:pic>
        <p:nvPicPr>
          <p:cNvPr id="5" name="Obrázek 4" descr="Obsah obrázku exteriér, sníh, obloha, skupina&#10;&#10;Popis byl vytvořen automaticky">
            <a:extLst>
              <a:ext uri="{FF2B5EF4-FFF2-40B4-BE49-F238E27FC236}">
                <a16:creationId xmlns:a16="http://schemas.microsoft.com/office/drawing/2014/main" id="{CD7D4CD9-0D62-4E27-A2E7-F28A43324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1922545"/>
            <a:ext cx="6233129" cy="41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84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1E536-EEF1-4750-88AC-069205B6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Klimatická změna a vojenská politika - Rusko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EBF340-2738-43EB-8B25-417C4D94D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95800" cy="4351338"/>
          </a:xfrm>
        </p:spPr>
        <p:txBody>
          <a:bodyPr/>
          <a:lstStyle/>
          <a:p>
            <a:r>
              <a:rPr lang="cs-CZ" dirty="0"/>
              <a:t>Od roku 2000 v koncepčních dokumentech </a:t>
            </a:r>
          </a:p>
          <a:p>
            <a:r>
              <a:rPr lang="cs-CZ" dirty="0"/>
              <a:t>Vojenská doktrína RF 2014 </a:t>
            </a:r>
          </a:p>
          <a:p>
            <a:pPr lvl="1"/>
            <a:r>
              <a:rPr lang="cs-CZ" dirty="0"/>
              <a:t>Nutnost bránit Arktický region i v době míru</a:t>
            </a:r>
          </a:p>
          <a:p>
            <a:r>
              <a:rPr lang="cs-CZ" dirty="0"/>
              <a:t>Opět částečný návrat ke smýšlení studené války</a:t>
            </a:r>
          </a:p>
        </p:txBody>
      </p:sp>
      <p:pic>
        <p:nvPicPr>
          <p:cNvPr id="4" name="Online médium 3" title="The Ice Curtain: Russia's Arctic Bases">
            <a:hlinkClick r:id="" action="ppaction://media"/>
            <a:extLst>
              <a:ext uri="{FF2B5EF4-FFF2-40B4-BE49-F238E27FC236}">
                <a16:creationId xmlns:a16="http://schemas.microsoft.com/office/drawing/2014/main" id="{71167833-9818-4AEC-A732-105E98BD76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0" y="1825625"/>
            <a:ext cx="6812844" cy="383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8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8654E-6C40-45F4-BF70-ECE5202C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4BF2F4AB-6ABD-49A4-BB03-4011EDE22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35" y="0"/>
            <a:ext cx="9184530" cy="6888398"/>
          </a:xfrm>
        </p:spPr>
      </p:pic>
    </p:spTree>
    <p:extLst>
      <p:ext uri="{BB962C8B-B14F-4D97-AF65-F5344CB8AC3E}">
        <p14:creationId xmlns:p14="http://schemas.microsoft.com/office/powerpoint/2010/main" val="2298064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05BCD-74D8-44BA-B031-5718B767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A31AD-C6AB-4606-B02D-C90E979F8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Deadline</a:t>
            </a:r>
            <a:r>
              <a:rPr lang="cs-CZ" dirty="0"/>
              <a:t> pro seminární práce 6. 12. 2020</a:t>
            </a:r>
          </a:p>
        </p:txBody>
      </p:sp>
    </p:spTree>
    <p:extLst>
      <p:ext uri="{BB962C8B-B14F-4D97-AF65-F5344CB8AC3E}">
        <p14:creationId xmlns:p14="http://schemas.microsoft.com/office/powerpoint/2010/main" val="97613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85E97-4779-48FB-A233-E2EFCE919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 9/11 éra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53266D-C1C3-4CCD-B4F4-90AB304F8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Konec studené války</a:t>
            </a:r>
          </a:p>
          <a:p>
            <a:r>
              <a:rPr lang="cs-CZ"/>
              <a:t>Responsibility to Protect (R2P)</a:t>
            </a:r>
          </a:p>
          <a:p>
            <a:r>
              <a:rPr lang="cs-CZ"/>
              <a:t>Battle for hearts and minds (COIN)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64A497-89D7-41F6-9350-7142CA3CA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168943"/>
            <a:ext cx="5974080" cy="56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C9ABB4-0B9C-4F8E-89D6-64BB7867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Obsah obrázku exteriér, budova, loďka, muž&#10;&#10;Popis byl vytvořen automaticky">
            <a:extLst>
              <a:ext uri="{FF2B5EF4-FFF2-40B4-BE49-F238E27FC236}">
                <a16:creationId xmlns:a16="http://schemas.microsoft.com/office/drawing/2014/main" id="{03C071FF-1C29-4439-A451-4B31E4DA7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35711" cy="4351337"/>
          </a:xfrm>
          <a:prstGeom prst="rect">
            <a:avLst/>
          </a:prstGeom>
        </p:spPr>
      </p:pic>
      <p:pic>
        <p:nvPicPr>
          <p:cNvPr id="5" name="Zástupný obsah 4" descr="Obsah obrázku exteriér, silnice, auto, ulice&#10;&#10;Popis byl vytvořen automaticky">
            <a:extLst>
              <a:ext uri="{FF2B5EF4-FFF2-40B4-BE49-F238E27FC236}">
                <a16:creationId xmlns:a16="http://schemas.microsoft.com/office/drawing/2014/main" id="{FEC5BE8A-7D4C-4F28-B36E-8734E6D32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70" y="2444584"/>
            <a:ext cx="6598130" cy="4413416"/>
          </a:xfrm>
        </p:spPr>
      </p:pic>
    </p:spTree>
    <p:extLst>
      <p:ext uri="{BB962C8B-B14F-4D97-AF65-F5344CB8AC3E}">
        <p14:creationId xmlns:p14="http://schemas.microsoft.com/office/powerpoint/2010/main" val="199265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F1B28-A6D5-4EB6-B2DA-B16B400A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nákladní auto, budova, vozidlo, exteriér&#10;&#10;Popis byl vytvořen automaticky">
            <a:extLst>
              <a:ext uri="{FF2B5EF4-FFF2-40B4-BE49-F238E27FC236}">
                <a16:creationId xmlns:a16="http://schemas.microsoft.com/office/drawing/2014/main" id="{24284F9B-4C71-4BBE-83EB-C3D685392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96250" cy="3648075"/>
          </a:xfrm>
        </p:spPr>
      </p:pic>
      <p:pic>
        <p:nvPicPr>
          <p:cNvPr id="7" name="Obrázek 6" descr="Obsah obrázku nákladní auto, exteriér, silnice, budova&#10;&#10;Popis byl vytvořen automaticky">
            <a:extLst>
              <a:ext uri="{FF2B5EF4-FFF2-40B4-BE49-F238E27FC236}">
                <a16:creationId xmlns:a16="http://schemas.microsoft.com/office/drawing/2014/main" id="{DA5084DE-401D-4898-AFD3-0F54A5B24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72" y="3209925"/>
            <a:ext cx="6491128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1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1527D-CAE8-4B4C-AF70-E80383F1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1) Návrat ke konvenčnímu válčení – zpátky ke kořenům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971E6-21C3-4CE5-84A8-19CC05439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25625"/>
            <a:ext cx="10617200" cy="4351338"/>
          </a:xfrm>
        </p:spPr>
        <p:txBody>
          <a:bodyPr/>
          <a:lstStyle/>
          <a:p>
            <a:r>
              <a:rPr lang="cs-CZ" dirty="0"/>
              <a:t>Proměna bezpečnostního prostředí</a:t>
            </a:r>
          </a:p>
          <a:p>
            <a:r>
              <a:rPr lang="cs-CZ" dirty="0"/>
              <a:t>Situace na východě Ukrajiny</a:t>
            </a:r>
          </a:p>
          <a:p>
            <a:r>
              <a:rPr lang="cs-CZ" dirty="0"/>
              <a:t>Mocenský vzestup Číny </a:t>
            </a:r>
          </a:p>
          <a:p>
            <a:r>
              <a:rPr lang="cs-CZ" dirty="0"/>
              <a:t>Návrat k velmocenskému soupeření</a:t>
            </a:r>
          </a:p>
          <a:p>
            <a:r>
              <a:rPr lang="cs-CZ" dirty="0"/>
              <a:t>Peer </a:t>
            </a:r>
            <a:r>
              <a:rPr lang="cs-CZ" dirty="0" err="1"/>
              <a:t>Conflict</a:t>
            </a:r>
            <a:r>
              <a:rPr lang="cs-CZ" dirty="0"/>
              <a:t>, </a:t>
            </a:r>
            <a:r>
              <a:rPr lang="cs-CZ" dirty="0" err="1"/>
              <a:t>Near</a:t>
            </a:r>
            <a:r>
              <a:rPr lang="cs-CZ" dirty="0"/>
              <a:t> </a:t>
            </a:r>
            <a:r>
              <a:rPr lang="cs-CZ" dirty="0" err="1"/>
              <a:t>Pear</a:t>
            </a:r>
            <a:r>
              <a:rPr lang="cs-CZ" dirty="0"/>
              <a:t> </a:t>
            </a:r>
            <a:r>
              <a:rPr lang="cs-CZ" dirty="0" err="1"/>
              <a:t>Conflict</a:t>
            </a:r>
            <a:r>
              <a:rPr lang="cs-CZ" dirty="0"/>
              <a:t> </a:t>
            </a:r>
          </a:p>
        </p:txBody>
      </p:sp>
      <p:pic>
        <p:nvPicPr>
          <p:cNvPr id="5" name="Obrázek 4" descr="Obsah obrázku tráva, exteriér, doprava, loďka&#10;&#10;Popis byl vytvořen automaticky">
            <a:extLst>
              <a:ext uri="{FF2B5EF4-FFF2-40B4-BE49-F238E27FC236}">
                <a16:creationId xmlns:a16="http://schemas.microsoft.com/office/drawing/2014/main" id="{8B456CAC-ADA8-4F6A-B36D-0AC8B531A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44" y="2935857"/>
            <a:ext cx="5750456" cy="37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1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B1F19-64DB-491C-BBB7-9EBE5D88C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 ke konvenčnímu válčení – USA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3A2F4-B590-465B-A295-3F1001017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cs-CZ" strike="sngStrike" dirty="0"/>
              <a:t>350</a:t>
            </a:r>
            <a:r>
              <a:rPr lang="cs-CZ" dirty="0"/>
              <a:t>, </a:t>
            </a:r>
            <a:r>
              <a:rPr lang="cs-CZ" strike="sngStrike" dirty="0"/>
              <a:t>355</a:t>
            </a:r>
            <a:r>
              <a:rPr lang="cs-CZ" dirty="0"/>
              <a:t>, </a:t>
            </a:r>
            <a:r>
              <a:rPr lang="cs-CZ" strike="sngStrike" dirty="0"/>
              <a:t>340</a:t>
            </a:r>
            <a:r>
              <a:rPr lang="cs-CZ" dirty="0"/>
              <a:t>, 345 </a:t>
            </a:r>
            <a:r>
              <a:rPr lang="cs-CZ" dirty="0" err="1"/>
              <a:t>warships</a:t>
            </a:r>
            <a:r>
              <a:rPr lang="cs-CZ" dirty="0"/>
              <a:t> </a:t>
            </a:r>
            <a:r>
              <a:rPr lang="cs-CZ" dirty="0" err="1"/>
              <a:t>strong</a:t>
            </a:r>
            <a:r>
              <a:rPr lang="cs-CZ" dirty="0"/>
              <a:t> navy</a:t>
            </a:r>
          </a:p>
          <a:p>
            <a:r>
              <a:rPr lang="cs-CZ" dirty="0"/>
              <a:t>„</a:t>
            </a:r>
            <a:r>
              <a:rPr lang="cs-CZ" dirty="0" err="1"/>
              <a:t>Mahan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“ </a:t>
            </a:r>
          </a:p>
          <a:p>
            <a:r>
              <a:rPr lang="cs-CZ" dirty="0"/>
              <a:t>Proč námořnictvo? </a:t>
            </a:r>
          </a:p>
          <a:p>
            <a:pPr lvl="1"/>
            <a:r>
              <a:rPr lang="cs-CZ" dirty="0"/>
              <a:t>Součást jaderné triády</a:t>
            </a:r>
          </a:p>
          <a:p>
            <a:pPr lvl="1"/>
            <a:r>
              <a:rPr lang="cs-CZ" dirty="0"/>
              <a:t>Protiraketová obrana</a:t>
            </a:r>
          </a:p>
          <a:p>
            <a:pPr lvl="1"/>
            <a:r>
              <a:rPr lang="cs-CZ" dirty="0"/>
              <a:t>Projekce síly</a:t>
            </a:r>
          </a:p>
          <a:p>
            <a:pPr lvl="1"/>
            <a:r>
              <a:rPr lang="cs-CZ" dirty="0"/>
              <a:t>Svoboda plavby</a:t>
            </a:r>
          </a:p>
        </p:txBody>
      </p:sp>
      <p:pic>
        <p:nvPicPr>
          <p:cNvPr id="5" name="Obrázek 4" descr="Obsah obrázku osoba, muž, držení, drak&#10;&#10;Popis byl vytvořen automaticky">
            <a:extLst>
              <a:ext uri="{FF2B5EF4-FFF2-40B4-BE49-F238E27FC236}">
                <a16:creationId xmlns:a16="http://schemas.microsoft.com/office/drawing/2014/main" id="{CBCECAD6-0862-4FB4-B989-2C31499F8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12" y="2476500"/>
            <a:ext cx="7572088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7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22015-47A7-49F4-B7F7-52B2106B2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 ke konvenčnímu válčení – USA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9D49F-CD98-4018-9428-FF90F654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779963"/>
          </a:xfrm>
        </p:spPr>
        <p:txBody>
          <a:bodyPr/>
          <a:lstStyle/>
          <a:p>
            <a:r>
              <a:rPr lang="cs-CZ" dirty="0"/>
              <a:t>Minimální počet letadlových lodí stanovuje zákon</a:t>
            </a:r>
          </a:p>
          <a:p>
            <a:r>
              <a:rPr lang="cs-CZ" dirty="0"/>
              <a:t>„</a:t>
            </a:r>
            <a:r>
              <a:rPr lang="cs-CZ" dirty="0" err="1"/>
              <a:t>Lessons</a:t>
            </a:r>
            <a:r>
              <a:rPr lang="cs-CZ" dirty="0"/>
              <a:t> </a:t>
            </a:r>
            <a:r>
              <a:rPr lang="cs-CZ" dirty="0" err="1"/>
              <a:t>learned</a:t>
            </a:r>
            <a:r>
              <a:rPr lang="cs-CZ" dirty="0"/>
              <a:t>“ – změna v modelu akvizic </a:t>
            </a:r>
          </a:p>
          <a:p>
            <a:r>
              <a:rPr lang="cs-CZ" dirty="0"/>
              <a:t>Nové technologie jako odpověď? </a:t>
            </a:r>
          </a:p>
          <a:p>
            <a:endParaRPr lang="cs-CZ" dirty="0"/>
          </a:p>
        </p:txBody>
      </p:sp>
      <p:pic>
        <p:nvPicPr>
          <p:cNvPr id="7" name="Obrázek 6" descr="Obsah obrázku voda, vodní skútr, exteriér, loď&#10;&#10;Popis byl vytvořen automaticky">
            <a:extLst>
              <a:ext uri="{FF2B5EF4-FFF2-40B4-BE49-F238E27FC236}">
                <a16:creationId xmlns:a16="http://schemas.microsoft.com/office/drawing/2014/main" id="{A5E59A9B-DA39-4E3B-B15F-A1DD931E5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" y="3429000"/>
            <a:ext cx="5472684" cy="3080222"/>
          </a:xfrm>
          <a:prstGeom prst="rect">
            <a:avLst/>
          </a:prstGeom>
        </p:spPr>
      </p:pic>
      <p:pic>
        <p:nvPicPr>
          <p:cNvPr id="9" name="Obrázek 8" descr="Obsah obrázku voda, loď, exteriér, vodní skútr&#10;&#10;Popis byl vytvořen automaticky">
            <a:extLst>
              <a:ext uri="{FF2B5EF4-FFF2-40B4-BE49-F238E27FC236}">
                <a16:creationId xmlns:a16="http://schemas.microsoft.com/office/drawing/2014/main" id="{28597E7C-14A0-487D-8AC2-8762DED2C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40" y="3412653"/>
            <a:ext cx="6160444" cy="308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2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820B8-B824-4CAE-A250-5FC34167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F9A1C2-8F01-4CAA-8CEB-501E64862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2"/>
              </a:rPr>
              <a:t>https://worldview.stratfor.com/article/us-naval-update-map-nov-19-2020</a:t>
            </a:r>
            <a:r>
              <a:rPr lang="cs-CZ" dirty="0"/>
              <a:t> </a:t>
            </a:r>
          </a:p>
        </p:txBody>
      </p:sp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9D9DA10D-695D-4D3F-8139-3FBCBF95A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547"/>
            <a:ext cx="10515600" cy="51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421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451</Words>
  <Application>Microsoft Office PowerPoint</Application>
  <PresentationFormat>Širokoúhlá obrazovka</PresentationFormat>
  <Paragraphs>103</Paragraphs>
  <Slides>26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Moderní trendy vojenské politiky globálních hráčů </vt:lpstr>
      <vt:lpstr>Úvod</vt:lpstr>
      <vt:lpstr>Post 9/11 éra</vt:lpstr>
      <vt:lpstr>Prezentace aplikace PowerPoint</vt:lpstr>
      <vt:lpstr>Prezentace aplikace PowerPoint</vt:lpstr>
      <vt:lpstr>1) Návrat ke konvenčnímu válčení – zpátky ke kořenům</vt:lpstr>
      <vt:lpstr>Návrat ke konvenčnímu válčení – USA</vt:lpstr>
      <vt:lpstr>Návrat ke konvenčnímu válčení – USA</vt:lpstr>
      <vt:lpstr>Prezentace aplikace PowerPoint</vt:lpstr>
      <vt:lpstr>Prezentace aplikace PowerPoint</vt:lpstr>
      <vt:lpstr>Návrat ke konvenčnímu válčení - Čína</vt:lpstr>
      <vt:lpstr>Prezentace aplikace PowerPoint</vt:lpstr>
      <vt:lpstr>Prezentace aplikace PowerPoint</vt:lpstr>
      <vt:lpstr>Prezentace aplikace PowerPoint</vt:lpstr>
      <vt:lpstr>2) Začlenění nových technologií</vt:lpstr>
      <vt:lpstr>Začlenění nových technologií - USA</vt:lpstr>
      <vt:lpstr>Začlenění nových technologií - USA</vt:lpstr>
      <vt:lpstr>Začlenění nových technologií - Čína</vt:lpstr>
      <vt:lpstr>Začlenění nových technologií - Čína</vt:lpstr>
      <vt:lpstr>Klimatická změna a vojenská politika</vt:lpstr>
      <vt:lpstr>Klimatická změna a vojenská politika - Rusko</vt:lpstr>
      <vt:lpstr>Klimatická změna a vojenská politika - Rusko</vt:lpstr>
      <vt:lpstr>Klimatická změna a vojenská politika - Rusko</vt:lpstr>
      <vt:lpstr>Klimatická změna a vojenská politika - Rusko</vt:lpstr>
      <vt:lpstr>Prezentace aplikace PowerPoint</vt:lpstr>
      <vt:lpstr>Dotazy?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Zwiefelhofer</dc:creator>
  <cp:lastModifiedBy>Tomáš Zwiefelhofer</cp:lastModifiedBy>
  <cp:revision>28</cp:revision>
  <dcterms:created xsi:type="dcterms:W3CDTF">2020-11-23T14:56:36Z</dcterms:created>
  <dcterms:modified xsi:type="dcterms:W3CDTF">2020-11-24T20:23:35Z</dcterms:modified>
</cp:coreProperties>
</file>